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4"/>
  </p:sldMasterIdLst>
  <p:notesMasterIdLst>
    <p:notesMasterId r:id="rId19"/>
  </p:notesMasterIdLst>
  <p:sldIdLst>
    <p:sldId id="256" r:id="rId5"/>
    <p:sldId id="258" r:id="rId6"/>
    <p:sldId id="259" r:id="rId7"/>
    <p:sldId id="260" r:id="rId8"/>
    <p:sldId id="262" r:id="rId9"/>
    <p:sldId id="263" r:id="rId10"/>
    <p:sldId id="261" r:id="rId11"/>
    <p:sldId id="264" r:id="rId12"/>
    <p:sldId id="266" r:id="rId13"/>
    <p:sldId id="270" r:id="rId14"/>
    <p:sldId id="265" r:id="rId15"/>
    <p:sldId id="267" r:id="rId16"/>
    <p:sldId id="269"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FE1058-555B-4B84-BF84-B2E4D07CB76C}" v="3" dt="2021-11-14T11:25:36.3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 Mysoor" userId="b4c3a3c5-c83d-4d90-9cc1-37cb095e83a7" providerId="ADAL" clId="{1BFE1058-555B-4B84-BF84-B2E4D07CB76C}"/>
    <pc:docChg chg="undo custSel modSld">
      <pc:chgData name="P. Mysoor" userId="b4c3a3c5-c83d-4d90-9cc1-37cb095e83a7" providerId="ADAL" clId="{1BFE1058-555B-4B84-BF84-B2E4D07CB76C}" dt="2021-11-14T11:30:18.545" v="51" actId="207"/>
      <pc:docMkLst>
        <pc:docMk/>
      </pc:docMkLst>
      <pc:sldChg chg="addSp delSp modSp mod">
        <pc:chgData name="P. Mysoor" userId="b4c3a3c5-c83d-4d90-9cc1-37cb095e83a7" providerId="ADAL" clId="{1BFE1058-555B-4B84-BF84-B2E4D07CB76C}" dt="2021-11-14T11:25:57.480" v="21" actId="14100"/>
        <pc:sldMkLst>
          <pc:docMk/>
          <pc:sldMk cId="3755168460" sldId="263"/>
        </pc:sldMkLst>
        <pc:spChg chg="mod">
          <ac:chgData name="P. Mysoor" userId="b4c3a3c5-c83d-4d90-9cc1-37cb095e83a7" providerId="ADAL" clId="{1BFE1058-555B-4B84-BF84-B2E4D07CB76C}" dt="2021-11-14T11:24:13.118" v="12" actId="1076"/>
          <ac:spMkLst>
            <pc:docMk/>
            <pc:sldMk cId="3755168460" sldId="263"/>
            <ac:spMk id="4" creationId="{00000000-0000-0000-0000-000000000000}"/>
          </ac:spMkLst>
        </pc:spChg>
        <pc:picChg chg="del">
          <ac:chgData name="P. Mysoor" userId="b4c3a3c5-c83d-4d90-9cc1-37cb095e83a7" providerId="ADAL" clId="{1BFE1058-555B-4B84-BF84-B2E4D07CB76C}" dt="2021-11-14T11:12:23.885" v="0" actId="478"/>
          <ac:picMkLst>
            <pc:docMk/>
            <pc:sldMk cId="3755168460" sldId="263"/>
            <ac:picMk id="3" creationId="{00000000-0000-0000-0000-000000000000}"/>
          </ac:picMkLst>
        </pc:picChg>
        <pc:picChg chg="add mod">
          <ac:chgData name="P. Mysoor" userId="b4c3a3c5-c83d-4d90-9cc1-37cb095e83a7" providerId="ADAL" clId="{1BFE1058-555B-4B84-BF84-B2E4D07CB76C}" dt="2021-11-14T11:12:43.806" v="4" actId="1076"/>
          <ac:picMkLst>
            <pc:docMk/>
            <pc:sldMk cId="3755168460" sldId="263"/>
            <ac:picMk id="5" creationId="{52053FA5-55A8-4090-9140-8EE807337965}"/>
          </ac:picMkLst>
        </pc:picChg>
        <pc:picChg chg="add del mod">
          <ac:chgData name="P. Mysoor" userId="b4c3a3c5-c83d-4d90-9cc1-37cb095e83a7" providerId="ADAL" clId="{1BFE1058-555B-4B84-BF84-B2E4D07CB76C}" dt="2021-11-14T11:24:20.844" v="13" actId="478"/>
          <ac:picMkLst>
            <pc:docMk/>
            <pc:sldMk cId="3755168460" sldId="263"/>
            <ac:picMk id="7" creationId="{18011187-4BB1-47E7-9120-43B7F4CA6C34}"/>
          </ac:picMkLst>
        </pc:picChg>
        <pc:picChg chg="add mod">
          <ac:chgData name="P. Mysoor" userId="b4c3a3c5-c83d-4d90-9cc1-37cb095e83a7" providerId="ADAL" clId="{1BFE1058-555B-4B84-BF84-B2E4D07CB76C}" dt="2021-11-14T11:25:57.480" v="21" actId="14100"/>
          <ac:picMkLst>
            <pc:docMk/>
            <pc:sldMk cId="3755168460" sldId="263"/>
            <ac:picMk id="9" creationId="{53587AFA-1846-4D42-A372-5EC48332D7C4}"/>
          </ac:picMkLst>
        </pc:picChg>
      </pc:sldChg>
      <pc:sldChg chg="modSp mod">
        <pc:chgData name="P. Mysoor" userId="b4c3a3c5-c83d-4d90-9cc1-37cb095e83a7" providerId="ADAL" clId="{1BFE1058-555B-4B84-BF84-B2E4D07CB76C}" dt="2021-11-14T11:30:18.545" v="51" actId="207"/>
        <pc:sldMkLst>
          <pc:docMk/>
          <pc:sldMk cId="200732708" sldId="264"/>
        </pc:sldMkLst>
        <pc:spChg chg="mod">
          <ac:chgData name="P. Mysoor" userId="b4c3a3c5-c83d-4d90-9cc1-37cb095e83a7" providerId="ADAL" clId="{1BFE1058-555B-4B84-BF84-B2E4D07CB76C}" dt="2021-11-14T11:30:18.545" v="51" actId="207"/>
          <ac:spMkLst>
            <pc:docMk/>
            <pc:sldMk cId="200732708" sldId="264"/>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988192-7506-4421-8556-97B6AA05B0CE}" type="datetimeFigureOut">
              <a:rPr lang="en-GB" smtClean="0"/>
              <a:t>18/11/2021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D05016-4A03-4361-9F50-042E501B8FC3}" type="slidenum">
              <a:rPr lang="en-GB" smtClean="0"/>
              <a:t>‹#›</a:t>
            </a:fld>
            <a:endParaRPr lang="en-GB"/>
          </a:p>
        </p:txBody>
      </p:sp>
    </p:spTree>
    <p:extLst>
      <p:ext uri="{BB962C8B-B14F-4D97-AF65-F5344CB8AC3E}">
        <p14:creationId xmlns:p14="http://schemas.microsoft.com/office/powerpoint/2010/main" val="4163723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1B62299-F671-4F39-938D-DF2039EB7CC3}" type="datetime1">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999BC1-9650-4DBA-8401-8DE12D227072}" type="slidenum">
              <a:rPr lang="en-GB" smtClean="0"/>
              <a:t>‹#›</a:t>
            </a:fld>
            <a:endParaRPr lang="en-GB"/>
          </a:p>
        </p:txBody>
      </p:sp>
    </p:spTree>
    <p:extLst>
      <p:ext uri="{BB962C8B-B14F-4D97-AF65-F5344CB8AC3E}">
        <p14:creationId xmlns:p14="http://schemas.microsoft.com/office/powerpoint/2010/main" val="3714807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9A13F4-6121-412F-A7DF-8D8AE032D1F4}" type="datetime1">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999BC1-9650-4DBA-8401-8DE12D227072}" type="slidenum">
              <a:rPr lang="en-GB" smtClean="0"/>
              <a:t>‹#›</a:t>
            </a:fld>
            <a:endParaRPr lang="en-GB"/>
          </a:p>
        </p:txBody>
      </p:sp>
    </p:spTree>
    <p:extLst>
      <p:ext uri="{BB962C8B-B14F-4D97-AF65-F5344CB8AC3E}">
        <p14:creationId xmlns:p14="http://schemas.microsoft.com/office/powerpoint/2010/main" val="1869100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2F30B1-6696-4878-9B36-F32B43E7B7B6}" type="datetime1">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999BC1-9650-4DBA-8401-8DE12D227072}" type="slidenum">
              <a:rPr lang="en-GB" smtClean="0"/>
              <a:t>‹#›</a:t>
            </a:fld>
            <a:endParaRPr lang="en-GB"/>
          </a:p>
        </p:txBody>
      </p:sp>
    </p:spTree>
    <p:extLst>
      <p:ext uri="{BB962C8B-B14F-4D97-AF65-F5344CB8AC3E}">
        <p14:creationId xmlns:p14="http://schemas.microsoft.com/office/powerpoint/2010/main" val="3246887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B689678-CA33-4B54-A92C-803213A5594D}" type="datetime1">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999BC1-9650-4DBA-8401-8DE12D227072}" type="slidenum">
              <a:rPr lang="en-GB" smtClean="0"/>
              <a:t>‹#›</a:t>
            </a:fld>
            <a:endParaRPr lang="en-GB"/>
          </a:p>
        </p:txBody>
      </p:sp>
    </p:spTree>
    <p:extLst>
      <p:ext uri="{BB962C8B-B14F-4D97-AF65-F5344CB8AC3E}">
        <p14:creationId xmlns:p14="http://schemas.microsoft.com/office/powerpoint/2010/main" val="2360862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B1A6E90-AB34-4E5A-8FC8-DF271CE2E572}" type="datetime1">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999BC1-9650-4DBA-8401-8DE12D227072}" type="slidenum">
              <a:rPr lang="en-GB" smtClean="0"/>
              <a:t>‹#›</a:t>
            </a:fld>
            <a:endParaRPr lang="en-GB"/>
          </a:p>
        </p:txBody>
      </p:sp>
    </p:spTree>
    <p:extLst>
      <p:ext uri="{BB962C8B-B14F-4D97-AF65-F5344CB8AC3E}">
        <p14:creationId xmlns:p14="http://schemas.microsoft.com/office/powerpoint/2010/main" val="3138319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E94D49C-3112-40E3-81CB-D8EE420606AE}" type="datetime1">
              <a:rPr lang="en-GB" smtClean="0"/>
              <a:t>18/11/2021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999BC1-9650-4DBA-8401-8DE12D227072}" type="slidenum">
              <a:rPr lang="en-GB" smtClean="0"/>
              <a:t>‹#›</a:t>
            </a:fld>
            <a:endParaRPr lang="en-GB"/>
          </a:p>
        </p:txBody>
      </p:sp>
    </p:spTree>
    <p:extLst>
      <p:ext uri="{BB962C8B-B14F-4D97-AF65-F5344CB8AC3E}">
        <p14:creationId xmlns:p14="http://schemas.microsoft.com/office/powerpoint/2010/main" val="1180857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B36439C-0030-4297-8E61-FF6B836106CE}" type="datetime1">
              <a:rPr lang="en-GB" smtClean="0"/>
              <a:t>18/11/2021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A999BC1-9650-4DBA-8401-8DE12D227072}" type="slidenum">
              <a:rPr lang="en-GB" smtClean="0"/>
              <a:t>‹#›</a:t>
            </a:fld>
            <a:endParaRPr lang="en-GB"/>
          </a:p>
        </p:txBody>
      </p:sp>
    </p:spTree>
    <p:extLst>
      <p:ext uri="{BB962C8B-B14F-4D97-AF65-F5344CB8AC3E}">
        <p14:creationId xmlns:p14="http://schemas.microsoft.com/office/powerpoint/2010/main" val="320434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8F0A7C4-1E8D-4E29-8922-68E2E6B66876}" type="datetime1">
              <a:rPr lang="en-GB" smtClean="0"/>
              <a:t>18/11/2021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A999BC1-9650-4DBA-8401-8DE12D227072}" type="slidenum">
              <a:rPr lang="en-GB" smtClean="0"/>
              <a:t>‹#›</a:t>
            </a:fld>
            <a:endParaRPr lang="en-GB"/>
          </a:p>
        </p:txBody>
      </p:sp>
    </p:spTree>
    <p:extLst>
      <p:ext uri="{BB962C8B-B14F-4D97-AF65-F5344CB8AC3E}">
        <p14:creationId xmlns:p14="http://schemas.microsoft.com/office/powerpoint/2010/main" val="3287818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B1D07D-C5C4-4080-A907-2BEC32C0C996}" type="datetime1">
              <a:rPr lang="en-GB" smtClean="0"/>
              <a:t>18/11/2021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A999BC1-9650-4DBA-8401-8DE12D227072}" type="slidenum">
              <a:rPr lang="en-GB" smtClean="0"/>
              <a:t>‹#›</a:t>
            </a:fld>
            <a:endParaRPr lang="en-GB"/>
          </a:p>
        </p:txBody>
      </p:sp>
    </p:spTree>
    <p:extLst>
      <p:ext uri="{BB962C8B-B14F-4D97-AF65-F5344CB8AC3E}">
        <p14:creationId xmlns:p14="http://schemas.microsoft.com/office/powerpoint/2010/main" val="1796222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58E417-E0CC-4B78-90BB-BD6610A351FB}" type="datetime1">
              <a:rPr lang="en-GB" smtClean="0"/>
              <a:t>18/11/2021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999BC1-9650-4DBA-8401-8DE12D227072}" type="slidenum">
              <a:rPr lang="en-GB" smtClean="0"/>
              <a:t>‹#›</a:t>
            </a:fld>
            <a:endParaRPr lang="en-GB"/>
          </a:p>
        </p:txBody>
      </p:sp>
    </p:spTree>
    <p:extLst>
      <p:ext uri="{BB962C8B-B14F-4D97-AF65-F5344CB8AC3E}">
        <p14:creationId xmlns:p14="http://schemas.microsoft.com/office/powerpoint/2010/main" val="860700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CCE0D8A-A71C-443E-AAFB-EB93A12C505C}" type="datetime1">
              <a:rPr lang="en-GB" smtClean="0"/>
              <a:t>18/11/2021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999BC1-9650-4DBA-8401-8DE12D227072}" type="slidenum">
              <a:rPr lang="en-GB" smtClean="0"/>
              <a:t>‹#›</a:t>
            </a:fld>
            <a:endParaRPr lang="en-GB"/>
          </a:p>
        </p:txBody>
      </p:sp>
    </p:spTree>
    <p:extLst>
      <p:ext uri="{BB962C8B-B14F-4D97-AF65-F5344CB8AC3E}">
        <p14:creationId xmlns:p14="http://schemas.microsoft.com/office/powerpoint/2010/main" val="2778287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FFE58-2962-4DF9-82EA-FCE806CB3E32}" type="datetime1">
              <a:rPr lang="en-GB" smtClean="0"/>
              <a:t>18/11/2021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999BC1-9650-4DBA-8401-8DE12D227072}" type="slidenum">
              <a:rPr lang="en-GB" smtClean="0"/>
              <a:t>‹#›</a:t>
            </a:fld>
            <a:endParaRPr lang="en-GB"/>
          </a:p>
        </p:txBody>
      </p:sp>
    </p:spTree>
    <p:extLst>
      <p:ext uri="{BB962C8B-B14F-4D97-AF65-F5344CB8AC3E}">
        <p14:creationId xmlns:p14="http://schemas.microsoft.com/office/powerpoint/2010/main" val="425694834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2"/>
          <a:stretch>
            <a:fillRect/>
          </a:stretch>
        </p:blipFill>
        <p:spPr>
          <a:xfrm>
            <a:off x="87722" y="2353889"/>
            <a:ext cx="4504112" cy="4504112"/>
          </a:xfrm>
          <a:prstGeom prst="rect">
            <a:avLst/>
          </a:prstGeom>
          <a:effectLst>
            <a:softEdge rad="635000"/>
          </a:effectLst>
        </p:spPr>
      </p:pic>
      <p:sp>
        <p:nvSpPr>
          <p:cNvPr id="2" name="Title 1"/>
          <p:cNvSpPr>
            <a:spLocks noGrp="1"/>
          </p:cNvSpPr>
          <p:nvPr>
            <p:ph type="ctrTitle"/>
          </p:nvPr>
        </p:nvSpPr>
        <p:spPr>
          <a:xfrm>
            <a:off x="1524000" y="540327"/>
            <a:ext cx="9144000" cy="2844945"/>
          </a:xfrm>
        </p:spPr>
        <p:txBody>
          <a:bodyPr>
            <a:normAutofit/>
          </a:bodyPr>
          <a:lstStyle/>
          <a:p>
            <a:pPr algn="r"/>
            <a:r>
              <a:rPr lang="en-GB" dirty="0"/>
              <a:t>It’s right that we repair… </a:t>
            </a:r>
            <a:br>
              <a:rPr lang="en-GB" dirty="0"/>
            </a:br>
            <a:r>
              <a:rPr lang="en-GB" sz="4400" dirty="0"/>
              <a:t>but is there a </a:t>
            </a:r>
            <a:r>
              <a:rPr lang="en-GB" dirty="0"/>
              <a:t/>
            </a:r>
            <a:br>
              <a:rPr lang="en-GB" dirty="0"/>
            </a:br>
            <a:r>
              <a:rPr lang="en-GB" dirty="0"/>
              <a:t>‘</a:t>
            </a:r>
            <a:r>
              <a:rPr lang="en-GB" b="1" dirty="0"/>
              <a:t>Right to Repair</a:t>
            </a:r>
            <a:r>
              <a:rPr lang="en-GB" dirty="0"/>
              <a:t>’</a:t>
            </a:r>
          </a:p>
        </p:txBody>
      </p:sp>
      <p:sp>
        <p:nvSpPr>
          <p:cNvPr id="3" name="Subtitle 2"/>
          <p:cNvSpPr>
            <a:spLocks noGrp="1"/>
          </p:cNvSpPr>
          <p:nvPr>
            <p:ph type="subTitle" idx="1"/>
          </p:nvPr>
        </p:nvSpPr>
        <p:spPr>
          <a:xfrm>
            <a:off x="5962260" y="5095702"/>
            <a:ext cx="4705739" cy="1566948"/>
          </a:xfrm>
        </p:spPr>
        <p:txBody>
          <a:bodyPr>
            <a:normAutofit fontScale="70000" lnSpcReduction="20000"/>
          </a:bodyPr>
          <a:lstStyle/>
          <a:p>
            <a:r>
              <a:rPr lang="en-GB" dirty="0"/>
              <a:t>Dr Poorna Mysoor</a:t>
            </a:r>
          </a:p>
          <a:p>
            <a:r>
              <a:rPr lang="en-GB" dirty="0"/>
              <a:t>Fellow and Director of Studies in Law</a:t>
            </a:r>
          </a:p>
          <a:p>
            <a:r>
              <a:rPr lang="en-GB" dirty="0"/>
              <a:t>Lucy Cavendish College</a:t>
            </a:r>
          </a:p>
          <a:p>
            <a:r>
              <a:rPr lang="en-GB" dirty="0"/>
              <a:t>University of </a:t>
            </a:r>
            <a:r>
              <a:rPr lang="en-GB" dirty="0" smtClean="0"/>
              <a:t>Cambridge</a:t>
            </a:r>
          </a:p>
          <a:p>
            <a:r>
              <a:rPr lang="en-GB" dirty="0" smtClean="0"/>
              <a:t>18 November 2021</a:t>
            </a:r>
            <a:endParaRPr lang="en-GB" dirty="0"/>
          </a:p>
        </p:txBody>
      </p:sp>
      <p:cxnSp>
        <p:nvCxnSpPr>
          <p:cNvPr id="5" name="Straight Connector 4"/>
          <p:cNvCxnSpPr/>
          <p:nvPr/>
        </p:nvCxnSpPr>
        <p:spPr>
          <a:xfrm>
            <a:off x="964276" y="0"/>
            <a:ext cx="0" cy="685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16429" y="0"/>
            <a:ext cx="0" cy="685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540327"/>
            <a:ext cx="12192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975570" y="0"/>
            <a:ext cx="462743"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037916" y="0"/>
            <a:ext cx="13855"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123814" y="0"/>
            <a:ext cx="13855"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1206941" y="0"/>
            <a:ext cx="74122"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0903527" y="0"/>
            <a:ext cx="446808"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10918768" y="0"/>
            <a:ext cx="288173" cy="6858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2173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7431"/>
            <a:ext cx="10515600" cy="685020"/>
          </a:xfrm>
        </p:spPr>
        <p:txBody>
          <a:bodyPr>
            <a:normAutofit fontScale="90000"/>
          </a:bodyPr>
          <a:lstStyle/>
          <a:p>
            <a:pPr algn="ctr"/>
            <a:r>
              <a:rPr lang="en-GB" dirty="0"/>
              <a:t>Does this go far enough?</a:t>
            </a:r>
          </a:p>
        </p:txBody>
      </p:sp>
      <p:sp>
        <p:nvSpPr>
          <p:cNvPr id="3" name="Content Placeholder 2"/>
          <p:cNvSpPr>
            <a:spLocks noGrp="1"/>
          </p:cNvSpPr>
          <p:nvPr>
            <p:ph idx="1"/>
          </p:nvPr>
        </p:nvSpPr>
        <p:spPr>
          <a:xfrm>
            <a:off x="838200" y="776857"/>
            <a:ext cx="10515600" cy="5702530"/>
          </a:xfrm>
        </p:spPr>
        <p:txBody>
          <a:bodyPr>
            <a:normAutofit/>
          </a:bodyPr>
          <a:lstStyle/>
          <a:p>
            <a:r>
              <a:rPr lang="en-GB" sz="2400" dirty="0" smtClean="0"/>
              <a:t>Limited to made-to-order repairs</a:t>
            </a:r>
          </a:p>
          <a:p>
            <a:pPr lvl="1"/>
            <a:r>
              <a:rPr lang="en-GB" sz="2000" dirty="0" smtClean="0"/>
              <a:t>Repairer having to wait until repair order is placed</a:t>
            </a:r>
          </a:p>
          <a:p>
            <a:pPr lvl="1"/>
            <a:r>
              <a:rPr lang="en-GB" sz="2000" dirty="0" smtClean="0"/>
              <a:t>May be useful in high-end products</a:t>
            </a:r>
            <a:endParaRPr lang="en-GB" sz="2000" dirty="0"/>
          </a:p>
          <a:p>
            <a:r>
              <a:rPr lang="en-GB" sz="2400" dirty="0" smtClean="0"/>
              <a:t>Instead of giving purchaser a liberty to repair, can we place a disability on manufacturer preventing them from challenging repairer’s IP use? </a:t>
            </a:r>
            <a:endParaRPr lang="en-GB" sz="2400" dirty="0"/>
          </a:p>
          <a:p>
            <a:endParaRPr lang="en-GB" dirty="0" smtClean="0"/>
          </a:p>
          <a:p>
            <a:endParaRPr lang="en-GB" dirty="0"/>
          </a:p>
          <a:p>
            <a:endParaRPr lang="en-GB" dirty="0" smtClean="0"/>
          </a:p>
          <a:p>
            <a:pPr marL="0" indent="0">
              <a:buNone/>
            </a:pPr>
            <a:endParaRPr lang="en-GB" dirty="0"/>
          </a:p>
        </p:txBody>
      </p:sp>
      <p:sp>
        <p:nvSpPr>
          <p:cNvPr id="4" name="TextBox 3"/>
          <p:cNvSpPr txBox="1"/>
          <p:nvPr/>
        </p:nvSpPr>
        <p:spPr>
          <a:xfrm>
            <a:off x="362429" y="2835237"/>
            <a:ext cx="1325555" cy="1754326"/>
          </a:xfrm>
          <a:prstGeom prst="rect">
            <a:avLst/>
          </a:prstGeom>
          <a:solidFill>
            <a:srgbClr val="FF0000"/>
          </a:solidFill>
        </p:spPr>
        <p:txBody>
          <a:bodyPr wrap="none" rtlCol="0">
            <a:spAutoFit/>
          </a:bodyPr>
          <a:lstStyle/>
          <a:p>
            <a:pPr algn="ctr"/>
            <a:endParaRPr lang="en-GB" dirty="0"/>
          </a:p>
          <a:p>
            <a:pPr algn="ctr"/>
            <a:endParaRPr lang="en-GB" dirty="0"/>
          </a:p>
          <a:p>
            <a:pPr algn="ctr"/>
            <a:r>
              <a:rPr lang="en-GB" dirty="0"/>
              <a:t>Contractual </a:t>
            </a:r>
          </a:p>
          <a:p>
            <a:pPr algn="ctr"/>
            <a:r>
              <a:rPr lang="en-GB" dirty="0"/>
              <a:t>Warranty</a:t>
            </a:r>
          </a:p>
          <a:p>
            <a:pPr algn="ctr"/>
            <a:endParaRPr lang="en-GB" dirty="0"/>
          </a:p>
          <a:p>
            <a:pPr algn="ctr"/>
            <a:endParaRPr lang="en-GB" dirty="0"/>
          </a:p>
        </p:txBody>
      </p:sp>
      <p:sp>
        <p:nvSpPr>
          <p:cNvPr id="6" name="TextBox 5"/>
          <p:cNvSpPr txBox="1"/>
          <p:nvPr/>
        </p:nvSpPr>
        <p:spPr>
          <a:xfrm>
            <a:off x="2076162" y="2817874"/>
            <a:ext cx="1123192" cy="1754326"/>
          </a:xfrm>
          <a:prstGeom prst="rect">
            <a:avLst/>
          </a:prstGeom>
          <a:solidFill>
            <a:srgbClr val="FFC000"/>
          </a:solidFill>
        </p:spPr>
        <p:txBody>
          <a:bodyPr wrap="none" rtlCol="0">
            <a:spAutoFit/>
          </a:bodyPr>
          <a:lstStyle/>
          <a:p>
            <a:pPr algn="ctr"/>
            <a:endParaRPr lang="en-GB" dirty="0"/>
          </a:p>
          <a:p>
            <a:pPr algn="ctr"/>
            <a:endParaRPr lang="en-GB" dirty="0"/>
          </a:p>
          <a:p>
            <a:pPr algn="ctr"/>
            <a:r>
              <a:rPr lang="en-GB" dirty="0"/>
              <a:t>Repairing </a:t>
            </a:r>
          </a:p>
          <a:p>
            <a:pPr algn="ctr"/>
            <a:r>
              <a:rPr lang="en-GB" dirty="0"/>
              <a:t>Defective </a:t>
            </a:r>
          </a:p>
          <a:p>
            <a:pPr algn="ctr"/>
            <a:r>
              <a:rPr lang="en-GB" dirty="0"/>
              <a:t>Product</a:t>
            </a:r>
          </a:p>
          <a:p>
            <a:pPr algn="ctr"/>
            <a:endParaRPr lang="en-GB" dirty="0"/>
          </a:p>
        </p:txBody>
      </p:sp>
      <p:sp>
        <p:nvSpPr>
          <p:cNvPr id="7" name="TextBox 6"/>
          <p:cNvSpPr txBox="1"/>
          <p:nvPr/>
        </p:nvSpPr>
        <p:spPr>
          <a:xfrm>
            <a:off x="3587532" y="2797591"/>
            <a:ext cx="1699568" cy="1754326"/>
          </a:xfrm>
          <a:prstGeom prst="rect">
            <a:avLst/>
          </a:prstGeom>
          <a:solidFill>
            <a:srgbClr val="FFFF00"/>
          </a:solidFill>
        </p:spPr>
        <p:txBody>
          <a:bodyPr wrap="none" rtlCol="0">
            <a:spAutoFit/>
          </a:bodyPr>
          <a:lstStyle/>
          <a:p>
            <a:pPr algn="ctr"/>
            <a:endParaRPr lang="en-GB" dirty="0"/>
          </a:p>
          <a:p>
            <a:pPr algn="ctr"/>
            <a:r>
              <a:rPr lang="en-GB" dirty="0"/>
              <a:t>Supply of </a:t>
            </a:r>
          </a:p>
          <a:p>
            <a:pPr algn="ctr"/>
            <a:r>
              <a:rPr lang="en-GB" dirty="0"/>
              <a:t>Spare Parts and </a:t>
            </a:r>
          </a:p>
          <a:p>
            <a:pPr algn="ctr"/>
            <a:r>
              <a:rPr lang="en-GB" dirty="0"/>
              <a:t>Repair </a:t>
            </a:r>
            <a:endParaRPr lang="en-GB" dirty="0" smtClean="0"/>
          </a:p>
          <a:p>
            <a:pPr algn="ctr"/>
            <a:r>
              <a:rPr lang="en-GB" dirty="0" smtClean="0"/>
              <a:t>Information</a:t>
            </a:r>
            <a:endParaRPr lang="en-GB" dirty="0"/>
          </a:p>
          <a:p>
            <a:pPr algn="ctr"/>
            <a:endParaRPr lang="en-GB" dirty="0"/>
          </a:p>
        </p:txBody>
      </p:sp>
      <p:sp>
        <p:nvSpPr>
          <p:cNvPr id="8" name="TextBox 7"/>
          <p:cNvSpPr txBox="1"/>
          <p:nvPr/>
        </p:nvSpPr>
        <p:spPr>
          <a:xfrm>
            <a:off x="5628842" y="2797591"/>
            <a:ext cx="1620700" cy="1754326"/>
          </a:xfrm>
          <a:prstGeom prst="rect">
            <a:avLst/>
          </a:prstGeom>
          <a:solidFill>
            <a:srgbClr val="FFFF00">
              <a:alpha val="37000"/>
            </a:srgbClr>
          </a:solidFill>
        </p:spPr>
        <p:txBody>
          <a:bodyPr wrap="none" rtlCol="0">
            <a:spAutoFit/>
          </a:bodyPr>
          <a:lstStyle/>
          <a:p>
            <a:pPr algn="ctr"/>
            <a:endParaRPr lang="en-GB" dirty="0" smtClean="0"/>
          </a:p>
          <a:p>
            <a:pPr algn="ctr"/>
            <a:r>
              <a:rPr lang="en-GB" dirty="0" smtClean="0"/>
              <a:t>License </a:t>
            </a:r>
            <a:endParaRPr lang="en-GB" dirty="0"/>
          </a:p>
          <a:p>
            <a:pPr algn="ctr"/>
            <a:r>
              <a:rPr lang="en-GB" dirty="0"/>
              <a:t>Spare Part </a:t>
            </a:r>
          </a:p>
          <a:p>
            <a:pPr algn="ctr"/>
            <a:r>
              <a:rPr lang="en-GB" dirty="0"/>
              <a:t>Manufacturers </a:t>
            </a:r>
          </a:p>
          <a:p>
            <a:pPr algn="ctr"/>
            <a:r>
              <a:rPr lang="en-GB" dirty="0"/>
              <a:t>and </a:t>
            </a:r>
            <a:r>
              <a:rPr lang="en-GB" dirty="0" smtClean="0"/>
              <a:t>Repairs</a:t>
            </a:r>
            <a:endParaRPr lang="en-GB" dirty="0"/>
          </a:p>
          <a:p>
            <a:pPr algn="ctr"/>
            <a:endParaRPr lang="en-GB" dirty="0"/>
          </a:p>
        </p:txBody>
      </p:sp>
      <p:sp>
        <p:nvSpPr>
          <p:cNvPr id="9" name="TextBox 8"/>
          <p:cNvSpPr txBox="1"/>
          <p:nvPr/>
        </p:nvSpPr>
        <p:spPr>
          <a:xfrm>
            <a:off x="7709082" y="2835237"/>
            <a:ext cx="1699568" cy="1754326"/>
          </a:xfrm>
          <a:prstGeom prst="rect">
            <a:avLst/>
          </a:prstGeom>
          <a:solidFill>
            <a:srgbClr val="92D050"/>
          </a:solidFill>
        </p:spPr>
        <p:txBody>
          <a:bodyPr wrap="none" rtlCol="0">
            <a:spAutoFit/>
          </a:bodyPr>
          <a:lstStyle/>
          <a:p>
            <a:pPr algn="ctr"/>
            <a:r>
              <a:rPr lang="en-GB" dirty="0" smtClean="0"/>
              <a:t>Purchasers </a:t>
            </a:r>
          </a:p>
          <a:p>
            <a:pPr algn="ctr"/>
            <a:r>
              <a:rPr lang="en-GB" dirty="0" smtClean="0"/>
              <a:t>to be able to </a:t>
            </a:r>
          </a:p>
          <a:p>
            <a:pPr algn="ctr"/>
            <a:r>
              <a:rPr lang="en-GB" dirty="0" smtClean="0"/>
              <a:t>freely access </a:t>
            </a:r>
          </a:p>
          <a:p>
            <a:pPr algn="ctr"/>
            <a:r>
              <a:rPr lang="en-GB" dirty="0" smtClean="0"/>
              <a:t>Spare Parts and </a:t>
            </a:r>
          </a:p>
          <a:p>
            <a:pPr algn="ctr"/>
            <a:r>
              <a:rPr lang="en-GB" dirty="0" smtClean="0"/>
              <a:t>Repair Services</a:t>
            </a:r>
          </a:p>
          <a:p>
            <a:pPr algn="ctr"/>
            <a:endParaRPr lang="en-GB" dirty="0"/>
          </a:p>
        </p:txBody>
      </p:sp>
      <p:sp>
        <p:nvSpPr>
          <p:cNvPr id="10" name="TextBox 9"/>
          <p:cNvSpPr txBox="1"/>
          <p:nvPr/>
        </p:nvSpPr>
        <p:spPr>
          <a:xfrm>
            <a:off x="322142" y="4786111"/>
            <a:ext cx="1678536" cy="646331"/>
          </a:xfrm>
          <a:prstGeom prst="rect">
            <a:avLst/>
          </a:prstGeom>
          <a:solidFill>
            <a:srgbClr val="FF0000"/>
          </a:solidFill>
        </p:spPr>
        <p:txBody>
          <a:bodyPr wrap="none" rtlCol="0">
            <a:spAutoFit/>
          </a:bodyPr>
          <a:lstStyle/>
          <a:p>
            <a:pPr algn="ctr"/>
            <a:r>
              <a:rPr lang="en-GB" dirty="0" smtClean="0"/>
              <a:t>Manufacturer’s </a:t>
            </a:r>
          </a:p>
          <a:p>
            <a:pPr algn="ctr"/>
            <a:r>
              <a:rPr lang="en-GB" dirty="0" smtClean="0"/>
              <a:t>liberty</a:t>
            </a:r>
            <a:endParaRPr lang="en-GB" dirty="0"/>
          </a:p>
        </p:txBody>
      </p:sp>
      <p:cxnSp>
        <p:nvCxnSpPr>
          <p:cNvPr id="11" name="Straight Arrow Connector 10"/>
          <p:cNvCxnSpPr/>
          <p:nvPr/>
        </p:nvCxnSpPr>
        <p:spPr>
          <a:xfrm flipV="1">
            <a:off x="2158123" y="5110695"/>
            <a:ext cx="1212555" cy="64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901891" y="4801850"/>
            <a:ext cx="1313949" cy="646331"/>
          </a:xfrm>
          <a:prstGeom prst="rect">
            <a:avLst/>
          </a:prstGeom>
          <a:solidFill>
            <a:srgbClr val="92D050"/>
          </a:solidFill>
        </p:spPr>
        <p:txBody>
          <a:bodyPr wrap="none" rtlCol="0">
            <a:spAutoFit/>
          </a:bodyPr>
          <a:lstStyle/>
          <a:p>
            <a:pPr algn="ctr"/>
            <a:r>
              <a:rPr lang="en-GB" dirty="0" smtClean="0"/>
              <a:t>Purchaser’s </a:t>
            </a:r>
          </a:p>
          <a:p>
            <a:pPr algn="ctr"/>
            <a:r>
              <a:rPr lang="en-GB" dirty="0" smtClean="0"/>
              <a:t>liberty</a:t>
            </a:r>
            <a:endParaRPr lang="en-GB" dirty="0"/>
          </a:p>
        </p:txBody>
      </p:sp>
      <p:sp>
        <p:nvSpPr>
          <p:cNvPr id="17" name="TextBox 16"/>
          <p:cNvSpPr txBox="1"/>
          <p:nvPr/>
        </p:nvSpPr>
        <p:spPr>
          <a:xfrm>
            <a:off x="3587532" y="4831853"/>
            <a:ext cx="1678536" cy="646331"/>
          </a:xfrm>
          <a:prstGeom prst="rect">
            <a:avLst/>
          </a:prstGeom>
          <a:solidFill>
            <a:srgbClr val="FFFF00"/>
          </a:solidFill>
        </p:spPr>
        <p:txBody>
          <a:bodyPr wrap="none" rtlCol="0">
            <a:spAutoFit/>
          </a:bodyPr>
          <a:lstStyle/>
          <a:p>
            <a:r>
              <a:rPr lang="en-GB" dirty="0" smtClean="0"/>
              <a:t>Manufacturer’s </a:t>
            </a:r>
          </a:p>
          <a:p>
            <a:pPr algn="ctr"/>
            <a:r>
              <a:rPr lang="en-GB" dirty="0" smtClean="0"/>
              <a:t>obligation</a:t>
            </a:r>
            <a:endParaRPr lang="en-GB" dirty="0"/>
          </a:p>
        </p:txBody>
      </p:sp>
      <p:cxnSp>
        <p:nvCxnSpPr>
          <p:cNvPr id="18" name="Straight Arrow Connector 17"/>
          <p:cNvCxnSpPr/>
          <p:nvPr/>
        </p:nvCxnSpPr>
        <p:spPr>
          <a:xfrm flipV="1">
            <a:off x="5936002" y="5102825"/>
            <a:ext cx="1212555" cy="64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478418" y="5744930"/>
            <a:ext cx="7213193" cy="369332"/>
          </a:xfrm>
          <a:prstGeom prst="rect">
            <a:avLst/>
          </a:prstGeom>
          <a:noFill/>
        </p:spPr>
        <p:txBody>
          <a:bodyPr wrap="none" rtlCol="0">
            <a:spAutoFit/>
          </a:bodyPr>
          <a:lstStyle/>
          <a:p>
            <a:r>
              <a:rPr lang="en-GB" dirty="0"/>
              <a:t>What </a:t>
            </a:r>
            <a:r>
              <a:rPr lang="en-GB" dirty="0" smtClean="0"/>
              <a:t>common law rules can help us place this disability on manufacturer?</a:t>
            </a:r>
            <a:endParaRPr lang="en-GB" dirty="0"/>
          </a:p>
        </p:txBody>
      </p:sp>
      <p:sp>
        <p:nvSpPr>
          <p:cNvPr id="16" name="TextBox 15"/>
          <p:cNvSpPr txBox="1"/>
          <p:nvPr/>
        </p:nvSpPr>
        <p:spPr>
          <a:xfrm>
            <a:off x="9868190" y="2835237"/>
            <a:ext cx="1907958" cy="1754326"/>
          </a:xfrm>
          <a:prstGeom prst="rect">
            <a:avLst/>
          </a:prstGeom>
          <a:solidFill>
            <a:schemeClr val="accent6">
              <a:lumMod val="75000"/>
            </a:schemeClr>
          </a:solidFill>
        </p:spPr>
        <p:txBody>
          <a:bodyPr wrap="none" rtlCol="0">
            <a:spAutoFit/>
          </a:bodyPr>
          <a:lstStyle/>
          <a:p>
            <a:pPr algn="ctr"/>
            <a:r>
              <a:rPr lang="en-GB" dirty="0" smtClean="0"/>
              <a:t>Manufacturers </a:t>
            </a:r>
          </a:p>
          <a:p>
            <a:pPr algn="ctr"/>
            <a:r>
              <a:rPr lang="en-GB" dirty="0" smtClean="0"/>
              <a:t>restricted or </a:t>
            </a:r>
          </a:p>
          <a:p>
            <a:pPr algn="ctr"/>
            <a:r>
              <a:rPr lang="en-GB" dirty="0" smtClean="0"/>
              <a:t>prevented </a:t>
            </a:r>
          </a:p>
          <a:p>
            <a:pPr algn="ctr"/>
            <a:r>
              <a:rPr lang="en-GB" dirty="0" smtClean="0"/>
              <a:t>from challenging </a:t>
            </a:r>
          </a:p>
          <a:p>
            <a:pPr algn="ctr"/>
            <a:r>
              <a:rPr lang="en-GB" dirty="0" smtClean="0"/>
              <a:t>IP use by repairers</a:t>
            </a:r>
          </a:p>
          <a:p>
            <a:pPr algn="ctr"/>
            <a:endParaRPr lang="en-GB" dirty="0"/>
          </a:p>
        </p:txBody>
      </p:sp>
      <p:cxnSp>
        <p:nvCxnSpPr>
          <p:cNvPr id="20" name="Straight Arrow Connector 19"/>
          <p:cNvCxnSpPr/>
          <p:nvPr/>
        </p:nvCxnSpPr>
        <p:spPr>
          <a:xfrm>
            <a:off x="9323469" y="5125015"/>
            <a:ext cx="368142" cy="35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010231" y="4801850"/>
            <a:ext cx="1678536" cy="646331"/>
          </a:xfrm>
          <a:prstGeom prst="rect">
            <a:avLst/>
          </a:prstGeom>
          <a:solidFill>
            <a:schemeClr val="accent6">
              <a:lumMod val="75000"/>
            </a:schemeClr>
          </a:solidFill>
        </p:spPr>
        <p:txBody>
          <a:bodyPr wrap="none" rtlCol="0">
            <a:spAutoFit/>
          </a:bodyPr>
          <a:lstStyle/>
          <a:p>
            <a:pPr algn="ctr"/>
            <a:r>
              <a:rPr lang="en-GB" dirty="0" smtClean="0"/>
              <a:t>Manufacturer’s </a:t>
            </a:r>
          </a:p>
          <a:p>
            <a:pPr algn="ctr"/>
            <a:r>
              <a:rPr lang="en-GB" dirty="0" smtClean="0"/>
              <a:t>disability</a:t>
            </a:r>
            <a:endParaRPr lang="en-GB" dirty="0"/>
          </a:p>
        </p:txBody>
      </p:sp>
      <p:sp>
        <p:nvSpPr>
          <p:cNvPr id="5" name="Slide Number Placeholder 4"/>
          <p:cNvSpPr>
            <a:spLocks noGrp="1"/>
          </p:cNvSpPr>
          <p:nvPr>
            <p:ph type="sldNum" sz="quarter" idx="12"/>
          </p:nvPr>
        </p:nvSpPr>
        <p:spPr/>
        <p:txBody>
          <a:bodyPr/>
          <a:lstStyle/>
          <a:p>
            <a:fld id="{9A999BC1-9650-4DBA-8401-8DE12D227072}" type="slidenum">
              <a:rPr lang="en-GB" smtClean="0"/>
              <a:t>10</a:t>
            </a:fld>
            <a:endParaRPr lang="en-GB"/>
          </a:p>
        </p:txBody>
      </p:sp>
      <p:sp>
        <p:nvSpPr>
          <p:cNvPr id="13" name="TextBox 12"/>
          <p:cNvSpPr txBox="1"/>
          <p:nvPr/>
        </p:nvSpPr>
        <p:spPr>
          <a:xfrm>
            <a:off x="2173458" y="6354246"/>
            <a:ext cx="2828147" cy="369332"/>
          </a:xfrm>
          <a:prstGeom prst="rect">
            <a:avLst/>
          </a:prstGeom>
          <a:noFill/>
          <a:ln>
            <a:solidFill>
              <a:schemeClr val="tx1"/>
            </a:solidFill>
          </a:ln>
        </p:spPr>
        <p:txBody>
          <a:bodyPr wrap="none" rtlCol="0">
            <a:spAutoFit/>
          </a:bodyPr>
          <a:lstStyle/>
          <a:p>
            <a:r>
              <a:rPr lang="en-GB" dirty="0" smtClean="0"/>
              <a:t>Non-derogation from grant?</a:t>
            </a:r>
            <a:endParaRPr lang="en-GB" dirty="0"/>
          </a:p>
        </p:txBody>
      </p:sp>
      <p:sp>
        <p:nvSpPr>
          <p:cNvPr id="14" name="TextBox 13"/>
          <p:cNvSpPr txBox="1"/>
          <p:nvPr/>
        </p:nvSpPr>
        <p:spPr>
          <a:xfrm>
            <a:off x="7548905" y="6348939"/>
            <a:ext cx="2433295" cy="369332"/>
          </a:xfrm>
          <a:prstGeom prst="rect">
            <a:avLst/>
          </a:prstGeom>
          <a:noFill/>
          <a:ln>
            <a:solidFill>
              <a:schemeClr val="tx1"/>
            </a:solidFill>
          </a:ln>
        </p:spPr>
        <p:txBody>
          <a:bodyPr wrap="none" rtlCol="0">
            <a:spAutoFit/>
          </a:bodyPr>
          <a:lstStyle/>
          <a:p>
            <a:r>
              <a:rPr lang="en-GB" dirty="0" smtClean="0"/>
              <a:t>Public interest defence?</a:t>
            </a:r>
            <a:endParaRPr lang="en-GB" dirty="0"/>
          </a:p>
        </p:txBody>
      </p:sp>
      <p:cxnSp>
        <p:nvCxnSpPr>
          <p:cNvPr id="22" name="Straight Arrow Connector 21"/>
          <p:cNvCxnSpPr/>
          <p:nvPr/>
        </p:nvCxnSpPr>
        <p:spPr>
          <a:xfrm flipH="1">
            <a:off x="4314305" y="6064535"/>
            <a:ext cx="822960" cy="2918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709082" y="6113838"/>
            <a:ext cx="728336" cy="2351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864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0-#ppt_w/2"/>
                                          </p:val>
                                        </p:tav>
                                        <p:tav tm="100000">
                                          <p:val>
                                            <p:strVal val="#ppt_x"/>
                                          </p:val>
                                        </p:tav>
                                      </p:tavLst>
                                    </p:anim>
                                    <p:anim calcmode="lin" valueType="num">
                                      <p:cBhvr additive="base">
                                        <p:cTn id="4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0-#ppt_w/2"/>
                                          </p:val>
                                        </p:tav>
                                        <p:tav tm="100000">
                                          <p:val>
                                            <p:strVal val="#ppt_x"/>
                                          </p:val>
                                        </p:tav>
                                      </p:tavLst>
                                    </p:anim>
                                    <p:anim calcmode="lin" valueType="num">
                                      <p:cBhvr additive="base">
                                        <p:cTn id="5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0-#ppt_w/2"/>
                                          </p:val>
                                        </p:tav>
                                        <p:tav tm="100000">
                                          <p:val>
                                            <p:strVal val="#ppt_x"/>
                                          </p:val>
                                        </p:tav>
                                      </p:tavLst>
                                    </p:anim>
                                    <p:anim calcmode="lin" valueType="num">
                                      <p:cBhvr additive="base">
                                        <p:cTn id="6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animBg="1"/>
      <p:bldP spid="7" grpId="0" animBg="1"/>
      <p:bldP spid="8" grpId="0" animBg="1"/>
      <p:bldP spid="9" grpId="0" animBg="1"/>
      <p:bldP spid="10" grpId="0" animBg="1"/>
      <p:bldP spid="12" grpId="0" animBg="1"/>
      <p:bldP spid="17" grpId="0" animBg="1"/>
      <p:bldP spid="19" grpId="0"/>
      <p:bldP spid="16" grpId="0" animBg="1"/>
      <p:bldP spid="21"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116" y="226752"/>
            <a:ext cx="10515600" cy="653462"/>
          </a:xfrm>
        </p:spPr>
        <p:txBody>
          <a:bodyPr>
            <a:normAutofit fontScale="90000"/>
          </a:bodyPr>
          <a:lstStyle/>
          <a:p>
            <a:pPr algn="ctr"/>
            <a:r>
              <a:rPr lang="en-GB" dirty="0" smtClean="0"/>
              <a:t>Non-derogation from Grant</a:t>
            </a:r>
            <a:endParaRPr lang="en-GB" dirty="0"/>
          </a:p>
        </p:txBody>
      </p:sp>
      <p:sp>
        <p:nvSpPr>
          <p:cNvPr id="3" name="Content Placeholder 2"/>
          <p:cNvSpPr>
            <a:spLocks noGrp="1"/>
          </p:cNvSpPr>
          <p:nvPr>
            <p:ph idx="1"/>
          </p:nvPr>
        </p:nvSpPr>
        <p:spPr>
          <a:xfrm>
            <a:off x="856209" y="1003855"/>
            <a:ext cx="10515600" cy="5513808"/>
          </a:xfrm>
        </p:spPr>
        <p:txBody>
          <a:bodyPr>
            <a:normAutofit/>
          </a:bodyPr>
          <a:lstStyle/>
          <a:p>
            <a:r>
              <a:rPr lang="en-GB" sz="2400" i="1" dirty="0"/>
              <a:t>British Leyland v Armstrong </a:t>
            </a:r>
            <a:r>
              <a:rPr lang="en-GB" sz="2400" dirty="0"/>
              <a:t>[1986] 1 All ER 850</a:t>
            </a:r>
          </a:p>
        </p:txBody>
      </p:sp>
      <p:sp>
        <p:nvSpPr>
          <p:cNvPr id="4" name="TextBox 3"/>
          <p:cNvSpPr txBox="1"/>
          <p:nvPr/>
        </p:nvSpPr>
        <p:spPr>
          <a:xfrm>
            <a:off x="1948463" y="2184572"/>
            <a:ext cx="1048685" cy="923330"/>
          </a:xfrm>
          <a:prstGeom prst="rect">
            <a:avLst/>
          </a:prstGeom>
          <a:solidFill>
            <a:schemeClr val="accent4">
              <a:lumMod val="40000"/>
              <a:lumOff val="60000"/>
            </a:schemeClr>
          </a:solidFill>
          <a:ln>
            <a:solidFill>
              <a:schemeClr val="tx1"/>
            </a:solidFill>
          </a:ln>
        </p:spPr>
        <p:txBody>
          <a:bodyPr wrap="none" rtlCol="0">
            <a:spAutoFit/>
          </a:bodyPr>
          <a:lstStyle/>
          <a:p>
            <a:endParaRPr lang="en-GB" dirty="0"/>
          </a:p>
          <a:p>
            <a:r>
              <a:rPr lang="en-GB" dirty="0"/>
              <a:t>IP Owner</a:t>
            </a:r>
          </a:p>
          <a:p>
            <a:endParaRPr lang="en-GB" dirty="0"/>
          </a:p>
        </p:txBody>
      </p:sp>
      <p:cxnSp>
        <p:nvCxnSpPr>
          <p:cNvPr id="5" name="Straight Arrow Connector 4"/>
          <p:cNvCxnSpPr/>
          <p:nvPr/>
        </p:nvCxnSpPr>
        <p:spPr>
          <a:xfrm>
            <a:off x="3395748" y="2591306"/>
            <a:ext cx="5436524" cy="169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541176" y="3299094"/>
            <a:ext cx="5278625" cy="923330"/>
          </a:xfrm>
          <a:prstGeom prst="rect">
            <a:avLst/>
          </a:prstGeom>
          <a:solidFill>
            <a:schemeClr val="accent4">
              <a:lumMod val="40000"/>
              <a:lumOff val="60000"/>
            </a:schemeClr>
          </a:solidFill>
          <a:ln>
            <a:solidFill>
              <a:schemeClr val="tx1"/>
            </a:solidFill>
          </a:ln>
        </p:spPr>
        <p:txBody>
          <a:bodyPr wrap="none" rtlCol="0">
            <a:spAutoFit/>
          </a:bodyPr>
          <a:lstStyle/>
          <a:p>
            <a:pPr algn="ctr"/>
            <a:r>
              <a:rPr lang="en-GB" dirty="0"/>
              <a:t>Having </a:t>
            </a:r>
            <a:r>
              <a:rPr lang="en-GB" dirty="0" smtClean="0"/>
              <a:t>granted </a:t>
            </a:r>
            <a:r>
              <a:rPr lang="en-GB" dirty="0"/>
              <a:t>the property right the IP owner </a:t>
            </a:r>
          </a:p>
          <a:p>
            <a:pPr algn="ctr"/>
            <a:r>
              <a:rPr lang="en-GB" dirty="0"/>
              <a:t>cannot derogate from it by depriving the purchaser of </a:t>
            </a:r>
          </a:p>
          <a:p>
            <a:pPr algn="ctr"/>
            <a:r>
              <a:rPr lang="en-GB" dirty="0"/>
              <a:t>the substantial enjoyment of the product </a:t>
            </a:r>
          </a:p>
        </p:txBody>
      </p:sp>
      <p:sp>
        <p:nvSpPr>
          <p:cNvPr id="7" name="TextBox 6"/>
          <p:cNvSpPr txBox="1"/>
          <p:nvPr/>
        </p:nvSpPr>
        <p:spPr>
          <a:xfrm>
            <a:off x="3932531" y="1602769"/>
            <a:ext cx="4304768" cy="646331"/>
          </a:xfrm>
          <a:prstGeom prst="rect">
            <a:avLst/>
          </a:prstGeom>
          <a:solidFill>
            <a:schemeClr val="accent4">
              <a:lumMod val="40000"/>
              <a:lumOff val="60000"/>
            </a:schemeClr>
          </a:solidFill>
          <a:ln>
            <a:solidFill>
              <a:schemeClr val="tx1"/>
            </a:solidFill>
          </a:ln>
        </p:spPr>
        <p:txBody>
          <a:bodyPr wrap="none" rtlCol="0">
            <a:spAutoFit/>
          </a:bodyPr>
          <a:lstStyle/>
          <a:p>
            <a:pPr algn="ctr"/>
            <a:r>
              <a:rPr lang="en-GB" dirty="0"/>
              <a:t>Contract of sale which grants the consumer </a:t>
            </a:r>
          </a:p>
          <a:p>
            <a:pPr algn="ctr"/>
            <a:r>
              <a:rPr lang="en-GB" dirty="0"/>
              <a:t>property rights in the product</a:t>
            </a:r>
          </a:p>
        </p:txBody>
      </p:sp>
      <p:sp>
        <p:nvSpPr>
          <p:cNvPr id="8" name="TextBox 7"/>
          <p:cNvSpPr txBox="1"/>
          <p:nvPr/>
        </p:nvSpPr>
        <p:spPr>
          <a:xfrm>
            <a:off x="9404971" y="2280733"/>
            <a:ext cx="1117422" cy="923330"/>
          </a:xfrm>
          <a:prstGeom prst="rect">
            <a:avLst/>
          </a:prstGeom>
          <a:solidFill>
            <a:schemeClr val="accent4">
              <a:lumMod val="40000"/>
              <a:lumOff val="60000"/>
            </a:schemeClr>
          </a:solidFill>
          <a:ln>
            <a:solidFill>
              <a:schemeClr val="tx1"/>
            </a:solidFill>
          </a:ln>
        </p:spPr>
        <p:txBody>
          <a:bodyPr wrap="none" rtlCol="0">
            <a:spAutoFit/>
          </a:bodyPr>
          <a:lstStyle/>
          <a:p>
            <a:endParaRPr lang="en-GB" dirty="0"/>
          </a:p>
          <a:p>
            <a:r>
              <a:rPr lang="en-GB" dirty="0"/>
              <a:t>Purchaser</a:t>
            </a:r>
          </a:p>
          <a:p>
            <a:endParaRPr lang="en-GB" dirty="0"/>
          </a:p>
        </p:txBody>
      </p:sp>
      <p:cxnSp>
        <p:nvCxnSpPr>
          <p:cNvPr id="13" name="Straight Arrow Connector 12"/>
          <p:cNvCxnSpPr/>
          <p:nvPr/>
        </p:nvCxnSpPr>
        <p:spPr>
          <a:xfrm flipH="1">
            <a:off x="3424842" y="2936338"/>
            <a:ext cx="5378335"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6199536" y="4222424"/>
            <a:ext cx="3776" cy="4327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615991" y="4661759"/>
            <a:ext cx="5187186" cy="646331"/>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GB" dirty="0"/>
              <a:t>Right to repair </a:t>
            </a:r>
            <a:r>
              <a:rPr lang="en-GB" dirty="0" smtClean="0"/>
              <a:t>is inherent </a:t>
            </a:r>
            <a:r>
              <a:rPr lang="en-GB" dirty="0"/>
              <a:t>in the ownership of the product, which IP owner cannot take away </a:t>
            </a:r>
          </a:p>
        </p:txBody>
      </p:sp>
      <p:sp>
        <p:nvSpPr>
          <p:cNvPr id="25" name="TextBox 24"/>
          <p:cNvSpPr txBox="1"/>
          <p:nvPr/>
        </p:nvSpPr>
        <p:spPr>
          <a:xfrm>
            <a:off x="3688735" y="5640706"/>
            <a:ext cx="5079789" cy="923330"/>
          </a:xfrm>
          <a:prstGeom prst="rect">
            <a:avLst/>
          </a:prstGeom>
          <a:solidFill>
            <a:schemeClr val="accent4">
              <a:lumMod val="40000"/>
              <a:lumOff val="60000"/>
            </a:schemeClr>
          </a:solidFill>
          <a:ln>
            <a:solidFill>
              <a:schemeClr val="tx1"/>
            </a:solidFill>
          </a:ln>
        </p:spPr>
        <p:txBody>
          <a:bodyPr wrap="none" rtlCol="0">
            <a:spAutoFit/>
          </a:bodyPr>
          <a:lstStyle/>
          <a:p>
            <a:pPr algn="ctr"/>
            <a:r>
              <a:rPr lang="en-GB" dirty="0"/>
              <a:t>In Lord </a:t>
            </a:r>
            <a:r>
              <a:rPr lang="en-GB" dirty="0" err="1" smtClean="0"/>
              <a:t>Templeman’s</a:t>
            </a:r>
            <a:r>
              <a:rPr lang="en-GB" dirty="0" smtClean="0"/>
              <a:t> </a:t>
            </a:r>
            <a:r>
              <a:rPr lang="en-GB" dirty="0"/>
              <a:t>view this placed a disability on </a:t>
            </a:r>
            <a:endParaRPr lang="en-GB" dirty="0" smtClean="0"/>
          </a:p>
          <a:p>
            <a:pPr algn="ctr"/>
            <a:r>
              <a:rPr lang="en-GB" dirty="0" smtClean="0"/>
              <a:t>IP owner from preventing </a:t>
            </a:r>
            <a:r>
              <a:rPr lang="en-GB" dirty="0"/>
              <a:t>repair providers </a:t>
            </a:r>
            <a:r>
              <a:rPr lang="en-GB" dirty="0" smtClean="0"/>
              <a:t>using </a:t>
            </a:r>
          </a:p>
          <a:p>
            <a:pPr algn="ctr"/>
            <a:r>
              <a:rPr lang="en-GB" dirty="0" smtClean="0"/>
              <a:t>their </a:t>
            </a:r>
            <a:r>
              <a:rPr lang="en-GB" dirty="0"/>
              <a:t>IP </a:t>
            </a:r>
            <a:r>
              <a:rPr lang="en-GB" dirty="0" smtClean="0"/>
              <a:t>for </a:t>
            </a:r>
            <a:r>
              <a:rPr lang="en-GB" dirty="0"/>
              <a:t>repair purposes</a:t>
            </a:r>
          </a:p>
        </p:txBody>
      </p:sp>
      <p:cxnSp>
        <p:nvCxnSpPr>
          <p:cNvPr id="26" name="Straight Arrow Connector 25"/>
          <p:cNvCxnSpPr>
            <a:stCxn id="22" idx="2"/>
          </p:cNvCxnSpPr>
          <p:nvPr/>
        </p:nvCxnSpPr>
        <p:spPr>
          <a:xfrm>
            <a:off x="6209584" y="5308090"/>
            <a:ext cx="19046" cy="3295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Multiply 8"/>
          <p:cNvSpPr/>
          <p:nvPr/>
        </p:nvSpPr>
        <p:spPr>
          <a:xfrm>
            <a:off x="5598621" y="2632993"/>
            <a:ext cx="972588" cy="608592"/>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3257" y="3299094"/>
            <a:ext cx="2604250" cy="26042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604" y="3299094"/>
            <a:ext cx="2604250" cy="2604250"/>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p:cNvSpPr>
            <a:spLocks noGrp="1"/>
          </p:cNvSpPr>
          <p:nvPr>
            <p:ph type="sldNum" sz="quarter" idx="12"/>
          </p:nvPr>
        </p:nvSpPr>
        <p:spPr/>
        <p:txBody>
          <a:bodyPr/>
          <a:lstStyle/>
          <a:p>
            <a:fld id="{9A999BC1-9650-4DBA-8401-8DE12D227072}" type="slidenum">
              <a:rPr lang="en-GB" smtClean="0"/>
              <a:t>11</a:t>
            </a:fld>
            <a:endParaRPr lang="en-GB"/>
          </a:p>
        </p:txBody>
      </p:sp>
    </p:spTree>
    <p:extLst>
      <p:ext uri="{BB962C8B-B14F-4D97-AF65-F5344CB8AC3E}">
        <p14:creationId xmlns:p14="http://schemas.microsoft.com/office/powerpoint/2010/main" val="162600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1+#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1"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ppt_x"/>
                                          </p:val>
                                        </p:tav>
                                        <p:tav tm="100000">
                                          <p:val>
                                            <p:strVal val="#ppt_x"/>
                                          </p:val>
                                        </p:tav>
                                      </p:tavLst>
                                    </p:anim>
                                    <p:anim calcmode="lin" valueType="num">
                                      <p:cBhvr additive="base">
                                        <p:cTn id="43"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1"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additive="base">
                                        <p:cTn id="52" dur="500" fill="hold"/>
                                        <p:tgtEl>
                                          <p:spTgt spid="26"/>
                                        </p:tgtEl>
                                        <p:attrNameLst>
                                          <p:attrName>ppt_x</p:attrName>
                                        </p:attrNameLst>
                                      </p:cBhvr>
                                      <p:tavLst>
                                        <p:tav tm="0">
                                          <p:val>
                                            <p:strVal val="#ppt_x"/>
                                          </p:val>
                                        </p:tav>
                                        <p:tav tm="100000">
                                          <p:val>
                                            <p:strVal val="#ppt_x"/>
                                          </p:val>
                                        </p:tav>
                                      </p:tavLst>
                                    </p:anim>
                                    <p:anim calcmode="lin" valueType="num">
                                      <p:cBhvr additive="base">
                                        <p:cTn id="53"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animBg="1"/>
      <p:bldP spid="7" grpId="0" animBg="1"/>
      <p:bldP spid="8" grpId="0" animBg="1"/>
      <p:bldP spid="22" grpId="0" animBg="1"/>
      <p:bldP spid="25"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0558"/>
            <a:ext cx="10515600" cy="740468"/>
          </a:xfrm>
        </p:spPr>
        <p:txBody>
          <a:bodyPr/>
          <a:lstStyle/>
          <a:p>
            <a:pPr algn="ctr"/>
            <a:r>
              <a:rPr lang="en-GB" dirty="0" smtClean="0"/>
              <a:t>Non-derogation from Grant</a:t>
            </a:r>
            <a:endParaRPr lang="en-GB" dirty="0"/>
          </a:p>
        </p:txBody>
      </p:sp>
      <p:sp>
        <p:nvSpPr>
          <p:cNvPr id="3" name="Content Placeholder 2"/>
          <p:cNvSpPr>
            <a:spLocks noGrp="1"/>
          </p:cNvSpPr>
          <p:nvPr>
            <p:ph idx="1"/>
          </p:nvPr>
        </p:nvSpPr>
        <p:spPr>
          <a:xfrm>
            <a:off x="896389" y="1172095"/>
            <a:ext cx="10515600" cy="4954385"/>
          </a:xfrm>
        </p:spPr>
        <p:txBody>
          <a:bodyPr>
            <a:normAutofit/>
          </a:bodyPr>
          <a:lstStyle/>
          <a:p>
            <a:r>
              <a:rPr lang="en-GB" dirty="0"/>
              <a:t>Subsequent decisions not convinced of Lord </a:t>
            </a:r>
            <a:r>
              <a:rPr lang="en-GB" dirty="0" err="1"/>
              <a:t>Templeman’s</a:t>
            </a:r>
            <a:r>
              <a:rPr lang="en-GB" dirty="0"/>
              <a:t> approach</a:t>
            </a:r>
          </a:p>
          <a:p>
            <a:pPr lvl="1"/>
            <a:r>
              <a:rPr lang="en-GB" i="1" dirty="0"/>
              <a:t>Canon Kabushiki Kaisha v Green </a:t>
            </a:r>
            <a:r>
              <a:rPr lang="en-GB" i="1" dirty="0" smtClean="0"/>
              <a:t>Cartridges</a:t>
            </a:r>
            <a:r>
              <a:rPr lang="en-GB" dirty="0" smtClean="0"/>
              <a:t> </a:t>
            </a:r>
            <a:r>
              <a:rPr lang="en-GB" dirty="0"/>
              <a:t>[1997] AC 728</a:t>
            </a:r>
          </a:p>
          <a:p>
            <a:pPr lvl="2"/>
            <a:r>
              <a:rPr lang="en-GB" dirty="0" smtClean="0"/>
              <a:t>Case of printing cartridges being produced by non-licensees</a:t>
            </a:r>
          </a:p>
          <a:p>
            <a:pPr lvl="2"/>
            <a:r>
              <a:rPr lang="en-GB" dirty="0" smtClean="0"/>
              <a:t>Claimed that replacing print cartridges is repair since it prolongs use of printer</a:t>
            </a:r>
          </a:p>
          <a:p>
            <a:pPr lvl="2"/>
            <a:r>
              <a:rPr lang="en-GB" dirty="0" smtClean="0"/>
              <a:t>Held </a:t>
            </a:r>
            <a:r>
              <a:rPr lang="en-GB" i="1" dirty="0" smtClean="0"/>
              <a:t>British Leyland </a:t>
            </a:r>
            <a:r>
              <a:rPr lang="en-GB" dirty="0" smtClean="0"/>
              <a:t>does not apply</a:t>
            </a:r>
          </a:p>
          <a:p>
            <a:pPr lvl="2"/>
            <a:r>
              <a:rPr lang="en-GB" dirty="0" smtClean="0"/>
              <a:t>Lord Hoffmann wasn’t impressed with Lord </a:t>
            </a:r>
            <a:r>
              <a:rPr lang="en-GB" dirty="0" err="1" smtClean="0"/>
              <a:t>Templeman</a:t>
            </a:r>
            <a:r>
              <a:rPr lang="en-GB" dirty="0" smtClean="0"/>
              <a:t> </a:t>
            </a:r>
          </a:p>
          <a:p>
            <a:pPr lvl="2"/>
            <a:r>
              <a:rPr lang="en-GB" dirty="0" smtClean="0"/>
              <a:t>Not </a:t>
            </a:r>
            <a:r>
              <a:rPr lang="en-GB" dirty="0"/>
              <a:t>a case of genuine repair – replacing cartridges of a printer is not repair</a:t>
            </a:r>
          </a:p>
          <a:p>
            <a:pPr lvl="1"/>
            <a:r>
              <a:rPr lang="en-GB" i="1" dirty="0"/>
              <a:t>Mars UK v </a:t>
            </a:r>
            <a:r>
              <a:rPr lang="en-GB" i="1" dirty="0" err="1"/>
              <a:t>Tecknowledge</a:t>
            </a:r>
            <a:r>
              <a:rPr lang="en-GB" i="1" dirty="0"/>
              <a:t> </a:t>
            </a:r>
            <a:r>
              <a:rPr lang="en-GB" dirty="0"/>
              <a:t>[1999] EWHC 226 (Pat) </a:t>
            </a:r>
          </a:p>
          <a:p>
            <a:pPr lvl="2"/>
            <a:r>
              <a:rPr lang="en-GB" dirty="0" smtClean="0"/>
              <a:t>Coin </a:t>
            </a:r>
            <a:r>
              <a:rPr lang="en-GB" dirty="0" smtClean="0"/>
              <a:t>operated machines; reverse engineered </a:t>
            </a:r>
            <a:r>
              <a:rPr lang="en-GB" dirty="0" smtClean="0"/>
              <a:t>software to accept newer coins</a:t>
            </a:r>
            <a:endParaRPr lang="en-GB" dirty="0" smtClean="0"/>
          </a:p>
          <a:p>
            <a:pPr lvl="2"/>
            <a:r>
              <a:rPr lang="en-GB" dirty="0" smtClean="0"/>
              <a:t>Held: list </a:t>
            </a:r>
            <a:r>
              <a:rPr lang="en-GB" dirty="0" smtClean="0"/>
              <a:t>of exceptions </a:t>
            </a:r>
            <a:r>
              <a:rPr lang="en-GB" dirty="0" smtClean="0"/>
              <a:t>exhaustive</a:t>
            </a:r>
            <a:r>
              <a:rPr lang="en-GB" dirty="0" smtClean="0"/>
              <a:t>; no new exception for repair</a:t>
            </a:r>
          </a:p>
          <a:p>
            <a:pPr lvl="2"/>
            <a:r>
              <a:rPr lang="en-GB" dirty="0" smtClean="0"/>
              <a:t>But exhaustive </a:t>
            </a:r>
            <a:r>
              <a:rPr lang="en-GB" dirty="0"/>
              <a:t>list of exceptions no longer binds the UK </a:t>
            </a:r>
            <a:r>
              <a:rPr lang="en-GB" dirty="0" smtClean="0"/>
              <a:t>post-</a:t>
            </a:r>
            <a:r>
              <a:rPr lang="en-GB" dirty="0" err="1" smtClean="0"/>
              <a:t>Brexit</a:t>
            </a:r>
            <a:endParaRPr lang="en-GB" dirty="0" smtClean="0"/>
          </a:p>
          <a:p>
            <a:pPr lvl="3"/>
            <a:r>
              <a:rPr lang="en-GB" dirty="0" smtClean="0"/>
              <a:t>See also, </a:t>
            </a:r>
            <a:r>
              <a:rPr lang="en-GB" dirty="0" err="1" smtClean="0"/>
              <a:t>Infosoc</a:t>
            </a:r>
            <a:r>
              <a:rPr lang="en-GB" dirty="0" smtClean="0"/>
              <a:t> </a:t>
            </a:r>
            <a:r>
              <a:rPr lang="en-GB" dirty="0" smtClean="0"/>
              <a:t>Directive, Article </a:t>
            </a:r>
            <a:r>
              <a:rPr lang="en-GB" dirty="0" smtClean="0"/>
              <a:t>5(3)(</a:t>
            </a:r>
            <a:r>
              <a:rPr lang="en-GB" dirty="0" smtClean="0"/>
              <a:t>l) says repair exception possible</a:t>
            </a:r>
            <a:endParaRPr lang="en-GB" dirty="0"/>
          </a:p>
          <a:p>
            <a:r>
              <a:rPr lang="en-GB" dirty="0" smtClean="0"/>
              <a:t>Not many cases have </a:t>
            </a:r>
            <a:r>
              <a:rPr lang="en-GB" dirty="0"/>
              <a:t>used </a:t>
            </a:r>
            <a:r>
              <a:rPr lang="en-GB" i="1" dirty="0"/>
              <a:t>British Leyland</a:t>
            </a:r>
            <a:r>
              <a:rPr lang="en-GB" dirty="0"/>
              <a:t>, although a HL authority</a:t>
            </a:r>
          </a:p>
          <a:p>
            <a:pPr marL="0" indent="0">
              <a:buNone/>
            </a:pPr>
            <a:endParaRPr lang="en-GB" dirty="0"/>
          </a:p>
          <a:p>
            <a:pPr marL="0" indent="0">
              <a:buNone/>
            </a:pPr>
            <a:endParaRPr lang="en-GB" dirty="0"/>
          </a:p>
        </p:txBody>
      </p:sp>
      <p:sp>
        <p:nvSpPr>
          <p:cNvPr id="6" name="Slide Number Placeholder 5"/>
          <p:cNvSpPr>
            <a:spLocks noGrp="1"/>
          </p:cNvSpPr>
          <p:nvPr>
            <p:ph type="sldNum" sz="quarter" idx="12"/>
          </p:nvPr>
        </p:nvSpPr>
        <p:spPr/>
        <p:txBody>
          <a:bodyPr/>
          <a:lstStyle/>
          <a:p>
            <a:fld id="{9A999BC1-9650-4DBA-8401-8DE12D227072}" type="slidenum">
              <a:rPr lang="en-GB" smtClean="0"/>
              <a:t>12</a:t>
            </a:fld>
            <a:endParaRPr lang="en-GB"/>
          </a:p>
        </p:txBody>
      </p:sp>
    </p:spTree>
    <p:extLst>
      <p:ext uri="{BB962C8B-B14F-4D97-AF65-F5344CB8AC3E}">
        <p14:creationId xmlns:p14="http://schemas.microsoft.com/office/powerpoint/2010/main" val="429205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512" y="115745"/>
            <a:ext cx="10515600" cy="865157"/>
          </a:xfrm>
        </p:spPr>
        <p:txBody>
          <a:bodyPr/>
          <a:lstStyle/>
          <a:p>
            <a:pPr algn="ctr"/>
            <a:r>
              <a:rPr lang="en-GB" dirty="0" smtClean="0"/>
              <a:t>Public </a:t>
            </a:r>
            <a:r>
              <a:rPr lang="en-GB" dirty="0" smtClean="0"/>
              <a:t>Interest</a:t>
            </a:r>
            <a:r>
              <a:rPr lang="en-GB" dirty="0" smtClean="0"/>
              <a:t> </a:t>
            </a:r>
            <a:r>
              <a:rPr lang="en-GB" dirty="0" smtClean="0"/>
              <a:t>– s 171(3), CDPA</a:t>
            </a:r>
            <a:endParaRPr lang="en-GB" dirty="0"/>
          </a:p>
        </p:txBody>
      </p:sp>
      <p:sp>
        <p:nvSpPr>
          <p:cNvPr id="3" name="Content Placeholder 2"/>
          <p:cNvSpPr>
            <a:spLocks noGrp="1"/>
          </p:cNvSpPr>
          <p:nvPr>
            <p:ph idx="1"/>
          </p:nvPr>
        </p:nvSpPr>
        <p:spPr>
          <a:xfrm>
            <a:off x="1046018" y="980901"/>
            <a:ext cx="10515600" cy="3915295"/>
          </a:xfrm>
        </p:spPr>
        <p:txBody>
          <a:bodyPr>
            <a:normAutofit/>
          </a:bodyPr>
          <a:lstStyle/>
          <a:p>
            <a:r>
              <a:rPr lang="en-GB" dirty="0" smtClean="0"/>
              <a:t>Section 171(3), CDPA says:</a:t>
            </a:r>
          </a:p>
          <a:p>
            <a:pPr marL="457200" lvl="1" indent="0">
              <a:buNone/>
            </a:pPr>
            <a:r>
              <a:rPr lang="en-GB" dirty="0"/>
              <a:t>Nothing in this Part affects any rule of law preventing or restricting the enforcement of copyright, on grounds of </a:t>
            </a:r>
            <a:r>
              <a:rPr lang="en-GB" dirty="0">
                <a:solidFill>
                  <a:srgbClr val="FF0000"/>
                </a:solidFill>
              </a:rPr>
              <a:t>public interest </a:t>
            </a:r>
            <a:r>
              <a:rPr lang="en-GB" dirty="0"/>
              <a:t>or otherwise</a:t>
            </a:r>
            <a:r>
              <a:rPr lang="en-GB" dirty="0" smtClean="0"/>
              <a:t>.</a:t>
            </a:r>
          </a:p>
          <a:p>
            <a:r>
              <a:rPr lang="en-GB" dirty="0" smtClean="0"/>
              <a:t>Limited application of this rule in case law</a:t>
            </a:r>
          </a:p>
          <a:p>
            <a:pPr lvl="1"/>
            <a:r>
              <a:rPr lang="en-GB" dirty="0"/>
              <a:t>Compatible with International Treaties?</a:t>
            </a:r>
          </a:p>
          <a:p>
            <a:pPr lvl="1"/>
            <a:r>
              <a:rPr lang="en-GB" dirty="0" smtClean="0"/>
              <a:t>Limited successful use in case law</a:t>
            </a:r>
          </a:p>
          <a:p>
            <a:pPr lvl="1"/>
            <a:r>
              <a:rPr lang="en-GB" dirty="0" smtClean="0"/>
              <a:t>Denying remedy rather than denying the right</a:t>
            </a:r>
          </a:p>
          <a:p>
            <a:r>
              <a:rPr lang="en-GB" dirty="0" smtClean="0"/>
              <a:t>Isn’t managing climate change enough of a public interest</a:t>
            </a:r>
            <a:r>
              <a:rPr lang="en-GB" dirty="0" smtClean="0"/>
              <a:t>?</a:t>
            </a:r>
          </a:p>
          <a:p>
            <a:pPr lvl="1"/>
            <a:r>
              <a:rPr lang="en-GB" dirty="0" smtClean="0"/>
              <a:t>Counter arguments of safety / security addressed by other areas of law?</a:t>
            </a:r>
            <a:endParaRPr lang="en-GB" dirty="0" smtClean="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0"/>
                    </a14:imgEffect>
                    <a14:imgEffect>
                      <a14:brightnessContrast bright="30000" contrast="-1000"/>
                    </a14:imgEffect>
                  </a14:imgLayer>
                </a14:imgProps>
              </a:ext>
            </a:extLst>
          </a:blip>
          <a:stretch>
            <a:fillRect/>
          </a:stretch>
        </p:blipFill>
        <p:spPr>
          <a:xfrm>
            <a:off x="1" y="4746567"/>
            <a:ext cx="12192000" cy="2111433"/>
          </a:xfrm>
          <a:prstGeom prst="rect">
            <a:avLst/>
          </a:prstGeom>
        </p:spPr>
      </p:pic>
      <p:sp>
        <p:nvSpPr>
          <p:cNvPr id="6" name="Slide Number Placeholder 5"/>
          <p:cNvSpPr>
            <a:spLocks noGrp="1"/>
          </p:cNvSpPr>
          <p:nvPr>
            <p:ph type="sldNum" sz="quarter" idx="12"/>
          </p:nvPr>
        </p:nvSpPr>
        <p:spPr/>
        <p:txBody>
          <a:bodyPr/>
          <a:lstStyle/>
          <a:p>
            <a:fld id="{9A999BC1-9650-4DBA-8401-8DE12D227072}" type="slidenum">
              <a:rPr lang="en-GB" smtClean="0"/>
              <a:t>13</a:t>
            </a:fld>
            <a:endParaRPr lang="en-GB"/>
          </a:p>
        </p:txBody>
      </p:sp>
    </p:spTree>
    <p:extLst>
      <p:ext uri="{BB962C8B-B14F-4D97-AF65-F5344CB8AC3E}">
        <p14:creationId xmlns:p14="http://schemas.microsoft.com/office/powerpoint/2010/main" val="151711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640" y="2759190"/>
            <a:ext cx="10515600" cy="1325563"/>
          </a:xfrm>
        </p:spPr>
        <p:txBody>
          <a:bodyPr/>
          <a:lstStyle/>
          <a:p>
            <a:pPr algn="ctr"/>
            <a:r>
              <a:rPr lang="en-GB" dirty="0"/>
              <a:t>Thank you!!</a:t>
            </a:r>
          </a:p>
        </p:txBody>
      </p:sp>
      <p:sp>
        <p:nvSpPr>
          <p:cNvPr id="3" name="Slide Number Placeholder 2"/>
          <p:cNvSpPr>
            <a:spLocks noGrp="1"/>
          </p:cNvSpPr>
          <p:nvPr>
            <p:ph type="sldNum" sz="quarter" idx="12"/>
          </p:nvPr>
        </p:nvSpPr>
        <p:spPr/>
        <p:txBody>
          <a:bodyPr/>
          <a:lstStyle/>
          <a:p>
            <a:fld id="{9A999BC1-9650-4DBA-8401-8DE12D227072}" type="slidenum">
              <a:rPr lang="en-GB" smtClean="0"/>
              <a:t>14</a:t>
            </a:fld>
            <a:endParaRPr lang="en-GB"/>
          </a:p>
        </p:txBody>
      </p:sp>
    </p:spTree>
    <p:extLst>
      <p:ext uri="{BB962C8B-B14F-4D97-AF65-F5344CB8AC3E}">
        <p14:creationId xmlns:p14="http://schemas.microsoft.com/office/powerpoint/2010/main" val="2451737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021109" y="3338219"/>
            <a:ext cx="3468658" cy="3065847"/>
          </a:xfrm>
          <a:prstGeom prst="rect">
            <a:avLst/>
          </a:prstGeom>
        </p:spPr>
      </p:pic>
      <p:sp>
        <p:nvSpPr>
          <p:cNvPr id="2" name="Title 1"/>
          <p:cNvSpPr>
            <a:spLocks noGrp="1"/>
          </p:cNvSpPr>
          <p:nvPr>
            <p:ph type="title"/>
          </p:nvPr>
        </p:nvSpPr>
        <p:spPr>
          <a:xfrm>
            <a:off x="838200" y="365126"/>
            <a:ext cx="10515600" cy="1014788"/>
          </a:xfrm>
        </p:spPr>
        <p:txBody>
          <a:bodyPr/>
          <a:lstStyle/>
          <a:p>
            <a:pPr algn="ctr"/>
            <a:r>
              <a:rPr lang="en-GB" dirty="0"/>
              <a:t>It’s the right thing to do to repair</a:t>
            </a:r>
          </a:p>
        </p:txBody>
      </p:sp>
      <p:pic>
        <p:nvPicPr>
          <p:cNvPr id="2050" name="Picture 2" descr="https://paas-s3-broker-prod-lon-c1bcc51e-523f-4419-a65b-2ca8d101f308.s3.amazonaws.com/images/e-waste_mountain.2e16d0ba.fill-750x3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30060">
            <a:off x="939808" y="2577050"/>
            <a:ext cx="5632502" cy="25984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300153" y="1430102"/>
            <a:ext cx="5752407" cy="461665"/>
          </a:xfrm>
          <a:prstGeom prst="rect">
            <a:avLst/>
          </a:prstGeom>
          <a:noFill/>
        </p:spPr>
        <p:txBody>
          <a:bodyPr wrap="square" rtlCol="0">
            <a:spAutoFit/>
          </a:bodyPr>
          <a:lstStyle/>
          <a:p>
            <a:r>
              <a:rPr lang="en-GB" sz="2400" dirty="0"/>
              <a:t>Obvious benefit of saving consumers money</a:t>
            </a:r>
          </a:p>
        </p:txBody>
      </p:sp>
      <p:sp>
        <p:nvSpPr>
          <p:cNvPr id="4" name="TextBox 3"/>
          <p:cNvSpPr txBox="1"/>
          <p:nvPr/>
        </p:nvSpPr>
        <p:spPr>
          <a:xfrm>
            <a:off x="2239381" y="2128234"/>
            <a:ext cx="7873950" cy="461665"/>
          </a:xfrm>
          <a:prstGeom prst="rect">
            <a:avLst/>
          </a:prstGeom>
          <a:noFill/>
        </p:spPr>
        <p:txBody>
          <a:bodyPr wrap="none" rtlCol="0">
            <a:spAutoFit/>
          </a:bodyPr>
          <a:lstStyle/>
          <a:p>
            <a:r>
              <a:rPr lang="en-GB" sz="2400" dirty="0"/>
              <a:t>Huge benefit to the environment in reducing carbon footprint</a:t>
            </a:r>
          </a:p>
        </p:txBody>
      </p:sp>
      <p:pic>
        <p:nvPicPr>
          <p:cNvPr id="6" name="Picture 5"/>
          <p:cNvPicPr>
            <a:picLocks noChangeAspect="1"/>
          </p:cNvPicPr>
          <p:nvPr/>
        </p:nvPicPr>
        <p:blipFill>
          <a:blip r:embed="rId4"/>
          <a:stretch>
            <a:fillRect/>
          </a:stretch>
        </p:blipFill>
        <p:spPr>
          <a:xfrm rot="19680647">
            <a:off x="6209286" y="2680541"/>
            <a:ext cx="4508692" cy="3005795"/>
          </a:xfrm>
          <a:prstGeom prst="rect">
            <a:avLst/>
          </a:prstGeom>
        </p:spPr>
      </p:pic>
      <p:pic>
        <p:nvPicPr>
          <p:cNvPr id="7" name="Picture 6"/>
          <p:cNvPicPr>
            <a:picLocks noChangeAspect="1"/>
          </p:cNvPicPr>
          <p:nvPr/>
        </p:nvPicPr>
        <p:blipFill>
          <a:blip r:embed="rId5"/>
          <a:stretch>
            <a:fillRect/>
          </a:stretch>
        </p:blipFill>
        <p:spPr>
          <a:xfrm>
            <a:off x="2599397" y="2354646"/>
            <a:ext cx="6502371" cy="3657584"/>
          </a:xfrm>
          <a:prstGeom prst="rect">
            <a:avLst/>
          </a:prstGeom>
        </p:spPr>
      </p:pic>
      <p:sp>
        <p:nvSpPr>
          <p:cNvPr id="8" name="Slide Number Placeholder 7"/>
          <p:cNvSpPr>
            <a:spLocks noGrp="1"/>
          </p:cNvSpPr>
          <p:nvPr>
            <p:ph type="sldNum" sz="quarter" idx="12"/>
          </p:nvPr>
        </p:nvSpPr>
        <p:spPr/>
        <p:txBody>
          <a:bodyPr/>
          <a:lstStyle/>
          <a:p>
            <a:fld id="{9A999BC1-9650-4DBA-8401-8DE12D227072}" type="slidenum">
              <a:rPr lang="en-GB" smtClean="0"/>
              <a:t>2</a:t>
            </a:fld>
            <a:endParaRPr lang="en-GB"/>
          </a:p>
        </p:txBody>
      </p:sp>
    </p:spTree>
    <p:extLst>
      <p:ext uri="{BB962C8B-B14F-4D97-AF65-F5344CB8AC3E}">
        <p14:creationId xmlns:p14="http://schemas.microsoft.com/office/powerpoint/2010/main" val="385429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826" y="165319"/>
            <a:ext cx="10515600" cy="797169"/>
          </a:xfrm>
        </p:spPr>
        <p:txBody>
          <a:bodyPr/>
          <a:lstStyle/>
          <a:p>
            <a:pPr algn="ctr"/>
            <a:r>
              <a:rPr lang="en-GB" dirty="0"/>
              <a:t>Do we have a </a:t>
            </a:r>
            <a:r>
              <a:rPr lang="en-GB" dirty="0" smtClean="0"/>
              <a:t>‘right’ </a:t>
            </a:r>
            <a:r>
              <a:rPr lang="en-GB" dirty="0"/>
              <a:t>to </a:t>
            </a:r>
            <a:r>
              <a:rPr lang="en-GB" dirty="0" smtClean="0"/>
              <a:t>repair in the UK?</a:t>
            </a:r>
            <a:endParaRPr lang="en-GB" dirty="0"/>
          </a:p>
        </p:txBody>
      </p:sp>
      <p:sp>
        <p:nvSpPr>
          <p:cNvPr id="3" name="TextBox 2"/>
          <p:cNvSpPr txBox="1"/>
          <p:nvPr/>
        </p:nvSpPr>
        <p:spPr>
          <a:xfrm>
            <a:off x="3696868" y="950106"/>
            <a:ext cx="4612225" cy="461665"/>
          </a:xfrm>
          <a:prstGeom prst="rect">
            <a:avLst/>
          </a:prstGeom>
          <a:noFill/>
        </p:spPr>
        <p:txBody>
          <a:bodyPr wrap="none" rtlCol="0">
            <a:spAutoFit/>
          </a:bodyPr>
          <a:lstStyle/>
          <a:p>
            <a:r>
              <a:rPr lang="en-GB" sz="2400" dirty="0"/>
              <a:t>A Right to repair that is enforceable</a:t>
            </a:r>
          </a:p>
        </p:txBody>
      </p:sp>
      <p:sp>
        <p:nvSpPr>
          <p:cNvPr id="4" name="TextBox 3"/>
          <p:cNvSpPr txBox="1"/>
          <p:nvPr/>
        </p:nvSpPr>
        <p:spPr>
          <a:xfrm>
            <a:off x="1919298" y="1435345"/>
            <a:ext cx="8167364" cy="461665"/>
          </a:xfrm>
          <a:prstGeom prst="rect">
            <a:avLst/>
          </a:prstGeom>
          <a:noFill/>
        </p:spPr>
        <p:txBody>
          <a:bodyPr wrap="none" rtlCol="0">
            <a:spAutoFit/>
          </a:bodyPr>
          <a:lstStyle/>
          <a:p>
            <a:r>
              <a:rPr lang="en-GB" sz="2400" dirty="0"/>
              <a:t>Places a corresponding obligation on the manufacturer to repair</a:t>
            </a:r>
          </a:p>
        </p:txBody>
      </p:sp>
      <p:sp>
        <p:nvSpPr>
          <p:cNvPr id="5" name="TextBox 4"/>
          <p:cNvSpPr txBox="1"/>
          <p:nvPr/>
        </p:nvSpPr>
        <p:spPr>
          <a:xfrm>
            <a:off x="854826" y="2502107"/>
            <a:ext cx="1325555" cy="1754326"/>
          </a:xfrm>
          <a:prstGeom prst="rect">
            <a:avLst/>
          </a:prstGeom>
          <a:solidFill>
            <a:srgbClr val="FF0000"/>
          </a:solidFill>
        </p:spPr>
        <p:txBody>
          <a:bodyPr wrap="none" rtlCol="0">
            <a:spAutoFit/>
          </a:bodyPr>
          <a:lstStyle/>
          <a:p>
            <a:pPr algn="ctr"/>
            <a:endParaRPr lang="en-GB" dirty="0"/>
          </a:p>
          <a:p>
            <a:pPr algn="ctr"/>
            <a:endParaRPr lang="en-GB" dirty="0"/>
          </a:p>
          <a:p>
            <a:pPr algn="ctr"/>
            <a:r>
              <a:rPr lang="en-GB" dirty="0"/>
              <a:t>Contractual </a:t>
            </a:r>
          </a:p>
          <a:p>
            <a:pPr algn="ctr"/>
            <a:r>
              <a:rPr lang="en-GB" dirty="0"/>
              <a:t>Warranty</a:t>
            </a:r>
          </a:p>
          <a:p>
            <a:pPr algn="ctr"/>
            <a:endParaRPr lang="en-GB" dirty="0"/>
          </a:p>
          <a:p>
            <a:pPr algn="ctr"/>
            <a:endParaRPr lang="en-GB" dirty="0"/>
          </a:p>
        </p:txBody>
      </p:sp>
      <p:sp>
        <p:nvSpPr>
          <p:cNvPr id="6" name="TextBox 5"/>
          <p:cNvSpPr txBox="1"/>
          <p:nvPr/>
        </p:nvSpPr>
        <p:spPr>
          <a:xfrm>
            <a:off x="2669357" y="2502107"/>
            <a:ext cx="1123192" cy="1754326"/>
          </a:xfrm>
          <a:prstGeom prst="rect">
            <a:avLst/>
          </a:prstGeom>
          <a:solidFill>
            <a:srgbClr val="FFC000"/>
          </a:solidFill>
        </p:spPr>
        <p:txBody>
          <a:bodyPr wrap="none" rtlCol="0">
            <a:spAutoFit/>
          </a:bodyPr>
          <a:lstStyle/>
          <a:p>
            <a:pPr algn="ctr"/>
            <a:endParaRPr lang="en-GB" dirty="0"/>
          </a:p>
          <a:p>
            <a:pPr algn="ctr"/>
            <a:endParaRPr lang="en-GB" dirty="0"/>
          </a:p>
          <a:p>
            <a:pPr algn="ctr"/>
            <a:r>
              <a:rPr lang="en-GB" dirty="0"/>
              <a:t>Repairing </a:t>
            </a:r>
          </a:p>
          <a:p>
            <a:pPr algn="ctr"/>
            <a:r>
              <a:rPr lang="en-GB" dirty="0"/>
              <a:t>Defective </a:t>
            </a:r>
          </a:p>
          <a:p>
            <a:pPr algn="ctr"/>
            <a:r>
              <a:rPr lang="en-GB" dirty="0"/>
              <a:t>Product</a:t>
            </a:r>
          </a:p>
          <a:p>
            <a:pPr algn="ctr"/>
            <a:endParaRPr lang="en-GB" dirty="0"/>
          </a:p>
        </p:txBody>
      </p:sp>
      <p:sp>
        <p:nvSpPr>
          <p:cNvPr id="7" name="TextBox 6"/>
          <p:cNvSpPr txBox="1"/>
          <p:nvPr/>
        </p:nvSpPr>
        <p:spPr>
          <a:xfrm>
            <a:off x="4342441" y="2502107"/>
            <a:ext cx="1951625" cy="1754326"/>
          </a:xfrm>
          <a:prstGeom prst="rect">
            <a:avLst/>
          </a:prstGeom>
          <a:solidFill>
            <a:srgbClr val="FFFF00"/>
          </a:solidFill>
        </p:spPr>
        <p:txBody>
          <a:bodyPr wrap="none" rtlCol="0">
            <a:spAutoFit/>
          </a:bodyPr>
          <a:lstStyle/>
          <a:p>
            <a:pPr algn="ctr"/>
            <a:endParaRPr lang="en-GB" dirty="0"/>
          </a:p>
          <a:p>
            <a:pPr algn="ctr"/>
            <a:r>
              <a:rPr lang="en-GB" dirty="0"/>
              <a:t>Supply of </a:t>
            </a:r>
          </a:p>
          <a:p>
            <a:pPr algn="ctr"/>
            <a:r>
              <a:rPr lang="en-GB" dirty="0"/>
              <a:t>Spare Parts and </a:t>
            </a:r>
          </a:p>
          <a:p>
            <a:pPr algn="ctr"/>
            <a:r>
              <a:rPr lang="en-GB" dirty="0"/>
              <a:t>Repair Information</a:t>
            </a:r>
          </a:p>
          <a:p>
            <a:pPr algn="ctr"/>
            <a:endParaRPr lang="en-GB" dirty="0"/>
          </a:p>
          <a:p>
            <a:pPr algn="ctr"/>
            <a:endParaRPr lang="en-GB" dirty="0"/>
          </a:p>
        </p:txBody>
      </p:sp>
      <p:cxnSp>
        <p:nvCxnSpPr>
          <p:cNvPr id="11" name="Straight Arrow Connector 10"/>
          <p:cNvCxnSpPr/>
          <p:nvPr/>
        </p:nvCxnSpPr>
        <p:spPr>
          <a:xfrm flipH="1">
            <a:off x="722393" y="4246691"/>
            <a:ext cx="341100" cy="4665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73782" y="4765246"/>
            <a:ext cx="1678536" cy="646331"/>
          </a:xfrm>
          <a:prstGeom prst="rect">
            <a:avLst/>
          </a:prstGeom>
          <a:noFill/>
        </p:spPr>
        <p:txBody>
          <a:bodyPr wrap="none" rtlCol="0">
            <a:spAutoFit/>
          </a:bodyPr>
          <a:lstStyle/>
          <a:p>
            <a:pPr algn="ctr"/>
            <a:r>
              <a:rPr lang="en-GB" dirty="0"/>
              <a:t>Manufacturer’s </a:t>
            </a:r>
          </a:p>
          <a:p>
            <a:pPr algn="ctr"/>
            <a:r>
              <a:rPr lang="en-GB" dirty="0"/>
              <a:t>choice</a:t>
            </a:r>
          </a:p>
        </p:txBody>
      </p:sp>
      <p:sp>
        <p:nvSpPr>
          <p:cNvPr id="13" name="TextBox 12"/>
          <p:cNvSpPr txBox="1"/>
          <p:nvPr/>
        </p:nvSpPr>
        <p:spPr>
          <a:xfrm>
            <a:off x="2270929" y="4765246"/>
            <a:ext cx="2182905" cy="923330"/>
          </a:xfrm>
          <a:prstGeom prst="rect">
            <a:avLst/>
          </a:prstGeom>
          <a:noFill/>
        </p:spPr>
        <p:txBody>
          <a:bodyPr wrap="none" rtlCol="0">
            <a:spAutoFit/>
          </a:bodyPr>
          <a:lstStyle/>
          <a:p>
            <a:pPr algn="ctr"/>
            <a:r>
              <a:rPr lang="en-GB" dirty="0" smtClean="0"/>
              <a:t>General contract law </a:t>
            </a:r>
          </a:p>
          <a:p>
            <a:pPr algn="ctr"/>
            <a:r>
              <a:rPr lang="en-GB" dirty="0" smtClean="0"/>
              <a:t>and Consumer </a:t>
            </a:r>
            <a:endParaRPr lang="en-GB" dirty="0"/>
          </a:p>
          <a:p>
            <a:pPr algn="ctr"/>
            <a:r>
              <a:rPr lang="en-GB" dirty="0"/>
              <a:t>Rights Act, 2015</a:t>
            </a:r>
          </a:p>
        </p:txBody>
      </p:sp>
      <p:cxnSp>
        <p:nvCxnSpPr>
          <p:cNvPr id="15" name="Straight Arrow Connector 14"/>
          <p:cNvCxnSpPr>
            <a:stCxn id="6" idx="2"/>
            <a:endCxn id="13" idx="0"/>
          </p:cNvCxnSpPr>
          <p:nvPr/>
        </p:nvCxnSpPr>
        <p:spPr>
          <a:xfrm>
            <a:off x="3230953" y="4256433"/>
            <a:ext cx="131429" cy="5088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294066" y="3379270"/>
            <a:ext cx="51539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55352" y="2133777"/>
            <a:ext cx="4921471" cy="4524315"/>
          </a:xfrm>
          <a:prstGeom prst="rect">
            <a:avLst/>
          </a:prstGeom>
          <a:noFill/>
        </p:spPr>
        <p:txBody>
          <a:bodyPr wrap="square" rtlCol="0">
            <a:spAutoFit/>
          </a:bodyPr>
          <a:lstStyle/>
          <a:p>
            <a:r>
              <a:rPr lang="en-GB" dirty="0"/>
              <a:t>The </a:t>
            </a:r>
            <a:r>
              <a:rPr lang="en-GB" dirty="0" err="1"/>
              <a:t>Ecodesign</a:t>
            </a:r>
            <a:r>
              <a:rPr lang="en-GB" dirty="0"/>
              <a:t> for Energy-Related Products </a:t>
            </a:r>
            <a:endParaRPr lang="en-GB" dirty="0" smtClean="0"/>
          </a:p>
          <a:p>
            <a:r>
              <a:rPr lang="en-GB" dirty="0" smtClean="0"/>
              <a:t>and </a:t>
            </a:r>
            <a:r>
              <a:rPr lang="en-GB" dirty="0"/>
              <a:t>Energy Information Regulations </a:t>
            </a:r>
            <a:r>
              <a:rPr lang="en-GB" dirty="0" smtClean="0"/>
              <a:t>2021</a:t>
            </a:r>
          </a:p>
          <a:p>
            <a:pPr marL="285750" indent="-285750">
              <a:buFont typeface="Arial" panose="020B0604020202020204" pitchFamily="34" charset="0"/>
              <a:buChar char="•"/>
            </a:pPr>
            <a:r>
              <a:rPr lang="en-GB" dirty="0" err="1"/>
              <a:t>Ecodesign</a:t>
            </a:r>
            <a:r>
              <a:rPr lang="en-GB" dirty="0"/>
              <a:t> requiring energy efficiency</a:t>
            </a:r>
          </a:p>
          <a:p>
            <a:pPr marL="285750" indent="-285750">
              <a:buFont typeface="Arial" panose="020B0604020202020204" pitchFamily="34" charset="0"/>
              <a:buChar char="•"/>
            </a:pPr>
            <a:r>
              <a:rPr lang="en-GB" dirty="0"/>
              <a:t>Resource efficiency requirements in Schedules 3, 6, 9, 13, and 19</a:t>
            </a:r>
          </a:p>
          <a:p>
            <a:pPr marL="742950" lvl="1" indent="-285750">
              <a:buFont typeface="Arial" panose="020B0604020202020204" pitchFamily="34" charset="0"/>
              <a:buChar char="•"/>
            </a:pPr>
            <a:r>
              <a:rPr lang="en-GB" dirty="0"/>
              <a:t>Obligation on manufacturer to ensure availability of spare parts</a:t>
            </a:r>
          </a:p>
          <a:p>
            <a:pPr marL="742950" lvl="1" indent="-285750">
              <a:buFont typeface="Arial" panose="020B0604020202020204" pitchFamily="34" charset="0"/>
              <a:buChar char="•"/>
            </a:pPr>
            <a:r>
              <a:rPr lang="en-GB" dirty="0"/>
              <a:t>Designed in such a way that common tools can be used to repair</a:t>
            </a:r>
          </a:p>
          <a:p>
            <a:pPr marL="742950" lvl="1" indent="-285750">
              <a:buFont typeface="Arial" panose="020B0604020202020204" pitchFamily="34" charset="0"/>
              <a:buChar char="•"/>
            </a:pPr>
            <a:r>
              <a:rPr lang="en-GB" dirty="0"/>
              <a:t>Publish list of spare parts and repair </a:t>
            </a:r>
            <a:r>
              <a:rPr lang="en-GB" dirty="0" smtClean="0"/>
              <a:t>instructions</a:t>
            </a:r>
          </a:p>
          <a:p>
            <a:pPr marL="285750" indent="-285750">
              <a:buFont typeface="Arial" panose="020B0604020202020204" pitchFamily="34" charset="0"/>
              <a:buChar char="•"/>
            </a:pPr>
            <a:r>
              <a:rPr lang="en-GB" dirty="0" smtClean="0"/>
              <a:t>Applies </a:t>
            </a:r>
            <a:r>
              <a:rPr lang="en-GB" dirty="0"/>
              <a:t>only to household dishwashers, washing machines, refrigerators and televisions</a:t>
            </a:r>
          </a:p>
          <a:p>
            <a:pPr marL="742950" lvl="1" indent="-285750">
              <a:buFont typeface="Arial" panose="020B0604020202020204" pitchFamily="34" charset="0"/>
              <a:buChar char="•"/>
            </a:pPr>
            <a:r>
              <a:rPr lang="en-GB" dirty="0"/>
              <a:t>Does not apply to many other consumer goods like mobile phones, personal computers, motor vehicles </a:t>
            </a:r>
          </a:p>
        </p:txBody>
      </p:sp>
      <p:sp>
        <p:nvSpPr>
          <p:cNvPr id="32" name="TextBox 31"/>
          <p:cNvSpPr txBox="1"/>
          <p:nvPr/>
        </p:nvSpPr>
        <p:spPr>
          <a:xfrm>
            <a:off x="250548" y="6011761"/>
            <a:ext cx="1678536" cy="646331"/>
          </a:xfrm>
          <a:prstGeom prst="rect">
            <a:avLst/>
          </a:prstGeom>
          <a:solidFill>
            <a:srgbClr val="FF0000"/>
          </a:solidFill>
        </p:spPr>
        <p:txBody>
          <a:bodyPr wrap="none" rtlCol="0">
            <a:spAutoFit/>
          </a:bodyPr>
          <a:lstStyle/>
          <a:p>
            <a:pPr algn="ctr"/>
            <a:r>
              <a:rPr lang="en-GB" dirty="0" smtClean="0"/>
              <a:t>Manufacturer’s </a:t>
            </a:r>
          </a:p>
          <a:p>
            <a:pPr algn="ctr"/>
            <a:r>
              <a:rPr lang="en-GB" dirty="0" smtClean="0"/>
              <a:t>liberty</a:t>
            </a:r>
            <a:endParaRPr lang="en-GB" dirty="0"/>
          </a:p>
        </p:txBody>
      </p:sp>
      <p:cxnSp>
        <p:nvCxnSpPr>
          <p:cNvPr id="36" name="Straight Arrow Connector 35"/>
          <p:cNvCxnSpPr/>
          <p:nvPr/>
        </p:nvCxnSpPr>
        <p:spPr>
          <a:xfrm>
            <a:off x="2082618" y="6334926"/>
            <a:ext cx="278483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30920" y="6005107"/>
            <a:ext cx="1678536" cy="646331"/>
          </a:xfrm>
          <a:prstGeom prst="rect">
            <a:avLst/>
          </a:prstGeom>
          <a:solidFill>
            <a:srgbClr val="FFFF00"/>
          </a:solidFill>
        </p:spPr>
        <p:txBody>
          <a:bodyPr wrap="none" rtlCol="0">
            <a:spAutoFit/>
          </a:bodyPr>
          <a:lstStyle/>
          <a:p>
            <a:r>
              <a:rPr lang="en-GB" dirty="0" smtClean="0"/>
              <a:t>Manufacturer’s </a:t>
            </a:r>
          </a:p>
          <a:p>
            <a:pPr algn="ctr"/>
            <a:r>
              <a:rPr lang="en-GB" dirty="0" smtClean="0"/>
              <a:t>obligation</a:t>
            </a:r>
            <a:endParaRPr lang="en-GB" dirty="0"/>
          </a:p>
        </p:txBody>
      </p:sp>
      <p:sp>
        <p:nvSpPr>
          <p:cNvPr id="8" name="Slide Number Placeholder 7"/>
          <p:cNvSpPr>
            <a:spLocks noGrp="1"/>
          </p:cNvSpPr>
          <p:nvPr>
            <p:ph type="sldNum" sz="quarter" idx="12"/>
          </p:nvPr>
        </p:nvSpPr>
        <p:spPr/>
        <p:txBody>
          <a:bodyPr/>
          <a:lstStyle/>
          <a:p>
            <a:fld id="{9A999BC1-9650-4DBA-8401-8DE12D227072}" type="slidenum">
              <a:rPr lang="en-GB" smtClean="0"/>
              <a:t>3</a:t>
            </a:fld>
            <a:endParaRPr lang="en-GB"/>
          </a:p>
        </p:txBody>
      </p:sp>
    </p:spTree>
    <p:extLst>
      <p:ext uri="{BB962C8B-B14F-4D97-AF65-F5344CB8AC3E}">
        <p14:creationId xmlns:p14="http://schemas.microsoft.com/office/powerpoint/2010/main" val="152555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0-#ppt_w/2"/>
                                          </p:val>
                                        </p:tav>
                                        <p:tav tm="100000">
                                          <p:val>
                                            <p:strVal val="#ppt_x"/>
                                          </p:val>
                                        </p:tav>
                                      </p:tavLst>
                                    </p:anim>
                                    <p:anim calcmode="lin" valueType="num">
                                      <p:cBhvr additive="base">
                                        <p:cTn id="4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additive="base">
                                        <p:cTn id="61" dur="500" fill="hold"/>
                                        <p:tgtEl>
                                          <p:spTgt spid="36"/>
                                        </p:tgtEl>
                                        <p:attrNameLst>
                                          <p:attrName>ppt_x</p:attrName>
                                        </p:attrNameLst>
                                      </p:cBhvr>
                                      <p:tavLst>
                                        <p:tav tm="0">
                                          <p:val>
                                            <p:strVal val="0-#ppt_w/2"/>
                                          </p:val>
                                        </p:tav>
                                        <p:tav tm="100000">
                                          <p:val>
                                            <p:strVal val="#ppt_x"/>
                                          </p:val>
                                        </p:tav>
                                      </p:tavLst>
                                    </p:anim>
                                    <p:anim calcmode="lin" valueType="num">
                                      <p:cBhvr additive="base">
                                        <p:cTn id="62"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P spid="12" grpId="0"/>
      <p:bldP spid="13" grpId="0"/>
      <p:bldP spid="25" grpId="0"/>
      <p:bldP spid="32" grpId="0" animBg="1"/>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7431"/>
            <a:ext cx="10515600" cy="685020"/>
          </a:xfrm>
        </p:spPr>
        <p:txBody>
          <a:bodyPr>
            <a:normAutofit fontScale="90000"/>
          </a:bodyPr>
          <a:lstStyle/>
          <a:p>
            <a:pPr algn="ctr"/>
            <a:r>
              <a:rPr lang="en-GB" dirty="0"/>
              <a:t>Does this go far enough?</a:t>
            </a:r>
          </a:p>
        </p:txBody>
      </p:sp>
      <p:sp>
        <p:nvSpPr>
          <p:cNvPr id="3" name="Content Placeholder 2"/>
          <p:cNvSpPr>
            <a:spLocks noGrp="1"/>
          </p:cNvSpPr>
          <p:nvPr>
            <p:ph idx="1"/>
          </p:nvPr>
        </p:nvSpPr>
        <p:spPr>
          <a:xfrm>
            <a:off x="838200" y="776857"/>
            <a:ext cx="10515600" cy="5702530"/>
          </a:xfrm>
        </p:spPr>
        <p:txBody>
          <a:bodyPr>
            <a:normAutofit/>
          </a:bodyPr>
          <a:lstStyle/>
          <a:p>
            <a:r>
              <a:rPr lang="en-GB" sz="2400" dirty="0"/>
              <a:t>Addresses built-in obsolescence to some degree</a:t>
            </a:r>
          </a:p>
          <a:p>
            <a:r>
              <a:rPr lang="en-GB" sz="2400" dirty="0" smtClean="0"/>
              <a:t>However, does </a:t>
            </a:r>
            <a:r>
              <a:rPr lang="en-GB" sz="2400" dirty="0"/>
              <a:t>not address </a:t>
            </a:r>
            <a:r>
              <a:rPr lang="en-GB" sz="2400" dirty="0" smtClean="0"/>
              <a:t>supply or pricing </a:t>
            </a:r>
            <a:r>
              <a:rPr lang="en-GB" sz="2400" dirty="0"/>
              <a:t>of spare parts</a:t>
            </a:r>
          </a:p>
          <a:p>
            <a:r>
              <a:rPr lang="en-GB" sz="2400" dirty="0" smtClean="0"/>
              <a:t>Will </a:t>
            </a:r>
            <a:r>
              <a:rPr lang="en-GB" sz="2400" dirty="0" smtClean="0"/>
              <a:t>manufacturers </a:t>
            </a:r>
            <a:r>
              <a:rPr lang="en-GB" sz="2400" dirty="0" smtClean="0"/>
              <a:t>licence </a:t>
            </a:r>
            <a:r>
              <a:rPr lang="en-GB" sz="2400" dirty="0"/>
              <a:t>IP in spare parts to third parties to improve </a:t>
            </a:r>
            <a:r>
              <a:rPr lang="en-GB" sz="2400" dirty="0" smtClean="0"/>
              <a:t>supply or pricing?</a:t>
            </a:r>
            <a:endParaRPr lang="en-GB" sz="2400" dirty="0"/>
          </a:p>
          <a:p>
            <a:endParaRPr lang="en-GB" dirty="0" smtClean="0"/>
          </a:p>
          <a:p>
            <a:endParaRPr lang="en-GB" dirty="0"/>
          </a:p>
          <a:p>
            <a:endParaRPr lang="en-GB" dirty="0" smtClean="0"/>
          </a:p>
          <a:p>
            <a:pPr marL="0" indent="0">
              <a:buNone/>
            </a:pPr>
            <a:endParaRPr lang="en-GB" dirty="0"/>
          </a:p>
        </p:txBody>
      </p:sp>
      <p:sp>
        <p:nvSpPr>
          <p:cNvPr id="4" name="TextBox 3"/>
          <p:cNvSpPr txBox="1"/>
          <p:nvPr/>
        </p:nvSpPr>
        <p:spPr>
          <a:xfrm>
            <a:off x="1345565" y="2533347"/>
            <a:ext cx="1325555" cy="1754326"/>
          </a:xfrm>
          <a:prstGeom prst="rect">
            <a:avLst/>
          </a:prstGeom>
          <a:solidFill>
            <a:srgbClr val="FF0000"/>
          </a:solidFill>
        </p:spPr>
        <p:txBody>
          <a:bodyPr wrap="none" rtlCol="0">
            <a:spAutoFit/>
          </a:bodyPr>
          <a:lstStyle/>
          <a:p>
            <a:pPr algn="ctr"/>
            <a:endParaRPr lang="en-GB" dirty="0"/>
          </a:p>
          <a:p>
            <a:pPr algn="ctr"/>
            <a:endParaRPr lang="en-GB" dirty="0"/>
          </a:p>
          <a:p>
            <a:pPr algn="ctr"/>
            <a:r>
              <a:rPr lang="en-GB" dirty="0"/>
              <a:t>Contractual </a:t>
            </a:r>
          </a:p>
          <a:p>
            <a:pPr algn="ctr"/>
            <a:r>
              <a:rPr lang="en-GB" dirty="0"/>
              <a:t>Warranty</a:t>
            </a:r>
          </a:p>
          <a:p>
            <a:pPr algn="ctr"/>
            <a:endParaRPr lang="en-GB" dirty="0"/>
          </a:p>
          <a:p>
            <a:pPr algn="ctr"/>
            <a:endParaRPr lang="en-GB" dirty="0"/>
          </a:p>
        </p:txBody>
      </p:sp>
      <p:sp>
        <p:nvSpPr>
          <p:cNvPr id="6" name="TextBox 5"/>
          <p:cNvSpPr txBox="1"/>
          <p:nvPr/>
        </p:nvSpPr>
        <p:spPr>
          <a:xfrm>
            <a:off x="3136122" y="2530896"/>
            <a:ext cx="1123192" cy="1754326"/>
          </a:xfrm>
          <a:prstGeom prst="rect">
            <a:avLst/>
          </a:prstGeom>
          <a:solidFill>
            <a:srgbClr val="FFC000"/>
          </a:solidFill>
        </p:spPr>
        <p:txBody>
          <a:bodyPr wrap="none" rtlCol="0">
            <a:spAutoFit/>
          </a:bodyPr>
          <a:lstStyle/>
          <a:p>
            <a:pPr algn="ctr"/>
            <a:endParaRPr lang="en-GB" dirty="0"/>
          </a:p>
          <a:p>
            <a:pPr algn="ctr"/>
            <a:endParaRPr lang="en-GB" dirty="0"/>
          </a:p>
          <a:p>
            <a:pPr algn="ctr"/>
            <a:r>
              <a:rPr lang="en-GB" dirty="0"/>
              <a:t>Repairing </a:t>
            </a:r>
          </a:p>
          <a:p>
            <a:pPr algn="ctr"/>
            <a:r>
              <a:rPr lang="en-GB" dirty="0"/>
              <a:t>Defective </a:t>
            </a:r>
          </a:p>
          <a:p>
            <a:pPr algn="ctr"/>
            <a:r>
              <a:rPr lang="en-GB" dirty="0"/>
              <a:t>Product</a:t>
            </a:r>
          </a:p>
          <a:p>
            <a:pPr algn="ctr"/>
            <a:endParaRPr lang="en-GB" dirty="0"/>
          </a:p>
        </p:txBody>
      </p:sp>
      <p:sp>
        <p:nvSpPr>
          <p:cNvPr id="7" name="TextBox 6"/>
          <p:cNvSpPr txBox="1"/>
          <p:nvPr/>
        </p:nvSpPr>
        <p:spPr>
          <a:xfrm>
            <a:off x="4724316" y="2530896"/>
            <a:ext cx="1951625" cy="1754326"/>
          </a:xfrm>
          <a:prstGeom prst="rect">
            <a:avLst/>
          </a:prstGeom>
          <a:solidFill>
            <a:srgbClr val="FFFF00"/>
          </a:solidFill>
        </p:spPr>
        <p:txBody>
          <a:bodyPr wrap="none" rtlCol="0">
            <a:spAutoFit/>
          </a:bodyPr>
          <a:lstStyle/>
          <a:p>
            <a:pPr algn="ctr"/>
            <a:endParaRPr lang="en-GB" dirty="0"/>
          </a:p>
          <a:p>
            <a:pPr algn="ctr"/>
            <a:r>
              <a:rPr lang="en-GB" dirty="0"/>
              <a:t>Supply of </a:t>
            </a:r>
          </a:p>
          <a:p>
            <a:pPr algn="ctr"/>
            <a:r>
              <a:rPr lang="en-GB" dirty="0"/>
              <a:t>Spare Parts and </a:t>
            </a:r>
          </a:p>
          <a:p>
            <a:pPr algn="ctr"/>
            <a:r>
              <a:rPr lang="en-GB" dirty="0"/>
              <a:t>Repair Information</a:t>
            </a:r>
          </a:p>
          <a:p>
            <a:pPr algn="ctr"/>
            <a:endParaRPr lang="en-GB" dirty="0"/>
          </a:p>
          <a:p>
            <a:pPr algn="ctr"/>
            <a:endParaRPr lang="en-GB" dirty="0"/>
          </a:p>
        </p:txBody>
      </p:sp>
      <p:sp>
        <p:nvSpPr>
          <p:cNvPr id="8" name="TextBox 7"/>
          <p:cNvSpPr txBox="1"/>
          <p:nvPr/>
        </p:nvSpPr>
        <p:spPr>
          <a:xfrm>
            <a:off x="7140943" y="2530896"/>
            <a:ext cx="1620700" cy="1754326"/>
          </a:xfrm>
          <a:prstGeom prst="rect">
            <a:avLst/>
          </a:prstGeom>
          <a:solidFill>
            <a:srgbClr val="FFFF00">
              <a:alpha val="37000"/>
            </a:srgbClr>
          </a:solidFill>
        </p:spPr>
        <p:txBody>
          <a:bodyPr wrap="none" rtlCol="0">
            <a:spAutoFit/>
          </a:bodyPr>
          <a:lstStyle/>
          <a:p>
            <a:pPr algn="ctr"/>
            <a:r>
              <a:rPr lang="en-GB" dirty="0" smtClean="0"/>
              <a:t>License </a:t>
            </a:r>
            <a:endParaRPr lang="en-GB" dirty="0"/>
          </a:p>
          <a:p>
            <a:pPr algn="ctr"/>
            <a:r>
              <a:rPr lang="en-GB" dirty="0"/>
              <a:t>Spare Part </a:t>
            </a:r>
          </a:p>
          <a:p>
            <a:pPr algn="ctr"/>
            <a:r>
              <a:rPr lang="en-GB" dirty="0"/>
              <a:t>Manufacturers </a:t>
            </a:r>
          </a:p>
          <a:p>
            <a:pPr algn="ctr"/>
            <a:r>
              <a:rPr lang="en-GB" dirty="0"/>
              <a:t>and Repair</a:t>
            </a:r>
          </a:p>
          <a:p>
            <a:pPr algn="ctr"/>
            <a:r>
              <a:rPr lang="en-GB" dirty="0"/>
              <a:t>Providers</a:t>
            </a:r>
          </a:p>
          <a:p>
            <a:pPr algn="ctr"/>
            <a:endParaRPr lang="en-GB" dirty="0"/>
          </a:p>
        </p:txBody>
      </p:sp>
      <p:sp>
        <p:nvSpPr>
          <p:cNvPr id="9" name="TextBox 8"/>
          <p:cNvSpPr txBox="1"/>
          <p:nvPr/>
        </p:nvSpPr>
        <p:spPr>
          <a:xfrm>
            <a:off x="9246956" y="2530896"/>
            <a:ext cx="2130262" cy="1754326"/>
          </a:xfrm>
          <a:prstGeom prst="rect">
            <a:avLst/>
          </a:prstGeom>
          <a:solidFill>
            <a:srgbClr val="92D050"/>
          </a:solidFill>
        </p:spPr>
        <p:txBody>
          <a:bodyPr wrap="none" rtlCol="0">
            <a:spAutoFit/>
          </a:bodyPr>
          <a:lstStyle/>
          <a:p>
            <a:pPr algn="ctr"/>
            <a:endParaRPr lang="en-GB" dirty="0"/>
          </a:p>
          <a:p>
            <a:pPr algn="ctr"/>
            <a:r>
              <a:rPr lang="en-GB" dirty="0" smtClean="0"/>
              <a:t>Purchasers to be </a:t>
            </a:r>
          </a:p>
          <a:p>
            <a:pPr algn="ctr"/>
            <a:r>
              <a:rPr lang="en-GB" dirty="0" smtClean="0"/>
              <a:t>able to freely access </a:t>
            </a:r>
          </a:p>
          <a:p>
            <a:pPr algn="ctr"/>
            <a:r>
              <a:rPr lang="en-GB" dirty="0" smtClean="0"/>
              <a:t>Spare Parts and </a:t>
            </a:r>
          </a:p>
          <a:p>
            <a:pPr algn="ctr"/>
            <a:r>
              <a:rPr lang="en-GB" dirty="0" smtClean="0"/>
              <a:t>Repair Services</a:t>
            </a:r>
            <a:endParaRPr lang="en-GB" dirty="0"/>
          </a:p>
          <a:p>
            <a:pPr algn="ctr"/>
            <a:endParaRPr lang="en-GB" dirty="0"/>
          </a:p>
        </p:txBody>
      </p:sp>
      <p:sp>
        <p:nvSpPr>
          <p:cNvPr id="10" name="TextBox 9"/>
          <p:cNvSpPr txBox="1"/>
          <p:nvPr/>
        </p:nvSpPr>
        <p:spPr>
          <a:xfrm>
            <a:off x="1133566" y="4565645"/>
            <a:ext cx="1678536" cy="646331"/>
          </a:xfrm>
          <a:prstGeom prst="rect">
            <a:avLst/>
          </a:prstGeom>
          <a:solidFill>
            <a:srgbClr val="FF0000"/>
          </a:solidFill>
        </p:spPr>
        <p:txBody>
          <a:bodyPr wrap="none" rtlCol="0">
            <a:spAutoFit/>
          </a:bodyPr>
          <a:lstStyle/>
          <a:p>
            <a:pPr algn="ctr"/>
            <a:r>
              <a:rPr lang="en-GB" dirty="0" smtClean="0"/>
              <a:t>Manufacturer’s </a:t>
            </a:r>
          </a:p>
          <a:p>
            <a:pPr algn="ctr"/>
            <a:r>
              <a:rPr lang="en-GB" dirty="0" smtClean="0"/>
              <a:t>liberty</a:t>
            </a:r>
            <a:endParaRPr lang="en-GB" dirty="0"/>
          </a:p>
        </p:txBody>
      </p:sp>
      <p:cxnSp>
        <p:nvCxnSpPr>
          <p:cNvPr id="11" name="Straight Arrow Connector 10"/>
          <p:cNvCxnSpPr/>
          <p:nvPr/>
        </p:nvCxnSpPr>
        <p:spPr>
          <a:xfrm flipV="1">
            <a:off x="3136122" y="4826701"/>
            <a:ext cx="1212555" cy="64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394586" y="4565645"/>
            <a:ext cx="1313949" cy="646331"/>
          </a:xfrm>
          <a:prstGeom prst="rect">
            <a:avLst/>
          </a:prstGeom>
          <a:solidFill>
            <a:srgbClr val="92D050"/>
          </a:solidFill>
        </p:spPr>
        <p:txBody>
          <a:bodyPr wrap="none" rtlCol="0">
            <a:spAutoFit/>
          </a:bodyPr>
          <a:lstStyle/>
          <a:p>
            <a:pPr algn="ctr"/>
            <a:r>
              <a:rPr lang="en-GB" dirty="0" smtClean="0"/>
              <a:t>Purchaser’s </a:t>
            </a:r>
          </a:p>
          <a:p>
            <a:pPr algn="ctr"/>
            <a:r>
              <a:rPr lang="en-GB" dirty="0" smtClean="0"/>
              <a:t>liberty</a:t>
            </a:r>
            <a:endParaRPr lang="en-GB" dirty="0"/>
          </a:p>
        </p:txBody>
      </p:sp>
      <p:sp>
        <p:nvSpPr>
          <p:cNvPr id="5" name="TextBox 4"/>
          <p:cNvSpPr txBox="1"/>
          <p:nvPr/>
        </p:nvSpPr>
        <p:spPr>
          <a:xfrm>
            <a:off x="1948090" y="5413107"/>
            <a:ext cx="7995731" cy="369332"/>
          </a:xfrm>
          <a:prstGeom prst="rect">
            <a:avLst/>
          </a:prstGeom>
          <a:noFill/>
        </p:spPr>
        <p:txBody>
          <a:bodyPr wrap="square" rtlCol="0">
            <a:spAutoFit/>
          </a:bodyPr>
          <a:lstStyle/>
          <a:p>
            <a:pPr algn="ctr"/>
            <a:r>
              <a:rPr lang="en-GB" dirty="0"/>
              <a:t>Is </a:t>
            </a:r>
            <a:r>
              <a:rPr lang="en-GB" dirty="0" smtClean="0"/>
              <a:t>opening </a:t>
            </a:r>
            <a:r>
              <a:rPr lang="en-GB" dirty="0"/>
              <a:t>up the market for spare </a:t>
            </a:r>
            <a:r>
              <a:rPr lang="en-GB" dirty="0" smtClean="0"/>
              <a:t>parts and repair services a greener solution?</a:t>
            </a:r>
          </a:p>
        </p:txBody>
      </p:sp>
      <p:sp>
        <p:nvSpPr>
          <p:cNvPr id="17" name="TextBox 16"/>
          <p:cNvSpPr txBox="1"/>
          <p:nvPr/>
        </p:nvSpPr>
        <p:spPr>
          <a:xfrm>
            <a:off x="4786338" y="4565645"/>
            <a:ext cx="1678536" cy="646331"/>
          </a:xfrm>
          <a:prstGeom prst="rect">
            <a:avLst/>
          </a:prstGeom>
          <a:solidFill>
            <a:srgbClr val="FFFF00"/>
          </a:solidFill>
        </p:spPr>
        <p:txBody>
          <a:bodyPr wrap="none" rtlCol="0">
            <a:spAutoFit/>
          </a:bodyPr>
          <a:lstStyle/>
          <a:p>
            <a:r>
              <a:rPr lang="en-GB" dirty="0" smtClean="0"/>
              <a:t>Manufacturer’s </a:t>
            </a:r>
          </a:p>
          <a:p>
            <a:pPr algn="ctr"/>
            <a:r>
              <a:rPr lang="en-GB" dirty="0" smtClean="0"/>
              <a:t>obligation</a:t>
            </a:r>
            <a:endParaRPr lang="en-GB" dirty="0"/>
          </a:p>
        </p:txBody>
      </p:sp>
      <p:cxnSp>
        <p:nvCxnSpPr>
          <p:cNvPr id="18" name="Straight Arrow Connector 17"/>
          <p:cNvCxnSpPr/>
          <p:nvPr/>
        </p:nvCxnSpPr>
        <p:spPr>
          <a:xfrm flipV="1">
            <a:off x="7140943" y="4820250"/>
            <a:ext cx="1212555" cy="64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644956" y="5881402"/>
            <a:ext cx="6691768" cy="369332"/>
          </a:xfrm>
          <a:prstGeom prst="rect">
            <a:avLst/>
          </a:prstGeom>
          <a:noFill/>
        </p:spPr>
        <p:txBody>
          <a:bodyPr wrap="none" rtlCol="0">
            <a:spAutoFit/>
          </a:bodyPr>
          <a:lstStyle/>
          <a:p>
            <a:r>
              <a:rPr lang="en-GB" dirty="0"/>
              <a:t>What does it mean for copyright, designs, and </a:t>
            </a:r>
            <a:r>
              <a:rPr lang="en-GB" dirty="0" smtClean="0"/>
              <a:t>patents </a:t>
            </a:r>
            <a:r>
              <a:rPr lang="en-GB" dirty="0"/>
              <a:t>in spare parts</a:t>
            </a:r>
            <a:r>
              <a:rPr lang="en-GB" dirty="0" smtClean="0"/>
              <a:t>?</a:t>
            </a:r>
            <a:endParaRPr lang="en-GB" dirty="0"/>
          </a:p>
        </p:txBody>
      </p:sp>
      <p:sp>
        <p:nvSpPr>
          <p:cNvPr id="13" name="Slide Number Placeholder 12"/>
          <p:cNvSpPr>
            <a:spLocks noGrp="1"/>
          </p:cNvSpPr>
          <p:nvPr>
            <p:ph type="sldNum" sz="quarter" idx="12"/>
          </p:nvPr>
        </p:nvSpPr>
        <p:spPr/>
        <p:txBody>
          <a:bodyPr/>
          <a:lstStyle/>
          <a:p>
            <a:fld id="{9A999BC1-9650-4DBA-8401-8DE12D227072}" type="slidenum">
              <a:rPr lang="en-GB" smtClean="0"/>
              <a:t>4</a:t>
            </a:fld>
            <a:endParaRPr lang="en-GB"/>
          </a:p>
        </p:txBody>
      </p:sp>
      <p:sp>
        <p:nvSpPr>
          <p:cNvPr id="14" name="TextBox 13"/>
          <p:cNvSpPr txBox="1"/>
          <p:nvPr/>
        </p:nvSpPr>
        <p:spPr>
          <a:xfrm>
            <a:off x="3865418" y="6326363"/>
            <a:ext cx="3797899" cy="369332"/>
          </a:xfrm>
          <a:prstGeom prst="rect">
            <a:avLst/>
          </a:prstGeom>
          <a:noFill/>
        </p:spPr>
        <p:txBody>
          <a:bodyPr wrap="none" rtlCol="0">
            <a:spAutoFit/>
          </a:bodyPr>
          <a:lstStyle/>
          <a:p>
            <a:r>
              <a:rPr lang="en-GB" dirty="0"/>
              <a:t>Common law in the absence of statute</a:t>
            </a:r>
          </a:p>
        </p:txBody>
      </p:sp>
    </p:spTree>
    <p:extLst>
      <p:ext uri="{BB962C8B-B14F-4D97-AF65-F5344CB8AC3E}">
        <p14:creationId xmlns:p14="http://schemas.microsoft.com/office/powerpoint/2010/main" val="29403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0-#ppt_w/2"/>
                                          </p:val>
                                        </p:tav>
                                        <p:tav tm="100000">
                                          <p:val>
                                            <p:strVal val="#ppt_x"/>
                                          </p:val>
                                        </p:tav>
                                      </p:tavLst>
                                    </p:anim>
                                    <p:anim calcmode="lin" valueType="num">
                                      <p:cBhvr additive="base">
                                        <p:cTn id="4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0-#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animBg="1"/>
      <p:bldP spid="7" grpId="0" animBg="1"/>
      <p:bldP spid="8" grpId="0" animBg="1"/>
      <p:bldP spid="9" grpId="0" animBg="1"/>
      <p:bldP spid="10" grpId="0" animBg="1"/>
      <p:bldP spid="12" grpId="0" animBg="1"/>
      <p:bldP spid="5" grpId="0"/>
      <p:bldP spid="17" grpId="0" animBg="1"/>
      <p:bldP spid="19"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245"/>
            <a:ext cx="10515600" cy="782031"/>
          </a:xfrm>
        </p:spPr>
        <p:txBody>
          <a:bodyPr/>
          <a:lstStyle/>
          <a:p>
            <a:pPr algn="ctr"/>
            <a:r>
              <a:rPr lang="en-GB" dirty="0" smtClean="0"/>
              <a:t>Implied Licence Route</a:t>
            </a:r>
            <a:endParaRPr lang="en-GB" dirty="0"/>
          </a:p>
        </p:txBody>
      </p:sp>
      <p:sp>
        <p:nvSpPr>
          <p:cNvPr id="3" name="TextBox 2"/>
          <p:cNvSpPr txBox="1"/>
          <p:nvPr/>
        </p:nvSpPr>
        <p:spPr>
          <a:xfrm>
            <a:off x="809841" y="1072174"/>
            <a:ext cx="10572318" cy="400110"/>
          </a:xfrm>
          <a:prstGeom prst="rect">
            <a:avLst/>
          </a:prstGeom>
          <a:noFill/>
        </p:spPr>
        <p:txBody>
          <a:bodyPr wrap="none" rtlCol="0">
            <a:spAutoFit/>
          </a:bodyPr>
          <a:lstStyle/>
          <a:p>
            <a:pPr algn="ctr"/>
            <a:r>
              <a:rPr lang="en-GB" sz="2000" dirty="0"/>
              <a:t>Can a court imply a term into the contract of sale, a term to licence the relevant IP to enable repair?</a:t>
            </a:r>
          </a:p>
        </p:txBody>
      </p:sp>
      <p:sp>
        <p:nvSpPr>
          <p:cNvPr id="4" name="TextBox 3"/>
          <p:cNvSpPr txBox="1"/>
          <p:nvPr/>
        </p:nvSpPr>
        <p:spPr>
          <a:xfrm>
            <a:off x="907777" y="1933468"/>
            <a:ext cx="1048685" cy="923330"/>
          </a:xfrm>
          <a:prstGeom prst="rect">
            <a:avLst/>
          </a:prstGeom>
          <a:solidFill>
            <a:schemeClr val="accent1">
              <a:lumMod val="40000"/>
              <a:lumOff val="60000"/>
            </a:schemeClr>
          </a:solidFill>
          <a:ln>
            <a:solidFill>
              <a:schemeClr val="tx1"/>
            </a:solidFill>
          </a:ln>
        </p:spPr>
        <p:txBody>
          <a:bodyPr wrap="none" rtlCol="0">
            <a:spAutoFit/>
          </a:bodyPr>
          <a:lstStyle/>
          <a:p>
            <a:endParaRPr lang="en-GB" dirty="0"/>
          </a:p>
          <a:p>
            <a:r>
              <a:rPr lang="en-GB" dirty="0"/>
              <a:t>IP Owner</a:t>
            </a:r>
          </a:p>
          <a:p>
            <a:endParaRPr lang="en-GB" dirty="0"/>
          </a:p>
        </p:txBody>
      </p:sp>
      <p:cxnSp>
        <p:nvCxnSpPr>
          <p:cNvPr id="6" name="Straight Arrow Connector 5"/>
          <p:cNvCxnSpPr/>
          <p:nvPr/>
        </p:nvCxnSpPr>
        <p:spPr>
          <a:xfrm>
            <a:off x="2162592" y="2553520"/>
            <a:ext cx="3332121" cy="91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783807" y="1937968"/>
            <a:ext cx="1117422" cy="923330"/>
          </a:xfrm>
          <a:prstGeom prst="rect">
            <a:avLst/>
          </a:prstGeom>
          <a:solidFill>
            <a:schemeClr val="accent1">
              <a:lumMod val="40000"/>
              <a:lumOff val="60000"/>
            </a:schemeClr>
          </a:solidFill>
          <a:ln>
            <a:solidFill>
              <a:schemeClr val="tx1"/>
            </a:solidFill>
          </a:ln>
        </p:spPr>
        <p:txBody>
          <a:bodyPr wrap="none" rtlCol="0">
            <a:spAutoFit/>
          </a:bodyPr>
          <a:lstStyle/>
          <a:p>
            <a:endParaRPr lang="en-GB" dirty="0"/>
          </a:p>
          <a:p>
            <a:r>
              <a:rPr lang="en-GB" dirty="0"/>
              <a:t>Purchaser</a:t>
            </a:r>
          </a:p>
          <a:p>
            <a:endParaRPr lang="en-GB" dirty="0"/>
          </a:p>
        </p:txBody>
      </p:sp>
      <p:sp>
        <p:nvSpPr>
          <p:cNvPr id="11" name="TextBox 10"/>
          <p:cNvSpPr txBox="1"/>
          <p:nvPr/>
        </p:nvSpPr>
        <p:spPr>
          <a:xfrm>
            <a:off x="3356890" y="2025801"/>
            <a:ext cx="919932" cy="369332"/>
          </a:xfrm>
          <a:prstGeom prst="rect">
            <a:avLst/>
          </a:prstGeom>
          <a:solidFill>
            <a:schemeClr val="accent1">
              <a:lumMod val="40000"/>
              <a:lumOff val="60000"/>
            </a:schemeClr>
          </a:solidFill>
          <a:ln>
            <a:solidFill>
              <a:schemeClr val="tx1"/>
            </a:solidFill>
          </a:ln>
        </p:spPr>
        <p:txBody>
          <a:bodyPr wrap="none" rtlCol="0">
            <a:spAutoFit/>
          </a:bodyPr>
          <a:lstStyle/>
          <a:p>
            <a:r>
              <a:rPr lang="en-GB" dirty="0"/>
              <a:t>Product</a:t>
            </a:r>
          </a:p>
        </p:txBody>
      </p:sp>
      <p:sp>
        <p:nvSpPr>
          <p:cNvPr id="12" name="TextBox 11"/>
          <p:cNvSpPr txBox="1"/>
          <p:nvPr/>
        </p:nvSpPr>
        <p:spPr>
          <a:xfrm>
            <a:off x="2989771" y="2840894"/>
            <a:ext cx="1654171" cy="369332"/>
          </a:xfrm>
          <a:prstGeom prst="rect">
            <a:avLst/>
          </a:prstGeom>
          <a:solidFill>
            <a:schemeClr val="accent1">
              <a:lumMod val="40000"/>
              <a:lumOff val="60000"/>
            </a:schemeClr>
          </a:solidFill>
          <a:ln>
            <a:solidFill>
              <a:schemeClr val="tx1"/>
            </a:solidFill>
          </a:ln>
        </p:spPr>
        <p:txBody>
          <a:bodyPr wrap="none" rtlCol="0">
            <a:spAutoFit/>
          </a:bodyPr>
          <a:lstStyle/>
          <a:p>
            <a:r>
              <a:rPr lang="en-GB" dirty="0"/>
              <a:t>Contract of sale</a:t>
            </a:r>
          </a:p>
        </p:txBody>
      </p:sp>
      <p:sp>
        <p:nvSpPr>
          <p:cNvPr id="14" name="TextBox 13"/>
          <p:cNvSpPr txBox="1"/>
          <p:nvPr/>
        </p:nvSpPr>
        <p:spPr>
          <a:xfrm>
            <a:off x="2352501" y="3669691"/>
            <a:ext cx="2942705" cy="1477328"/>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GB" dirty="0" smtClean="0"/>
              <a:t>Implying </a:t>
            </a:r>
            <a:r>
              <a:rPr lang="en-GB" dirty="0"/>
              <a:t>a licence</a:t>
            </a:r>
          </a:p>
          <a:p>
            <a:pPr marL="285750" indent="-285750">
              <a:buFont typeface="Arial" panose="020B0604020202020204" pitchFamily="34" charset="0"/>
              <a:buChar char="•"/>
            </a:pPr>
            <a:r>
              <a:rPr lang="en-GB" dirty="0"/>
              <a:t>enabling the exercise of </a:t>
            </a:r>
            <a:r>
              <a:rPr lang="en-GB" dirty="0" smtClean="0"/>
              <a:t>relevant IP rights</a:t>
            </a:r>
            <a:endParaRPr lang="en-GB" dirty="0"/>
          </a:p>
          <a:p>
            <a:pPr marL="285750" indent="-285750">
              <a:buFont typeface="Arial" panose="020B0604020202020204" pitchFamily="34" charset="0"/>
              <a:buChar char="•"/>
            </a:pPr>
            <a:r>
              <a:rPr lang="en-GB" dirty="0"/>
              <a:t>for limited purpose of effecting repair</a:t>
            </a:r>
          </a:p>
        </p:txBody>
      </p:sp>
      <p:cxnSp>
        <p:nvCxnSpPr>
          <p:cNvPr id="16" name="Straight Arrow Connector 15"/>
          <p:cNvCxnSpPr>
            <a:stCxn id="12" idx="2"/>
          </p:cNvCxnSpPr>
          <p:nvPr/>
        </p:nvCxnSpPr>
        <p:spPr>
          <a:xfrm>
            <a:off x="3816857" y="3210226"/>
            <a:ext cx="6997" cy="4594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124007" y="2527759"/>
            <a:ext cx="27432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0073337" y="2088116"/>
            <a:ext cx="979114" cy="923330"/>
          </a:xfrm>
          <a:prstGeom prst="rect">
            <a:avLst/>
          </a:prstGeom>
          <a:solidFill>
            <a:schemeClr val="accent6">
              <a:lumMod val="40000"/>
              <a:lumOff val="60000"/>
            </a:schemeClr>
          </a:solidFill>
          <a:ln>
            <a:solidFill>
              <a:schemeClr val="tx1"/>
            </a:solidFill>
          </a:ln>
        </p:spPr>
        <p:txBody>
          <a:bodyPr wrap="none" rtlCol="0">
            <a:spAutoFit/>
          </a:bodyPr>
          <a:lstStyle/>
          <a:p>
            <a:endParaRPr lang="en-GB" dirty="0"/>
          </a:p>
          <a:p>
            <a:r>
              <a:rPr lang="en-GB" dirty="0"/>
              <a:t>Repairer</a:t>
            </a:r>
          </a:p>
          <a:p>
            <a:endParaRPr lang="en-GB" dirty="0"/>
          </a:p>
        </p:txBody>
      </p:sp>
      <p:sp>
        <p:nvSpPr>
          <p:cNvPr id="20" name="TextBox 19"/>
          <p:cNvSpPr txBox="1"/>
          <p:nvPr/>
        </p:nvSpPr>
        <p:spPr>
          <a:xfrm>
            <a:off x="8075103" y="1996916"/>
            <a:ext cx="919932" cy="369332"/>
          </a:xfrm>
          <a:prstGeom prst="rect">
            <a:avLst/>
          </a:prstGeom>
          <a:solidFill>
            <a:schemeClr val="accent6">
              <a:lumMod val="40000"/>
              <a:lumOff val="60000"/>
            </a:schemeClr>
          </a:solidFill>
          <a:ln>
            <a:solidFill>
              <a:schemeClr val="tx1"/>
            </a:solidFill>
          </a:ln>
        </p:spPr>
        <p:txBody>
          <a:bodyPr wrap="none" rtlCol="0">
            <a:spAutoFit/>
          </a:bodyPr>
          <a:lstStyle/>
          <a:p>
            <a:r>
              <a:rPr lang="en-GB" dirty="0"/>
              <a:t>Product</a:t>
            </a:r>
          </a:p>
        </p:txBody>
      </p:sp>
      <p:sp>
        <p:nvSpPr>
          <p:cNvPr id="21" name="TextBox 20"/>
          <p:cNvSpPr txBox="1"/>
          <p:nvPr/>
        </p:nvSpPr>
        <p:spPr>
          <a:xfrm>
            <a:off x="7784263" y="2850782"/>
            <a:ext cx="1843518" cy="369332"/>
          </a:xfrm>
          <a:prstGeom prst="rect">
            <a:avLst/>
          </a:prstGeom>
          <a:solidFill>
            <a:schemeClr val="accent6">
              <a:lumMod val="40000"/>
              <a:lumOff val="60000"/>
            </a:schemeClr>
          </a:solidFill>
          <a:ln>
            <a:solidFill>
              <a:schemeClr val="tx1"/>
            </a:solidFill>
          </a:ln>
        </p:spPr>
        <p:txBody>
          <a:bodyPr wrap="none" rtlCol="0">
            <a:spAutoFit/>
          </a:bodyPr>
          <a:lstStyle/>
          <a:p>
            <a:r>
              <a:rPr lang="en-GB" dirty="0"/>
              <a:t>Contract of repair</a:t>
            </a:r>
          </a:p>
        </p:txBody>
      </p:sp>
      <p:sp>
        <p:nvSpPr>
          <p:cNvPr id="22" name="TextBox 21"/>
          <p:cNvSpPr txBox="1"/>
          <p:nvPr/>
        </p:nvSpPr>
        <p:spPr>
          <a:xfrm>
            <a:off x="7863910" y="3824749"/>
            <a:ext cx="1678665" cy="646331"/>
          </a:xfrm>
          <a:prstGeom prst="rect">
            <a:avLst/>
          </a:prstGeom>
          <a:solidFill>
            <a:schemeClr val="accent6">
              <a:lumMod val="40000"/>
              <a:lumOff val="60000"/>
            </a:schemeClr>
          </a:solidFill>
          <a:ln>
            <a:solidFill>
              <a:schemeClr val="tx1"/>
            </a:solidFill>
          </a:ln>
        </p:spPr>
        <p:txBody>
          <a:bodyPr wrap="none" rtlCol="0">
            <a:spAutoFit/>
          </a:bodyPr>
          <a:lstStyle/>
          <a:p>
            <a:r>
              <a:rPr lang="en-GB" dirty="0"/>
              <a:t>Sub-licence the </a:t>
            </a:r>
          </a:p>
          <a:p>
            <a:r>
              <a:rPr lang="en-GB" dirty="0"/>
              <a:t>implied licence</a:t>
            </a:r>
          </a:p>
        </p:txBody>
      </p:sp>
      <p:cxnSp>
        <p:nvCxnSpPr>
          <p:cNvPr id="24" name="Straight Arrow Connector 23"/>
          <p:cNvCxnSpPr>
            <a:stCxn id="21" idx="2"/>
            <a:endCxn id="22" idx="0"/>
          </p:cNvCxnSpPr>
          <p:nvPr/>
        </p:nvCxnSpPr>
        <p:spPr>
          <a:xfrm flipH="1">
            <a:off x="8703243" y="3220114"/>
            <a:ext cx="2779" cy="6046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551083" y="5685905"/>
            <a:ext cx="4545540" cy="923330"/>
          </a:xfrm>
          <a:prstGeom prst="rect">
            <a:avLst/>
          </a:prstGeom>
          <a:solidFill>
            <a:schemeClr val="accent1">
              <a:lumMod val="40000"/>
              <a:lumOff val="60000"/>
            </a:schemeClr>
          </a:solidFill>
          <a:ln>
            <a:solidFill>
              <a:schemeClr val="tx1"/>
            </a:solidFill>
          </a:ln>
        </p:spPr>
        <p:txBody>
          <a:bodyPr wrap="none" rtlCol="0">
            <a:spAutoFit/>
          </a:bodyPr>
          <a:lstStyle/>
          <a:p>
            <a:pPr algn="ctr"/>
            <a:r>
              <a:rPr lang="en-GB" dirty="0"/>
              <a:t>What justifies a court implying an IP licence </a:t>
            </a:r>
          </a:p>
          <a:p>
            <a:pPr algn="ctr"/>
            <a:r>
              <a:rPr lang="en-GB" dirty="0"/>
              <a:t>if it does not give effect to </a:t>
            </a:r>
          </a:p>
          <a:p>
            <a:pPr algn="ctr"/>
            <a:r>
              <a:rPr lang="en-GB" dirty="0"/>
              <a:t>the unexpressed joint intention of the parties?</a:t>
            </a:r>
          </a:p>
        </p:txBody>
      </p:sp>
      <p:cxnSp>
        <p:nvCxnSpPr>
          <p:cNvPr id="34" name="Straight Arrow Connector 33"/>
          <p:cNvCxnSpPr>
            <a:stCxn id="14" idx="2"/>
            <a:endCxn id="32" idx="0"/>
          </p:cNvCxnSpPr>
          <p:nvPr/>
        </p:nvCxnSpPr>
        <p:spPr>
          <a:xfrm flipH="1">
            <a:off x="3823853" y="5147019"/>
            <a:ext cx="1" cy="5388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2593571" y="3579558"/>
            <a:ext cx="2269374" cy="5079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3357" y="4682865"/>
            <a:ext cx="3569537" cy="200608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9A999BC1-9650-4DBA-8401-8DE12D227072}" type="slidenum">
              <a:rPr lang="en-GB" smtClean="0"/>
              <a:t>5</a:t>
            </a:fld>
            <a:endParaRPr lang="en-GB"/>
          </a:p>
        </p:txBody>
      </p:sp>
    </p:spTree>
    <p:extLst>
      <p:ext uri="{BB962C8B-B14F-4D97-AF65-F5344CB8AC3E}">
        <p14:creationId xmlns:p14="http://schemas.microsoft.com/office/powerpoint/2010/main" val="222922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fade">
                                      <p:cBhvr>
                                        <p:cTn id="65" dur="500"/>
                                        <p:tgtEl>
                                          <p:spTgt spid="38"/>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1" fill="hold" nodeType="clickEffect">
                                  <p:stCondLst>
                                    <p:cond delay="0"/>
                                  </p:stCondLst>
                                  <p:childTnLst>
                                    <p:set>
                                      <p:cBhvr>
                                        <p:cTn id="69" dur="1" fill="hold">
                                          <p:stCondLst>
                                            <p:cond delay="0"/>
                                          </p:stCondLst>
                                        </p:cTn>
                                        <p:tgtEl>
                                          <p:spTgt spid="34"/>
                                        </p:tgtEl>
                                        <p:attrNameLst>
                                          <p:attrName>style.visibility</p:attrName>
                                        </p:attrNameLst>
                                      </p:cBhvr>
                                      <p:to>
                                        <p:strVal val="visible"/>
                                      </p:to>
                                    </p:set>
                                    <p:anim calcmode="lin" valueType="num">
                                      <p:cBhvr additive="base">
                                        <p:cTn id="70" dur="500" fill="hold"/>
                                        <p:tgtEl>
                                          <p:spTgt spid="34"/>
                                        </p:tgtEl>
                                        <p:attrNameLst>
                                          <p:attrName>ppt_x</p:attrName>
                                        </p:attrNameLst>
                                      </p:cBhvr>
                                      <p:tavLst>
                                        <p:tav tm="0">
                                          <p:val>
                                            <p:strVal val="#ppt_x"/>
                                          </p:val>
                                        </p:tav>
                                        <p:tav tm="100000">
                                          <p:val>
                                            <p:strVal val="#ppt_x"/>
                                          </p:val>
                                        </p:tav>
                                      </p:tavLst>
                                    </p:anim>
                                    <p:anim calcmode="lin" valueType="num">
                                      <p:cBhvr additive="base">
                                        <p:cTn id="71"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animBg="1"/>
      <p:bldP spid="11" grpId="0" animBg="1"/>
      <p:bldP spid="12" grpId="0" animBg="1"/>
      <p:bldP spid="14" grpId="0" animBg="1"/>
      <p:bldP spid="19" grpId="0" animBg="1"/>
      <p:bldP spid="20" grpId="0" animBg="1"/>
      <p:bldP spid="21" grpId="0" animBg="1"/>
      <p:bldP spid="22" grpId="0" animBg="1"/>
      <p:bldP spid="32"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2122"/>
            <a:ext cx="10515600" cy="856845"/>
          </a:xfrm>
        </p:spPr>
        <p:txBody>
          <a:bodyPr/>
          <a:lstStyle/>
          <a:p>
            <a:pPr algn="ctr"/>
            <a:r>
              <a:rPr lang="en-GB" dirty="0"/>
              <a:t>When can a court imply an IP licence?</a:t>
            </a:r>
          </a:p>
        </p:txBody>
      </p:sp>
      <p:sp>
        <p:nvSpPr>
          <p:cNvPr id="4" name="TextBox 3"/>
          <p:cNvSpPr txBox="1"/>
          <p:nvPr/>
        </p:nvSpPr>
        <p:spPr>
          <a:xfrm>
            <a:off x="5749205" y="1388226"/>
            <a:ext cx="4502386" cy="369332"/>
          </a:xfrm>
          <a:prstGeom prst="rect">
            <a:avLst/>
          </a:prstGeom>
          <a:noFill/>
        </p:spPr>
        <p:txBody>
          <a:bodyPr wrap="none" rtlCol="0">
            <a:spAutoFit/>
          </a:bodyPr>
          <a:lstStyle/>
          <a:p>
            <a:r>
              <a:rPr lang="en-GB" dirty="0"/>
              <a:t>Different bases for implying copyright licences</a:t>
            </a:r>
          </a:p>
        </p:txBody>
      </p:sp>
      <p:pic>
        <p:nvPicPr>
          <p:cNvPr id="5" name="Picture 4" descr="A picture containing text&#10;&#10;Description automatically generated">
            <a:extLst>
              <a:ext uri="{FF2B5EF4-FFF2-40B4-BE49-F238E27FC236}">
                <a16:creationId xmlns:a16="http://schemas.microsoft.com/office/drawing/2014/main" id="{52053FA5-55A8-4090-9140-8EE8073379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76" r="-1" b="-1"/>
          <a:stretch/>
        </p:blipFill>
        <p:spPr>
          <a:xfrm>
            <a:off x="117446" y="1572892"/>
            <a:ext cx="4350347" cy="4808235"/>
          </a:xfrm>
          <a:prstGeom prst="rect">
            <a:avLst/>
          </a:prstGeom>
        </p:spPr>
      </p:pic>
      <p:pic>
        <p:nvPicPr>
          <p:cNvPr id="9" name="Picture 8" descr="Diagram&#10;&#10;Description automatically generated">
            <a:extLst>
              <a:ext uri="{FF2B5EF4-FFF2-40B4-BE49-F238E27FC236}">
                <a16:creationId xmlns:a16="http://schemas.microsoft.com/office/drawing/2014/main" id="{53587AFA-1846-4D42-A372-5EC48332D7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7835" y="2196313"/>
            <a:ext cx="6925768" cy="3895744"/>
          </a:xfrm>
          <a:prstGeom prst="rect">
            <a:avLst/>
          </a:prstGeom>
        </p:spPr>
      </p:pic>
      <p:sp>
        <p:nvSpPr>
          <p:cNvPr id="3" name="Oval 2"/>
          <p:cNvSpPr/>
          <p:nvPr/>
        </p:nvSpPr>
        <p:spPr>
          <a:xfrm>
            <a:off x="8520545" y="3616036"/>
            <a:ext cx="972590" cy="906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8589818" y="4723382"/>
            <a:ext cx="972590" cy="906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9A999BC1-9650-4DBA-8401-8DE12D227072}" type="slidenum">
              <a:rPr lang="en-GB" smtClean="0"/>
              <a:t>6</a:t>
            </a:fld>
            <a:endParaRPr lang="en-GB"/>
          </a:p>
        </p:txBody>
      </p:sp>
    </p:spTree>
    <p:extLst>
      <p:ext uri="{BB962C8B-B14F-4D97-AF65-F5344CB8AC3E}">
        <p14:creationId xmlns:p14="http://schemas.microsoft.com/office/powerpoint/2010/main" val="375516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7184"/>
            <a:ext cx="10515600" cy="740467"/>
          </a:xfrm>
        </p:spPr>
        <p:txBody>
          <a:bodyPr/>
          <a:lstStyle/>
          <a:p>
            <a:pPr algn="ctr"/>
            <a:r>
              <a:rPr lang="en-GB" dirty="0" smtClean="0"/>
              <a:t>Implied Licence Route</a:t>
            </a:r>
            <a:endParaRPr lang="en-GB" dirty="0"/>
          </a:p>
        </p:txBody>
      </p:sp>
      <p:sp>
        <p:nvSpPr>
          <p:cNvPr id="3" name="Content Placeholder 2"/>
          <p:cNvSpPr>
            <a:spLocks noGrp="1"/>
          </p:cNvSpPr>
          <p:nvPr>
            <p:ph idx="1"/>
          </p:nvPr>
        </p:nvSpPr>
        <p:spPr>
          <a:xfrm>
            <a:off x="838200" y="1022466"/>
            <a:ext cx="10515600" cy="5561214"/>
          </a:xfrm>
        </p:spPr>
        <p:txBody>
          <a:bodyPr>
            <a:normAutofit lnSpcReduction="10000"/>
          </a:bodyPr>
          <a:lstStyle/>
          <a:p>
            <a:pPr marL="0" indent="0">
              <a:buNone/>
            </a:pPr>
            <a:r>
              <a:rPr lang="en-GB" dirty="0"/>
              <a:t>Patent</a:t>
            </a:r>
          </a:p>
          <a:p>
            <a:pPr lvl="1"/>
            <a:r>
              <a:rPr lang="en-GB" i="1" dirty="0"/>
              <a:t>Betts v Willmott</a:t>
            </a:r>
            <a:r>
              <a:rPr lang="en-GB" dirty="0"/>
              <a:t> (1871) LR 6 </a:t>
            </a:r>
            <a:r>
              <a:rPr lang="en-GB" dirty="0" err="1"/>
              <a:t>Ch</a:t>
            </a:r>
            <a:r>
              <a:rPr lang="en-GB" dirty="0"/>
              <a:t> App 239</a:t>
            </a:r>
          </a:p>
          <a:p>
            <a:pPr lvl="2"/>
            <a:r>
              <a:rPr lang="en-GB" dirty="0"/>
              <a:t>Issue: resale infringes the patentee’s exclusive right to use</a:t>
            </a:r>
          </a:p>
          <a:p>
            <a:pPr lvl="2"/>
            <a:r>
              <a:rPr lang="en-GB" dirty="0"/>
              <a:t>Held that implied into the contract of sale is a licence to use the patented product, and use includes resale</a:t>
            </a:r>
          </a:p>
          <a:p>
            <a:pPr lvl="1"/>
            <a:r>
              <a:rPr lang="en-GB" i="1" dirty="0"/>
              <a:t>Sirdar Rubber v Wallington </a:t>
            </a:r>
            <a:r>
              <a:rPr lang="en-GB" dirty="0"/>
              <a:t>(1907) 24 RPC 539</a:t>
            </a:r>
          </a:p>
          <a:p>
            <a:pPr lvl="2"/>
            <a:r>
              <a:rPr lang="en-GB" dirty="0"/>
              <a:t>Use includes repair because if one cannot repair, one cannot prolong the use of the product </a:t>
            </a:r>
          </a:p>
          <a:p>
            <a:pPr lvl="1"/>
            <a:r>
              <a:rPr lang="en-GB" dirty="0"/>
              <a:t>United Wire v Screen Repair [</a:t>
            </a:r>
            <a:r>
              <a:rPr lang="en-GB" dirty="0" smtClean="0"/>
              <a:t>2001] </a:t>
            </a:r>
            <a:r>
              <a:rPr lang="en-GB" dirty="0"/>
              <a:t>FSR 24</a:t>
            </a:r>
          </a:p>
          <a:p>
            <a:pPr lvl="2"/>
            <a:r>
              <a:rPr lang="en-GB" dirty="0"/>
              <a:t>Repair lies at the boundary of making a patented </a:t>
            </a:r>
            <a:r>
              <a:rPr lang="en-GB" dirty="0" smtClean="0"/>
              <a:t>product, but doesn’t impinge on it</a:t>
            </a:r>
            <a:endParaRPr lang="en-GB" dirty="0"/>
          </a:p>
          <a:p>
            <a:pPr lvl="2"/>
            <a:r>
              <a:rPr lang="en-GB" dirty="0"/>
              <a:t>If repair amounts to ‘making’ the patented product, then it infringes patentee’s exclusive right to make the product</a:t>
            </a:r>
          </a:p>
          <a:p>
            <a:pPr lvl="2"/>
            <a:r>
              <a:rPr lang="en-GB" dirty="0"/>
              <a:t>No implied licence to repair the product that amounts to making the product</a:t>
            </a:r>
          </a:p>
          <a:p>
            <a:pPr lvl="2"/>
            <a:r>
              <a:rPr lang="en-GB" dirty="0"/>
              <a:t>Effect: only minor repairs allowed</a:t>
            </a:r>
          </a:p>
          <a:p>
            <a:pPr lvl="1"/>
            <a:r>
              <a:rPr lang="en-GB" i="1" dirty="0" err="1" smtClean="0"/>
              <a:t>Schutz</a:t>
            </a:r>
            <a:r>
              <a:rPr lang="en-GB" i="1" dirty="0" smtClean="0"/>
              <a:t> </a:t>
            </a:r>
            <a:r>
              <a:rPr lang="en-GB" i="1" dirty="0"/>
              <a:t>(UK) v </a:t>
            </a:r>
            <a:r>
              <a:rPr lang="en-GB" i="1" dirty="0" err="1"/>
              <a:t>Werit</a:t>
            </a:r>
            <a:r>
              <a:rPr lang="en-GB" dirty="0"/>
              <a:t> [2011] EWCA </a:t>
            </a:r>
            <a:r>
              <a:rPr lang="en-GB" dirty="0" err="1"/>
              <a:t>Civ</a:t>
            </a:r>
            <a:r>
              <a:rPr lang="en-GB" dirty="0"/>
              <a:t> 303 </a:t>
            </a:r>
            <a:endParaRPr lang="en-GB" dirty="0" smtClean="0"/>
          </a:p>
          <a:p>
            <a:pPr lvl="2"/>
            <a:r>
              <a:rPr lang="en-GB" dirty="0" smtClean="0"/>
              <a:t>Refined </a:t>
            </a:r>
            <a:r>
              <a:rPr lang="en-GB" dirty="0"/>
              <a:t>when repair amounts to making  </a:t>
            </a:r>
          </a:p>
          <a:p>
            <a:pPr lvl="2"/>
            <a:r>
              <a:rPr lang="en-GB" dirty="0" smtClean="0"/>
              <a:t>But a meaningful </a:t>
            </a:r>
            <a:r>
              <a:rPr lang="en-GB" dirty="0"/>
              <a:t>repair might mean </a:t>
            </a:r>
            <a:r>
              <a:rPr lang="en-GB" dirty="0" smtClean="0"/>
              <a:t>that it impinges </a:t>
            </a:r>
            <a:r>
              <a:rPr lang="en-GB" dirty="0"/>
              <a:t>on ‘making’</a:t>
            </a:r>
          </a:p>
        </p:txBody>
      </p:sp>
      <p:sp>
        <p:nvSpPr>
          <p:cNvPr id="4" name="Slide Number Placeholder 3"/>
          <p:cNvSpPr>
            <a:spLocks noGrp="1"/>
          </p:cNvSpPr>
          <p:nvPr>
            <p:ph type="sldNum" sz="quarter" idx="12"/>
          </p:nvPr>
        </p:nvSpPr>
        <p:spPr/>
        <p:txBody>
          <a:bodyPr/>
          <a:lstStyle/>
          <a:p>
            <a:fld id="{9A999BC1-9650-4DBA-8401-8DE12D227072}" type="slidenum">
              <a:rPr lang="en-GB" smtClean="0"/>
              <a:t>7</a:t>
            </a:fld>
            <a:endParaRPr lang="en-GB"/>
          </a:p>
        </p:txBody>
      </p:sp>
    </p:spTree>
    <p:extLst>
      <p:ext uri="{BB962C8B-B14F-4D97-AF65-F5344CB8AC3E}">
        <p14:creationId xmlns:p14="http://schemas.microsoft.com/office/powerpoint/2010/main" val="241550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5620"/>
            <a:ext cx="10515600" cy="732155"/>
          </a:xfrm>
        </p:spPr>
        <p:txBody>
          <a:bodyPr/>
          <a:lstStyle/>
          <a:p>
            <a:pPr algn="ctr"/>
            <a:r>
              <a:rPr lang="en-GB" dirty="0" smtClean="0"/>
              <a:t>Implied Licence Route</a:t>
            </a:r>
            <a:endParaRPr lang="en-GB" dirty="0"/>
          </a:p>
        </p:txBody>
      </p:sp>
      <p:sp>
        <p:nvSpPr>
          <p:cNvPr id="3" name="Content Placeholder 2"/>
          <p:cNvSpPr>
            <a:spLocks noGrp="1"/>
          </p:cNvSpPr>
          <p:nvPr>
            <p:ph idx="1"/>
          </p:nvPr>
        </p:nvSpPr>
        <p:spPr>
          <a:xfrm>
            <a:off x="838200" y="1022466"/>
            <a:ext cx="10515600" cy="5228706"/>
          </a:xfrm>
        </p:spPr>
        <p:txBody>
          <a:bodyPr>
            <a:normAutofit/>
          </a:bodyPr>
          <a:lstStyle/>
          <a:p>
            <a:pPr marL="0" indent="0">
              <a:buNone/>
            </a:pPr>
            <a:r>
              <a:rPr lang="en-GB" dirty="0"/>
              <a:t>Copyright</a:t>
            </a:r>
          </a:p>
          <a:p>
            <a:pPr lvl="1"/>
            <a:r>
              <a:rPr lang="en-GB" i="1" dirty="0"/>
              <a:t>Solar Thompson v Barton </a:t>
            </a:r>
            <a:r>
              <a:rPr lang="en-GB" dirty="0"/>
              <a:t>[1977] RPC 537</a:t>
            </a:r>
          </a:p>
          <a:p>
            <a:pPr lvl="2"/>
            <a:r>
              <a:rPr lang="en-GB" dirty="0"/>
              <a:t>Copyright in design drawing of certain industrial machinery</a:t>
            </a:r>
          </a:p>
          <a:p>
            <a:pPr lvl="2"/>
            <a:r>
              <a:rPr lang="en-GB" dirty="0"/>
              <a:t>Repair provider used these drawings to manufacture replacement parts</a:t>
            </a:r>
          </a:p>
          <a:p>
            <a:pPr lvl="2"/>
            <a:r>
              <a:rPr lang="en-GB" dirty="0"/>
              <a:t>Buckley, LJ held:</a:t>
            </a:r>
          </a:p>
          <a:p>
            <a:pPr marL="914400" lvl="2" indent="0" algn="just">
              <a:buNone/>
            </a:pPr>
            <a:r>
              <a:rPr lang="en-GB" sz="1800" dirty="0" smtClean="0"/>
              <a:t>If </a:t>
            </a:r>
            <a:r>
              <a:rPr lang="en-GB" sz="1800" dirty="0"/>
              <a:t>I am right in the view I have expressed about the existence here of an implied licence under the patent to repair pulleys by replacing worn rubber rings, it must, I think, follow that purchasers of </a:t>
            </a:r>
            <a:r>
              <a:rPr lang="en-GB" sz="1800" dirty="0" err="1"/>
              <a:t>Polyrim</a:t>
            </a:r>
            <a:r>
              <a:rPr lang="en-GB" sz="1800" dirty="0"/>
              <a:t> pulleys </a:t>
            </a:r>
            <a:r>
              <a:rPr lang="en-GB" sz="1800" dirty="0">
                <a:solidFill>
                  <a:srgbClr val="FF0000"/>
                </a:solidFill>
              </a:rPr>
              <a:t>are also impliedly licensed to infringe the plaintiffs’ copyright in their drawings to the extent necessary to enable such repairs to be carried out. To hold otherwise would be to allow the copyright to stultify the implied licence under the patent. </a:t>
            </a:r>
            <a:r>
              <a:rPr lang="en-GB" sz="1800" dirty="0"/>
              <a:t>… [A]</a:t>
            </a:r>
            <a:r>
              <a:rPr lang="en-GB" sz="1800" dirty="0" err="1"/>
              <a:t>ny</a:t>
            </a:r>
            <a:r>
              <a:rPr lang="en-GB" sz="1800" dirty="0"/>
              <a:t> purchaser of a patented article might find himself deprived of his ostensible right to repair that article by the existence of a copyright of which he would probably be ignorant when he made the purchase. </a:t>
            </a:r>
          </a:p>
          <a:p>
            <a:pPr lvl="1"/>
            <a:r>
              <a:rPr lang="en-GB" dirty="0" smtClean="0"/>
              <a:t>Relied </a:t>
            </a:r>
            <a:r>
              <a:rPr lang="en-GB" dirty="0"/>
              <a:t>on in </a:t>
            </a:r>
            <a:r>
              <a:rPr lang="en-GB" i="1" dirty="0"/>
              <a:t>Gardner &amp; Sons v Paul Sykes </a:t>
            </a:r>
            <a:r>
              <a:rPr lang="en-GB" dirty="0"/>
              <a:t>[1981] FSR 281 and </a:t>
            </a:r>
            <a:r>
              <a:rPr lang="en-GB" i="1" dirty="0"/>
              <a:t>Weir Pumps v CML Pumps </a:t>
            </a:r>
            <a:r>
              <a:rPr lang="en-GB" dirty="0"/>
              <a:t>[1984] FSR </a:t>
            </a:r>
            <a:r>
              <a:rPr lang="en-GB" dirty="0" smtClean="0"/>
              <a:t>33</a:t>
            </a:r>
          </a:p>
          <a:p>
            <a:pPr lvl="1"/>
            <a:r>
              <a:rPr lang="en-GB" dirty="0" smtClean="0"/>
              <a:t>Introduction of unregistered design regime under s 51, CDPA 1988</a:t>
            </a:r>
          </a:p>
          <a:p>
            <a:pPr lvl="2"/>
            <a:r>
              <a:rPr lang="en-GB" dirty="0" smtClean="0"/>
              <a:t>Must fit and must match exceptions under s 213(3)(b)(</a:t>
            </a:r>
            <a:r>
              <a:rPr lang="en-GB" dirty="0" err="1" smtClean="0"/>
              <a:t>i</a:t>
            </a:r>
            <a:r>
              <a:rPr lang="en-GB" dirty="0" smtClean="0"/>
              <a:t>) and (ii), CDPA 1988</a:t>
            </a:r>
            <a:endParaRPr lang="en-GB" dirty="0"/>
          </a:p>
        </p:txBody>
      </p:sp>
      <p:sp>
        <p:nvSpPr>
          <p:cNvPr id="4" name="Slide Number Placeholder 3"/>
          <p:cNvSpPr>
            <a:spLocks noGrp="1"/>
          </p:cNvSpPr>
          <p:nvPr>
            <p:ph type="sldNum" sz="quarter" idx="12"/>
          </p:nvPr>
        </p:nvSpPr>
        <p:spPr/>
        <p:txBody>
          <a:bodyPr/>
          <a:lstStyle/>
          <a:p>
            <a:fld id="{9A999BC1-9650-4DBA-8401-8DE12D227072}" type="slidenum">
              <a:rPr lang="en-GB" smtClean="0"/>
              <a:t>8</a:t>
            </a:fld>
            <a:endParaRPr lang="en-GB"/>
          </a:p>
        </p:txBody>
      </p:sp>
    </p:spTree>
    <p:extLst>
      <p:ext uri="{BB962C8B-B14F-4D97-AF65-F5344CB8AC3E}">
        <p14:creationId xmlns:p14="http://schemas.microsoft.com/office/powerpoint/2010/main" val="20073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246"/>
            <a:ext cx="10515600" cy="728418"/>
          </a:xfrm>
        </p:spPr>
        <p:txBody>
          <a:bodyPr/>
          <a:lstStyle/>
          <a:p>
            <a:pPr algn="ctr"/>
            <a:r>
              <a:rPr lang="en-GB" dirty="0" smtClean="0"/>
              <a:t>Problems with </a:t>
            </a:r>
            <a:r>
              <a:rPr lang="en-GB" dirty="0" smtClean="0"/>
              <a:t>Implied </a:t>
            </a:r>
            <a:r>
              <a:rPr lang="en-GB" dirty="0" smtClean="0"/>
              <a:t>Licence</a:t>
            </a:r>
            <a:endParaRPr lang="en-GB" dirty="0"/>
          </a:p>
        </p:txBody>
      </p:sp>
      <p:sp>
        <p:nvSpPr>
          <p:cNvPr id="4" name="TextBox 3"/>
          <p:cNvSpPr txBox="1"/>
          <p:nvPr/>
        </p:nvSpPr>
        <p:spPr>
          <a:xfrm>
            <a:off x="933407" y="1604429"/>
            <a:ext cx="1048685" cy="923330"/>
          </a:xfrm>
          <a:prstGeom prst="rect">
            <a:avLst/>
          </a:prstGeom>
          <a:solidFill>
            <a:schemeClr val="accent1">
              <a:lumMod val="40000"/>
              <a:lumOff val="60000"/>
            </a:schemeClr>
          </a:solidFill>
          <a:ln>
            <a:solidFill>
              <a:schemeClr val="tx1"/>
            </a:solidFill>
          </a:ln>
        </p:spPr>
        <p:txBody>
          <a:bodyPr wrap="none" rtlCol="0">
            <a:spAutoFit/>
          </a:bodyPr>
          <a:lstStyle/>
          <a:p>
            <a:endParaRPr lang="en-GB" dirty="0"/>
          </a:p>
          <a:p>
            <a:r>
              <a:rPr lang="en-GB" dirty="0"/>
              <a:t>IP Owner</a:t>
            </a:r>
          </a:p>
          <a:p>
            <a:endParaRPr lang="en-GB" dirty="0"/>
          </a:p>
        </p:txBody>
      </p:sp>
      <p:cxnSp>
        <p:nvCxnSpPr>
          <p:cNvPr id="6" name="Straight Arrow Connector 5"/>
          <p:cNvCxnSpPr/>
          <p:nvPr/>
        </p:nvCxnSpPr>
        <p:spPr>
          <a:xfrm>
            <a:off x="2242200" y="2072180"/>
            <a:ext cx="3332121" cy="91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799847" y="1754365"/>
            <a:ext cx="1117422" cy="923330"/>
          </a:xfrm>
          <a:prstGeom prst="rect">
            <a:avLst/>
          </a:prstGeom>
          <a:solidFill>
            <a:schemeClr val="accent1">
              <a:lumMod val="40000"/>
              <a:lumOff val="60000"/>
            </a:schemeClr>
          </a:solidFill>
          <a:ln>
            <a:solidFill>
              <a:schemeClr val="tx1"/>
            </a:solidFill>
          </a:ln>
        </p:spPr>
        <p:txBody>
          <a:bodyPr wrap="none" rtlCol="0">
            <a:spAutoFit/>
          </a:bodyPr>
          <a:lstStyle/>
          <a:p>
            <a:endParaRPr lang="en-GB" dirty="0"/>
          </a:p>
          <a:p>
            <a:r>
              <a:rPr lang="en-GB" dirty="0"/>
              <a:t>Purchaser</a:t>
            </a:r>
          </a:p>
          <a:p>
            <a:endParaRPr lang="en-GB" dirty="0"/>
          </a:p>
        </p:txBody>
      </p:sp>
      <p:sp>
        <p:nvSpPr>
          <p:cNvPr id="11" name="TextBox 10"/>
          <p:cNvSpPr txBox="1"/>
          <p:nvPr/>
        </p:nvSpPr>
        <p:spPr>
          <a:xfrm>
            <a:off x="3356890" y="1446005"/>
            <a:ext cx="919932" cy="369332"/>
          </a:xfrm>
          <a:prstGeom prst="rect">
            <a:avLst/>
          </a:prstGeom>
          <a:solidFill>
            <a:schemeClr val="accent1">
              <a:lumMod val="40000"/>
              <a:lumOff val="60000"/>
            </a:schemeClr>
          </a:solidFill>
          <a:ln>
            <a:solidFill>
              <a:schemeClr val="tx1"/>
            </a:solidFill>
          </a:ln>
        </p:spPr>
        <p:txBody>
          <a:bodyPr wrap="none" rtlCol="0">
            <a:spAutoFit/>
          </a:bodyPr>
          <a:lstStyle/>
          <a:p>
            <a:r>
              <a:rPr lang="en-GB" dirty="0"/>
              <a:t>Product</a:t>
            </a:r>
          </a:p>
        </p:txBody>
      </p:sp>
      <p:sp>
        <p:nvSpPr>
          <p:cNvPr id="12" name="TextBox 11"/>
          <p:cNvSpPr txBox="1"/>
          <p:nvPr/>
        </p:nvSpPr>
        <p:spPr>
          <a:xfrm>
            <a:off x="3086419" y="2314373"/>
            <a:ext cx="1654171" cy="369332"/>
          </a:xfrm>
          <a:prstGeom prst="rect">
            <a:avLst/>
          </a:prstGeom>
          <a:solidFill>
            <a:schemeClr val="accent1">
              <a:lumMod val="40000"/>
              <a:lumOff val="60000"/>
            </a:schemeClr>
          </a:solidFill>
          <a:ln>
            <a:solidFill>
              <a:schemeClr val="tx1"/>
            </a:solidFill>
          </a:ln>
        </p:spPr>
        <p:txBody>
          <a:bodyPr wrap="none" rtlCol="0">
            <a:spAutoFit/>
          </a:bodyPr>
          <a:lstStyle/>
          <a:p>
            <a:r>
              <a:rPr lang="en-GB" dirty="0"/>
              <a:t>Contract of sale</a:t>
            </a:r>
          </a:p>
        </p:txBody>
      </p:sp>
      <p:sp>
        <p:nvSpPr>
          <p:cNvPr id="14" name="TextBox 13"/>
          <p:cNvSpPr txBox="1"/>
          <p:nvPr/>
        </p:nvSpPr>
        <p:spPr>
          <a:xfrm>
            <a:off x="2436907" y="3244888"/>
            <a:ext cx="2942705" cy="1477328"/>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GB" dirty="0"/>
              <a:t>Imply a licence</a:t>
            </a:r>
          </a:p>
          <a:p>
            <a:pPr marL="285750" indent="-285750">
              <a:buFont typeface="Arial" panose="020B0604020202020204" pitchFamily="34" charset="0"/>
              <a:buChar char="•"/>
            </a:pPr>
            <a:r>
              <a:rPr lang="en-GB" dirty="0"/>
              <a:t>enabling the exercise of one of the exclusive rights</a:t>
            </a:r>
          </a:p>
          <a:p>
            <a:pPr marL="285750" indent="-285750">
              <a:buFont typeface="Arial" panose="020B0604020202020204" pitchFamily="34" charset="0"/>
              <a:buChar char="•"/>
            </a:pPr>
            <a:r>
              <a:rPr lang="en-GB" dirty="0"/>
              <a:t>for limited purpose of effecting repair</a:t>
            </a:r>
          </a:p>
        </p:txBody>
      </p:sp>
      <p:cxnSp>
        <p:nvCxnSpPr>
          <p:cNvPr id="16" name="Straight Arrow Connector 15"/>
          <p:cNvCxnSpPr>
            <a:stCxn id="12" idx="2"/>
          </p:cNvCxnSpPr>
          <p:nvPr/>
        </p:nvCxnSpPr>
        <p:spPr>
          <a:xfrm>
            <a:off x="3913505" y="2683705"/>
            <a:ext cx="6997" cy="4594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173883" y="2113744"/>
            <a:ext cx="27432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0054420" y="1749193"/>
            <a:ext cx="979114" cy="923330"/>
          </a:xfrm>
          <a:prstGeom prst="rect">
            <a:avLst/>
          </a:prstGeom>
          <a:solidFill>
            <a:schemeClr val="accent6">
              <a:lumMod val="40000"/>
              <a:lumOff val="60000"/>
            </a:schemeClr>
          </a:solidFill>
          <a:ln>
            <a:solidFill>
              <a:schemeClr val="tx1"/>
            </a:solidFill>
          </a:ln>
        </p:spPr>
        <p:txBody>
          <a:bodyPr wrap="none" rtlCol="0">
            <a:spAutoFit/>
          </a:bodyPr>
          <a:lstStyle/>
          <a:p>
            <a:endParaRPr lang="en-GB" dirty="0"/>
          </a:p>
          <a:p>
            <a:r>
              <a:rPr lang="en-GB" dirty="0"/>
              <a:t>Repairer</a:t>
            </a:r>
          </a:p>
          <a:p>
            <a:endParaRPr lang="en-GB" dirty="0"/>
          </a:p>
        </p:txBody>
      </p:sp>
      <p:sp>
        <p:nvSpPr>
          <p:cNvPr id="20" name="TextBox 19"/>
          <p:cNvSpPr txBox="1"/>
          <p:nvPr/>
        </p:nvSpPr>
        <p:spPr>
          <a:xfrm>
            <a:off x="7976526" y="1468166"/>
            <a:ext cx="919932" cy="369332"/>
          </a:xfrm>
          <a:prstGeom prst="rect">
            <a:avLst/>
          </a:prstGeom>
          <a:solidFill>
            <a:schemeClr val="accent6">
              <a:lumMod val="40000"/>
              <a:lumOff val="60000"/>
            </a:schemeClr>
          </a:solidFill>
          <a:ln>
            <a:solidFill>
              <a:schemeClr val="tx1"/>
            </a:solidFill>
          </a:ln>
        </p:spPr>
        <p:txBody>
          <a:bodyPr wrap="none" rtlCol="0">
            <a:spAutoFit/>
          </a:bodyPr>
          <a:lstStyle/>
          <a:p>
            <a:r>
              <a:rPr lang="en-GB" dirty="0"/>
              <a:t>Product</a:t>
            </a:r>
          </a:p>
        </p:txBody>
      </p:sp>
      <p:sp>
        <p:nvSpPr>
          <p:cNvPr id="21" name="TextBox 20"/>
          <p:cNvSpPr txBox="1"/>
          <p:nvPr/>
        </p:nvSpPr>
        <p:spPr>
          <a:xfrm>
            <a:off x="7781481" y="2269869"/>
            <a:ext cx="1843518" cy="369332"/>
          </a:xfrm>
          <a:prstGeom prst="rect">
            <a:avLst/>
          </a:prstGeom>
          <a:solidFill>
            <a:schemeClr val="accent6">
              <a:lumMod val="40000"/>
              <a:lumOff val="60000"/>
            </a:schemeClr>
          </a:solidFill>
          <a:ln>
            <a:solidFill>
              <a:schemeClr val="tx1"/>
            </a:solidFill>
          </a:ln>
        </p:spPr>
        <p:txBody>
          <a:bodyPr wrap="none" rtlCol="0">
            <a:spAutoFit/>
          </a:bodyPr>
          <a:lstStyle/>
          <a:p>
            <a:r>
              <a:rPr lang="en-GB" dirty="0"/>
              <a:t>Contract of repair</a:t>
            </a:r>
          </a:p>
        </p:txBody>
      </p:sp>
      <p:sp>
        <p:nvSpPr>
          <p:cNvPr id="22" name="TextBox 21"/>
          <p:cNvSpPr txBox="1"/>
          <p:nvPr/>
        </p:nvSpPr>
        <p:spPr>
          <a:xfrm>
            <a:off x="7861126" y="3055889"/>
            <a:ext cx="1678665" cy="646331"/>
          </a:xfrm>
          <a:prstGeom prst="rect">
            <a:avLst/>
          </a:prstGeom>
          <a:solidFill>
            <a:schemeClr val="accent6">
              <a:lumMod val="40000"/>
              <a:lumOff val="60000"/>
            </a:schemeClr>
          </a:solidFill>
          <a:ln>
            <a:solidFill>
              <a:schemeClr val="tx1"/>
            </a:solidFill>
          </a:ln>
        </p:spPr>
        <p:txBody>
          <a:bodyPr wrap="none" rtlCol="0">
            <a:spAutoFit/>
          </a:bodyPr>
          <a:lstStyle/>
          <a:p>
            <a:r>
              <a:rPr lang="en-GB" dirty="0"/>
              <a:t>Sub-licence the </a:t>
            </a:r>
          </a:p>
          <a:p>
            <a:r>
              <a:rPr lang="en-GB" dirty="0"/>
              <a:t>implied licence</a:t>
            </a:r>
          </a:p>
        </p:txBody>
      </p:sp>
      <p:cxnSp>
        <p:nvCxnSpPr>
          <p:cNvPr id="24" name="Straight Arrow Connector 23"/>
          <p:cNvCxnSpPr>
            <a:stCxn id="21" idx="2"/>
          </p:cNvCxnSpPr>
          <p:nvPr/>
        </p:nvCxnSpPr>
        <p:spPr>
          <a:xfrm flipH="1">
            <a:off x="8700459" y="2639201"/>
            <a:ext cx="2781" cy="3606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480960" y="4260551"/>
            <a:ext cx="4438995" cy="923330"/>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GB" dirty="0"/>
              <a:t>What if the repairer wants to maintain a stock of spare parts by manufacturing them before entering into a contract of repair</a:t>
            </a:r>
          </a:p>
        </p:txBody>
      </p:sp>
      <p:cxnSp>
        <p:nvCxnSpPr>
          <p:cNvPr id="37" name="Straight Arrow Connector 36"/>
          <p:cNvCxnSpPr>
            <a:stCxn id="22" idx="2"/>
          </p:cNvCxnSpPr>
          <p:nvPr/>
        </p:nvCxnSpPr>
        <p:spPr>
          <a:xfrm flipH="1">
            <a:off x="8700458" y="3702220"/>
            <a:ext cx="1" cy="4334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7423816" y="2997235"/>
            <a:ext cx="2685011" cy="7976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51920"/>
            <a:ext cx="3569537" cy="200608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8030241" y="5384754"/>
            <a:ext cx="1340432" cy="369332"/>
          </a:xfrm>
          <a:prstGeom prst="rect">
            <a:avLst/>
          </a:prstGeom>
          <a:noFill/>
          <a:ln>
            <a:solidFill>
              <a:schemeClr val="bg1"/>
            </a:solidFill>
          </a:ln>
        </p:spPr>
        <p:txBody>
          <a:bodyPr wrap="none" rtlCol="0">
            <a:spAutoFit/>
          </a:bodyPr>
          <a:lstStyle/>
          <a:p>
            <a:r>
              <a:rPr lang="en-GB" dirty="0" smtClean="0"/>
              <a:t>Timing issue</a:t>
            </a:r>
            <a:endParaRPr lang="en-GB" dirty="0"/>
          </a:p>
        </p:txBody>
      </p:sp>
      <p:sp>
        <p:nvSpPr>
          <p:cNvPr id="9" name="TextBox 8"/>
          <p:cNvSpPr txBox="1"/>
          <p:nvPr/>
        </p:nvSpPr>
        <p:spPr>
          <a:xfrm>
            <a:off x="6518269" y="5849026"/>
            <a:ext cx="4496103" cy="646331"/>
          </a:xfrm>
          <a:prstGeom prst="rect">
            <a:avLst/>
          </a:prstGeom>
          <a:noFill/>
        </p:spPr>
        <p:txBody>
          <a:bodyPr wrap="none" rtlCol="0">
            <a:spAutoFit/>
          </a:bodyPr>
          <a:lstStyle/>
          <a:p>
            <a:r>
              <a:rPr lang="en-GB" dirty="0"/>
              <a:t>Repairer only gets a sub-licence of relevant IP </a:t>
            </a:r>
            <a:endParaRPr lang="en-GB" dirty="0" smtClean="0"/>
          </a:p>
          <a:p>
            <a:r>
              <a:rPr lang="en-GB" dirty="0" smtClean="0"/>
              <a:t>when </a:t>
            </a:r>
            <a:r>
              <a:rPr lang="en-GB" dirty="0"/>
              <a:t>purchaser enters into a repair </a:t>
            </a:r>
            <a:r>
              <a:rPr lang="en-GB" dirty="0" smtClean="0"/>
              <a:t>contract</a:t>
            </a:r>
            <a:endParaRPr lang="en-GB" dirty="0"/>
          </a:p>
        </p:txBody>
      </p:sp>
      <p:sp>
        <p:nvSpPr>
          <p:cNvPr id="3" name="Slide Number Placeholder 2"/>
          <p:cNvSpPr>
            <a:spLocks noGrp="1"/>
          </p:cNvSpPr>
          <p:nvPr>
            <p:ph type="sldNum" sz="quarter" idx="12"/>
          </p:nvPr>
        </p:nvSpPr>
        <p:spPr/>
        <p:txBody>
          <a:bodyPr/>
          <a:lstStyle/>
          <a:p>
            <a:fld id="{9A999BC1-9650-4DBA-8401-8DE12D227072}" type="slidenum">
              <a:rPr lang="en-GB" smtClean="0"/>
              <a:t>9</a:t>
            </a:fld>
            <a:endParaRPr lang="en-GB"/>
          </a:p>
        </p:txBody>
      </p:sp>
      <p:sp>
        <p:nvSpPr>
          <p:cNvPr id="8" name="TextBox 7"/>
          <p:cNvSpPr txBox="1"/>
          <p:nvPr/>
        </p:nvSpPr>
        <p:spPr>
          <a:xfrm>
            <a:off x="3569537" y="839057"/>
            <a:ext cx="5011180" cy="369332"/>
          </a:xfrm>
          <a:prstGeom prst="rect">
            <a:avLst/>
          </a:prstGeom>
          <a:noFill/>
        </p:spPr>
        <p:txBody>
          <a:bodyPr wrap="none" rtlCol="0">
            <a:spAutoFit/>
          </a:bodyPr>
          <a:lstStyle/>
          <a:p>
            <a:r>
              <a:rPr lang="en-GB" dirty="0" smtClean="0"/>
              <a:t>Use express terms to prevent courts implying terms</a:t>
            </a:r>
            <a:endParaRPr lang="en-GB" dirty="0"/>
          </a:p>
        </p:txBody>
      </p:sp>
    </p:spTree>
    <p:extLst>
      <p:ext uri="{BB962C8B-B14F-4D97-AF65-F5344CB8AC3E}">
        <p14:creationId xmlns:p14="http://schemas.microsoft.com/office/powerpoint/2010/main" val="296879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1" fill="hold" nodeType="click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additive="base">
                                        <p:cTn id="16" dur="500" fill="hold"/>
                                        <p:tgtEl>
                                          <p:spTgt spid="37"/>
                                        </p:tgtEl>
                                        <p:attrNameLst>
                                          <p:attrName>ppt_x</p:attrName>
                                        </p:attrNameLst>
                                      </p:cBhvr>
                                      <p:tavLst>
                                        <p:tav tm="0">
                                          <p:val>
                                            <p:strVal val="#ppt_x"/>
                                          </p:val>
                                        </p:tav>
                                        <p:tav tm="100000">
                                          <p:val>
                                            <p:strVal val="#ppt_x"/>
                                          </p:val>
                                        </p:tav>
                                      </p:tavLst>
                                    </p:anim>
                                    <p:anim calcmode="lin" valueType="num">
                                      <p:cBhvr additive="base">
                                        <p:cTn id="17"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5" grpId="0" animBg="1"/>
      <p:bldP spid="25" grpId="0" animBg="1"/>
      <p:bldP spid="9"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DA1BB47E15204ABB8188280388AFBA" ma:contentTypeVersion="10" ma:contentTypeDescription="Create a new document." ma:contentTypeScope="" ma:versionID="0cb8bf880e19fb5e45f81f42375c6a58">
  <xsd:schema xmlns:xsd="http://www.w3.org/2001/XMLSchema" xmlns:xs="http://www.w3.org/2001/XMLSchema" xmlns:p="http://schemas.microsoft.com/office/2006/metadata/properties" xmlns:ns3="e3d4ca52-3ea7-4bef-aa8f-c955e353fc1c" targetNamespace="http://schemas.microsoft.com/office/2006/metadata/properties" ma:root="true" ma:fieldsID="c6879a4c85eab6915ecad235a736b503" ns3:_="">
    <xsd:import namespace="e3d4ca52-3ea7-4bef-aa8f-c955e353fc1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d4ca52-3ea7-4bef-aa8f-c955e353fc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922876-498F-40E7-9C98-1B7C012CBE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d4ca52-3ea7-4bef-aa8f-c955e353fc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13D951-CDCA-4EB1-8454-191BC9D669C6}">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e3d4ca52-3ea7-4bef-aa8f-c955e353fc1c"/>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B5D17D22-7037-4313-B4C9-A2AA493C28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1692</TotalTime>
  <Words>1339</Words>
  <Application>Microsoft Office PowerPoint</Application>
  <PresentationFormat>Widescreen</PresentationFormat>
  <Paragraphs>248</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It’s right that we repair…  but is there a  ‘Right to Repair’</vt:lpstr>
      <vt:lpstr>It’s the right thing to do to repair</vt:lpstr>
      <vt:lpstr>Do we have a ‘right’ to repair in the UK?</vt:lpstr>
      <vt:lpstr>Does this go far enough?</vt:lpstr>
      <vt:lpstr>Implied Licence Route</vt:lpstr>
      <vt:lpstr>When can a court imply an IP licence?</vt:lpstr>
      <vt:lpstr>Implied Licence Route</vt:lpstr>
      <vt:lpstr>Implied Licence Route</vt:lpstr>
      <vt:lpstr>Problems with Implied Licence</vt:lpstr>
      <vt:lpstr>Does this go far enough?</vt:lpstr>
      <vt:lpstr>Non-derogation from Grant</vt:lpstr>
      <vt:lpstr>Non-derogation from Grant</vt:lpstr>
      <vt:lpstr>Public Interest – s 171(3), CDPA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right that we repair…  but is there a  ‘Right to Repair’</dc:title>
  <dc:creator>Poorna Mysoor</dc:creator>
  <cp:lastModifiedBy>Poorna Mysoor</cp:lastModifiedBy>
  <cp:revision>92</cp:revision>
  <dcterms:created xsi:type="dcterms:W3CDTF">2021-11-13T11:14:32Z</dcterms:created>
  <dcterms:modified xsi:type="dcterms:W3CDTF">2021-11-18T12:21:40Z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0x01010045DA1BB47E15204ABB8188280388AFBA</vt:lpwstr>
  </property>
</Properties>
</file>