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7" r:id="rId3"/>
    <p:sldId id="304" r:id="rId4"/>
    <p:sldId id="264" r:id="rId5"/>
    <p:sldId id="260" r:id="rId6"/>
    <p:sldId id="261" r:id="rId7"/>
    <p:sldId id="259" r:id="rId8"/>
    <p:sldId id="262" r:id="rId9"/>
    <p:sldId id="305" r:id="rId10"/>
    <p:sldId id="298" r:id="rId11"/>
    <p:sldId id="306" r:id="rId12"/>
    <p:sldId id="265" r:id="rId13"/>
    <p:sldId id="266" r:id="rId14"/>
    <p:sldId id="267" r:id="rId15"/>
    <p:sldId id="307" r:id="rId16"/>
    <p:sldId id="268" r:id="rId17"/>
    <p:sldId id="300" r:id="rId18"/>
    <p:sldId id="269" r:id="rId19"/>
    <p:sldId id="271" r:id="rId20"/>
    <p:sldId id="308" r:id="rId21"/>
    <p:sldId id="273" r:id="rId22"/>
    <p:sldId id="272" r:id="rId23"/>
    <p:sldId id="275" r:id="rId24"/>
    <p:sldId id="276" r:id="rId25"/>
    <p:sldId id="301" r:id="rId26"/>
    <p:sldId id="302" r:id="rId27"/>
    <p:sldId id="279" r:id="rId28"/>
    <p:sldId id="278" r:id="rId29"/>
    <p:sldId id="280" r:id="rId30"/>
    <p:sldId id="281" r:id="rId31"/>
    <p:sldId id="282" r:id="rId32"/>
    <p:sldId id="283" r:id="rId33"/>
    <p:sldId id="284"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818F-EE94-4799-BFED-C16670C5BD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801294-8F12-48D4-9A32-DA9A201B6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05AD2-4FD9-4CD1-8454-FB0C2DA0DDC9}"/>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5" name="Footer Placeholder 4">
            <a:extLst>
              <a:ext uri="{FF2B5EF4-FFF2-40B4-BE49-F238E27FC236}">
                <a16:creationId xmlns:a16="http://schemas.microsoft.com/office/drawing/2014/main" id="{046A9FD8-9FBC-4543-9D3E-42480B6EB7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C0C51-A31F-43E5-98EF-65BA907D5C72}"/>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393798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FF9E-B74B-4D02-975C-D2A37D974C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F5F1D6-5733-4F8B-A570-B0388A10A4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D30902-D42F-4961-82D3-FB07E930CDC0}"/>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5" name="Footer Placeholder 4">
            <a:extLst>
              <a:ext uri="{FF2B5EF4-FFF2-40B4-BE49-F238E27FC236}">
                <a16:creationId xmlns:a16="http://schemas.microsoft.com/office/drawing/2014/main" id="{F3641AF9-0C6C-4573-952F-04D60E5EB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634EC0-E0E3-488C-A425-6606587EA186}"/>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158370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A584F-4056-451E-9F62-0ADC4B4DB3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C68924-5771-474A-AA48-644E34DA7C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18A53-2F44-482C-97AB-9FFA3EC2298E}"/>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5" name="Footer Placeholder 4">
            <a:extLst>
              <a:ext uri="{FF2B5EF4-FFF2-40B4-BE49-F238E27FC236}">
                <a16:creationId xmlns:a16="http://schemas.microsoft.com/office/drawing/2014/main" id="{3674F040-E653-4D89-A256-F92AB37A9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6D85A5-1E74-4FB7-9566-BAC184C4287B}"/>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164770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0B95-9427-440B-A1CC-C53BB4D02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77B0A6-8469-48B8-9AEF-301F06587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36869A-E73D-4FE9-B0E2-6ED08B9047C0}"/>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5" name="Footer Placeholder 4">
            <a:extLst>
              <a:ext uri="{FF2B5EF4-FFF2-40B4-BE49-F238E27FC236}">
                <a16:creationId xmlns:a16="http://schemas.microsoft.com/office/drawing/2014/main" id="{10C6D4AB-CA42-4D4D-B18D-4C99783ED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FB46A-5BDF-40BF-99D0-59709882B585}"/>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44883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C462-92E6-4790-8056-6881D0AAC4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74F063-A99E-4EB5-BF32-BDE5FD6AF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570620-88C3-43A9-B45E-4649E9B49A45}"/>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5" name="Footer Placeholder 4">
            <a:extLst>
              <a:ext uri="{FF2B5EF4-FFF2-40B4-BE49-F238E27FC236}">
                <a16:creationId xmlns:a16="http://schemas.microsoft.com/office/drawing/2014/main" id="{883BB83B-20C9-4264-A905-5ED3C631A2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51C4E7-3E10-49BA-AFF3-637687228295}"/>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29698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9573-059E-44F3-BA8F-BF5FCAD133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3EC90-334E-45BE-A15A-6D6BD23935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DF89C5-668B-43F4-83F9-6CD5A00C6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27B7E7-C7CF-42CA-AE9A-164D97D90264}"/>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6" name="Footer Placeholder 5">
            <a:extLst>
              <a:ext uri="{FF2B5EF4-FFF2-40B4-BE49-F238E27FC236}">
                <a16:creationId xmlns:a16="http://schemas.microsoft.com/office/drawing/2014/main" id="{0D9F0195-E547-4142-A6C7-B193089022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264DD8-7698-4632-946B-8E360FFB08D5}"/>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363552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E117-F3EC-4B89-B4A1-8713990049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0B81BE-CCBA-432C-878A-5F1965FB6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F2004-8425-45BB-A757-6DEB89C1A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59A2E9-B492-4B3E-B883-356CEA443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73BEE-4610-4063-9858-C8C34D25C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889E84-8810-4A35-A21C-F21267F20826}"/>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8" name="Footer Placeholder 7">
            <a:extLst>
              <a:ext uri="{FF2B5EF4-FFF2-40B4-BE49-F238E27FC236}">
                <a16:creationId xmlns:a16="http://schemas.microsoft.com/office/drawing/2014/main" id="{66EA99C7-F307-43A9-A815-E914F1D676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34BEF-7B80-4D79-9A7C-00FEE97C91AF}"/>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176012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61F-2106-4960-BD4E-4462DA38C4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00769F-286A-4623-9BDD-0911E93AF113}"/>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4" name="Footer Placeholder 3">
            <a:extLst>
              <a:ext uri="{FF2B5EF4-FFF2-40B4-BE49-F238E27FC236}">
                <a16:creationId xmlns:a16="http://schemas.microsoft.com/office/drawing/2014/main" id="{015C74F1-53E4-4910-8D62-194D5C2090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987E0F-035A-4533-B268-DC617830EA1D}"/>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117226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CCDC-0B49-44FA-8D52-40700D9959B5}"/>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3" name="Footer Placeholder 2">
            <a:extLst>
              <a:ext uri="{FF2B5EF4-FFF2-40B4-BE49-F238E27FC236}">
                <a16:creationId xmlns:a16="http://schemas.microsoft.com/office/drawing/2014/main" id="{B62296D5-1929-4FF1-8CCC-42183D10F4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4CB3E6-CAD0-4EAE-B096-928D611135B1}"/>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86133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A048-80B1-4A8D-AA4B-DA403DC4C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38A9-0841-4CD7-BDD9-45595C3E4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850C9B-8E58-401E-B9A3-FD07450C9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59032-6D15-4AF0-A6B7-E94C3258CD92}"/>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6" name="Footer Placeholder 5">
            <a:extLst>
              <a:ext uri="{FF2B5EF4-FFF2-40B4-BE49-F238E27FC236}">
                <a16:creationId xmlns:a16="http://schemas.microsoft.com/office/drawing/2014/main" id="{EE8E2735-B39B-40E4-BB8F-31273E5457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DB765B-94F4-43E5-A9D3-A570C366641C}"/>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355074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371C-0276-4802-B800-0BBDF93EE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45F8DE-1945-45E9-997D-1E0B52755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2744D-7EFE-4762-A334-C38540237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5319D-79A6-4842-99D6-867CE009A795}"/>
              </a:ext>
            </a:extLst>
          </p:cNvPr>
          <p:cNvSpPr>
            <a:spLocks noGrp="1"/>
          </p:cNvSpPr>
          <p:nvPr>
            <p:ph type="dt" sz="half" idx="10"/>
          </p:nvPr>
        </p:nvSpPr>
        <p:spPr/>
        <p:txBody>
          <a:bodyPr/>
          <a:lstStyle/>
          <a:p>
            <a:fld id="{0F52406A-F638-4E62-AEC6-DC4236CC005C}" type="datetimeFigureOut">
              <a:rPr lang="en-GB" smtClean="0"/>
              <a:t>29/10/2020</a:t>
            </a:fld>
            <a:endParaRPr lang="en-GB"/>
          </a:p>
        </p:txBody>
      </p:sp>
      <p:sp>
        <p:nvSpPr>
          <p:cNvPr id="6" name="Footer Placeholder 5">
            <a:extLst>
              <a:ext uri="{FF2B5EF4-FFF2-40B4-BE49-F238E27FC236}">
                <a16:creationId xmlns:a16="http://schemas.microsoft.com/office/drawing/2014/main" id="{880AE6FB-C32B-4466-9789-D05739303F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63ABC1-CCA5-4D17-A632-5E7A9055EBB8}"/>
              </a:ext>
            </a:extLst>
          </p:cNvPr>
          <p:cNvSpPr>
            <a:spLocks noGrp="1"/>
          </p:cNvSpPr>
          <p:nvPr>
            <p:ph type="sldNum" sz="quarter" idx="12"/>
          </p:nvPr>
        </p:nvSpPr>
        <p:spPr/>
        <p:txBody>
          <a:bodyPr/>
          <a:lstStyle/>
          <a:p>
            <a:fld id="{593EA8BE-06CC-486C-A4D0-43E5F8C04089}" type="slidenum">
              <a:rPr lang="en-GB" smtClean="0"/>
              <a:t>‹#›</a:t>
            </a:fld>
            <a:endParaRPr lang="en-GB"/>
          </a:p>
        </p:txBody>
      </p:sp>
    </p:spTree>
    <p:extLst>
      <p:ext uri="{BB962C8B-B14F-4D97-AF65-F5344CB8AC3E}">
        <p14:creationId xmlns:p14="http://schemas.microsoft.com/office/powerpoint/2010/main" val="284214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552FF-B46E-4BB2-84C0-E5246CAEF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F838FA-8D4F-4479-8326-D20161C81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6EB199-8743-4F7F-B322-C3D91F1A7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2406A-F638-4E62-AEC6-DC4236CC005C}" type="datetimeFigureOut">
              <a:rPr lang="en-GB" smtClean="0"/>
              <a:t>29/10/2020</a:t>
            </a:fld>
            <a:endParaRPr lang="en-GB"/>
          </a:p>
        </p:txBody>
      </p:sp>
      <p:sp>
        <p:nvSpPr>
          <p:cNvPr id="5" name="Footer Placeholder 4">
            <a:extLst>
              <a:ext uri="{FF2B5EF4-FFF2-40B4-BE49-F238E27FC236}">
                <a16:creationId xmlns:a16="http://schemas.microsoft.com/office/drawing/2014/main" id="{13BA9913-D6E0-4F53-9442-BA9D6B997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4B1D49-17D8-491F-BDA1-49796695A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EA8BE-06CC-486C-A4D0-43E5F8C04089}" type="slidenum">
              <a:rPr lang="en-GB" smtClean="0"/>
              <a:t>‹#›</a:t>
            </a:fld>
            <a:endParaRPr lang="en-GB"/>
          </a:p>
        </p:txBody>
      </p:sp>
    </p:spTree>
    <p:extLst>
      <p:ext uri="{BB962C8B-B14F-4D97-AF65-F5344CB8AC3E}">
        <p14:creationId xmlns:p14="http://schemas.microsoft.com/office/powerpoint/2010/main" val="255803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6C930-754B-4EC4-86FA-EB1B6A7A6413}"/>
              </a:ext>
            </a:extLst>
          </p:cNvPr>
          <p:cNvPicPr>
            <a:picLocks noChangeAspect="1"/>
          </p:cNvPicPr>
          <p:nvPr/>
        </p:nvPicPr>
        <p:blipFill rotWithShape="1">
          <a:blip r:embed="rId2"/>
          <a:srcRect t="16375"/>
          <a:stretch/>
        </p:blipFill>
        <p:spPr>
          <a:xfrm>
            <a:off x="328757" y="2616577"/>
            <a:ext cx="4896960" cy="3887534"/>
          </a:xfrm>
          <a:prstGeom prst="rect">
            <a:avLst/>
          </a:prstGeom>
        </p:spPr>
      </p:pic>
      <p:pic>
        <p:nvPicPr>
          <p:cNvPr id="4" name="Picture 3"/>
          <p:cNvPicPr>
            <a:picLocks noChangeAspect="1"/>
          </p:cNvPicPr>
          <p:nvPr/>
        </p:nvPicPr>
        <p:blipFill>
          <a:blip r:embed="rId3">
            <a:duotone>
              <a:schemeClr val="accent5">
                <a:shade val="45000"/>
                <a:satMod val="135000"/>
              </a:schemeClr>
              <a:prstClr val="white"/>
            </a:duotone>
          </a:blip>
          <a:stretch>
            <a:fillRect/>
          </a:stretch>
        </p:blipFill>
        <p:spPr>
          <a:xfrm>
            <a:off x="0" y="0"/>
            <a:ext cx="12192000" cy="982133"/>
          </a:xfrm>
          <a:prstGeom prst="rect">
            <a:avLst/>
          </a:prstGeom>
        </p:spPr>
      </p:pic>
      <p:sp>
        <p:nvSpPr>
          <p:cNvPr id="7" name="Rectangle 12"/>
          <p:cNvSpPr>
            <a:spLocks noChangeArrowheads="1"/>
          </p:cNvSpPr>
          <p:nvPr/>
        </p:nvSpPr>
        <p:spPr bwMode="auto">
          <a:xfrm>
            <a:off x="403176" y="1512356"/>
            <a:ext cx="11385649" cy="1051835"/>
          </a:xfrm>
          <a:prstGeom prst="rect">
            <a:avLst/>
          </a:prstGeom>
          <a:noFill/>
          <a:ln w="9525">
            <a:noFill/>
            <a:prstDash val="sysDot"/>
            <a:miter lim="800000"/>
            <a:headEnd/>
            <a:tailEnd/>
          </a:ln>
          <a:effectLst/>
        </p:spPr>
        <p:txBody>
          <a:bodyPr lIns="0" tIns="0" rIns="0" bIns="0" numCol="1" spcCol="7200000">
            <a:noAutofit/>
          </a:bodyPr>
          <a:lstStyle/>
          <a:p>
            <a:pPr defTabSz="609585">
              <a:lnSpc>
                <a:spcPts val="2933"/>
              </a:lnSpc>
            </a:pPr>
            <a:endParaRPr lang="en-GB" sz="3733" baseline="30000" dirty="0">
              <a:solidFill>
                <a:prstClr val="black"/>
              </a:solidFill>
              <a:latin typeface="Helvetica"/>
            </a:endParaRPr>
          </a:p>
          <a:p>
            <a:pPr defTabSz="609585">
              <a:lnSpc>
                <a:spcPts val="2933"/>
              </a:lnSpc>
            </a:pPr>
            <a:endParaRPr lang="en-GB" sz="3733" baseline="30000" dirty="0">
              <a:solidFill>
                <a:prstClr val="black"/>
              </a:solidFill>
              <a:latin typeface="Helvetica"/>
            </a:endParaRPr>
          </a:p>
          <a:p>
            <a:pPr defTabSz="609585">
              <a:lnSpc>
                <a:spcPts val="3733"/>
              </a:lnSpc>
            </a:pPr>
            <a:endParaRPr lang="en-GB" sz="4800" baseline="30000" dirty="0">
              <a:solidFill>
                <a:prstClr val="black"/>
              </a:solidFill>
              <a:latin typeface="Helvetica"/>
            </a:endParaRPr>
          </a:p>
          <a:p>
            <a:pPr defTabSz="609585">
              <a:lnSpc>
                <a:spcPts val="3733"/>
              </a:lnSpc>
            </a:pPr>
            <a:endParaRPr lang="en-GB" sz="4800" baseline="30000" dirty="0">
              <a:solidFill>
                <a:prstClr val="black"/>
              </a:solidFill>
              <a:latin typeface="Helvetica"/>
            </a:endParaRPr>
          </a:p>
          <a:p>
            <a:pPr defTabSz="609585">
              <a:lnSpc>
                <a:spcPts val="3733"/>
              </a:lnSpc>
            </a:pPr>
            <a:r>
              <a:rPr lang="en-GB" sz="4800" baseline="30000" dirty="0">
                <a:solidFill>
                  <a:prstClr val="black"/>
                </a:solidFill>
                <a:latin typeface="Helvetica"/>
              </a:rPr>
              <a:t> </a:t>
            </a:r>
          </a:p>
        </p:txBody>
      </p:sp>
      <p:sp>
        <p:nvSpPr>
          <p:cNvPr id="8" name="Rectangle 12"/>
          <p:cNvSpPr>
            <a:spLocks noChangeArrowheads="1"/>
          </p:cNvSpPr>
          <p:nvPr/>
        </p:nvSpPr>
        <p:spPr bwMode="auto">
          <a:xfrm>
            <a:off x="403176" y="2991557"/>
            <a:ext cx="5569672" cy="3264000"/>
          </a:xfrm>
          <a:prstGeom prst="rect">
            <a:avLst/>
          </a:prstGeom>
          <a:noFill/>
          <a:ln w="9525">
            <a:noFill/>
            <a:prstDash val="sysDot"/>
            <a:miter lim="800000"/>
            <a:headEnd/>
            <a:tailEnd/>
          </a:ln>
          <a:effectLst/>
        </p:spPr>
        <p:txBody>
          <a:bodyPr lIns="0" tIns="0" rIns="0" bIns="0" numCol="1" spcCol="7200000">
            <a:noAutofit/>
          </a:bodyPr>
          <a:lstStyle/>
          <a:p>
            <a:pPr defTabSz="609585">
              <a:lnSpc>
                <a:spcPts val="1600"/>
              </a:lnSpc>
            </a:pPr>
            <a:endParaRPr lang="en-US" sz="1333" dirty="0">
              <a:solidFill>
                <a:prstClr val="black"/>
              </a:solidFill>
              <a:latin typeface="Helvetica"/>
            </a:endParaRPr>
          </a:p>
        </p:txBody>
      </p:sp>
      <p:sp>
        <p:nvSpPr>
          <p:cNvPr id="3" name="TextBox 2">
            <a:extLst>
              <a:ext uri="{FF2B5EF4-FFF2-40B4-BE49-F238E27FC236}">
                <a16:creationId xmlns:a16="http://schemas.microsoft.com/office/drawing/2014/main" id="{A6704B4E-F8EB-443F-B5A9-4EECA85A9378}"/>
              </a:ext>
            </a:extLst>
          </p:cNvPr>
          <p:cNvSpPr txBox="1"/>
          <p:nvPr/>
        </p:nvSpPr>
        <p:spPr>
          <a:xfrm>
            <a:off x="313186" y="1337690"/>
            <a:ext cx="11550058" cy="830997"/>
          </a:xfrm>
          <a:prstGeom prst="rect">
            <a:avLst/>
          </a:prstGeom>
          <a:noFill/>
        </p:spPr>
        <p:txBody>
          <a:bodyPr wrap="square" rtlCol="0">
            <a:spAutoFit/>
          </a:bodyPr>
          <a:lstStyle/>
          <a:p>
            <a:r>
              <a:rPr lang="en-US" sz="4800" b="1" dirty="0">
                <a:latin typeface="Calibri" panose="020F0502020204030204" pitchFamily="34" charset="0"/>
                <a:ea typeface="+mj-ea"/>
                <a:cs typeface="+mj-cs"/>
              </a:rPr>
              <a:t>Substantial Value as the Key to Functionality </a:t>
            </a:r>
            <a:endParaRPr lang="en-GB" sz="4800" b="1" dirty="0">
              <a:latin typeface="Calibri" panose="020F0502020204030204" pitchFamily="34" charset="0"/>
            </a:endParaRPr>
          </a:p>
        </p:txBody>
      </p:sp>
      <p:sp>
        <p:nvSpPr>
          <p:cNvPr id="11" name="Subtitle 2">
            <a:extLst>
              <a:ext uri="{FF2B5EF4-FFF2-40B4-BE49-F238E27FC236}">
                <a16:creationId xmlns:a16="http://schemas.microsoft.com/office/drawing/2014/main" id="{0527C22F-1C48-413F-A5D8-623C47923EC8}"/>
              </a:ext>
            </a:extLst>
          </p:cNvPr>
          <p:cNvSpPr txBox="1">
            <a:spLocks/>
          </p:cNvSpPr>
          <p:nvPr/>
        </p:nvSpPr>
        <p:spPr>
          <a:xfrm>
            <a:off x="5628892" y="3429000"/>
            <a:ext cx="6563108" cy="25547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effectLst/>
                <a:uLnTx/>
                <a:uFillTx/>
                <a:latin typeface="Calibri" panose="020F0502020204030204"/>
                <a:ea typeface="+mn-ea"/>
                <a:cs typeface="+mn-cs"/>
              </a:rPr>
              <a:t>Dr Ilanah Fhima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Calibri" panose="020F0502020204030204"/>
                <a:ea typeface="+mn-ea"/>
                <a:cs typeface="+mn-cs"/>
              </a:rPr>
              <a:t>University College London, UK</a:t>
            </a:r>
          </a:p>
          <a:p>
            <a:pPr lvl="0" algn="l">
              <a:defRPr/>
            </a:pPr>
            <a:r>
              <a:rPr lang="en-US" b="1" dirty="0"/>
              <a:t>Cambridge Seminar Series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dirty="0">
                <a:latin typeface="Calibri" panose="020F0502020204030204"/>
              </a:rPr>
              <a:t>29 </a:t>
            </a:r>
            <a:r>
              <a:rPr kumimoji="0" lang="en-GB" sz="2000" b="1" i="0" u="none" strike="noStrike" kern="1200" cap="none" spc="0" normalizeH="0" baseline="0" noProof="0" dirty="0">
                <a:ln>
                  <a:noFill/>
                </a:ln>
                <a:effectLst/>
                <a:uLnTx/>
                <a:uFillTx/>
                <a:latin typeface="Calibri" panose="020F0502020204030204"/>
                <a:ea typeface="+mn-ea"/>
                <a:cs typeface="+mn-cs"/>
              </a:rPr>
              <a:t>October 2020</a:t>
            </a:r>
          </a:p>
        </p:txBody>
      </p:sp>
    </p:spTree>
    <p:extLst>
      <p:ext uri="{BB962C8B-B14F-4D97-AF65-F5344CB8AC3E}">
        <p14:creationId xmlns:p14="http://schemas.microsoft.com/office/powerpoint/2010/main" val="159191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D607B7-0F29-49D3-8964-1F619A10D067}"/>
              </a:ext>
            </a:extLst>
          </p:cNvPr>
          <p:cNvSpPr>
            <a:spLocks noGrp="1"/>
          </p:cNvSpPr>
          <p:nvPr>
            <p:ph type="title"/>
          </p:nvPr>
        </p:nvSpPr>
        <p:spPr>
          <a:xfrm>
            <a:off x="1524003" y="1999615"/>
            <a:ext cx="9144000" cy="2764028"/>
          </a:xfrm>
        </p:spPr>
        <p:txBody>
          <a:bodyPr vert="horz" lIns="91440" tIns="45720" rIns="91440" bIns="45720" rtlCol="0" anchor="ctr">
            <a:noAutofit/>
          </a:bodyPr>
          <a:lstStyle/>
          <a:p>
            <a:pPr algn="ctr"/>
            <a:r>
              <a:rPr lang="en-US" sz="7200" kern="1200" dirty="0">
                <a:solidFill>
                  <a:schemeClr val="tx1"/>
                </a:solidFill>
                <a:latin typeface="+mj-lt"/>
                <a:ea typeface="+mj-ea"/>
                <a:cs typeface="+mj-cs"/>
              </a:rPr>
              <a:t>The CJEU’s move towards a competition-based view of value</a:t>
            </a:r>
          </a:p>
        </p:txBody>
      </p:sp>
      <p:sp>
        <p:nvSpPr>
          <p:cNvPr id="3" name="Text Placeholder 2">
            <a:extLst>
              <a:ext uri="{FF2B5EF4-FFF2-40B4-BE49-F238E27FC236}">
                <a16:creationId xmlns:a16="http://schemas.microsoft.com/office/drawing/2014/main" id="{D2C04F5C-BD09-4F45-BACA-04F843364C20}"/>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09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BC2D93-C1C5-4BE8-9214-D01296BA6F20}"/>
              </a:ext>
            </a:extLst>
          </p:cNvPr>
          <p:cNvSpPr>
            <a:spLocks noGrp="1"/>
          </p:cNvSpPr>
          <p:nvPr>
            <p:ph type="title"/>
          </p:nvPr>
        </p:nvSpPr>
        <p:spPr>
          <a:xfrm>
            <a:off x="1115568" y="548640"/>
            <a:ext cx="10168128" cy="1179576"/>
          </a:xfrm>
        </p:spPr>
        <p:txBody>
          <a:bodyPr>
            <a:normAutofit/>
          </a:bodyPr>
          <a:lstStyle/>
          <a:p>
            <a:r>
              <a:rPr lang="en-GB" sz="3600" b="1" dirty="0">
                <a:latin typeface="+mn-lt"/>
              </a:rPr>
              <a:t>Two steps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4CC9B81-79FE-4496-A6D3-68BCDC0952E7}"/>
              </a:ext>
            </a:extLst>
          </p:cNvPr>
          <p:cNvSpPr>
            <a:spLocks noGrp="1"/>
          </p:cNvSpPr>
          <p:nvPr>
            <p:ph idx="1"/>
          </p:nvPr>
        </p:nvSpPr>
        <p:spPr>
          <a:xfrm>
            <a:off x="1115568" y="2481943"/>
            <a:ext cx="10168128" cy="3695020"/>
          </a:xfrm>
        </p:spPr>
        <p:txBody>
          <a:bodyPr>
            <a:normAutofit/>
          </a:bodyPr>
          <a:lstStyle/>
          <a:p>
            <a:pPr marL="514350" indent="-514350">
              <a:buFont typeface="+mj-lt"/>
              <a:buAutoNum type="arabicPeriod"/>
            </a:pPr>
            <a:r>
              <a:rPr lang="en-GB" sz="2400" dirty="0"/>
              <a:t>Broadening the meaning of ‘value’ to take in non-aesthetic features, the registration of which might interfere with competition</a:t>
            </a:r>
          </a:p>
          <a:p>
            <a:pPr marL="514350" indent="-514350">
              <a:buFont typeface="+mj-lt"/>
              <a:buAutoNum type="arabicPeriod"/>
            </a:pPr>
            <a:r>
              <a:rPr lang="en-GB" sz="2400" dirty="0"/>
              <a:t>Explicitly recognising competition as the rationale for the substantial value exclusion</a:t>
            </a:r>
          </a:p>
        </p:txBody>
      </p:sp>
    </p:spTree>
    <p:extLst>
      <p:ext uri="{BB962C8B-B14F-4D97-AF65-F5344CB8AC3E}">
        <p14:creationId xmlns:p14="http://schemas.microsoft.com/office/powerpoint/2010/main" val="223561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E0593E-0144-44F4-AC03-CBBF0C99DAF4}"/>
              </a:ext>
            </a:extLst>
          </p:cNvPr>
          <p:cNvSpPr>
            <a:spLocks noGrp="1"/>
          </p:cNvSpPr>
          <p:nvPr>
            <p:ph type="title"/>
          </p:nvPr>
        </p:nvSpPr>
        <p:spPr>
          <a:xfrm>
            <a:off x="1115568" y="548640"/>
            <a:ext cx="10168128" cy="1179576"/>
          </a:xfrm>
        </p:spPr>
        <p:txBody>
          <a:bodyPr>
            <a:normAutofit/>
          </a:bodyPr>
          <a:lstStyle/>
          <a:p>
            <a:r>
              <a:rPr lang="en-GB" sz="3600" b="1" dirty="0">
                <a:latin typeface="+mn-lt"/>
              </a:rPr>
              <a:t>Defining value: </a:t>
            </a:r>
            <a:r>
              <a:rPr lang="en-GB" sz="3600" b="1" i="1" dirty="0">
                <a:latin typeface="+mn-lt"/>
              </a:rPr>
              <a:t>B&amp;O</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02EB124-1611-4B8A-A18A-CC86B7FB51EC}"/>
              </a:ext>
            </a:extLst>
          </p:cNvPr>
          <p:cNvSpPr>
            <a:spLocks noGrp="1"/>
          </p:cNvSpPr>
          <p:nvPr>
            <p:ph idx="1"/>
          </p:nvPr>
        </p:nvSpPr>
        <p:spPr>
          <a:xfrm>
            <a:off x="1115568" y="2481943"/>
            <a:ext cx="10168128" cy="3695020"/>
          </a:xfrm>
        </p:spPr>
        <p:txBody>
          <a:bodyPr>
            <a:normAutofit/>
          </a:bodyPr>
          <a:lstStyle/>
          <a:p>
            <a:pPr marL="0" indent="0">
              <a:buNone/>
            </a:pPr>
            <a:r>
              <a:rPr lang="en-GB" dirty="0"/>
              <a:t>‘</a:t>
            </a:r>
            <a:r>
              <a:rPr lang="en-GB" b="0" i="0" dirty="0">
                <a:solidFill>
                  <a:srgbClr val="000000"/>
                </a:solidFill>
                <a:effectLst/>
              </a:rPr>
              <a:t>the fact that the shape is considered to give substantial value to the goods </a:t>
            </a:r>
            <a:r>
              <a:rPr lang="en-GB" b="1" i="0" dirty="0">
                <a:solidFill>
                  <a:srgbClr val="000000"/>
                </a:solidFill>
                <a:effectLst/>
              </a:rPr>
              <a:t>does not preclude other characteristics of the goods</a:t>
            </a:r>
            <a:r>
              <a:rPr lang="en-GB" b="0" i="0" dirty="0">
                <a:solidFill>
                  <a:srgbClr val="000000"/>
                </a:solidFill>
                <a:effectLst/>
              </a:rPr>
              <a:t>, such as the technical qualities here, from also conferring considerable value on the goods at issue.’</a:t>
            </a:r>
            <a:endParaRPr lang="en-GB" dirty="0"/>
          </a:p>
        </p:txBody>
      </p:sp>
    </p:spTree>
    <p:extLst>
      <p:ext uri="{BB962C8B-B14F-4D97-AF65-F5344CB8AC3E}">
        <p14:creationId xmlns:p14="http://schemas.microsoft.com/office/powerpoint/2010/main" val="4530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F8B4E-1B37-46FF-8411-072B0A5BB059}"/>
              </a:ext>
            </a:extLst>
          </p:cNvPr>
          <p:cNvSpPr>
            <a:spLocks noGrp="1"/>
          </p:cNvSpPr>
          <p:nvPr>
            <p:ph type="title"/>
          </p:nvPr>
        </p:nvSpPr>
        <p:spPr>
          <a:xfrm>
            <a:off x="411480" y="987552"/>
            <a:ext cx="4485861" cy="1088136"/>
          </a:xfrm>
        </p:spPr>
        <p:txBody>
          <a:bodyPr anchor="b">
            <a:normAutofit/>
          </a:bodyPr>
          <a:lstStyle/>
          <a:p>
            <a:r>
              <a:rPr lang="en-GB" sz="3600" b="1" dirty="0">
                <a:latin typeface="+mn-lt"/>
              </a:rPr>
              <a:t>Defining value: </a:t>
            </a:r>
            <a:r>
              <a:rPr lang="en-GB" sz="3600" b="1" i="1" dirty="0">
                <a:latin typeface="+mn-lt"/>
              </a:rPr>
              <a:t>Hauck</a:t>
            </a:r>
            <a:r>
              <a:rPr lang="en-GB" sz="3600" b="1" dirty="0">
                <a:latin typeface="+mn-lt"/>
              </a:rPr>
              <a:t> </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4E710DE-EC28-4CF3-960F-9E4B827ABBBB}"/>
              </a:ext>
            </a:extLst>
          </p:cNvPr>
          <p:cNvSpPr>
            <a:spLocks noGrp="1"/>
          </p:cNvSpPr>
          <p:nvPr>
            <p:ph idx="1"/>
          </p:nvPr>
        </p:nvSpPr>
        <p:spPr>
          <a:xfrm>
            <a:off x="411478" y="2688336"/>
            <a:ext cx="5766298" cy="3584448"/>
          </a:xfrm>
        </p:spPr>
        <p:txBody>
          <a:bodyPr anchor="t">
            <a:noAutofit/>
          </a:bodyPr>
          <a:lstStyle/>
          <a:p>
            <a:r>
              <a:rPr lang="en-GB" sz="2000" dirty="0">
                <a:effectLst/>
                <a:ea typeface="Calibri" panose="020F0502020204030204" pitchFamily="34" charset="0"/>
              </a:rPr>
              <a:t>‘The fact that the shape of a product is regarded as giving substantial value to that product </a:t>
            </a:r>
            <a:r>
              <a:rPr lang="en-GB" sz="2000" b="1" dirty="0">
                <a:effectLst/>
                <a:ea typeface="Calibri" panose="020F0502020204030204" pitchFamily="34" charset="0"/>
              </a:rPr>
              <a:t>does not mean that other characteristics </a:t>
            </a:r>
            <a:r>
              <a:rPr lang="en-GB" sz="2000" dirty="0">
                <a:effectLst/>
                <a:ea typeface="Calibri" panose="020F0502020204030204" pitchFamily="34" charset="0"/>
              </a:rPr>
              <a:t>may not also give the product significant value’ </a:t>
            </a:r>
            <a:endParaRPr lang="en-GB" sz="2000" dirty="0">
              <a:ea typeface="Calibri" panose="020F0502020204030204" pitchFamily="34" charset="0"/>
            </a:endParaRPr>
          </a:p>
          <a:p>
            <a:r>
              <a:rPr lang="en-GB" sz="2000" dirty="0">
                <a:effectLst/>
                <a:ea typeface="Calibri" panose="020F0502020204030204" pitchFamily="34" charset="0"/>
              </a:rPr>
              <a:t>‘The possibility of applying the third indent of Article 3(1)(e) of the trade marks directive [should] not be automatically ruled out when, </a:t>
            </a:r>
            <a:r>
              <a:rPr lang="en-GB" sz="2000" b="1" dirty="0">
                <a:effectLst/>
                <a:ea typeface="Calibri" panose="020F0502020204030204" pitchFamily="34" charset="0"/>
              </a:rPr>
              <a:t>in addition to its aesthetic function, the product concerned also performs other essential functions</a:t>
            </a:r>
            <a:r>
              <a:rPr lang="en-GB" sz="2000" dirty="0">
                <a:effectLst/>
                <a:ea typeface="Calibri" panose="020F0502020204030204" pitchFamily="34" charset="0"/>
              </a:rPr>
              <a:t>’</a:t>
            </a:r>
          </a:p>
          <a:p>
            <a:r>
              <a:rPr lang="en-GB" sz="2000" dirty="0"/>
              <a:t>Unclear if this meant presence of other functions didn’t prevent third indent applying OR presence of non-aesthetic value could be considered substantial value</a:t>
            </a:r>
          </a:p>
        </p:txBody>
      </p:sp>
      <p:pic>
        <p:nvPicPr>
          <p:cNvPr id="4098" name="Picture 2">
            <a:extLst>
              <a:ext uri="{FF2B5EF4-FFF2-40B4-BE49-F238E27FC236}">
                <a16:creationId xmlns:a16="http://schemas.microsoft.com/office/drawing/2014/main" id="{D23849CE-A876-4555-8C69-A6A4C4F5B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02" r="-2" b="7291"/>
          <a:stretch/>
        </p:blipFill>
        <p:spPr bwMode="auto">
          <a:xfrm>
            <a:off x="6564351"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81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7258AF-A3FC-4A6D-8B98-B40299150B80}"/>
              </a:ext>
            </a:extLst>
          </p:cNvPr>
          <p:cNvSpPr>
            <a:spLocks noGrp="1"/>
          </p:cNvSpPr>
          <p:nvPr>
            <p:ph type="title"/>
          </p:nvPr>
        </p:nvSpPr>
        <p:spPr>
          <a:xfrm>
            <a:off x="5588099" y="602054"/>
            <a:ext cx="5759605" cy="862436"/>
          </a:xfrm>
        </p:spPr>
        <p:txBody>
          <a:bodyPr anchor="b">
            <a:normAutofit/>
          </a:bodyPr>
          <a:lstStyle/>
          <a:p>
            <a:r>
              <a:rPr lang="en-GB" sz="3600" b="1" dirty="0">
                <a:latin typeface="+mn-lt"/>
              </a:rPr>
              <a:t>Defining value: </a:t>
            </a:r>
            <a:r>
              <a:rPr lang="en-GB" sz="3600" b="1" i="1" dirty="0" err="1">
                <a:latin typeface="+mn-lt"/>
              </a:rPr>
              <a:t>Gomboc</a:t>
            </a:r>
            <a:endParaRPr lang="en-GB" sz="3600" b="1" i="1" dirty="0">
              <a:latin typeface="+mn-lt"/>
            </a:endParaRPr>
          </a:p>
        </p:txBody>
      </p:sp>
      <p:pic>
        <p:nvPicPr>
          <p:cNvPr id="6146" name="Picture 2" descr="Gömböc - Wikipedia">
            <a:extLst>
              <a:ext uri="{FF2B5EF4-FFF2-40B4-BE49-F238E27FC236}">
                <a16:creationId xmlns:a16="http://schemas.microsoft.com/office/drawing/2014/main" id="{3AC1984A-C4E1-4610-B825-7A7652979C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4" r="30192" b="-1"/>
          <a:stretch/>
        </p:blipFill>
        <p:spPr bwMode="auto">
          <a:xfrm>
            <a:off x="336394" y="585216"/>
            <a:ext cx="4840793" cy="49609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394E1F3-AFBC-4AAD-9F71-A9D5E9887085}"/>
              </a:ext>
            </a:extLst>
          </p:cNvPr>
          <p:cNvSpPr>
            <a:spLocks noGrp="1"/>
          </p:cNvSpPr>
          <p:nvPr>
            <p:ph idx="1"/>
          </p:nvPr>
        </p:nvSpPr>
        <p:spPr>
          <a:xfrm>
            <a:off x="5513580" y="1701521"/>
            <a:ext cx="6342025" cy="4127735"/>
          </a:xfrm>
        </p:spPr>
        <p:txBody>
          <a:bodyPr>
            <a:noAutofit/>
          </a:bodyPr>
          <a:lstStyle/>
          <a:p>
            <a:r>
              <a:rPr lang="en-GB" sz="2400" dirty="0"/>
              <a:t>‘Tangible form of mathematical discovery’ could add the right sort of value</a:t>
            </a:r>
          </a:p>
          <a:p>
            <a:r>
              <a:rPr lang="en-GB" sz="2400" dirty="0"/>
              <a:t>‘It should be borne in mind …that the concept of a ‘shape which gives substantial value to the goods’ is </a:t>
            </a:r>
            <a:r>
              <a:rPr lang="en-GB" sz="2400" b="1" dirty="0"/>
              <a:t>not limited to the shape of goods having an exclusively artistic or ornamental value</a:t>
            </a:r>
            <a:r>
              <a:rPr lang="en-GB" sz="2400" dirty="0"/>
              <a:t>. The question as to whether the shape gives substantial value to the goods may be examined on the basis of </a:t>
            </a:r>
            <a:r>
              <a:rPr lang="en-GB" sz="2400" b="1" dirty="0"/>
              <a:t>other relevant factors</a:t>
            </a:r>
            <a:r>
              <a:rPr lang="en-GB" sz="2400" dirty="0"/>
              <a:t>, including, inter alia, whether the shape is dissimilar from other shapes in common use on the market concerned .’</a:t>
            </a:r>
          </a:p>
        </p:txBody>
      </p:sp>
      <p:sp>
        <p:nvSpPr>
          <p:cNvPr id="6149" name="Rectangle 72">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0" name="Rectangle 74">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085162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439E48-6397-4C1F-9368-EEBD083F7AA6}"/>
              </a:ext>
            </a:extLst>
          </p:cNvPr>
          <p:cNvSpPr>
            <a:spLocks noGrp="1"/>
          </p:cNvSpPr>
          <p:nvPr>
            <p:ph type="title"/>
          </p:nvPr>
        </p:nvSpPr>
        <p:spPr>
          <a:xfrm>
            <a:off x="1115568" y="548640"/>
            <a:ext cx="10168128" cy="1179576"/>
          </a:xfrm>
        </p:spPr>
        <p:txBody>
          <a:bodyPr>
            <a:normAutofit/>
          </a:bodyPr>
          <a:lstStyle/>
          <a:p>
            <a:r>
              <a:rPr lang="en-GB" sz="3600" b="1" dirty="0">
                <a:latin typeface="+mn-lt"/>
              </a:rPr>
              <a:t>Digging deeper: a competition-based rationale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6354A0-FFD7-4D38-A42C-F8EAB128F313}"/>
              </a:ext>
            </a:extLst>
          </p:cNvPr>
          <p:cNvSpPr>
            <a:spLocks noGrp="1"/>
          </p:cNvSpPr>
          <p:nvPr>
            <p:ph idx="1"/>
          </p:nvPr>
        </p:nvSpPr>
        <p:spPr>
          <a:xfrm>
            <a:off x="709218" y="2481943"/>
            <a:ext cx="11155680" cy="3695020"/>
          </a:xfrm>
        </p:spPr>
        <p:txBody>
          <a:bodyPr>
            <a:noAutofit/>
          </a:bodyPr>
          <a:lstStyle/>
          <a:p>
            <a:r>
              <a:rPr lang="en-GB" sz="2400" i="1" dirty="0">
                <a:effectLst/>
                <a:ea typeface="Calibri" panose="020F0502020204030204" pitchFamily="34" charset="0"/>
                <a:cs typeface="Times New Roman" panose="02020603050405020304" pitchFamily="18" charset="0"/>
              </a:rPr>
              <a:t>Philips v Remington</a:t>
            </a:r>
            <a:r>
              <a:rPr lang="en-GB" sz="2400" dirty="0">
                <a:effectLst/>
                <a:ea typeface="Calibri" panose="020F0502020204030204" pitchFamily="34" charset="0"/>
                <a:cs typeface="Times New Roman" panose="02020603050405020304" pitchFamily="18" charset="0"/>
              </a:rPr>
              <a:t>, AG identified policy behind second and third indents as ‘</a:t>
            </a:r>
            <a:r>
              <a:rPr lang="en-GB" sz="2400" dirty="0">
                <a:effectLst/>
                <a:ea typeface="Calibri" panose="020F0502020204030204" pitchFamily="34" charset="0"/>
              </a:rPr>
              <a:t>to prevent the exclusive and permanent right which a trade mark confers from serving to extend the life of other rights which the legislature has sought to make subject to limited periods’.</a:t>
            </a:r>
          </a:p>
          <a:p>
            <a:r>
              <a:rPr lang="en-GB" sz="2400" i="1" dirty="0"/>
              <a:t>B&amp;O</a:t>
            </a:r>
            <a:r>
              <a:rPr lang="en-GB" sz="2400" dirty="0"/>
              <a:t>: both about need to avoid monopolies</a:t>
            </a:r>
          </a:p>
          <a:p>
            <a:r>
              <a:rPr lang="en-GB" sz="2400" i="1" dirty="0"/>
              <a:t>Hauck</a:t>
            </a:r>
            <a:r>
              <a:rPr lang="en-GB" sz="2400" dirty="0"/>
              <a:t>: </a:t>
            </a:r>
            <a:r>
              <a:rPr lang="en-GB" sz="2400" dirty="0">
                <a:effectLst/>
                <a:ea typeface="Calibri" panose="020F0502020204030204" pitchFamily="34" charset="0"/>
              </a:rPr>
              <a:t>aim of substantial value exclusion as preventing trade mark rights from extending other rights; objective is preventing a monopoly from developing in the essential characteristic of goods. </a:t>
            </a:r>
            <a:endParaRPr lang="en-GB"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453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439E48-6397-4C1F-9368-EEBD083F7AA6}"/>
              </a:ext>
            </a:extLst>
          </p:cNvPr>
          <p:cNvSpPr>
            <a:spLocks noGrp="1"/>
          </p:cNvSpPr>
          <p:nvPr>
            <p:ph type="title"/>
          </p:nvPr>
        </p:nvSpPr>
        <p:spPr>
          <a:xfrm>
            <a:off x="1115568" y="548640"/>
            <a:ext cx="10168128" cy="1179576"/>
          </a:xfrm>
        </p:spPr>
        <p:txBody>
          <a:bodyPr>
            <a:normAutofit/>
          </a:bodyPr>
          <a:lstStyle/>
          <a:p>
            <a:r>
              <a:rPr lang="en-GB" sz="3600" b="1" dirty="0">
                <a:latin typeface="+mn-lt"/>
              </a:rPr>
              <a:t>Digging deeper: a competition-based rationale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B6354A0-FFD7-4D38-A42C-F8EAB128F313}"/>
              </a:ext>
            </a:extLst>
          </p:cNvPr>
          <p:cNvSpPr>
            <a:spLocks noGrp="1"/>
          </p:cNvSpPr>
          <p:nvPr>
            <p:ph idx="1"/>
          </p:nvPr>
        </p:nvSpPr>
        <p:spPr>
          <a:xfrm>
            <a:off x="709218" y="2481943"/>
            <a:ext cx="11155680" cy="3695020"/>
          </a:xfrm>
        </p:spPr>
        <p:txBody>
          <a:bodyPr>
            <a:noAutofit/>
          </a:bodyPr>
          <a:lstStyle/>
          <a:p>
            <a:r>
              <a:rPr lang="en-GB" sz="2400" i="1" dirty="0">
                <a:cs typeface="Times New Roman" panose="02020603050405020304" pitchFamily="18" charset="0"/>
              </a:rPr>
              <a:t>Louboutin</a:t>
            </a:r>
            <a:r>
              <a:rPr lang="en-GB" sz="2400" dirty="0">
                <a:cs typeface="Times New Roman" panose="02020603050405020304" pitchFamily="18" charset="0"/>
              </a:rPr>
              <a:t> AG: </a:t>
            </a:r>
          </a:p>
          <a:p>
            <a:pPr lvl="1"/>
            <a:r>
              <a:rPr lang="en-GB" dirty="0">
                <a:effectLst/>
                <a:ea typeface="Calibri" panose="020F0502020204030204" pitchFamily="34" charset="0"/>
                <a:cs typeface="Times New Roman" panose="02020603050405020304" pitchFamily="18" charset="0"/>
              </a:rPr>
              <a:t>2</a:t>
            </a:r>
            <a:r>
              <a:rPr lang="en-GB" baseline="30000" dirty="0">
                <a:effectLst/>
                <a:ea typeface="Calibri" panose="020F0502020204030204" pitchFamily="34" charset="0"/>
                <a:cs typeface="Times New Roman" panose="02020603050405020304" pitchFamily="18" charset="0"/>
              </a:rPr>
              <a:t>nd</a:t>
            </a:r>
            <a:r>
              <a:rPr lang="en-GB" dirty="0">
                <a:effectLst/>
                <a:ea typeface="Calibri" panose="020F0502020204030204" pitchFamily="34" charset="0"/>
                <a:cs typeface="Times New Roman" panose="02020603050405020304" pitchFamily="18" charset="0"/>
              </a:rPr>
              <a:t> indent: to </a:t>
            </a:r>
            <a:r>
              <a:rPr lang="en-GB" b="1" dirty="0">
                <a:effectLst/>
                <a:ea typeface="Calibri" panose="020F0502020204030204" pitchFamily="34" charset="0"/>
                <a:cs typeface="Times New Roman" panose="02020603050405020304" pitchFamily="18" charset="0"/>
              </a:rPr>
              <a:t>prevent trade mark protection from granting its proprietor a monopoly on technical solutions or functional characteristics of a product </a:t>
            </a:r>
            <a:r>
              <a:rPr lang="en-GB" dirty="0">
                <a:effectLst/>
                <a:ea typeface="Calibri" panose="020F0502020204030204" pitchFamily="34" charset="0"/>
                <a:cs typeface="Times New Roman" panose="02020603050405020304" pitchFamily="18" charset="0"/>
              </a:rPr>
              <a:t>which a user is likely to seek in the products of competitors. The provision enables those essential characteristics of the goods in question which are reflected in its shape to be kept in the public domain.’</a:t>
            </a:r>
          </a:p>
          <a:p>
            <a:pPr lvl="1"/>
            <a:r>
              <a:rPr lang="en-GB" dirty="0">
                <a:cs typeface="Times New Roman" panose="02020603050405020304" pitchFamily="18" charset="0"/>
              </a:rPr>
              <a:t>3</a:t>
            </a:r>
            <a:r>
              <a:rPr lang="en-GB" baseline="30000" dirty="0">
                <a:cs typeface="Times New Roman" panose="02020603050405020304" pitchFamily="18" charset="0"/>
              </a:rPr>
              <a:t>rd</a:t>
            </a:r>
            <a:r>
              <a:rPr lang="en-GB" dirty="0">
                <a:cs typeface="Times New Roman" panose="02020603050405020304" pitchFamily="18" charset="0"/>
              </a:rPr>
              <a:t> indent: to ‘</a:t>
            </a:r>
            <a:r>
              <a:rPr lang="en-GB" b="1" dirty="0">
                <a:effectLst/>
                <a:ea typeface="Calibri" panose="020F0502020204030204" pitchFamily="34" charset="0"/>
                <a:cs typeface="Times New Roman" panose="02020603050405020304" pitchFamily="18" charset="0"/>
              </a:rPr>
              <a:t>prevent the monopolisation of external features of goods which are essential to their market success</a:t>
            </a:r>
            <a:r>
              <a:rPr lang="en-GB" dirty="0">
                <a:effectLst/>
                <a:ea typeface="Calibri" panose="020F0502020204030204" pitchFamily="34" charset="0"/>
                <a:cs typeface="Times New Roman" panose="02020603050405020304" pitchFamily="18" charset="0"/>
              </a:rPr>
              <a:t>, and thus to prevent the protection conferred by the mark being used to gain an unfair advantage; that is, an advantage which does not result from competition based on price and quality.’</a:t>
            </a:r>
            <a:endParaRPr lang="en-GB" dirty="0"/>
          </a:p>
        </p:txBody>
      </p:sp>
    </p:spTree>
    <p:extLst>
      <p:ext uri="{BB962C8B-B14F-4D97-AF65-F5344CB8AC3E}">
        <p14:creationId xmlns:p14="http://schemas.microsoft.com/office/powerpoint/2010/main" val="241647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5A05F6-7E56-48F8-BA61-4D57B887CE49}"/>
              </a:ext>
            </a:extLst>
          </p:cNvPr>
          <p:cNvSpPr>
            <a:spLocks noGrp="1"/>
          </p:cNvSpPr>
          <p:nvPr>
            <p:ph type="title"/>
          </p:nvPr>
        </p:nvSpPr>
        <p:spPr>
          <a:xfrm>
            <a:off x="1115568" y="548640"/>
            <a:ext cx="10168128" cy="1179576"/>
          </a:xfrm>
        </p:spPr>
        <p:txBody>
          <a:bodyPr>
            <a:normAutofit/>
          </a:bodyPr>
          <a:lstStyle/>
          <a:p>
            <a:r>
              <a:rPr lang="en-GB" sz="3600" b="1" dirty="0">
                <a:latin typeface="+mn-lt"/>
              </a:rPr>
              <a:t>The result?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6BF5BC1-3A91-4048-BB37-CC5B29ABC5E9}"/>
              </a:ext>
            </a:extLst>
          </p:cNvPr>
          <p:cNvSpPr>
            <a:spLocks noGrp="1"/>
          </p:cNvSpPr>
          <p:nvPr>
            <p:ph idx="1"/>
          </p:nvPr>
        </p:nvSpPr>
        <p:spPr>
          <a:xfrm>
            <a:off x="825190" y="2481943"/>
            <a:ext cx="10897418" cy="3695020"/>
          </a:xfrm>
        </p:spPr>
        <p:txBody>
          <a:bodyPr>
            <a:noAutofit/>
          </a:bodyPr>
          <a:lstStyle/>
          <a:p>
            <a:r>
              <a:rPr lang="en-GB" sz="2400" dirty="0"/>
              <a:t>Overlap between 2</a:t>
            </a:r>
            <a:r>
              <a:rPr lang="en-GB" sz="2400" baseline="30000" dirty="0"/>
              <a:t>nd</a:t>
            </a:r>
            <a:r>
              <a:rPr lang="en-GB" sz="2400" dirty="0"/>
              <a:t> and 3</a:t>
            </a:r>
            <a:r>
              <a:rPr lang="en-GB" sz="2400" baseline="30000" dirty="0"/>
              <a:t>rd</a:t>
            </a:r>
            <a:r>
              <a:rPr lang="en-GB" sz="2400" dirty="0"/>
              <a:t> indent both in what they exclude and in justification</a:t>
            </a:r>
          </a:p>
          <a:p>
            <a:pPr lvl="1"/>
            <a:r>
              <a:rPr lang="en-GB" sz="2000" dirty="0"/>
              <a:t>why have two separate provisions?</a:t>
            </a:r>
          </a:p>
          <a:p>
            <a:r>
              <a:rPr lang="en-GB" sz="2400" dirty="0"/>
              <a:t>Does it matter if there are overlapping provisions?</a:t>
            </a:r>
          </a:p>
          <a:p>
            <a:pPr lvl="1"/>
            <a:r>
              <a:rPr lang="en-GB" sz="2200" dirty="0">
                <a:effectLst/>
                <a:ea typeface="Calibri" panose="020F0502020204030204" pitchFamily="34" charset="0"/>
                <a:cs typeface="Times New Roman" panose="02020603050405020304" pitchFamily="18" charset="0"/>
              </a:rPr>
              <a:t>‘A candid acknowledgment of the real calculus being performed in functionality analysis might bring some transparency to trademark litigation, and reduce purported reliance on increasingly </a:t>
            </a:r>
            <a:r>
              <a:rPr lang="en-GB" sz="2200" b="1" dirty="0">
                <a:effectLst/>
                <a:ea typeface="Calibri" panose="020F0502020204030204" pitchFamily="34" charset="0"/>
                <a:cs typeface="Times New Roman" panose="02020603050405020304" pitchFamily="18" charset="0"/>
              </a:rPr>
              <a:t>obtuse doctrinal distinctions </a:t>
            </a:r>
            <a:r>
              <a:rPr lang="en-GB" sz="2200" dirty="0">
                <a:effectLst/>
                <a:ea typeface="Calibri" panose="020F0502020204030204" pitchFamily="34" charset="0"/>
                <a:cs typeface="Times New Roman" panose="02020603050405020304" pitchFamily="18" charset="0"/>
              </a:rPr>
              <a:t>and tests that </a:t>
            </a:r>
            <a:r>
              <a:rPr lang="en-GB" sz="2200" b="1" dirty="0">
                <a:effectLst/>
                <a:ea typeface="Calibri" panose="020F0502020204030204" pitchFamily="34" charset="0"/>
                <a:cs typeface="Times New Roman" panose="02020603050405020304" pitchFamily="18" charset="0"/>
              </a:rPr>
              <a:t>consume the attention of litigants and courts to no great effect on the outcome of a case</a:t>
            </a:r>
            <a:r>
              <a:rPr lang="en-GB" sz="2200" dirty="0">
                <a:effectLst/>
                <a:ea typeface="Calibri" panose="020F0502020204030204" pitchFamily="34" charset="0"/>
                <a:cs typeface="Times New Roman" panose="02020603050405020304" pitchFamily="18" charset="0"/>
              </a:rPr>
              <a:t>. The text of the various formalistic tests of functionality does not permit of deductively reasoned conclusions reached </a:t>
            </a:r>
            <a:r>
              <a:rPr lang="en-GB" sz="2200" b="1" dirty="0">
                <a:effectLst/>
                <a:ea typeface="Calibri" panose="020F0502020204030204" pitchFamily="34" charset="0"/>
                <a:cs typeface="Times New Roman" panose="02020603050405020304" pitchFamily="18" charset="0"/>
              </a:rPr>
              <a:t>without regard to broader concerns</a:t>
            </a:r>
            <a:r>
              <a:rPr lang="en-GB" sz="2200" dirty="0">
                <a:effectLst/>
                <a:ea typeface="Calibri" panose="020F0502020204030204" pitchFamily="34" charset="0"/>
                <a:cs typeface="Times New Roman" panose="02020603050405020304" pitchFamily="18" charset="0"/>
              </a:rPr>
              <a:t>’ – Dinwoodie</a:t>
            </a:r>
          </a:p>
          <a:p>
            <a:pPr lvl="1"/>
            <a:r>
              <a:rPr lang="en-GB" sz="2200" dirty="0">
                <a:cs typeface="Times New Roman" panose="02020603050405020304" pitchFamily="18" charset="0"/>
              </a:rPr>
              <a:t>Duplicative litigation</a:t>
            </a:r>
          </a:p>
          <a:p>
            <a:pPr lvl="1"/>
            <a:r>
              <a:rPr lang="en-GB" sz="2200" dirty="0">
                <a:cs typeface="Times New Roman" panose="02020603050405020304" pitchFamily="18" charset="0"/>
              </a:rPr>
              <a:t>Reflecting the real world</a:t>
            </a:r>
            <a:endParaRPr lang="en-GB" sz="2200" dirty="0"/>
          </a:p>
        </p:txBody>
      </p:sp>
    </p:spTree>
    <p:extLst>
      <p:ext uri="{BB962C8B-B14F-4D97-AF65-F5344CB8AC3E}">
        <p14:creationId xmlns:p14="http://schemas.microsoft.com/office/powerpoint/2010/main" val="268870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AFF103-970F-400A-8F48-8D8349A21266}"/>
              </a:ext>
            </a:extLst>
          </p:cNvPr>
          <p:cNvSpPr>
            <a:spLocks noGrp="1"/>
          </p:cNvSpPr>
          <p:nvPr>
            <p:ph type="title"/>
          </p:nvPr>
        </p:nvSpPr>
        <p:spPr>
          <a:xfrm>
            <a:off x="1524003" y="1999615"/>
            <a:ext cx="9144000" cy="2764028"/>
          </a:xfrm>
        </p:spPr>
        <p:txBody>
          <a:bodyPr vert="horz" lIns="91440" tIns="45720" rIns="91440" bIns="45720" rtlCol="0" anchor="ctr">
            <a:noAutofit/>
          </a:bodyPr>
          <a:lstStyle/>
          <a:p>
            <a:pPr algn="ctr"/>
            <a:r>
              <a:rPr lang="en-US" sz="7200" kern="1200" dirty="0">
                <a:solidFill>
                  <a:schemeClr val="tx1"/>
                </a:solidFill>
                <a:latin typeface="+mj-lt"/>
                <a:ea typeface="+mj-ea"/>
                <a:cs typeface="+mj-cs"/>
              </a:rPr>
              <a:t>What would a single functionality exclusion look like?</a:t>
            </a:r>
          </a:p>
        </p:txBody>
      </p:sp>
      <p:sp>
        <p:nvSpPr>
          <p:cNvPr id="3" name="Text Placeholder 2">
            <a:extLst>
              <a:ext uri="{FF2B5EF4-FFF2-40B4-BE49-F238E27FC236}">
                <a16:creationId xmlns:a16="http://schemas.microsoft.com/office/drawing/2014/main" id="{090D096C-C8BE-473E-8057-79EDD138E687}"/>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1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87906D-C2B6-40C8-9587-234E4FA28B75}"/>
              </a:ext>
            </a:extLst>
          </p:cNvPr>
          <p:cNvSpPr>
            <a:spLocks noGrp="1"/>
          </p:cNvSpPr>
          <p:nvPr>
            <p:ph type="title"/>
          </p:nvPr>
        </p:nvSpPr>
        <p:spPr>
          <a:xfrm>
            <a:off x="1115568" y="548640"/>
            <a:ext cx="10168128" cy="1179576"/>
          </a:xfrm>
        </p:spPr>
        <p:txBody>
          <a:bodyPr>
            <a:normAutofit/>
          </a:bodyPr>
          <a:lstStyle/>
          <a:p>
            <a:r>
              <a:rPr lang="en-GB" sz="3600" b="1" dirty="0">
                <a:latin typeface="+mn-lt"/>
              </a:rPr>
              <a:t>Why look outside the law?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625D806-1D76-48F8-A4E8-3325F1723150}"/>
              </a:ext>
            </a:extLst>
          </p:cNvPr>
          <p:cNvSpPr>
            <a:spLocks noGrp="1"/>
          </p:cNvSpPr>
          <p:nvPr>
            <p:ph idx="1"/>
          </p:nvPr>
        </p:nvSpPr>
        <p:spPr>
          <a:xfrm>
            <a:off x="1115568" y="2481943"/>
            <a:ext cx="10168128" cy="3695020"/>
          </a:xfrm>
        </p:spPr>
        <p:txBody>
          <a:bodyPr>
            <a:normAutofit/>
          </a:bodyPr>
          <a:lstStyle/>
          <a:p>
            <a:r>
              <a:rPr lang="en-GB" sz="2400" dirty="0"/>
              <a:t>If we want to know what competitors need access to, we need to know what consumers really value</a:t>
            </a:r>
          </a:p>
          <a:p>
            <a:r>
              <a:rPr lang="en-GB" sz="2400" dirty="0"/>
              <a:t>This is not a legal question!</a:t>
            </a:r>
          </a:p>
        </p:txBody>
      </p:sp>
    </p:spTree>
    <p:extLst>
      <p:ext uri="{BB962C8B-B14F-4D97-AF65-F5344CB8AC3E}">
        <p14:creationId xmlns:p14="http://schemas.microsoft.com/office/powerpoint/2010/main" val="179334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4969D2-A392-49F0-836F-738A54BA745A}"/>
              </a:ext>
            </a:extLst>
          </p:cNvPr>
          <p:cNvSpPr>
            <a:spLocks noGrp="1"/>
          </p:cNvSpPr>
          <p:nvPr>
            <p:ph type="title"/>
          </p:nvPr>
        </p:nvSpPr>
        <p:spPr>
          <a:xfrm>
            <a:off x="1115568" y="548640"/>
            <a:ext cx="10168128" cy="1179576"/>
          </a:xfrm>
        </p:spPr>
        <p:txBody>
          <a:bodyPr>
            <a:normAutofit/>
          </a:bodyPr>
          <a:lstStyle/>
          <a:p>
            <a:r>
              <a:rPr lang="en-GB" sz="4600" b="1" dirty="0">
                <a:latin typeface="+mn-lt"/>
              </a:rPr>
              <a:t>Overview</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B196DA6-1228-4860-AE9A-44230B01584B}"/>
              </a:ext>
            </a:extLst>
          </p:cNvPr>
          <p:cNvSpPr>
            <a:spLocks noGrp="1"/>
          </p:cNvSpPr>
          <p:nvPr>
            <p:ph idx="1"/>
          </p:nvPr>
        </p:nvSpPr>
        <p:spPr>
          <a:xfrm>
            <a:off x="1115568" y="2481943"/>
            <a:ext cx="10168128" cy="3695020"/>
          </a:xfrm>
        </p:spPr>
        <p:txBody>
          <a:bodyPr>
            <a:normAutofit/>
          </a:bodyPr>
          <a:lstStyle/>
          <a:p>
            <a:r>
              <a:rPr lang="en-GB" sz="2400" dirty="0"/>
              <a:t>We should have </a:t>
            </a:r>
            <a:r>
              <a:rPr lang="en-GB" sz="2400" b="1" dirty="0"/>
              <a:t>a single functionality action </a:t>
            </a:r>
            <a:r>
              <a:rPr lang="en-GB" sz="2400" dirty="0"/>
              <a:t>based on substantial value</a:t>
            </a:r>
          </a:p>
          <a:p>
            <a:r>
              <a:rPr lang="en-GB" sz="2400" dirty="0"/>
              <a:t>Substantial value reflects what it is that </a:t>
            </a:r>
            <a:r>
              <a:rPr lang="en-GB" sz="2400" b="1" dirty="0"/>
              <a:t>competitors need to compete</a:t>
            </a:r>
          </a:p>
          <a:p>
            <a:r>
              <a:rPr lang="en-GB" sz="2400" dirty="0"/>
              <a:t>No other satisfactory scholarly explanation for the inclusion of the substantial value provision</a:t>
            </a:r>
          </a:p>
          <a:p>
            <a:r>
              <a:rPr lang="en-GB" sz="2400" dirty="0"/>
              <a:t>We see this from the </a:t>
            </a:r>
            <a:r>
              <a:rPr lang="en-GB" sz="2400" b="1" dirty="0"/>
              <a:t>CJEU’s expansion </a:t>
            </a:r>
            <a:r>
              <a:rPr lang="en-GB" sz="2400" dirty="0"/>
              <a:t>of the definition of value in recent cases</a:t>
            </a:r>
          </a:p>
          <a:p>
            <a:r>
              <a:rPr lang="en-GB" sz="2400" dirty="0"/>
              <a:t>It is also supported by the </a:t>
            </a:r>
            <a:r>
              <a:rPr lang="en-GB" sz="2400" b="1" dirty="0"/>
              <a:t>marketing and product design literature</a:t>
            </a:r>
          </a:p>
          <a:p>
            <a:r>
              <a:rPr lang="en-GB" sz="2400" dirty="0"/>
              <a:t>Suggestions </a:t>
            </a:r>
            <a:r>
              <a:rPr lang="en-GB" sz="2400" dirty="0" err="1"/>
              <a:t>fo</a:t>
            </a:r>
            <a:r>
              <a:rPr lang="en-GB" sz="2400" dirty="0"/>
              <a:t> how can we </a:t>
            </a:r>
            <a:r>
              <a:rPr lang="en-GB" sz="2400" b="1" dirty="0"/>
              <a:t>adapt the way substantial value is interpreted </a:t>
            </a:r>
            <a:r>
              <a:rPr lang="en-GB" sz="2400" dirty="0"/>
              <a:t>to reflect these competitive interests</a:t>
            </a:r>
          </a:p>
        </p:txBody>
      </p:sp>
    </p:spTree>
    <p:extLst>
      <p:ext uri="{BB962C8B-B14F-4D97-AF65-F5344CB8AC3E}">
        <p14:creationId xmlns:p14="http://schemas.microsoft.com/office/powerpoint/2010/main" val="40531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1D235-D85C-455E-91A1-53AF9DA300FF}"/>
              </a:ext>
            </a:extLst>
          </p:cNvPr>
          <p:cNvSpPr>
            <a:spLocks noGrp="1"/>
          </p:cNvSpPr>
          <p:nvPr>
            <p:ph type="title"/>
          </p:nvPr>
        </p:nvSpPr>
        <p:spPr>
          <a:xfrm>
            <a:off x="5080216" y="1366858"/>
            <a:ext cx="6104457" cy="1244517"/>
          </a:xfrm>
        </p:spPr>
        <p:txBody>
          <a:bodyPr anchor="b">
            <a:normAutofit/>
          </a:bodyPr>
          <a:lstStyle/>
          <a:p>
            <a:r>
              <a:rPr lang="en-GB" sz="3600" b="1" dirty="0">
                <a:latin typeface="+mn-lt"/>
              </a:rPr>
              <a:t>Emotional design: Norman</a:t>
            </a:r>
          </a:p>
        </p:txBody>
      </p:sp>
      <p:pic>
        <p:nvPicPr>
          <p:cNvPr id="7170" name="Picture 2" descr="Front Cover">
            <a:extLst>
              <a:ext uri="{FF2B5EF4-FFF2-40B4-BE49-F238E27FC236}">
                <a16:creationId xmlns:a16="http://schemas.microsoft.com/office/drawing/2014/main" id="{A9663865-F7EF-4330-AF36-8D230D9682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08"/>
          <a:stretch/>
        </p:blipFill>
        <p:spPr bwMode="auto">
          <a:xfrm>
            <a:off x="457200" y="601133"/>
            <a:ext cx="4048125" cy="557582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B809232-34C4-43B7-ADF8-7B1529B3F8F6}"/>
              </a:ext>
            </a:extLst>
          </p:cNvPr>
          <p:cNvSpPr>
            <a:spLocks noGrp="1"/>
          </p:cNvSpPr>
          <p:nvPr>
            <p:ph idx="1"/>
          </p:nvPr>
        </p:nvSpPr>
        <p:spPr>
          <a:xfrm>
            <a:off x="5080216" y="3351276"/>
            <a:ext cx="6272784" cy="2825686"/>
          </a:xfrm>
        </p:spPr>
        <p:txBody>
          <a:bodyPr>
            <a:noAutofit/>
          </a:bodyPr>
          <a:lstStyle/>
          <a:p>
            <a:r>
              <a:rPr lang="en-GB" sz="2400" dirty="0"/>
              <a:t>Three levels of processing:</a:t>
            </a:r>
          </a:p>
          <a:p>
            <a:pPr lvl="1"/>
            <a:r>
              <a:rPr lang="en-GB" sz="2000" b="1" dirty="0"/>
              <a:t>Visceral</a:t>
            </a:r>
            <a:r>
              <a:rPr lang="en-GB" sz="2000" dirty="0"/>
              <a:t>: </a:t>
            </a:r>
            <a:r>
              <a:rPr lang="en-GB" sz="2000" dirty="0">
                <a:effectLst/>
                <a:ea typeface="Calibri" panose="020F0502020204030204" pitchFamily="34" charset="0"/>
                <a:cs typeface="Times New Roman" panose="02020603050405020304" pitchFamily="18" charset="0"/>
              </a:rPr>
              <a:t>automatic evolved response to seeking human needs and avoiding danger (pleasant sensory experiences, smiles, smooth surfaces etc)</a:t>
            </a:r>
            <a:endParaRPr lang="en-GB" sz="2000" dirty="0"/>
          </a:p>
          <a:p>
            <a:pPr lvl="1"/>
            <a:r>
              <a:rPr lang="en-GB" sz="2000" b="1" dirty="0"/>
              <a:t>Behavioural</a:t>
            </a:r>
            <a:r>
              <a:rPr lang="en-GB" sz="2000" dirty="0"/>
              <a:t>: automatic how product works </a:t>
            </a:r>
          </a:p>
          <a:p>
            <a:pPr lvl="1"/>
            <a:r>
              <a:rPr lang="en-GB" sz="2000" b="1" dirty="0"/>
              <a:t>Reflective </a:t>
            </a:r>
            <a:r>
              <a:rPr lang="en-GB" sz="2000" b="1" dirty="0">
                <a:effectLst/>
                <a:ea typeface="Calibri" panose="020F0502020204030204" pitchFamily="34" charset="0"/>
                <a:cs typeface="Times New Roman" panose="02020603050405020304" pitchFamily="18" charset="0"/>
              </a:rPr>
              <a:t>consciousness</a:t>
            </a:r>
            <a:r>
              <a:rPr lang="en-GB" sz="2000" dirty="0">
                <a:effectLst/>
                <a:ea typeface="Calibri" panose="020F0502020204030204" pitchFamily="34" charset="0"/>
                <a:cs typeface="Times New Roman" panose="02020603050405020304" pitchFamily="18" charset="0"/>
              </a:rPr>
              <a:t>: higher level feelings, emotions and cognition, interpretation, understanding – moulded by culture and experience  </a:t>
            </a:r>
            <a:endParaRPr lang="en-GB" sz="2000" dirty="0"/>
          </a:p>
        </p:txBody>
      </p:sp>
    </p:spTree>
    <p:extLst>
      <p:ext uri="{BB962C8B-B14F-4D97-AF65-F5344CB8AC3E}">
        <p14:creationId xmlns:p14="http://schemas.microsoft.com/office/powerpoint/2010/main" val="325829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66B8F-D8F1-42E0-9E2A-B0E488786E2E}"/>
              </a:ext>
            </a:extLst>
          </p:cNvPr>
          <p:cNvSpPr>
            <a:spLocks noGrp="1"/>
          </p:cNvSpPr>
          <p:nvPr>
            <p:ph type="title"/>
          </p:nvPr>
        </p:nvSpPr>
        <p:spPr>
          <a:xfrm>
            <a:off x="612648" y="1078992"/>
            <a:ext cx="6268770" cy="1536192"/>
          </a:xfrm>
        </p:spPr>
        <p:txBody>
          <a:bodyPr anchor="b">
            <a:normAutofit/>
          </a:bodyPr>
          <a:lstStyle/>
          <a:p>
            <a:r>
              <a:rPr lang="en-GB" sz="3600" b="1" dirty="0">
                <a:latin typeface="+mn-lt"/>
              </a:rPr>
              <a:t>Emotional design: Jordan</a:t>
            </a:r>
          </a:p>
        </p:txBody>
      </p:sp>
      <p:sp>
        <p:nvSpPr>
          <p:cNvPr id="73" name="Rectangle 72">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2821A27-DF9A-4EC4-A846-D7C789838A09}"/>
              </a:ext>
            </a:extLst>
          </p:cNvPr>
          <p:cNvSpPr>
            <a:spLocks noGrp="1"/>
          </p:cNvSpPr>
          <p:nvPr>
            <p:ph idx="1"/>
          </p:nvPr>
        </p:nvSpPr>
        <p:spPr>
          <a:xfrm>
            <a:off x="615457" y="3355848"/>
            <a:ext cx="6744347" cy="2825496"/>
          </a:xfrm>
        </p:spPr>
        <p:txBody>
          <a:bodyPr>
            <a:noAutofit/>
          </a:bodyPr>
          <a:lstStyle/>
          <a:p>
            <a:r>
              <a:rPr lang="en-GB" sz="2400" dirty="0"/>
              <a:t>Holistic view of the user</a:t>
            </a:r>
          </a:p>
          <a:p>
            <a:r>
              <a:rPr lang="en-GB" sz="2400" dirty="0"/>
              <a:t>Four pleasures: </a:t>
            </a:r>
          </a:p>
          <a:p>
            <a:pPr marL="971550" lvl="1" indent="-514350">
              <a:buFont typeface="+mj-lt"/>
              <a:buAutoNum type="arabicPeriod"/>
            </a:pPr>
            <a:r>
              <a:rPr lang="en-GB" dirty="0"/>
              <a:t>Physio-pleasure – sensory</a:t>
            </a:r>
          </a:p>
          <a:p>
            <a:pPr marL="971550" lvl="1" indent="-514350">
              <a:buFont typeface="+mj-lt"/>
              <a:buAutoNum type="arabicPeriod"/>
            </a:pPr>
            <a:r>
              <a:rPr lang="en-GB" dirty="0"/>
              <a:t>Socio-pleasure  – relationship with others</a:t>
            </a:r>
          </a:p>
          <a:p>
            <a:pPr marL="971550" lvl="1" indent="-514350">
              <a:buFont typeface="+mj-lt"/>
              <a:buAutoNum type="arabicPeriod"/>
            </a:pPr>
            <a:r>
              <a:rPr lang="en-GB" dirty="0" err="1">
                <a:ea typeface="Calibri" panose="020F0502020204030204" pitchFamily="34" charset="0"/>
                <a:cs typeface="Times New Roman" panose="02020603050405020304" pitchFamily="18" charset="0"/>
              </a:rPr>
              <a:t>P</a:t>
            </a:r>
            <a:r>
              <a:rPr lang="en-GB" dirty="0" err="1">
                <a:effectLst/>
                <a:ea typeface="Calibri" panose="020F0502020204030204" pitchFamily="34" charset="0"/>
                <a:cs typeface="Times New Roman" panose="02020603050405020304" pitchFamily="18" charset="0"/>
              </a:rPr>
              <a:t>yscho</a:t>
            </a:r>
            <a:r>
              <a:rPr lang="en-GB" dirty="0">
                <a:effectLst/>
                <a:ea typeface="Calibri" panose="020F0502020204030204" pitchFamily="34" charset="0"/>
                <a:cs typeface="Times New Roman" panose="02020603050405020304" pitchFamily="18" charset="0"/>
              </a:rPr>
              <a:t>-pleasure - cognitive and emotional reactions</a:t>
            </a:r>
          </a:p>
          <a:p>
            <a:pPr marL="971550" lvl="1" indent="-514350">
              <a:buFont typeface="+mj-lt"/>
              <a:buAutoNum type="arabicPeriod"/>
            </a:pPr>
            <a:r>
              <a:rPr lang="en-GB" dirty="0">
                <a:effectLst/>
                <a:ea typeface="Calibri" panose="020F0502020204030204" pitchFamily="34" charset="0"/>
                <a:cs typeface="Times New Roman" panose="02020603050405020304" pitchFamily="18" charset="0"/>
              </a:rPr>
              <a:t> Ideo-pleasure -  from the aesthetics and values that a product embodies</a:t>
            </a:r>
            <a:endParaRPr lang="en-GB" dirty="0"/>
          </a:p>
        </p:txBody>
      </p:sp>
      <p:pic>
        <p:nvPicPr>
          <p:cNvPr id="8194" name="Picture 2" descr="Designing Pleasurable Products: An Introduction to the New Human Factors:  Amazon.co.uk: Jordan, Patrick W.: 9780415298872: Books">
            <a:extLst>
              <a:ext uri="{FF2B5EF4-FFF2-40B4-BE49-F238E27FC236}">
                <a16:creationId xmlns:a16="http://schemas.microsoft.com/office/drawing/2014/main" id="{C13FDDB8-77E9-43A8-81B6-4582B66B0C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20" b="-1"/>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8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1D235-D85C-455E-91A1-53AF9DA300FF}"/>
              </a:ext>
            </a:extLst>
          </p:cNvPr>
          <p:cNvSpPr>
            <a:spLocks noGrp="1"/>
          </p:cNvSpPr>
          <p:nvPr>
            <p:ph type="title"/>
          </p:nvPr>
        </p:nvSpPr>
        <p:spPr>
          <a:xfrm>
            <a:off x="5080216" y="1366858"/>
            <a:ext cx="6104457" cy="1244517"/>
          </a:xfrm>
        </p:spPr>
        <p:txBody>
          <a:bodyPr anchor="b">
            <a:normAutofit/>
          </a:bodyPr>
          <a:lstStyle/>
          <a:p>
            <a:r>
              <a:rPr lang="en-GB" sz="3600" b="1" dirty="0">
                <a:latin typeface="+mn-lt"/>
              </a:rPr>
              <a:t>Marketing: Holbrook</a:t>
            </a:r>
          </a:p>
        </p:txBody>
      </p:sp>
      <p:sp>
        <p:nvSpPr>
          <p:cNvPr id="73" name="Rectangle 72">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B809232-34C4-43B7-ADF8-7B1529B3F8F6}"/>
              </a:ext>
            </a:extLst>
          </p:cNvPr>
          <p:cNvSpPr>
            <a:spLocks noGrp="1"/>
          </p:cNvSpPr>
          <p:nvPr>
            <p:ph idx="1"/>
          </p:nvPr>
        </p:nvSpPr>
        <p:spPr>
          <a:xfrm>
            <a:off x="5080216" y="3351276"/>
            <a:ext cx="6272784" cy="2825686"/>
          </a:xfrm>
        </p:spPr>
        <p:txBody>
          <a:bodyPr>
            <a:noAutofit/>
          </a:bodyPr>
          <a:lstStyle/>
          <a:p>
            <a:pPr marL="0" indent="0">
              <a:buNone/>
            </a:pPr>
            <a:r>
              <a:rPr lang="en-GB" sz="2400" dirty="0"/>
              <a:t>Typology of consumer values:</a:t>
            </a:r>
          </a:p>
          <a:p>
            <a:pPr lvl="1"/>
            <a:r>
              <a:rPr lang="en-GB" dirty="0"/>
              <a:t>Efficiency/quality</a:t>
            </a:r>
          </a:p>
          <a:p>
            <a:pPr lvl="1"/>
            <a:r>
              <a:rPr lang="en-GB" dirty="0"/>
              <a:t>Politics/esteem</a:t>
            </a:r>
          </a:p>
          <a:p>
            <a:pPr lvl="1"/>
            <a:r>
              <a:rPr lang="en-GB" dirty="0"/>
              <a:t>Play</a:t>
            </a:r>
          </a:p>
          <a:p>
            <a:pPr lvl="1"/>
            <a:r>
              <a:rPr lang="en-GB" dirty="0" err="1"/>
              <a:t>Esthetics</a:t>
            </a:r>
            <a:endParaRPr lang="en-GB" dirty="0"/>
          </a:p>
          <a:p>
            <a:pPr lvl="1"/>
            <a:r>
              <a:rPr lang="en-GB" dirty="0"/>
              <a:t>Morality/spirituality </a:t>
            </a:r>
          </a:p>
          <a:p>
            <a:endParaRPr lang="en-GB" sz="2000" dirty="0"/>
          </a:p>
        </p:txBody>
      </p:sp>
      <p:pic>
        <p:nvPicPr>
          <p:cNvPr id="4" name="Picture 3">
            <a:extLst>
              <a:ext uri="{FF2B5EF4-FFF2-40B4-BE49-F238E27FC236}">
                <a16:creationId xmlns:a16="http://schemas.microsoft.com/office/drawing/2014/main" id="{D92DDE2F-45E6-4C3A-A794-B8FE30BCB2BE}"/>
              </a:ext>
            </a:extLst>
          </p:cNvPr>
          <p:cNvPicPr>
            <a:picLocks noChangeAspect="1"/>
          </p:cNvPicPr>
          <p:nvPr/>
        </p:nvPicPr>
        <p:blipFill>
          <a:blip r:embed="rId2"/>
          <a:stretch>
            <a:fillRect/>
          </a:stretch>
        </p:blipFill>
        <p:spPr>
          <a:xfrm>
            <a:off x="257175" y="339555"/>
            <a:ext cx="4629149" cy="6070909"/>
          </a:xfrm>
          <a:prstGeom prst="rect">
            <a:avLst/>
          </a:prstGeom>
        </p:spPr>
      </p:pic>
    </p:spTree>
    <p:extLst>
      <p:ext uri="{BB962C8B-B14F-4D97-AF65-F5344CB8AC3E}">
        <p14:creationId xmlns:p14="http://schemas.microsoft.com/office/powerpoint/2010/main" val="68831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1">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82EEEB-1A1A-4FC5-9946-5BF2A297495A}"/>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b="1"/>
              <a:t>Marketing: Almquist </a:t>
            </a:r>
            <a:r>
              <a:rPr lang="en-US" sz="5200" b="1" i="1"/>
              <a:t>et al</a:t>
            </a:r>
          </a:p>
        </p:txBody>
      </p:sp>
      <p:pic>
        <p:nvPicPr>
          <p:cNvPr id="4" name="Content Placeholder 3">
            <a:extLst>
              <a:ext uri="{FF2B5EF4-FFF2-40B4-BE49-F238E27FC236}">
                <a16:creationId xmlns:a16="http://schemas.microsoft.com/office/drawing/2014/main" id="{3A2FD9A1-8528-4825-86D2-B603B621CC13}"/>
              </a:ext>
            </a:extLst>
          </p:cNvPr>
          <p:cNvPicPr>
            <a:picLocks noGrp="1" noChangeAspect="1"/>
          </p:cNvPicPr>
          <p:nvPr>
            <p:ph idx="1"/>
          </p:nvPr>
        </p:nvPicPr>
        <p:blipFill rotWithShape="1">
          <a:blip r:embed="rId2"/>
          <a:srcRect b="76"/>
          <a:stretch/>
        </p:blipFill>
        <p:spPr>
          <a:xfrm>
            <a:off x="20" y="10"/>
            <a:ext cx="4992985" cy="6857990"/>
          </a:xfrm>
          <a:prstGeom prst="rect">
            <a:avLst/>
          </a:prstGeom>
        </p:spPr>
      </p:pic>
    </p:spTree>
    <p:extLst>
      <p:ext uri="{BB962C8B-B14F-4D97-AF65-F5344CB8AC3E}">
        <p14:creationId xmlns:p14="http://schemas.microsoft.com/office/powerpoint/2010/main" val="3377697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636BE4-A182-49C5-868E-EBD57E6842F3}"/>
              </a:ext>
            </a:extLst>
          </p:cNvPr>
          <p:cNvSpPr>
            <a:spLocks noGrp="1"/>
          </p:cNvSpPr>
          <p:nvPr>
            <p:ph type="title"/>
          </p:nvPr>
        </p:nvSpPr>
        <p:spPr>
          <a:xfrm>
            <a:off x="1115568" y="548640"/>
            <a:ext cx="10168128" cy="1179576"/>
          </a:xfrm>
        </p:spPr>
        <p:txBody>
          <a:bodyPr>
            <a:normAutofit/>
          </a:bodyPr>
          <a:lstStyle/>
          <a:p>
            <a:r>
              <a:rPr lang="en-GB" sz="3600" b="1" dirty="0">
                <a:latin typeface="+mn-lt"/>
              </a:rPr>
              <a:t>Marketing: </a:t>
            </a:r>
            <a:r>
              <a:rPr lang="en-GB" sz="3600" b="1" dirty="0" err="1">
                <a:latin typeface="+mn-lt"/>
              </a:rPr>
              <a:t>Sheth</a:t>
            </a:r>
            <a:r>
              <a:rPr lang="en-GB" sz="3600" b="1" dirty="0">
                <a:latin typeface="+mn-lt"/>
              </a:rPr>
              <a:t> </a:t>
            </a:r>
            <a:r>
              <a:rPr lang="en-GB" sz="3600" b="1" i="1" dirty="0">
                <a:latin typeface="+mn-lt"/>
              </a:rPr>
              <a:t>et al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545221F-8304-4BD2-BAD0-266EB049C7C6}"/>
              </a:ext>
            </a:extLst>
          </p:cNvPr>
          <p:cNvSpPr>
            <a:spLocks noGrp="1"/>
          </p:cNvSpPr>
          <p:nvPr>
            <p:ph idx="1"/>
          </p:nvPr>
        </p:nvSpPr>
        <p:spPr>
          <a:xfrm>
            <a:off x="626850" y="2481943"/>
            <a:ext cx="11095758" cy="3695020"/>
          </a:xfrm>
        </p:spPr>
        <p:txBody>
          <a:bodyPr>
            <a:noAutofit/>
          </a:bodyPr>
          <a:lstStyle/>
          <a:p>
            <a:pPr marL="0" indent="0">
              <a:spcAft>
                <a:spcPts val="800"/>
              </a:spcAft>
              <a:buNone/>
            </a:pPr>
            <a:r>
              <a:rPr lang="en-GB" sz="2400" spc="-15" dirty="0">
                <a:ea typeface="Calibri" panose="020F0502020204030204" pitchFamily="34" charset="0"/>
                <a:cs typeface="Times New Roman" panose="02020603050405020304" pitchFamily="18" charset="0"/>
              </a:rPr>
              <a:t>Why people buy what they buy:</a:t>
            </a:r>
          </a:p>
          <a:p>
            <a:pPr marL="342900" indent="-342900">
              <a:spcAft>
                <a:spcPts val="800"/>
              </a:spcAft>
              <a:buFont typeface="+mj-lt"/>
              <a:buAutoNum type="arabicPeriod"/>
            </a:pPr>
            <a:r>
              <a:rPr lang="en-GB" sz="2200" spc="-15" dirty="0">
                <a:effectLst/>
                <a:ea typeface="Calibri" panose="020F0502020204030204" pitchFamily="34" charset="0"/>
                <a:cs typeface="Times New Roman" panose="02020603050405020304" pitchFamily="18" charset="0"/>
              </a:rPr>
              <a:t>functional value – perceived utility from physical performance </a:t>
            </a:r>
            <a:endParaRPr lang="en-GB" sz="2200" dirty="0">
              <a:effectLst/>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200" spc="-15" dirty="0">
                <a:effectLst/>
                <a:ea typeface="Calibri" panose="020F0502020204030204" pitchFamily="34" charset="0"/>
                <a:cs typeface="Times New Roman" panose="02020603050405020304" pitchFamily="18" charset="0"/>
              </a:rPr>
              <a:t>social value – perceived utility from association with a particular social group</a:t>
            </a:r>
            <a:endParaRPr lang="en-GB" sz="2200" dirty="0">
              <a:effectLst/>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200" spc="-15" dirty="0">
                <a:effectLst/>
                <a:ea typeface="Calibri" panose="020F0502020204030204" pitchFamily="34" charset="0"/>
                <a:cs typeface="Times New Roman" panose="02020603050405020304" pitchFamily="18" charset="0"/>
              </a:rPr>
              <a:t>emotional value – perceived utility from product’s ability to arouse feelings of affective states</a:t>
            </a:r>
            <a:endParaRPr lang="en-GB" sz="2200" dirty="0">
              <a:effectLst/>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200" spc="-15" dirty="0">
                <a:effectLst/>
                <a:ea typeface="Calibri" panose="020F0502020204030204" pitchFamily="34" charset="0"/>
                <a:cs typeface="Times New Roman" panose="02020603050405020304" pitchFamily="18" charset="0"/>
              </a:rPr>
              <a:t>epistemic value - perceived utility from product’s  capacity to arouse curiosity, provide novelty, and/or satisfy a desire for knowledge.</a:t>
            </a:r>
            <a:endParaRPr lang="en-GB" sz="2200" dirty="0">
              <a:effectLst/>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2200" spc="-15" dirty="0">
                <a:effectLst/>
                <a:ea typeface="Calibri" panose="020F0502020204030204" pitchFamily="34" charset="0"/>
                <a:cs typeface="Times New Roman" panose="02020603050405020304" pitchFamily="18" charset="0"/>
              </a:rPr>
              <a:t>conditional value – perceived utility of the product derived from </a:t>
            </a:r>
            <a:r>
              <a:rPr lang="en-GB" sz="2200" dirty="0">
                <a:effectLst/>
                <a:ea typeface="Calibri" panose="020F0502020204030204" pitchFamily="34" charset="0"/>
                <a:cs typeface="Times New Roman" panose="02020603050405020304" pitchFamily="18" charset="0"/>
              </a:rPr>
              <a:t>the specific situation</a:t>
            </a:r>
            <a:r>
              <a:rPr lang="en-GB" sz="2200" dirty="0">
                <a:ea typeface="Calibri" panose="020F0502020204030204" pitchFamily="34" charset="0"/>
                <a:cs typeface="Times New Roman" panose="02020603050405020304" pitchFamily="18" charset="0"/>
              </a:rPr>
              <a:t> </a:t>
            </a:r>
            <a:r>
              <a:rPr lang="en-GB" sz="2200" dirty="0">
                <a:effectLst/>
                <a:ea typeface="Calibri" panose="020F0502020204030204" pitchFamily="34" charset="0"/>
              </a:rPr>
              <a:t>or set of circumstances facing the choice maker, e.g. a wedding dress will be valuable to a person getting married, but not to others. </a:t>
            </a:r>
            <a:endParaRPr lang="en-GB" sz="2200" dirty="0"/>
          </a:p>
        </p:txBody>
      </p:sp>
    </p:spTree>
    <p:extLst>
      <p:ext uri="{BB962C8B-B14F-4D97-AF65-F5344CB8AC3E}">
        <p14:creationId xmlns:p14="http://schemas.microsoft.com/office/powerpoint/2010/main" val="471123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543EA9-8671-4D5A-A442-9BD5E1071368}"/>
              </a:ext>
            </a:extLst>
          </p:cNvPr>
          <p:cNvSpPr>
            <a:spLocks noGrp="1"/>
          </p:cNvSpPr>
          <p:nvPr>
            <p:ph type="title"/>
          </p:nvPr>
        </p:nvSpPr>
        <p:spPr>
          <a:xfrm>
            <a:off x="1115568" y="548640"/>
            <a:ext cx="10168128" cy="1179576"/>
          </a:xfrm>
        </p:spPr>
        <p:txBody>
          <a:bodyPr>
            <a:normAutofit/>
          </a:bodyPr>
          <a:lstStyle/>
          <a:p>
            <a:r>
              <a:rPr lang="en-GB" sz="3600" b="1" dirty="0">
                <a:latin typeface="+mn-lt"/>
              </a:rPr>
              <a:t>What can lawyers learn from design and marketing?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D417E2A-0C4D-438F-91AA-6593086496BA}"/>
              </a:ext>
            </a:extLst>
          </p:cNvPr>
          <p:cNvSpPr>
            <a:spLocks noGrp="1"/>
          </p:cNvSpPr>
          <p:nvPr>
            <p:ph idx="1"/>
          </p:nvPr>
        </p:nvSpPr>
        <p:spPr>
          <a:xfrm>
            <a:off x="1115568" y="2481943"/>
            <a:ext cx="10168128" cy="3695020"/>
          </a:xfrm>
        </p:spPr>
        <p:txBody>
          <a:bodyPr>
            <a:normAutofit/>
          </a:bodyPr>
          <a:lstStyle/>
          <a:p>
            <a:r>
              <a:rPr lang="en-GB" sz="2400" dirty="0"/>
              <a:t>The holistic consumer and the holistic product</a:t>
            </a:r>
          </a:p>
          <a:p>
            <a:r>
              <a:rPr lang="en-GB" sz="2400" dirty="0"/>
              <a:t>It’s a given that a single product will embody multiple values </a:t>
            </a:r>
          </a:p>
          <a:p>
            <a:r>
              <a:rPr lang="en-GB" sz="2400" dirty="0"/>
              <a:t>Functional on the same plane as sensory, cultural etc</a:t>
            </a:r>
          </a:p>
          <a:p>
            <a:r>
              <a:rPr lang="en-GB" sz="2400" dirty="0"/>
              <a:t>Value goes beyond the visual </a:t>
            </a:r>
          </a:p>
          <a:p>
            <a:r>
              <a:rPr lang="en-GB" sz="2400" dirty="0"/>
              <a:t>Value as coming from social and cultural aspects (compare </a:t>
            </a:r>
            <a:r>
              <a:rPr lang="en-GB" sz="2400" dirty="0" err="1"/>
              <a:t>Gomboc</a:t>
            </a:r>
            <a:r>
              <a:rPr lang="en-GB" sz="2400" dirty="0"/>
              <a:t>, Easter Bunny)</a:t>
            </a:r>
          </a:p>
        </p:txBody>
      </p:sp>
    </p:spTree>
    <p:extLst>
      <p:ext uri="{BB962C8B-B14F-4D97-AF65-F5344CB8AC3E}">
        <p14:creationId xmlns:p14="http://schemas.microsoft.com/office/powerpoint/2010/main" val="270766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132D1D-36A8-4410-A69B-A3A7A4043276}"/>
              </a:ext>
            </a:extLst>
          </p:cNvPr>
          <p:cNvSpPr>
            <a:spLocks noGrp="1"/>
          </p:cNvSpPr>
          <p:nvPr>
            <p:ph type="title"/>
          </p:nvPr>
        </p:nvSpPr>
        <p:spPr>
          <a:xfrm>
            <a:off x="1115568" y="548640"/>
            <a:ext cx="10168128" cy="1179576"/>
          </a:xfrm>
        </p:spPr>
        <p:txBody>
          <a:bodyPr>
            <a:normAutofit/>
          </a:bodyPr>
          <a:lstStyle/>
          <a:p>
            <a:r>
              <a:rPr lang="en-GB" sz="3600" b="1" dirty="0">
                <a:latin typeface="+mn-lt"/>
              </a:rPr>
              <a:t>Taking stock…</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1CC75D2-AF4B-4169-ADCC-AE552ACDA202}"/>
              </a:ext>
            </a:extLst>
          </p:cNvPr>
          <p:cNvSpPr>
            <a:spLocks noGrp="1"/>
          </p:cNvSpPr>
          <p:nvPr>
            <p:ph idx="1"/>
          </p:nvPr>
        </p:nvSpPr>
        <p:spPr>
          <a:xfrm>
            <a:off x="925551" y="2481943"/>
            <a:ext cx="10797057" cy="3695020"/>
          </a:xfrm>
        </p:spPr>
        <p:txBody>
          <a:bodyPr>
            <a:noAutofit/>
          </a:bodyPr>
          <a:lstStyle/>
          <a:p>
            <a:r>
              <a:rPr lang="en-GB" sz="2400" dirty="0"/>
              <a:t>Cases suggest a single, competition-based justification for all functionality provisions</a:t>
            </a:r>
          </a:p>
          <a:p>
            <a:r>
              <a:rPr lang="en-GB" sz="2400" dirty="0"/>
              <a:t>Competitors need to access what consumers value</a:t>
            </a:r>
          </a:p>
          <a:p>
            <a:r>
              <a:rPr lang="en-GB" sz="2400" dirty="0"/>
              <a:t>Wider literature suggests consumers value a range of things, not just the ‘aesthetic’ or the technical</a:t>
            </a:r>
          </a:p>
          <a:p>
            <a:r>
              <a:rPr lang="en-GB" sz="2400" dirty="0"/>
              <a:t>Also suggests that often there will be multiple values embodied in a single product, but consumers will view the product holistically</a:t>
            </a:r>
          </a:p>
          <a:p>
            <a:r>
              <a:rPr lang="en-GB" sz="2400" dirty="0">
                <a:sym typeface="Wingdings" panose="05000000000000000000" pitchFamily="2" charset="2"/>
              </a:rPr>
              <a:t> Points to a single action based on value with competition as the underlying driving force</a:t>
            </a:r>
          </a:p>
          <a:p>
            <a:r>
              <a:rPr lang="en-GB" sz="2400" dirty="0"/>
              <a:t>How can this be achieved?</a:t>
            </a:r>
          </a:p>
        </p:txBody>
      </p:sp>
    </p:spTree>
    <p:extLst>
      <p:ext uri="{BB962C8B-B14F-4D97-AF65-F5344CB8AC3E}">
        <p14:creationId xmlns:p14="http://schemas.microsoft.com/office/powerpoint/2010/main" val="114251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961E9DA-E48C-407C-A9A4-D43E726D334E}"/>
              </a:ext>
            </a:extLst>
          </p:cNvPr>
          <p:cNvSpPr>
            <a:spLocks noGrp="1"/>
          </p:cNvSpPr>
          <p:nvPr>
            <p:ph type="title"/>
          </p:nvPr>
        </p:nvSpPr>
        <p:spPr>
          <a:xfrm>
            <a:off x="1524003" y="1999615"/>
            <a:ext cx="9144000" cy="2764028"/>
          </a:xfrm>
        </p:spPr>
        <p:txBody>
          <a:bodyPr vert="horz" lIns="91440" tIns="45720" rIns="91440" bIns="45720" rtlCol="0" anchor="ctr">
            <a:noAutofit/>
          </a:bodyPr>
          <a:lstStyle/>
          <a:p>
            <a:pPr algn="ctr"/>
            <a:r>
              <a:rPr lang="en-US" sz="7600" kern="1200" dirty="0">
                <a:solidFill>
                  <a:schemeClr val="tx1"/>
                </a:solidFill>
                <a:latin typeface="+mj-lt"/>
                <a:ea typeface="+mj-ea"/>
                <a:cs typeface="+mj-cs"/>
              </a:rPr>
              <a:t>Options for integrating a single competition based-view of value</a:t>
            </a:r>
          </a:p>
        </p:txBody>
      </p:sp>
      <p:sp>
        <p:nvSpPr>
          <p:cNvPr id="5" name="Text Placeholder 4">
            <a:extLst>
              <a:ext uri="{FF2B5EF4-FFF2-40B4-BE49-F238E27FC236}">
                <a16:creationId xmlns:a16="http://schemas.microsoft.com/office/drawing/2014/main" id="{FD49B1C4-E763-430E-B44F-0F69CF15713D}"/>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
        <p:nvSpPr>
          <p:cNvPr id="25" name="Rectangle 2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10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FD1FF9-96A2-406B-BF7A-E55F8C51D59F}"/>
              </a:ext>
            </a:extLst>
          </p:cNvPr>
          <p:cNvSpPr>
            <a:spLocks noGrp="1"/>
          </p:cNvSpPr>
          <p:nvPr>
            <p:ph type="title"/>
          </p:nvPr>
        </p:nvSpPr>
        <p:spPr>
          <a:xfrm>
            <a:off x="1115568" y="548640"/>
            <a:ext cx="10168128" cy="1179576"/>
          </a:xfrm>
        </p:spPr>
        <p:txBody>
          <a:bodyPr>
            <a:normAutofit/>
          </a:bodyPr>
          <a:lstStyle/>
          <a:p>
            <a:r>
              <a:rPr lang="en-GB" sz="3600" b="1" dirty="0">
                <a:latin typeface="+mn-lt"/>
              </a:rPr>
              <a:t>The challenges</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C78C74FE-987B-45A3-A07A-DE7645BFC142}"/>
              </a:ext>
            </a:extLst>
          </p:cNvPr>
          <p:cNvSpPr>
            <a:spLocks noGrp="1"/>
          </p:cNvSpPr>
          <p:nvPr>
            <p:ph idx="1"/>
          </p:nvPr>
        </p:nvSpPr>
        <p:spPr>
          <a:xfrm>
            <a:off x="1115568" y="2481943"/>
            <a:ext cx="10168128" cy="3695020"/>
          </a:xfrm>
        </p:spPr>
        <p:txBody>
          <a:bodyPr>
            <a:normAutofit/>
          </a:bodyPr>
          <a:lstStyle/>
          <a:p>
            <a:r>
              <a:rPr lang="en-GB" sz="2400" dirty="0"/>
              <a:t>If a wide definition of ‘value’ is adopted, could rule out all trade dress</a:t>
            </a:r>
          </a:p>
          <a:p>
            <a:r>
              <a:rPr lang="en-GB" sz="2400" dirty="0"/>
              <a:t>How can we work out what value competitors need access to in order to compete?</a:t>
            </a:r>
          </a:p>
        </p:txBody>
      </p:sp>
    </p:spTree>
    <p:extLst>
      <p:ext uri="{BB962C8B-B14F-4D97-AF65-F5344CB8AC3E}">
        <p14:creationId xmlns:p14="http://schemas.microsoft.com/office/powerpoint/2010/main" val="7592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FEF7B4-B4F9-4E74-A0CC-8FEDB6C5D92F}"/>
              </a:ext>
            </a:extLst>
          </p:cNvPr>
          <p:cNvSpPr>
            <a:spLocks noGrp="1"/>
          </p:cNvSpPr>
          <p:nvPr>
            <p:ph type="title"/>
          </p:nvPr>
        </p:nvSpPr>
        <p:spPr>
          <a:xfrm>
            <a:off x="1115568" y="548640"/>
            <a:ext cx="10168128" cy="1179576"/>
          </a:xfrm>
        </p:spPr>
        <p:txBody>
          <a:bodyPr>
            <a:normAutofit/>
          </a:bodyPr>
          <a:lstStyle/>
          <a:p>
            <a:r>
              <a:rPr lang="en-GB" sz="3600" b="1" dirty="0">
                <a:latin typeface="+mn-lt"/>
              </a:rPr>
              <a:t>Solution 1: value as sufficient</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4D1BC7-407B-4174-82D2-F4A4E8B4085B}"/>
              </a:ext>
            </a:extLst>
          </p:cNvPr>
          <p:cNvSpPr>
            <a:spLocks noGrp="1"/>
          </p:cNvSpPr>
          <p:nvPr>
            <p:ph idx="1"/>
          </p:nvPr>
        </p:nvSpPr>
        <p:spPr>
          <a:xfrm>
            <a:off x="1115568" y="2481943"/>
            <a:ext cx="10168128" cy="3695020"/>
          </a:xfrm>
        </p:spPr>
        <p:txBody>
          <a:bodyPr>
            <a:normAutofit/>
          </a:bodyPr>
          <a:lstStyle/>
          <a:p>
            <a:r>
              <a:rPr lang="en-GB" sz="2400" dirty="0"/>
              <a:t>Wide definition of value could rule out registration of all trade dress</a:t>
            </a:r>
          </a:p>
          <a:p>
            <a:r>
              <a:rPr lang="en-GB" sz="2400" dirty="0"/>
              <a:t>Not an option - TRIPs</a:t>
            </a:r>
          </a:p>
        </p:txBody>
      </p:sp>
    </p:spTree>
    <p:extLst>
      <p:ext uri="{BB962C8B-B14F-4D97-AF65-F5344CB8AC3E}">
        <p14:creationId xmlns:p14="http://schemas.microsoft.com/office/powerpoint/2010/main" val="222552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BC2D93-C1C5-4BE8-9214-D01296BA6F20}"/>
              </a:ext>
            </a:extLst>
          </p:cNvPr>
          <p:cNvSpPr>
            <a:spLocks noGrp="1"/>
          </p:cNvSpPr>
          <p:nvPr>
            <p:ph type="title"/>
          </p:nvPr>
        </p:nvSpPr>
        <p:spPr>
          <a:xfrm>
            <a:off x="1115568" y="548640"/>
            <a:ext cx="10168128" cy="1179576"/>
          </a:xfrm>
        </p:spPr>
        <p:txBody>
          <a:bodyPr>
            <a:normAutofit/>
          </a:bodyPr>
          <a:lstStyle/>
          <a:p>
            <a:r>
              <a:rPr lang="en-GB" sz="3600" b="1" dirty="0">
                <a:latin typeface="+mn-lt"/>
              </a:rPr>
              <a:t>The functionality exclusion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4CC9B81-79FE-4496-A6D3-68BCDC0952E7}"/>
              </a:ext>
            </a:extLst>
          </p:cNvPr>
          <p:cNvSpPr>
            <a:spLocks noGrp="1"/>
          </p:cNvSpPr>
          <p:nvPr>
            <p:ph idx="1"/>
          </p:nvPr>
        </p:nvSpPr>
        <p:spPr>
          <a:xfrm>
            <a:off x="1115568" y="2481943"/>
            <a:ext cx="10168128" cy="3695020"/>
          </a:xfrm>
        </p:spPr>
        <p:txBody>
          <a:bodyPr>
            <a:normAutofit/>
          </a:bodyPr>
          <a:lstStyle/>
          <a:p>
            <a:pPr marL="0" marR="0" indent="0" rtl="0" eaLnBrk="1" fontAlgn="auto" latinLnBrk="0" hangingPunct="1">
              <a:spcBef>
                <a:spcPts val="0"/>
              </a:spcBef>
              <a:spcAft>
                <a:spcPts val="0"/>
              </a:spcAft>
              <a:buNone/>
            </a:pPr>
            <a:r>
              <a:rPr lang="en-GB" sz="2400" b="1" i="0" u="none" strike="noStrike" kern="1200" dirty="0">
                <a:effectLst/>
              </a:rPr>
              <a:t>Art.4(1)</a:t>
            </a:r>
          </a:p>
          <a:p>
            <a:pPr marL="0" marR="0" indent="0" rtl="0" eaLnBrk="1" fontAlgn="auto" latinLnBrk="0" hangingPunct="1">
              <a:spcBef>
                <a:spcPts val="0"/>
              </a:spcBef>
              <a:spcAft>
                <a:spcPts val="0"/>
              </a:spcAft>
              <a:buNone/>
            </a:pPr>
            <a:r>
              <a:rPr lang="en-GB" sz="2400" b="0" i="0" u="none" strike="noStrike" kern="1200" dirty="0">
                <a:effectLst/>
              </a:rPr>
              <a:t>The following shall not be registered or, if registered, shall be liable to be declared invalid:</a:t>
            </a:r>
            <a:endParaRPr lang="en-GB" sz="2400" b="0" i="0" u="none" strike="noStrike" dirty="0">
              <a:effectLst/>
            </a:endParaRPr>
          </a:p>
          <a:p>
            <a:pPr marL="0" indent="0" rtl="0" eaLnBrk="1" fontAlgn="t" latinLnBrk="0" hangingPunct="1">
              <a:spcBef>
                <a:spcPts val="0"/>
              </a:spcBef>
              <a:spcAft>
                <a:spcPts val="0"/>
              </a:spcAft>
              <a:buNone/>
            </a:pPr>
            <a:r>
              <a:rPr lang="en-GB" sz="2400" b="0" i="0" u="none" strike="noStrike" kern="1200" dirty="0">
                <a:effectLst/>
              </a:rPr>
              <a:t>(e) signs which consist exclusively of:</a:t>
            </a:r>
            <a:endParaRPr lang="en-GB" sz="2400" dirty="0"/>
          </a:p>
          <a:p>
            <a:pPr marL="514350" indent="-514350" rtl="0" eaLnBrk="1" fontAlgn="t" latinLnBrk="0" hangingPunct="1">
              <a:spcBef>
                <a:spcPts val="0"/>
              </a:spcBef>
              <a:spcAft>
                <a:spcPts val="0"/>
              </a:spcAft>
              <a:buAutoNum type="romanLcParenBoth"/>
            </a:pPr>
            <a:r>
              <a:rPr lang="en-GB" sz="2400" b="0" i="0" u="none" strike="noStrike" kern="1200" dirty="0">
                <a:effectLst/>
              </a:rPr>
              <a:t>the shape, or another characteristic, which results from the </a:t>
            </a:r>
            <a:r>
              <a:rPr lang="en-GB" sz="2400" b="1" i="0" u="none" strike="noStrike" kern="1200" dirty="0">
                <a:effectLst/>
              </a:rPr>
              <a:t>nature of the goods themselves</a:t>
            </a:r>
            <a:r>
              <a:rPr lang="en-GB" sz="2400" b="0" i="0" u="none" strike="noStrike" kern="1200" dirty="0">
                <a:effectLst/>
              </a:rPr>
              <a:t>;</a:t>
            </a:r>
            <a:endParaRPr lang="en-GB" sz="2400" dirty="0"/>
          </a:p>
          <a:p>
            <a:pPr marL="514350" indent="-514350" rtl="0" eaLnBrk="1" fontAlgn="t" latinLnBrk="0" hangingPunct="1">
              <a:spcBef>
                <a:spcPts val="0"/>
              </a:spcBef>
              <a:spcAft>
                <a:spcPts val="0"/>
              </a:spcAft>
              <a:buAutoNum type="romanLcParenBoth"/>
            </a:pPr>
            <a:r>
              <a:rPr lang="en-GB" sz="2400" b="0" i="0" u="none" strike="noStrike" kern="1200" dirty="0">
                <a:effectLst/>
              </a:rPr>
              <a:t>the shape, or another characteristic, of goods which is </a:t>
            </a:r>
            <a:r>
              <a:rPr lang="en-GB" sz="2400" b="1" i="0" u="none" strike="noStrike" kern="1200" dirty="0">
                <a:effectLst/>
              </a:rPr>
              <a:t>necessary to obtain a technical result</a:t>
            </a:r>
            <a:r>
              <a:rPr lang="en-GB" sz="2400" b="0" i="0" u="none" strike="noStrike" kern="1200" dirty="0">
                <a:effectLst/>
              </a:rPr>
              <a:t>;</a:t>
            </a:r>
            <a:endParaRPr lang="en-GB" sz="2400" dirty="0"/>
          </a:p>
          <a:p>
            <a:pPr marL="514350" indent="-514350" rtl="0" eaLnBrk="1" fontAlgn="t" latinLnBrk="0" hangingPunct="1">
              <a:spcBef>
                <a:spcPts val="0"/>
              </a:spcBef>
              <a:spcAft>
                <a:spcPts val="0"/>
              </a:spcAft>
              <a:buAutoNum type="romanLcParenBoth"/>
            </a:pPr>
            <a:r>
              <a:rPr lang="en-GB" sz="2400" b="0" i="0" u="none" strike="noStrike" kern="1200" dirty="0">
                <a:effectLst/>
              </a:rPr>
              <a:t>the shape, or another characteristic, </a:t>
            </a:r>
            <a:r>
              <a:rPr lang="en-GB" sz="2400" b="1" i="0" u="none" strike="noStrike" kern="1200" dirty="0">
                <a:effectLst/>
              </a:rPr>
              <a:t>which gives substantial value to the goods</a:t>
            </a:r>
            <a:r>
              <a:rPr lang="en-GB" sz="2400" b="0" i="0" u="none" strike="noStrike" kern="1200" dirty="0">
                <a:effectLst/>
              </a:rPr>
              <a:t>.</a:t>
            </a:r>
            <a:endParaRPr lang="en-GB" sz="2400" b="0" i="0" u="none" strike="noStrike" dirty="0">
              <a:effectLst/>
            </a:endParaRPr>
          </a:p>
          <a:p>
            <a:endParaRPr lang="en-GB" sz="2200" dirty="0"/>
          </a:p>
        </p:txBody>
      </p:sp>
    </p:spTree>
    <p:extLst>
      <p:ext uri="{BB962C8B-B14F-4D97-AF65-F5344CB8AC3E}">
        <p14:creationId xmlns:p14="http://schemas.microsoft.com/office/powerpoint/2010/main" val="143358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81C3075-9A85-4F90-8131-B192075B0269}"/>
              </a:ext>
            </a:extLst>
          </p:cNvPr>
          <p:cNvSpPr>
            <a:spLocks noGrp="1"/>
          </p:cNvSpPr>
          <p:nvPr>
            <p:ph type="title"/>
          </p:nvPr>
        </p:nvSpPr>
        <p:spPr>
          <a:xfrm>
            <a:off x="1115568" y="548640"/>
            <a:ext cx="10168128" cy="1179576"/>
          </a:xfrm>
        </p:spPr>
        <p:txBody>
          <a:bodyPr>
            <a:normAutofit/>
          </a:bodyPr>
          <a:lstStyle/>
          <a:p>
            <a:r>
              <a:rPr lang="en-GB" sz="3600" b="1" dirty="0">
                <a:latin typeface="+mn-lt"/>
              </a:rPr>
              <a:t>Solution 2: consider alternatives </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B765317-0282-41FE-B2D4-3F6BAE53AD41}"/>
              </a:ext>
            </a:extLst>
          </p:cNvPr>
          <p:cNvSpPr>
            <a:spLocks noGrp="1"/>
          </p:cNvSpPr>
          <p:nvPr>
            <p:ph idx="1"/>
          </p:nvPr>
        </p:nvSpPr>
        <p:spPr>
          <a:xfrm>
            <a:off x="1115568" y="2481943"/>
            <a:ext cx="10168128" cy="3695020"/>
          </a:xfrm>
        </p:spPr>
        <p:txBody>
          <a:bodyPr>
            <a:normAutofit/>
          </a:bodyPr>
          <a:lstStyle/>
          <a:p>
            <a:r>
              <a:rPr lang="en-GB" sz="2400" dirty="0"/>
              <a:t>Less competitive need if it’s possible to identify equally good alternatives for the characteristic where the value inheres </a:t>
            </a:r>
          </a:p>
          <a:p>
            <a:r>
              <a:rPr lang="en-GB" sz="2400" dirty="0"/>
              <a:t>BUT would need a market-based analysis each time</a:t>
            </a:r>
          </a:p>
          <a:p>
            <a:r>
              <a:rPr lang="en-GB" sz="2400" dirty="0"/>
              <a:t>Both US and EU have rejected consideration of alternatives for technical functionality, though has been used as a factor in US aesthetic functionality cases</a:t>
            </a:r>
          </a:p>
          <a:p>
            <a:r>
              <a:rPr lang="en-GB" sz="2400" dirty="0"/>
              <a:t>Is it desirable? – step back from technical functionality’s precautionary principle</a:t>
            </a:r>
          </a:p>
          <a:p>
            <a:endParaRPr lang="en-GB" sz="2200" dirty="0"/>
          </a:p>
        </p:txBody>
      </p:sp>
    </p:spTree>
    <p:extLst>
      <p:ext uri="{BB962C8B-B14F-4D97-AF65-F5344CB8AC3E}">
        <p14:creationId xmlns:p14="http://schemas.microsoft.com/office/powerpoint/2010/main" val="126784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8CF7CD-FAAF-4E2F-8BEF-3F379838A73A}"/>
              </a:ext>
            </a:extLst>
          </p:cNvPr>
          <p:cNvSpPr>
            <a:spLocks noGrp="1"/>
          </p:cNvSpPr>
          <p:nvPr>
            <p:ph type="title"/>
          </p:nvPr>
        </p:nvSpPr>
        <p:spPr>
          <a:xfrm>
            <a:off x="1115568" y="548640"/>
            <a:ext cx="10168128" cy="1179576"/>
          </a:xfrm>
        </p:spPr>
        <p:txBody>
          <a:bodyPr>
            <a:normAutofit/>
          </a:bodyPr>
          <a:lstStyle/>
          <a:p>
            <a:r>
              <a:rPr lang="en-GB" sz="3600" b="1" dirty="0">
                <a:latin typeface="+mn-lt"/>
              </a:rPr>
              <a:t>Solution 3: emphasise essential characteristics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D1AD44-87B5-4348-BADD-A82378C16E32}"/>
              </a:ext>
            </a:extLst>
          </p:cNvPr>
          <p:cNvSpPr>
            <a:spLocks noGrp="1"/>
          </p:cNvSpPr>
          <p:nvPr>
            <p:ph idx="1"/>
          </p:nvPr>
        </p:nvSpPr>
        <p:spPr>
          <a:xfrm>
            <a:off x="1115568" y="2481943"/>
            <a:ext cx="10168128" cy="3695020"/>
          </a:xfrm>
        </p:spPr>
        <p:txBody>
          <a:bodyPr>
            <a:normAutofit/>
          </a:bodyPr>
          <a:lstStyle/>
          <a:p>
            <a:r>
              <a:rPr lang="en-GB" sz="2400" dirty="0"/>
              <a:t>Purpose behind this is to recognise that competitors can design around product shapes which combine functionality and non-functional features</a:t>
            </a:r>
          </a:p>
          <a:p>
            <a:r>
              <a:rPr lang="en-GB" sz="2400" dirty="0"/>
              <a:t>Unclear this would work </a:t>
            </a:r>
          </a:p>
          <a:p>
            <a:r>
              <a:rPr lang="en-GB" sz="2400" dirty="0"/>
              <a:t>In technical functionality cases – mix of functional and non-functional characteristics – leave out the non-technical to design around</a:t>
            </a:r>
          </a:p>
          <a:p>
            <a:r>
              <a:rPr lang="en-GB" sz="2400" dirty="0"/>
              <a:t>BUT the wider the notion of value, the more likely all elements of a sign are going to be essential characteristics that add value (true even without a single action)</a:t>
            </a:r>
          </a:p>
        </p:txBody>
      </p:sp>
    </p:spTree>
    <p:extLst>
      <p:ext uri="{BB962C8B-B14F-4D97-AF65-F5344CB8AC3E}">
        <p14:creationId xmlns:p14="http://schemas.microsoft.com/office/powerpoint/2010/main" val="2704720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1B0FAF-1627-45AA-BD6D-AE44E8EDA1BB}"/>
              </a:ext>
            </a:extLst>
          </p:cNvPr>
          <p:cNvSpPr>
            <a:spLocks noGrp="1"/>
          </p:cNvSpPr>
          <p:nvPr>
            <p:ph type="title"/>
          </p:nvPr>
        </p:nvSpPr>
        <p:spPr>
          <a:xfrm>
            <a:off x="1115568" y="548640"/>
            <a:ext cx="10168128" cy="1179576"/>
          </a:xfrm>
        </p:spPr>
        <p:txBody>
          <a:bodyPr>
            <a:normAutofit/>
          </a:bodyPr>
          <a:lstStyle/>
          <a:p>
            <a:r>
              <a:rPr lang="en-GB" sz="3600" b="1" dirty="0">
                <a:latin typeface="+mn-lt"/>
              </a:rPr>
              <a:t>Solution 4: substantial should </a:t>
            </a:r>
            <a:r>
              <a:rPr lang="en-GB" sz="3600" b="1" i="1" dirty="0">
                <a:latin typeface="+mn-lt"/>
              </a:rPr>
              <a:t>really </a:t>
            </a:r>
            <a:r>
              <a:rPr lang="en-GB" sz="3600" b="1" dirty="0">
                <a:latin typeface="+mn-lt"/>
              </a:rPr>
              <a:t>mean substantial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2C04DC-F66C-4050-8B54-858477E9EBCC}"/>
              </a:ext>
            </a:extLst>
          </p:cNvPr>
          <p:cNvSpPr>
            <a:spLocks noGrp="1"/>
          </p:cNvSpPr>
          <p:nvPr>
            <p:ph idx="1"/>
          </p:nvPr>
        </p:nvSpPr>
        <p:spPr>
          <a:xfrm>
            <a:off x="1115568" y="2481943"/>
            <a:ext cx="10168128" cy="3695020"/>
          </a:xfrm>
        </p:spPr>
        <p:txBody>
          <a:bodyPr>
            <a:normAutofit/>
          </a:bodyPr>
          <a:lstStyle/>
          <a:p>
            <a:r>
              <a:rPr lang="en-GB" sz="2400" dirty="0"/>
              <a:t>Filter value that interferes with competition from that which doesn’t </a:t>
            </a:r>
          </a:p>
          <a:p>
            <a:r>
              <a:rPr lang="en-GB" sz="2400" dirty="0"/>
              <a:t>Potential but needs further work</a:t>
            </a:r>
          </a:p>
          <a:p>
            <a:pPr lvl="1"/>
            <a:r>
              <a:rPr lang="en-GB" dirty="0"/>
              <a:t>More than merely being pleasing or attractive – but how much more?</a:t>
            </a:r>
          </a:p>
          <a:p>
            <a:pPr lvl="1"/>
            <a:r>
              <a:rPr lang="en-GB" dirty="0"/>
              <a:t>Test still rooted in the aesthetic – artistic value mentioned but other forms aren’t </a:t>
            </a:r>
          </a:p>
          <a:p>
            <a:pPr lvl="1"/>
            <a:r>
              <a:rPr lang="en-GB" dirty="0"/>
              <a:t>Circumstantial evidence, e.g. higher selling price – need to be sure isn’t from reputation</a:t>
            </a:r>
          </a:p>
          <a:p>
            <a:pPr lvl="1"/>
            <a:r>
              <a:rPr lang="en-GB" dirty="0"/>
              <a:t>Insufficient attention to consumer perception – inconsistent with design/marketing literature</a:t>
            </a:r>
          </a:p>
        </p:txBody>
      </p:sp>
    </p:spTree>
    <p:extLst>
      <p:ext uri="{BB962C8B-B14F-4D97-AF65-F5344CB8AC3E}">
        <p14:creationId xmlns:p14="http://schemas.microsoft.com/office/powerpoint/2010/main" val="394744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C02805-724F-49FE-BB88-B46CC38093C0}"/>
              </a:ext>
            </a:extLst>
          </p:cNvPr>
          <p:cNvSpPr>
            <a:spLocks noGrp="1"/>
          </p:cNvSpPr>
          <p:nvPr>
            <p:ph type="title"/>
          </p:nvPr>
        </p:nvSpPr>
        <p:spPr>
          <a:xfrm>
            <a:off x="1115568" y="548640"/>
            <a:ext cx="10168128" cy="1179576"/>
          </a:xfrm>
        </p:spPr>
        <p:txBody>
          <a:bodyPr>
            <a:normAutofit/>
          </a:bodyPr>
          <a:lstStyle/>
          <a:p>
            <a:r>
              <a:rPr lang="en-GB" sz="3600" b="1" dirty="0">
                <a:latin typeface="+mn-lt"/>
              </a:rPr>
              <a:t>To conclude</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7BBBF53-B789-4F4C-A111-F4451D05410A}"/>
              </a:ext>
            </a:extLst>
          </p:cNvPr>
          <p:cNvSpPr>
            <a:spLocks noGrp="1"/>
          </p:cNvSpPr>
          <p:nvPr>
            <p:ph idx="1"/>
          </p:nvPr>
        </p:nvSpPr>
        <p:spPr>
          <a:xfrm>
            <a:off x="1115568" y="2481943"/>
            <a:ext cx="10168128" cy="3695020"/>
          </a:xfrm>
        </p:spPr>
        <p:txBody>
          <a:bodyPr>
            <a:normAutofit/>
          </a:bodyPr>
          <a:lstStyle/>
          <a:p>
            <a:r>
              <a:rPr lang="en-GB" sz="2400" dirty="0"/>
              <a:t>A single action centred around excluding shapes with substantial value is possible </a:t>
            </a:r>
            <a:r>
              <a:rPr lang="en-GB" sz="2400" i="1" dirty="0"/>
              <a:t>and</a:t>
            </a:r>
            <a:r>
              <a:rPr lang="en-GB" sz="2400" dirty="0"/>
              <a:t> desirable</a:t>
            </a:r>
          </a:p>
          <a:p>
            <a:r>
              <a:rPr lang="en-GB" sz="2400" dirty="0"/>
              <a:t>It’s scope should be informed by needs of competitors</a:t>
            </a:r>
          </a:p>
          <a:p>
            <a:r>
              <a:rPr lang="en-GB" sz="2400" dirty="0"/>
              <a:t>It is in line with the way in which TM law has developed AND the marketing and design literature</a:t>
            </a:r>
          </a:p>
          <a:p>
            <a:r>
              <a:rPr lang="en-GB" sz="2400" dirty="0"/>
              <a:t>BUT need further work on what competitors need – determining when value is substantial may be a way to establish this</a:t>
            </a:r>
          </a:p>
        </p:txBody>
      </p:sp>
    </p:spTree>
    <p:extLst>
      <p:ext uri="{BB962C8B-B14F-4D97-AF65-F5344CB8AC3E}">
        <p14:creationId xmlns:p14="http://schemas.microsoft.com/office/powerpoint/2010/main" val="239814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6C930-754B-4EC4-86FA-EB1B6A7A6413}"/>
              </a:ext>
            </a:extLst>
          </p:cNvPr>
          <p:cNvPicPr>
            <a:picLocks noChangeAspect="1"/>
          </p:cNvPicPr>
          <p:nvPr/>
        </p:nvPicPr>
        <p:blipFill rotWithShape="1">
          <a:blip r:embed="rId2"/>
          <a:srcRect t="16375"/>
          <a:stretch/>
        </p:blipFill>
        <p:spPr>
          <a:xfrm>
            <a:off x="403176" y="2616577"/>
            <a:ext cx="4896960" cy="3887534"/>
          </a:xfrm>
          <a:prstGeom prst="rect">
            <a:avLst/>
          </a:prstGeom>
        </p:spPr>
      </p:pic>
      <p:pic>
        <p:nvPicPr>
          <p:cNvPr id="4" name="Picture 3"/>
          <p:cNvPicPr>
            <a:picLocks noChangeAspect="1"/>
          </p:cNvPicPr>
          <p:nvPr/>
        </p:nvPicPr>
        <p:blipFill>
          <a:blip r:embed="rId3">
            <a:duotone>
              <a:schemeClr val="accent5">
                <a:shade val="45000"/>
                <a:satMod val="135000"/>
              </a:schemeClr>
              <a:prstClr val="white"/>
            </a:duotone>
          </a:blip>
          <a:stretch>
            <a:fillRect/>
          </a:stretch>
        </p:blipFill>
        <p:spPr>
          <a:xfrm>
            <a:off x="0" y="0"/>
            <a:ext cx="12192000" cy="982133"/>
          </a:xfrm>
          <a:prstGeom prst="rect">
            <a:avLst/>
          </a:prstGeom>
        </p:spPr>
      </p:pic>
      <p:sp>
        <p:nvSpPr>
          <p:cNvPr id="7" name="Rectangle 12"/>
          <p:cNvSpPr>
            <a:spLocks noChangeArrowheads="1"/>
          </p:cNvSpPr>
          <p:nvPr/>
        </p:nvSpPr>
        <p:spPr bwMode="auto">
          <a:xfrm>
            <a:off x="403176" y="1512356"/>
            <a:ext cx="11385649" cy="1051835"/>
          </a:xfrm>
          <a:prstGeom prst="rect">
            <a:avLst/>
          </a:prstGeom>
          <a:noFill/>
          <a:ln w="9525">
            <a:noFill/>
            <a:prstDash val="sysDot"/>
            <a:miter lim="800000"/>
            <a:headEnd/>
            <a:tailEnd/>
          </a:ln>
          <a:effectLst/>
        </p:spPr>
        <p:txBody>
          <a:bodyPr lIns="0" tIns="0" rIns="0" bIns="0" numCol="1" spcCol="7200000">
            <a:noAutofit/>
          </a:bodyPr>
          <a:lstStyle/>
          <a:p>
            <a:pPr defTabSz="609585">
              <a:lnSpc>
                <a:spcPts val="2933"/>
              </a:lnSpc>
            </a:pPr>
            <a:endParaRPr lang="en-GB" sz="3733" baseline="30000" dirty="0">
              <a:solidFill>
                <a:prstClr val="black"/>
              </a:solidFill>
              <a:latin typeface="Helvetica"/>
            </a:endParaRPr>
          </a:p>
          <a:p>
            <a:pPr defTabSz="609585">
              <a:lnSpc>
                <a:spcPts val="2933"/>
              </a:lnSpc>
            </a:pPr>
            <a:endParaRPr lang="en-GB" sz="3733" baseline="30000" dirty="0">
              <a:solidFill>
                <a:prstClr val="black"/>
              </a:solidFill>
              <a:latin typeface="Helvetica"/>
            </a:endParaRPr>
          </a:p>
          <a:p>
            <a:pPr defTabSz="609585">
              <a:lnSpc>
                <a:spcPts val="3733"/>
              </a:lnSpc>
            </a:pPr>
            <a:endParaRPr lang="en-GB" sz="4800" baseline="30000" dirty="0">
              <a:solidFill>
                <a:prstClr val="black"/>
              </a:solidFill>
              <a:latin typeface="Helvetica"/>
            </a:endParaRPr>
          </a:p>
          <a:p>
            <a:pPr defTabSz="609585">
              <a:lnSpc>
                <a:spcPts val="3733"/>
              </a:lnSpc>
            </a:pPr>
            <a:endParaRPr lang="en-GB" sz="4800" baseline="30000" dirty="0">
              <a:solidFill>
                <a:prstClr val="black"/>
              </a:solidFill>
              <a:latin typeface="Helvetica"/>
            </a:endParaRPr>
          </a:p>
          <a:p>
            <a:pPr defTabSz="609585">
              <a:lnSpc>
                <a:spcPts val="3733"/>
              </a:lnSpc>
            </a:pPr>
            <a:r>
              <a:rPr lang="en-GB" sz="4800" baseline="30000" dirty="0">
                <a:solidFill>
                  <a:prstClr val="black"/>
                </a:solidFill>
                <a:latin typeface="Helvetica"/>
              </a:rPr>
              <a:t> </a:t>
            </a:r>
          </a:p>
        </p:txBody>
      </p:sp>
      <p:sp>
        <p:nvSpPr>
          <p:cNvPr id="8" name="Rectangle 12"/>
          <p:cNvSpPr>
            <a:spLocks noChangeArrowheads="1"/>
          </p:cNvSpPr>
          <p:nvPr/>
        </p:nvSpPr>
        <p:spPr bwMode="auto">
          <a:xfrm>
            <a:off x="403176" y="2991557"/>
            <a:ext cx="5569672" cy="3264000"/>
          </a:xfrm>
          <a:prstGeom prst="rect">
            <a:avLst/>
          </a:prstGeom>
          <a:noFill/>
          <a:ln w="9525">
            <a:noFill/>
            <a:prstDash val="sysDot"/>
            <a:miter lim="800000"/>
            <a:headEnd/>
            <a:tailEnd/>
          </a:ln>
          <a:effectLst/>
        </p:spPr>
        <p:txBody>
          <a:bodyPr lIns="0" tIns="0" rIns="0" bIns="0" numCol="1" spcCol="7200000">
            <a:noAutofit/>
          </a:bodyPr>
          <a:lstStyle/>
          <a:p>
            <a:pPr defTabSz="609585">
              <a:lnSpc>
                <a:spcPts val="1600"/>
              </a:lnSpc>
            </a:pPr>
            <a:endParaRPr lang="en-US" sz="1333" dirty="0">
              <a:solidFill>
                <a:prstClr val="black"/>
              </a:solidFill>
              <a:latin typeface="Helvetica"/>
            </a:endParaRPr>
          </a:p>
        </p:txBody>
      </p:sp>
      <p:sp>
        <p:nvSpPr>
          <p:cNvPr id="11" name="Subtitle 2">
            <a:extLst>
              <a:ext uri="{FF2B5EF4-FFF2-40B4-BE49-F238E27FC236}">
                <a16:creationId xmlns:a16="http://schemas.microsoft.com/office/drawing/2014/main" id="{0527C22F-1C48-413F-A5D8-623C47923EC8}"/>
              </a:ext>
            </a:extLst>
          </p:cNvPr>
          <p:cNvSpPr txBox="1">
            <a:spLocks/>
          </p:cNvSpPr>
          <p:nvPr/>
        </p:nvSpPr>
        <p:spPr>
          <a:xfrm>
            <a:off x="5628892" y="3825129"/>
            <a:ext cx="6563108" cy="255470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600" b="1" dirty="0">
              <a:solidFill>
                <a:schemeClr val="tx1">
                  <a:lumMod val="65000"/>
                  <a:lumOff val="35000"/>
                </a:schemeClr>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effectLst/>
                <a:uLnTx/>
                <a:uFillTx/>
                <a:latin typeface="Calibri" panose="020F0502020204030204"/>
                <a:ea typeface="+mn-ea"/>
                <a:cs typeface="+mn-cs"/>
              </a:rPr>
              <a:t>Dr Ilanah Fhima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b="1" dirty="0">
                <a:latin typeface="Calibri" panose="020F0502020204030204"/>
              </a:rPr>
              <a:t>i.fhima@ucl.ac.uk</a:t>
            </a:r>
            <a:endParaRPr kumimoji="0" lang="en-GB" sz="2000" b="1"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137851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5DBA901-8FC1-43DA-BAE6-7403507056D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n-lt"/>
                <a:ea typeface="+mj-ea"/>
                <a:cs typeface="+mj-cs"/>
              </a:rPr>
              <a:t>Why a substantial value exclusion?</a:t>
            </a:r>
          </a:p>
        </p:txBody>
      </p:sp>
      <p:sp>
        <p:nvSpPr>
          <p:cNvPr id="5" name="Text Placeholder 4">
            <a:extLst>
              <a:ext uri="{FF2B5EF4-FFF2-40B4-BE49-F238E27FC236}">
                <a16:creationId xmlns:a16="http://schemas.microsoft.com/office/drawing/2014/main" id="{E6A7D727-3319-4BEC-9DB6-22033C704B24}"/>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endParaRPr lang="en-US" sz="2800" kern="120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75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052249-C842-48E7-8F2F-A5E939178184}"/>
              </a:ext>
            </a:extLst>
          </p:cNvPr>
          <p:cNvSpPr>
            <a:spLocks noGrp="1"/>
          </p:cNvSpPr>
          <p:nvPr>
            <p:ph type="title"/>
          </p:nvPr>
        </p:nvSpPr>
        <p:spPr>
          <a:xfrm>
            <a:off x="1115568" y="548640"/>
            <a:ext cx="10168128" cy="1179576"/>
          </a:xfrm>
        </p:spPr>
        <p:txBody>
          <a:bodyPr>
            <a:normAutofit/>
          </a:bodyPr>
          <a:lstStyle/>
          <a:p>
            <a:r>
              <a:rPr lang="en-GB" sz="3600" b="1" dirty="0">
                <a:latin typeface="+mn-lt"/>
              </a:rPr>
              <a:t>Cumulation?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EE812E3-E6DB-42B2-9C32-C900372188B8}"/>
              </a:ext>
            </a:extLst>
          </p:cNvPr>
          <p:cNvSpPr>
            <a:spLocks noGrp="1"/>
          </p:cNvSpPr>
          <p:nvPr>
            <p:ph idx="1"/>
          </p:nvPr>
        </p:nvSpPr>
        <p:spPr>
          <a:xfrm>
            <a:off x="1115568" y="2481943"/>
            <a:ext cx="10168128" cy="3695020"/>
          </a:xfrm>
        </p:spPr>
        <p:txBody>
          <a:bodyPr>
            <a:normAutofit/>
          </a:bodyPr>
          <a:lstStyle/>
          <a:p>
            <a:r>
              <a:rPr lang="en-GB" sz="2400" dirty="0"/>
              <a:t>Avoiding overlaps with patents stated rationale of technical functionality </a:t>
            </a:r>
          </a:p>
          <a:p>
            <a:r>
              <a:rPr lang="en-GB" sz="2400" dirty="0"/>
              <a:t>BUT overlaps with copyright/designs and TMs inherent in the system</a:t>
            </a:r>
          </a:p>
          <a:p>
            <a:r>
              <a:rPr lang="en-GB" sz="2400" dirty="0"/>
              <a:t>Less of a problem for copyright because of duration</a:t>
            </a:r>
          </a:p>
          <a:p>
            <a:r>
              <a:rPr lang="en-GB" sz="2400" dirty="0"/>
              <a:t>Need to identify scope/validity for designs and copyright – Kur </a:t>
            </a:r>
          </a:p>
        </p:txBody>
      </p:sp>
    </p:spTree>
    <p:extLst>
      <p:ext uri="{BB962C8B-B14F-4D97-AF65-F5344CB8AC3E}">
        <p14:creationId xmlns:p14="http://schemas.microsoft.com/office/powerpoint/2010/main" val="194640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DCA89-4E0F-4820-9BD9-EC44C1006E84}"/>
              </a:ext>
            </a:extLst>
          </p:cNvPr>
          <p:cNvSpPr>
            <a:spLocks noGrp="1"/>
          </p:cNvSpPr>
          <p:nvPr>
            <p:ph type="title"/>
          </p:nvPr>
        </p:nvSpPr>
        <p:spPr>
          <a:xfrm>
            <a:off x="411480" y="987552"/>
            <a:ext cx="4485861" cy="1088136"/>
          </a:xfrm>
        </p:spPr>
        <p:txBody>
          <a:bodyPr anchor="b">
            <a:normAutofit/>
          </a:bodyPr>
          <a:lstStyle/>
          <a:p>
            <a:r>
              <a:rPr lang="en-GB" sz="3600" b="1" dirty="0">
                <a:latin typeface="+mn-lt"/>
              </a:rPr>
              <a:t>Aesthetics</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9950AC2-EC41-44D8-A4EA-E0BA0D66DE3D}"/>
              </a:ext>
            </a:extLst>
          </p:cNvPr>
          <p:cNvSpPr>
            <a:spLocks noGrp="1"/>
          </p:cNvSpPr>
          <p:nvPr>
            <p:ph idx="1"/>
          </p:nvPr>
        </p:nvSpPr>
        <p:spPr>
          <a:xfrm>
            <a:off x="411479" y="2688336"/>
            <a:ext cx="4498848" cy="3584448"/>
          </a:xfrm>
        </p:spPr>
        <p:txBody>
          <a:bodyPr anchor="t">
            <a:normAutofit/>
          </a:bodyPr>
          <a:lstStyle/>
          <a:p>
            <a:r>
              <a:rPr lang="en-GB" sz="2400" dirty="0"/>
              <a:t>Beauty?</a:t>
            </a:r>
          </a:p>
          <a:p>
            <a:r>
              <a:rPr lang="en-GB" sz="2400" dirty="0"/>
              <a:t>Can we identify beauty?</a:t>
            </a:r>
          </a:p>
          <a:p>
            <a:r>
              <a:rPr lang="en-GB" sz="2400" dirty="0"/>
              <a:t>Why limit to beauty</a:t>
            </a:r>
          </a:p>
          <a:p>
            <a:r>
              <a:rPr lang="en-GB" sz="2400" dirty="0"/>
              <a:t>Aesthetic but not beautiful e.g. TRIPP TRAPP</a:t>
            </a:r>
          </a:p>
          <a:p>
            <a:r>
              <a:rPr lang="en-GB" sz="2400" dirty="0"/>
              <a:t>Other forms of value, e.g. TRIPP TRAPP, Hughes’ strawberry ice cream</a:t>
            </a:r>
          </a:p>
        </p:txBody>
      </p:sp>
      <p:pic>
        <p:nvPicPr>
          <p:cNvPr id="2050" name="Picture 2" descr="Ice Cream Cone 01 Strawberry">
            <a:extLst>
              <a:ext uri="{FF2B5EF4-FFF2-40B4-BE49-F238E27FC236}">
                <a16:creationId xmlns:a16="http://schemas.microsoft.com/office/drawing/2014/main" id="{69EDF3F2-ED58-4442-9BDE-38684C66D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0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3C81-4DF2-4B00-9906-D19274DB8374}"/>
              </a:ext>
            </a:extLst>
          </p:cNvPr>
          <p:cNvSpPr>
            <a:spLocks noGrp="1"/>
          </p:cNvSpPr>
          <p:nvPr>
            <p:ph type="title"/>
          </p:nvPr>
        </p:nvSpPr>
        <p:spPr>
          <a:xfrm>
            <a:off x="4965430" y="629268"/>
            <a:ext cx="6586491" cy="1286160"/>
          </a:xfrm>
        </p:spPr>
        <p:txBody>
          <a:bodyPr anchor="b">
            <a:normAutofit/>
          </a:bodyPr>
          <a:lstStyle/>
          <a:p>
            <a:r>
              <a:rPr lang="en-GB" b="1">
                <a:latin typeface="+mn-lt"/>
              </a:rPr>
              <a:t>A proxy for distinctiveness?</a:t>
            </a:r>
          </a:p>
        </p:txBody>
      </p:sp>
      <p:sp>
        <p:nvSpPr>
          <p:cNvPr id="3" name="Content Placeholder 2">
            <a:extLst>
              <a:ext uri="{FF2B5EF4-FFF2-40B4-BE49-F238E27FC236}">
                <a16:creationId xmlns:a16="http://schemas.microsoft.com/office/drawing/2014/main" id="{E314EF98-D219-47DA-BFAD-193EDE2A9D3D}"/>
              </a:ext>
            </a:extLst>
          </p:cNvPr>
          <p:cNvSpPr>
            <a:spLocks noGrp="1"/>
          </p:cNvSpPr>
          <p:nvPr>
            <p:ph idx="1"/>
          </p:nvPr>
        </p:nvSpPr>
        <p:spPr>
          <a:xfrm>
            <a:off x="4965431" y="2438400"/>
            <a:ext cx="6586489" cy="3785419"/>
          </a:xfrm>
        </p:spPr>
        <p:txBody>
          <a:bodyPr>
            <a:normAutofit/>
          </a:bodyPr>
          <a:lstStyle/>
          <a:p>
            <a:r>
              <a:rPr lang="en-GB" sz="2000"/>
              <a:t>German approach: aesthetic shapes unlikely to be viewed as TMs</a:t>
            </a:r>
          </a:p>
          <a:p>
            <a:r>
              <a:rPr lang="en-GB" sz="2000"/>
              <a:t>Max Planck Report: could delete ‘substantial value’ and rely on distinctinveness </a:t>
            </a:r>
          </a:p>
          <a:p>
            <a:r>
              <a:rPr lang="en-GB" sz="2000"/>
              <a:t>BUT sometimes they will be seen as TMs – perception changes</a:t>
            </a:r>
          </a:p>
          <a:p>
            <a:r>
              <a:rPr lang="en-GB" sz="2000"/>
              <a:t>Distinctiveness allows for distinctiveness to be acquired – implications for public domain</a:t>
            </a:r>
          </a:p>
        </p:txBody>
      </p:sp>
      <p:pic>
        <p:nvPicPr>
          <p:cNvPr id="1026" name="Picture 2" descr="The Secret History Of: Philippe Starck's lemon squeezer | The Independent">
            <a:extLst>
              <a:ext uri="{FF2B5EF4-FFF2-40B4-BE49-F238E27FC236}">
                <a16:creationId xmlns:a16="http://schemas.microsoft.com/office/drawing/2014/main" id="{FEBA4F29-A0D4-4590-B098-8DDF878404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ECF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64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BBB1D-031C-445C-9DA1-2EDF175777A3}"/>
              </a:ext>
            </a:extLst>
          </p:cNvPr>
          <p:cNvSpPr>
            <a:spLocks noGrp="1"/>
          </p:cNvSpPr>
          <p:nvPr>
            <p:ph type="title"/>
          </p:nvPr>
        </p:nvSpPr>
        <p:spPr>
          <a:xfrm>
            <a:off x="411480" y="987552"/>
            <a:ext cx="4485861" cy="1088136"/>
          </a:xfrm>
        </p:spPr>
        <p:txBody>
          <a:bodyPr anchor="b">
            <a:normAutofit/>
          </a:bodyPr>
          <a:lstStyle/>
          <a:p>
            <a:r>
              <a:rPr lang="en-GB" sz="3600" b="1" dirty="0">
                <a:latin typeface="+mn-lt"/>
              </a:rPr>
              <a:t>Protecting the public domain?</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99657C-FF2F-4264-9618-ABEF94C16B38}"/>
              </a:ext>
            </a:extLst>
          </p:cNvPr>
          <p:cNvSpPr>
            <a:spLocks noGrp="1"/>
          </p:cNvSpPr>
          <p:nvPr>
            <p:ph idx="1"/>
          </p:nvPr>
        </p:nvSpPr>
        <p:spPr>
          <a:xfrm>
            <a:off x="411479" y="2688336"/>
            <a:ext cx="4498848" cy="3584448"/>
          </a:xfrm>
        </p:spPr>
        <p:txBody>
          <a:bodyPr anchor="t">
            <a:normAutofit/>
          </a:bodyPr>
          <a:lstStyle/>
          <a:p>
            <a:r>
              <a:rPr lang="en-GB" sz="2400" dirty="0"/>
              <a:t>Quaedvlieg</a:t>
            </a:r>
          </a:p>
          <a:p>
            <a:r>
              <a:rPr lang="en-GB" sz="2400" dirty="0"/>
              <a:t>Substantial value as ensuring what copyright and designs leave in the public domain stay there</a:t>
            </a:r>
          </a:p>
          <a:p>
            <a:r>
              <a:rPr lang="en-GB" sz="2400" dirty="0"/>
              <a:t>Basic styles and ideas </a:t>
            </a:r>
          </a:p>
          <a:p>
            <a:r>
              <a:rPr lang="en-GB" sz="2400" dirty="0"/>
              <a:t>Interesting but narrow</a:t>
            </a:r>
          </a:p>
        </p:txBody>
      </p:sp>
      <p:pic>
        <p:nvPicPr>
          <p:cNvPr id="5" name="Picture 4">
            <a:extLst>
              <a:ext uri="{FF2B5EF4-FFF2-40B4-BE49-F238E27FC236}">
                <a16:creationId xmlns:a16="http://schemas.microsoft.com/office/drawing/2014/main" id="{824EBFE7-7025-429D-BC6D-9E40A7DE7C71}"/>
              </a:ext>
            </a:extLst>
          </p:cNvPr>
          <p:cNvPicPr>
            <a:picLocks noChangeAspect="1"/>
          </p:cNvPicPr>
          <p:nvPr/>
        </p:nvPicPr>
        <p:blipFill rotWithShape="1">
          <a:blip r:embed="rId2"/>
          <a:srcRect b="7019"/>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83765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BC2D93-C1C5-4BE8-9214-D01296BA6F20}"/>
              </a:ext>
            </a:extLst>
          </p:cNvPr>
          <p:cNvSpPr>
            <a:spLocks noGrp="1"/>
          </p:cNvSpPr>
          <p:nvPr>
            <p:ph type="title"/>
          </p:nvPr>
        </p:nvSpPr>
        <p:spPr>
          <a:xfrm>
            <a:off x="1115568" y="548640"/>
            <a:ext cx="10168128" cy="1179576"/>
          </a:xfrm>
        </p:spPr>
        <p:txBody>
          <a:bodyPr>
            <a:normAutofit/>
          </a:bodyPr>
          <a:lstStyle/>
          <a:p>
            <a:r>
              <a:rPr lang="en-GB" sz="3600" b="1" dirty="0">
                <a:latin typeface="+mn-lt"/>
              </a:rPr>
              <a:t>Value as protecting competition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4CC9B81-79FE-4496-A6D3-68BCDC0952E7}"/>
              </a:ext>
            </a:extLst>
          </p:cNvPr>
          <p:cNvSpPr>
            <a:spLocks noGrp="1"/>
          </p:cNvSpPr>
          <p:nvPr>
            <p:ph idx="1"/>
          </p:nvPr>
        </p:nvSpPr>
        <p:spPr>
          <a:xfrm>
            <a:off x="1115568" y="2481943"/>
            <a:ext cx="10168128" cy="3695020"/>
          </a:xfrm>
        </p:spPr>
        <p:txBody>
          <a:bodyPr>
            <a:norm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Suthersanen and Mimler: CJEU is developing an ‘autonomous’ approach to functionality across all the intellectual property rights, based on ‘</a:t>
            </a:r>
            <a:r>
              <a:rPr lang="en-GB" sz="2400" dirty="0" err="1">
                <a:latin typeface="Calibri" panose="020F0502020204030204" pitchFamily="34" charset="0"/>
                <a:ea typeface="Calibri" panose="020F0502020204030204" pitchFamily="34" charset="0"/>
                <a:cs typeface="Times New Roman" panose="02020603050405020304" pitchFamily="18" charset="0"/>
              </a:rPr>
              <a:t>ensur</a:t>
            </a:r>
            <a:r>
              <a:rPr lang="en-GB" sz="2400" dirty="0">
                <a:latin typeface="Calibri" panose="020F0502020204030204" pitchFamily="34" charset="0"/>
                <a:ea typeface="Calibri" panose="020F0502020204030204" pitchFamily="34" charset="0"/>
                <a:cs typeface="Times New Roman" panose="02020603050405020304" pitchFamily="18" charset="0"/>
              </a:rPr>
              <a:t>[</a:t>
            </a:r>
            <a:r>
              <a:rPr lang="en-GB" sz="2400" dirty="0" err="1">
                <a:latin typeface="Calibri" panose="020F0502020204030204" pitchFamily="34" charset="0"/>
                <a:ea typeface="Calibri" panose="020F0502020204030204" pitchFamily="34" charset="0"/>
                <a:cs typeface="Times New Roman" panose="02020603050405020304" pitchFamily="18" charset="0"/>
              </a:rPr>
              <a:t>ing</a:t>
            </a:r>
            <a:r>
              <a:rPr lang="en-GB" sz="2400" dirty="0">
                <a:latin typeface="Calibri" panose="020F0502020204030204" pitchFamily="34" charset="0"/>
                <a:ea typeface="Calibri" panose="020F0502020204030204" pitchFamily="34" charset="0"/>
                <a:cs typeface="Times New Roman" panose="02020603050405020304" pitchFamily="18" charset="0"/>
              </a:rPr>
              <a:t>] that protection does not unduly restrict market freedom and competition’</a:t>
            </a:r>
          </a:p>
          <a:p>
            <a:r>
              <a:rPr lang="en-GB" sz="2400" dirty="0">
                <a:latin typeface="Calibri" panose="020F0502020204030204" pitchFamily="34" charset="0"/>
                <a:cs typeface="Times New Roman" panose="02020603050405020304" pitchFamily="18" charset="0"/>
              </a:rPr>
              <a:t>Kur (after </a:t>
            </a:r>
            <a:r>
              <a:rPr lang="en-GB" sz="2400" i="1" dirty="0">
                <a:latin typeface="Calibri" panose="020F0502020204030204" pitchFamily="34" charset="0"/>
                <a:cs typeface="Times New Roman" panose="02020603050405020304" pitchFamily="18" charset="0"/>
              </a:rPr>
              <a:t>B&amp;O</a:t>
            </a:r>
            <a:r>
              <a:rPr lang="en-GB" sz="2400" dirty="0">
                <a:latin typeface="Calibri" panose="020F0502020204030204" pitchFamily="34" charset="0"/>
                <a:cs typeface="Times New Roman" panose="02020603050405020304" pitchFamily="18" charset="0"/>
              </a:rPr>
              <a:t>): substantial value test should focus directly on competition concerns </a:t>
            </a:r>
          </a:p>
          <a:p>
            <a:r>
              <a:rPr lang="en-GB" sz="2400" dirty="0">
                <a:latin typeface="Calibri" panose="020F0502020204030204" pitchFamily="34" charset="0"/>
                <a:cs typeface="Times New Roman" panose="02020603050405020304" pitchFamily="18" charset="0"/>
              </a:rPr>
              <a:t>Dinwoodie (US): competition as rationale behind both aesthetic and utilitarian functionality – should have a unitary action </a:t>
            </a:r>
            <a:endParaRPr lang="en-GB" sz="2400" dirty="0"/>
          </a:p>
          <a:p>
            <a:pPr marL="0" indent="0">
              <a:buNone/>
            </a:pPr>
            <a:endParaRPr lang="en-GB" sz="2200" dirty="0"/>
          </a:p>
        </p:txBody>
      </p:sp>
    </p:spTree>
    <p:extLst>
      <p:ext uri="{BB962C8B-B14F-4D97-AF65-F5344CB8AC3E}">
        <p14:creationId xmlns:p14="http://schemas.microsoft.com/office/powerpoint/2010/main" val="245655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1855</Words>
  <Application>Microsoft Office PowerPoint</Application>
  <PresentationFormat>Widescreen</PresentationFormat>
  <Paragraphs>161</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Helvetica</vt:lpstr>
      <vt:lpstr>Office Theme</vt:lpstr>
      <vt:lpstr>PowerPoint Presentation</vt:lpstr>
      <vt:lpstr>Overview</vt:lpstr>
      <vt:lpstr>The functionality exclusion </vt:lpstr>
      <vt:lpstr>Why a substantial value exclusion?</vt:lpstr>
      <vt:lpstr>Cumulation?</vt:lpstr>
      <vt:lpstr>Aesthetics</vt:lpstr>
      <vt:lpstr>A proxy for distinctiveness?</vt:lpstr>
      <vt:lpstr>Protecting the public domain?</vt:lpstr>
      <vt:lpstr>Value as protecting competition</vt:lpstr>
      <vt:lpstr>The CJEU’s move towards a competition-based view of value</vt:lpstr>
      <vt:lpstr>Two steps</vt:lpstr>
      <vt:lpstr>Defining value: B&amp;O</vt:lpstr>
      <vt:lpstr>Defining value: Hauck </vt:lpstr>
      <vt:lpstr>Defining value: Gomboc</vt:lpstr>
      <vt:lpstr>Digging deeper: a competition-based rationale</vt:lpstr>
      <vt:lpstr>Digging deeper: a competition-based rationale </vt:lpstr>
      <vt:lpstr>The result?</vt:lpstr>
      <vt:lpstr>What would a single functionality exclusion look like?</vt:lpstr>
      <vt:lpstr>Why look outside the law?</vt:lpstr>
      <vt:lpstr>Emotional design: Norman</vt:lpstr>
      <vt:lpstr>Emotional design: Jordan</vt:lpstr>
      <vt:lpstr>Marketing: Holbrook</vt:lpstr>
      <vt:lpstr>Marketing: Almquist et al</vt:lpstr>
      <vt:lpstr>Marketing: Sheth et al</vt:lpstr>
      <vt:lpstr>What can lawyers learn from design and marketing?</vt:lpstr>
      <vt:lpstr>Taking stock…</vt:lpstr>
      <vt:lpstr>Options for integrating a single competition based-view of value</vt:lpstr>
      <vt:lpstr>The challenges</vt:lpstr>
      <vt:lpstr>Solution 1: value as sufficient</vt:lpstr>
      <vt:lpstr>Solution 2: consider alternatives </vt:lpstr>
      <vt:lpstr>Solution 3: emphasise essential characteristics</vt:lpstr>
      <vt:lpstr>Solution 4: substantial should really mean substantial</vt:lpstr>
      <vt:lpstr>To conclude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Fhima, Ilanah</dc:creator>
  <cp:lastModifiedBy>Fhima, Ilanah</cp:lastModifiedBy>
  <cp:revision>3</cp:revision>
  <dcterms:created xsi:type="dcterms:W3CDTF">2020-10-29T15:53:19Z</dcterms:created>
  <dcterms:modified xsi:type="dcterms:W3CDTF">2020-10-29T16:56:40Z</dcterms:modified>
</cp:coreProperties>
</file>