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38"/>
  </p:notesMasterIdLst>
  <p:handoutMasterIdLst>
    <p:handoutMasterId r:id="rId39"/>
  </p:handoutMasterIdLst>
  <p:sldIdLst>
    <p:sldId id="313" r:id="rId2"/>
    <p:sldId id="279" r:id="rId3"/>
    <p:sldId id="314" r:id="rId4"/>
    <p:sldId id="288" r:id="rId5"/>
    <p:sldId id="321" r:id="rId6"/>
    <p:sldId id="325" r:id="rId7"/>
    <p:sldId id="304" r:id="rId8"/>
    <p:sldId id="310" r:id="rId9"/>
    <p:sldId id="297" r:id="rId10"/>
    <p:sldId id="306" r:id="rId11"/>
    <p:sldId id="318" r:id="rId12"/>
    <p:sldId id="298" r:id="rId13"/>
    <p:sldId id="326" r:id="rId14"/>
    <p:sldId id="320" r:id="rId15"/>
    <p:sldId id="303" r:id="rId16"/>
    <p:sldId id="299" r:id="rId17"/>
    <p:sldId id="323" r:id="rId18"/>
    <p:sldId id="300" r:id="rId19"/>
    <p:sldId id="312" r:id="rId20"/>
    <p:sldId id="324" r:id="rId21"/>
    <p:sldId id="327" r:id="rId22"/>
    <p:sldId id="315" r:id="rId23"/>
    <p:sldId id="328" r:id="rId24"/>
    <p:sldId id="329" r:id="rId25"/>
    <p:sldId id="330" r:id="rId26"/>
    <p:sldId id="295" r:id="rId27"/>
    <p:sldId id="331" r:id="rId28"/>
    <p:sldId id="332" r:id="rId29"/>
    <p:sldId id="293" r:id="rId30"/>
    <p:sldId id="335" r:id="rId31"/>
    <p:sldId id="334" r:id="rId32"/>
    <p:sldId id="336" r:id="rId33"/>
    <p:sldId id="338" r:id="rId34"/>
    <p:sldId id="333" r:id="rId35"/>
    <p:sldId id="337" r:id="rId36"/>
    <p:sldId id="271" r:id="rId37"/>
  </p:sldIdLst>
  <p:sldSz cx="9144000" cy="6858000" type="screen4x3"/>
  <p:notesSz cx="6858000" cy="9144000"/>
  <p:defaultText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Lukasz" initials="" lastIdx="48"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clrMode="bw" frameSlides="1"/>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94" autoAdjust="0"/>
    <p:restoredTop sz="94629" autoAdjust="0"/>
  </p:normalViewPr>
  <p:slideViewPr>
    <p:cSldViewPr snapToGrid="0" snapToObjects="1">
      <p:cViewPr>
        <p:scale>
          <a:sx n="80" d="100"/>
          <a:sy n="80" d="100"/>
        </p:scale>
        <p:origin x="-1704" y="-9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4A7CE2-BBE2-3544-B16B-8DCA673510A0}" type="datetime1">
              <a:rPr lang="pl-PL" smtClean="0"/>
              <a:pPr/>
              <a:t>11/28/18</a:t>
            </a:fld>
            <a:endParaRPr lang="pl-PL" dirty="0"/>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2D7E79-BB55-6547-BE1D-5251DA5406B8}" type="slidenum">
              <a:rPr lang="pl-PL" smtClean="0"/>
              <a:pPr/>
              <a:t>‹#›</a:t>
            </a:fld>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47443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CB28F-81E8-A545-B35E-05C68F49CBA5}" type="datetime1">
              <a:rPr lang="pl-PL" smtClean="0"/>
              <a:pPr/>
              <a:t>11/28/18</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81DC9-2A4D-CF43-9720-0E0D1B7CFF1D}" type="slidenum">
              <a:rPr lang="pl-PL" smtClean="0"/>
              <a:pPr/>
              <a:t>‹#›</a:t>
            </a:fld>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27465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8C681DC9-2A4D-CF43-9720-0E0D1B7CFF1D}" type="slidenum">
              <a:rPr lang="pl-PL" smtClean="0"/>
              <a:pPr/>
              <a:t>26</a:t>
            </a:fld>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932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 styl wz. tyt.</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93167B7-CECD-644C-8EC8-EC23CED1CE05}" type="datetime1">
              <a:rPr lang="pl-PL" smtClean="0"/>
              <a:pPr/>
              <a:t>11/28/18</a:t>
            </a:fld>
            <a:endParaRPr lang="pl-PL" dirty="0"/>
          </a:p>
        </p:txBody>
      </p:sp>
      <p:sp>
        <p:nvSpPr>
          <p:cNvPr id="5" name="Symbol zastępczy stopki 4"/>
          <p:cNvSpPr>
            <a:spLocks noGrp="1"/>
          </p:cNvSpPr>
          <p:nvPr>
            <p:ph type="ftr" sz="quarter" idx="11"/>
          </p:nvPr>
        </p:nvSpPr>
        <p:spPr/>
        <p:txBody>
          <a:bodyPr/>
          <a:lstStyle/>
          <a:p>
            <a:r>
              <a:rPr lang="pl-PL" dirty="0" smtClean="0"/>
              <a:t>Łukasz Żelechowski   University of Warsaw</a:t>
            </a:r>
            <a:endParaRPr lang="pl-PL" dirty="0"/>
          </a:p>
        </p:txBody>
      </p:sp>
      <p:sp>
        <p:nvSpPr>
          <p:cNvPr id="6" name="Symbol zastępczy numeru slajdu 5"/>
          <p:cNvSpPr>
            <a:spLocks noGrp="1"/>
          </p:cNvSpPr>
          <p:nvPr>
            <p:ph type="sldNum" sz="quarter" idx="12"/>
          </p:nvPr>
        </p:nvSpPr>
        <p:spPr/>
        <p:txBody>
          <a:bodyPr/>
          <a:lstStyle/>
          <a:p>
            <a:fld id="{F85DAFD7-3547-4146-AD38-7A5CC99E8A44}" type="slidenum">
              <a:rPr lang="pl-PL" smtClean="0"/>
              <a:pPr/>
              <a:t>‹#›</a:t>
            </a:fld>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621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 styl wz. tyt.</a:t>
            </a:r>
            <a:endParaRPr lang="pl-PL"/>
          </a:p>
        </p:txBody>
      </p:sp>
      <p:sp>
        <p:nvSpPr>
          <p:cNvPr id="3" name="Symbol zastępczy tekst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A2362FB-3025-8347-9345-6471D1B94217}" type="datetime1">
              <a:rPr lang="pl-PL" smtClean="0"/>
              <a:pPr/>
              <a:t>11/28/18</a:t>
            </a:fld>
            <a:endParaRPr lang="pl-PL" dirty="0"/>
          </a:p>
        </p:txBody>
      </p:sp>
      <p:sp>
        <p:nvSpPr>
          <p:cNvPr id="5" name="Symbol zastępczy stopki 4"/>
          <p:cNvSpPr>
            <a:spLocks noGrp="1"/>
          </p:cNvSpPr>
          <p:nvPr>
            <p:ph type="ftr" sz="quarter" idx="11"/>
          </p:nvPr>
        </p:nvSpPr>
        <p:spPr/>
        <p:txBody>
          <a:bodyPr/>
          <a:lstStyle/>
          <a:p>
            <a:r>
              <a:rPr lang="pl-PL" dirty="0" smtClean="0"/>
              <a:t>Łukasz Żelechowski   University of Warsaw</a:t>
            </a:r>
            <a:endParaRPr lang="pl-PL" dirty="0"/>
          </a:p>
        </p:txBody>
      </p:sp>
      <p:sp>
        <p:nvSpPr>
          <p:cNvPr id="6" name="Symbol zastępczy numeru slajdu 5"/>
          <p:cNvSpPr>
            <a:spLocks noGrp="1"/>
          </p:cNvSpPr>
          <p:nvPr>
            <p:ph type="sldNum" sz="quarter" idx="12"/>
          </p:nvPr>
        </p:nvSpPr>
        <p:spPr/>
        <p:txBody>
          <a:bodyPr/>
          <a:lstStyle/>
          <a:p>
            <a:fld id="{F85DAFD7-3547-4146-AD38-7A5CC99E8A44}" type="slidenum">
              <a:rPr lang="pl-PL" smtClean="0"/>
              <a:pPr/>
              <a:t>‹#›</a:t>
            </a:fld>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2905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 styl wz. tyt.</a:t>
            </a:r>
            <a:endParaRPr lang="pl-PL"/>
          </a:p>
        </p:txBody>
      </p:sp>
      <p:sp>
        <p:nvSpPr>
          <p:cNvPr id="3" name="Symbol zastępczy tekst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8FDB335-DDED-D943-A185-43C9004E8958}" type="datetime1">
              <a:rPr lang="pl-PL" smtClean="0"/>
              <a:pPr/>
              <a:t>11/28/18</a:t>
            </a:fld>
            <a:endParaRPr lang="pl-PL" dirty="0"/>
          </a:p>
        </p:txBody>
      </p:sp>
      <p:sp>
        <p:nvSpPr>
          <p:cNvPr id="5" name="Symbol zastępczy stopki 4"/>
          <p:cNvSpPr>
            <a:spLocks noGrp="1"/>
          </p:cNvSpPr>
          <p:nvPr>
            <p:ph type="ftr" sz="quarter" idx="11"/>
          </p:nvPr>
        </p:nvSpPr>
        <p:spPr/>
        <p:txBody>
          <a:bodyPr/>
          <a:lstStyle/>
          <a:p>
            <a:r>
              <a:rPr lang="pl-PL" dirty="0" smtClean="0"/>
              <a:t>Łukasz Żelechowski   University of Warsaw</a:t>
            </a:r>
            <a:endParaRPr lang="pl-PL" dirty="0"/>
          </a:p>
        </p:txBody>
      </p:sp>
      <p:sp>
        <p:nvSpPr>
          <p:cNvPr id="6" name="Symbol zastępczy numeru slajdu 5"/>
          <p:cNvSpPr>
            <a:spLocks noGrp="1"/>
          </p:cNvSpPr>
          <p:nvPr>
            <p:ph type="sldNum" sz="quarter" idx="12"/>
          </p:nvPr>
        </p:nvSpPr>
        <p:spPr/>
        <p:txBody>
          <a:bodyPr/>
          <a:lstStyle/>
          <a:p>
            <a:fld id="{F85DAFD7-3547-4146-AD38-7A5CC99E8A44}" type="slidenum">
              <a:rPr lang="pl-PL" smtClean="0"/>
              <a:pPr/>
              <a:t>‹#›</a:t>
            </a:fld>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535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 styl wz. tyt.</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74C8362-584F-4746-9A99-861C40278044}" type="datetime1">
              <a:rPr lang="pl-PL" smtClean="0"/>
              <a:pPr/>
              <a:t>11/28/18</a:t>
            </a:fld>
            <a:endParaRPr lang="pl-PL" dirty="0"/>
          </a:p>
        </p:txBody>
      </p:sp>
      <p:sp>
        <p:nvSpPr>
          <p:cNvPr id="5" name="Symbol zastępczy stopki 4"/>
          <p:cNvSpPr>
            <a:spLocks noGrp="1"/>
          </p:cNvSpPr>
          <p:nvPr>
            <p:ph type="ftr" sz="quarter" idx="11"/>
          </p:nvPr>
        </p:nvSpPr>
        <p:spPr/>
        <p:txBody>
          <a:bodyPr/>
          <a:lstStyle/>
          <a:p>
            <a:r>
              <a:rPr lang="pl-PL" dirty="0" smtClean="0"/>
              <a:t>Łukasz Żelechowski   University of Warsaw</a:t>
            </a:r>
            <a:endParaRPr lang="pl-PL" dirty="0"/>
          </a:p>
        </p:txBody>
      </p:sp>
      <p:sp>
        <p:nvSpPr>
          <p:cNvPr id="6" name="Symbol zastępczy numeru slajdu 5"/>
          <p:cNvSpPr>
            <a:spLocks noGrp="1"/>
          </p:cNvSpPr>
          <p:nvPr>
            <p:ph type="sldNum" sz="quarter" idx="12"/>
          </p:nvPr>
        </p:nvSpPr>
        <p:spPr/>
        <p:txBody>
          <a:bodyPr/>
          <a:lstStyle/>
          <a:p>
            <a:fld id="{F85DAFD7-3547-4146-AD38-7A5CC99E8A44}" type="slidenum">
              <a:rPr lang="pl-PL" smtClean="0"/>
              <a:pPr/>
              <a:t>‹#›</a:t>
            </a:fld>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376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 styl wz. tyt.</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E24EEBB-8357-3543-BAE8-114FAF01CCA1}" type="datetime1">
              <a:rPr lang="pl-PL" smtClean="0"/>
              <a:pPr/>
              <a:t>11/28/18</a:t>
            </a:fld>
            <a:endParaRPr lang="pl-PL" dirty="0"/>
          </a:p>
        </p:txBody>
      </p:sp>
      <p:sp>
        <p:nvSpPr>
          <p:cNvPr id="5" name="Symbol zastępczy stopki 4"/>
          <p:cNvSpPr>
            <a:spLocks noGrp="1"/>
          </p:cNvSpPr>
          <p:nvPr>
            <p:ph type="ftr" sz="quarter" idx="11"/>
          </p:nvPr>
        </p:nvSpPr>
        <p:spPr/>
        <p:txBody>
          <a:bodyPr/>
          <a:lstStyle/>
          <a:p>
            <a:r>
              <a:rPr lang="pl-PL" dirty="0" smtClean="0"/>
              <a:t>Łukasz Żelechowski   University of Warsaw</a:t>
            </a:r>
            <a:endParaRPr lang="pl-PL" dirty="0"/>
          </a:p>
        </p:txBody>
      </p:sp>
      <p:sp>
        <p:nvSpPr>
          <p:cNvPr id="6" name="Symbol zastępczy numeru slajdu 5"/>
          <p:cNvSpPr>
            <a:spLocks noGrp="1"/>
          </p:cNvSpPr>
          <p:nvPr>
            <p:ph type="sldNum" sz="quarter" idx="12"/>
          </p:nvPr>
        </p:nvSpPr>
        <p:spPr/>
        <p:txBody>
          <a:bodyPr/>
          <a:lstStyle/>
          <a:p>
            <a:fld id="{F85DAFD7-3547-4146-AD38-7A5CC99E8A44}" type="slidenum">
              <a:rPr lang="pl-PL" smtClean="0"/>
              <a:pPr/>
              <a:t>‹#›</a:t>
            </a:fld>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782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 styl wz. tyt.</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1E99953-5C4F-B545-93B5-39386DE72D12}" type="datetime1">
              <a:rPr lang="pl-PL" smtClean="0"/>
              <a:pPr/>
              <a:t>11/28/18</a:t>
            </a:fld>
            <a:endParaRPr lang="pl-PL" dirty="0"/>
          </a:p>
        </p:txBody>
      </p:sp>
      <p:sp>
        <p:nvSpPr>
          <p:cNvPr id="6" name="Symbol zastępczy stopki 5"/>
          <p:cNvSpPr>
            <a:spLocks noGrp="1"/>
          </p:cNvSpPr>
          <p:nvPr>
            <p:ph type="ftr" sz="quarter" idx="11"/>
          </p:nvPr>
        </p:nvSpPr>
        <p:spPr/>
        <p:txBody>
          <a:bodyPr/>
          <a:lstStyle/>
          <a:p>
            <a:r>
              <a:rPr lang="pl-PL" dirty="0" smtClean="0"/>
              <a:t>Łukasz Żelechowski   University of Warsaw</a:t>
            </a:r>
            <a:endParaRPr lang="pl-PL" dirty="0"/>
          </a:p>
        </p:txBody>
      </p:sp>
      <p:sp>
        <p:nvSpPr>
          <p:cNvPr id="7" name="Symbol zastępczy numeru slajdu 6"/>
          <p:cNvSpPr>
            <a:spLocks noGrp="1"/>
          </p:cNvSpPr>
          <p:nvPr>
            <p:ph type="sldNum" sz="quarter" idx="12"/>
          </p:nvPr>
        </p:nvSpPr>
        <p:spPr/>
        <p:txBody>
          <a:bodyPr/>
          <a:lstStyle/>
          <a:p>
            <a:fld id="{F85DAFD7-3547-4146-AD38-7A5CC99E8A44}" type="slidenum">
              <a:rPr lang="pl-PL" smtClean="0"/>
              <a:pPr/>
              <a:t>‹#›</a:t>
            </a:fld>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382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 styl wz. tyt.</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24D84A42-016C-7D41-B862-31EE23626FBE}" type="datetime1">
              <a:rPr lang="pl-PL" smtClean="0"/>
              <a:pPr/>
              <a:t>11/28/18</a:t>
            </a:fld>
            <a:endParaRPr lang="pl-PL" dirty="0"/>
          </a:p>
        </p:txBody>
      </p:sp>
      <p:sp>
        <p:nvSpPr>
          <p:cNvPr id="8" name="Symbol zastępczy stopki 7"/>
          <p:cNvSpPr>
            <a:spLocks noGrp="1"/>
          </p:cNvSpPr>
          <p:nvPr>
            <p:ph type="ftr" sz="quarter" idx="11"/>
          </p:nvPr>
        </p:nvSpPr>
        <p:spPr/>
        <p:txBody>
          <a:bodyPr/>
          <a:lstStyle/>
          <a:p>
            <a:r>
              <a:rPr lang="pl-PL" dirty="0" smtClean="0"/>
              <a:t>Łukasz Żelechowski   University of Warsaw</a:t>
            </a:r>
            <a:endParaRPr lang="pl-PL" dirty="0"/>
          </a:p>
        </p:txBody>
      </p:sp>
      <p:sp>
        <p:nvSpPr>
          <p:cNvPr id="9" name="Symbol zastępczy numeru slajdu 8"/>
          <p:cNvSpPr>
            <a:spLocks noGrp="1"/>
          </p:cNvSpPr>
          <p:nvPr>
            <p:ph type="sldNum" sz="quarter" idx="12"/>
          </p:nvPr>
        </p:nvSpPr>
        <p:spPr/>
        <p:txBody>
          <a:bodyPr/>
          <a:lstStyle/>
          <a:p>
            <a:fld id="{F85DAFD7-3547-4146-AD38-7A5CC99E8A44}" type="slidenum">
              <a:rPr lang="pl-PL" smtClean="0"/>
              <a:pPr/>
              <a:t>‹#›</a:t>
            </a:fld>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294552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 styl wz. tyt.</a:t>
            </a:r>
            <a:endParaRPr lang="pl-PL"/>
          </a:p>
        </p:txBody>
      </p:sp>
      <p:sp>
        <p:nvSpPr>
          <p:cNvPr id="3" name="Symbol zastępczy daty 2"/>
          <p:cNvSpPr>
            <a:spLocks noGrp="1"/>
          </p:cNvSpPr>
          <p:nvPr>
            <p:ph type="dt" sz="half" idx="10"/>
          </p:nvPr>
        </p:nvSpPr>
        <p:spPr/>
        <p:txBody>
          <a:bodyPr/>
          <a:lstStyle/>
          <a:p>
            <a:fld id="{3447B639-A5DA-CD48-A262-EEA25478F20B}" type="datetime1">
              <a:rPr lang="pl-PL" smtClean="0"/>
              <a:pPr/>
              <a:t>11/28/18</a:t>
            </a:fld>
            <a:endParaRPr lang="pl-PL" dirty="0"/>
          </a:p>
        </p:txBody>
      </p:sp>
      <p:sp>
        <p:nvSpPr>
          <p:cNvPr id="4" name="Symbol zastępczy stopki 3"/>
          <p:cNvSpPr>
            <a:spLocks noGrp="1"/>
          </p:cNvSpPr>
          <p:nvPr>
            <p:ph type="ftr" sz="quarter" idx="11"/>
          </p:nvPr>
        </p:nvSpPr>
        <p:spPr/>
        <p:txBody>
          <a:bodyPr/>
          <a:lstStyle/>
          <a:p>
            <a:r>
              <a:rPr lang="pl-PL" dirty="0" smtClean="0"/>
              <a:t>Łukasz Żelechowski   University of Warsaw</a:t>
            </a:r>
            <a:endParaRPr lang="pl-PL" dirty="0"/>
          </a:p>
        </p:txBody>
      </p:sp>
      <p:sp>
        <p:nvSpPr>
          <p:cNvPr id="5" name="Symbol zastępczy numeru slajdu 4"/>
          <p:cNvSpPr>
            <a:spLocks noGrp="1"/>
          </p:cNvSpPr>
          <p:nvPr>
            <p:ph type="sldNum" sz="quarter" idx="12"/>
          </p:nvPr>
        </p:nvSpPr>
        <p:spPr/>
        <p:txBody>
          <a:bodyPr/>
          <a:lstStyle/>
          <a:p>
            <a:fld id="{F85DAFD7-3547-4146-AD38-7A5CC99E8A44}" type="slidenum">
              <a:rPr lang="pl-PL" smtClean="0"/>
              <a:pPr/>
              <a:t>‹#›</a:t>
            </a:fld>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435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Puste">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7C3BC19-2CB3-944C-A333-600040C45394}" type="datetime1">
              <a:rPr lang="pl-PL" smtClean="0"/>
              <a:pPr/>
              <a:t>11/28/18</a:t>
            </a:fld>
            <a:endParaRPr lang="pl-PL" dirty="0"/>
          </a:p>
        </p:txBody>
      </p:sp>
      <p:sp>
        <p:nvSpPr>
          <p:cNvPr id="3" name="Symbol zastępczy stopki 2"/>
          <p:cNvSpPr>
            <a:spLocks noGrp="1"/>
          </p:cNvSpPr>
          <p:nvPr>
            <p:ph type="ftr" sz="quarter" idx="11"/>
          </p:nvPr>
        </p:nvSpPr>
        <p:spPr/>
        <p:txBody>
          <a:bodyPr/>
          <a:lstStyle/>
          <a:p>
            <a:r>
              <a:rPr lang="pl-PL" dirty="0" smtClean="0"/>
              <a:t>Łukasz Żelechowski   University of Warsaw</a:t>
            </a:r>
            <a:endParaRPr lang="pl-PL" dirty="0"/>
          </a:p>
        </p:txBody>
      </p:sp>
      <p:sp>
        <p:nvSpPr>
          <p:cNvPr id="4" name="Symbol zastępczy numeru slajdu 3"/>
          <p:cNvSpPr>
            <a:spLocks noGrp="1"/>
          </p:cNvSpPr>
          <p:nvPr>
            <p:ph type="sldNum" sz="quarter" idx="12"/>
          </p:nvPr>
        </p:nvSpPr>
        <p:spPr/>
        <p:txBody>
          <a:bodyPr/>
          <a:lstStyle/>
          <a:p>
            <a:fld id="{F85DAFD7-3547-4146-AD38-7A5CC99E8A44}" type="slidenum">
              <a:rPr lang="pl-PL" smtClean="0"/>
              <a:pPr/>
              <a:t>‹#›</a:t>
            </a:fld>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731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 styl wz. tyt.</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97319C0-78D1-A540-A92A-48E447F44743}" type="datetime1">
              <a:rPr lang="pl-PL" smtClean="0"/>
              <a:pPr/>
              <a:t>11/28/18</a:t>
            </a:fld>
            <a:endParaRPr lang="pl-PL" dirty="0"/>
          </a:p>
        </p:txBody>
      </p:sp>
      <p:sp>
        <p:nvSpPr>
          <p:cNvPr id="6" name="Symbol zastępczy stopki 5"/>
          <p:cNvSpPr>
            <a:spLocks noGrp="1"/>
          </p:cNvSpPr>
          <p:nvPr>
            <p:ph type="ftr" sz="quarter" idx="11"/>
          </p:nvPr>
        </p:nvSpPr>
        <p:spPr/>
        <p:txBody>
          <a:bodyPr/>
          <a:lstStyle/>
          <a:p>
            <a:r>
              <a:rPr lang="pl-PL" dirty="0" smtClean="0"/>
              <a:t>Łukasz Żelechowski   University of Warsaw</a:t>
            </a:r>
            <a:endParaRPr lang="pl-PL" dirty="0"/>
          </a:p>
        </p:txBody>
      </p:sp>
      <p:sp>
        <p:nvSpPr>
          <p:cNvPr id="7" name="Symbol zastępczy numeru slajdu 6"/>
          <p:cNvSpPr>
            <a:spLocks noGrp="1"/>
          </p:cNvSpPr>
          <p:nvPr>
            <p:ph type="sldNum" sz="quarter" idx="12"/>
          </p:nvPr>
        </p:nvSpPr>
        <p:spPr/>
        <p:txBody>
          <a:bodyPr/>
          <a:lstStyle/>
          <a:p>
            <a:fld id="{F85DAFD7-3547-4146-AD38-7A5CC99E8A44}" type="slidenum">
              <a:rPr lang="pl-PL" smtClean="0"/>
              <a:pPr/>
              <a:t>‹#›</a:t>
            </a:fld>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408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 styl wz. tyt.</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B011A54-6BB8-4046-A0DA-E47F78554563}" type="datetime1">
              <a:rPr lang="pl-PL" smtClean="0"/>
              <a:pPr/>
              <a:t>11/28/18</a:t>
            </a:fld>
            <a:endParaRPr lang="pl-PL" dirty="0"/>
          </a:p>
        </p:txBody>
      </p:sp>
      <p:sp>
        <p:nvSpPr>
          <p:cNvPr id="6" name="Symbol zastępczy stopki 5"/>
          <p:cNvSpPr>
            <a:spLocks noGrp="1"/>
          </p:cNvSpPr>
          <p:nvPr>
            <p:ph type="ftr" sz="quarter" idx="11"/>
          </p:nvPr>
        </p:nvSpPr>
        <p:spPr/>
        <p:txBody>
          <a:bodyPr/>
          <a:lstStyle/>
          <a:p>
            <a:r>
              <a:rPr lang="pl-PL" dirty="0" smtClean="0"/>
              <a:t>Łukasz Żelechowski   University of Warsaw</a:t>
            </a:r>
            <a:endParaRPr lang="pl-PL" dirty="0"/>
          </a:p>
        </p:txBody>
      </p:sp>
      <p:sp>
        <p:nvSpPr>
          <p:cNvPr id="7" name="Symbol zastępczy numeru slajdu 6"/>
          <p:cNvSpPr>
            <a:spLocks noGrp="1"/>
          </p:cNvSpPr>
          <p:nvPr>
            <p:ph type="sldNum" sz="quarter" idx="12"/>
          </p:nvPr>
        </p:nvSpPr>
        <p:spPr/>
        <p:txBody>
          <a:bodyPr/>
          <a:lstStyle/>
          <a:p>
            <a:fld id="{F85DAFD7-3547-4146-AD38-7A5CC99E8A44}" type="slidenum">
              <a:rPr lang="pl-PL" smtClean="0"/>
              <a:pPr/>
              <a:t>‹#›</a:t>
            </a:fld>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96734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 styl wz. tyt.</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EA44D-AAB1-8740-8209-4390216EACD0}" type="datetime1">
              <a:rPr lang="pl-PL" smtClean="0"/>
              <a:pPr/>
              <a:t>11/28/18</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dirty="0" smtClean="0"/>
              <a:t>Łukasz Żelechowski   University of Warsaw</a:t>
            </a:r>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DAFD7-3547-4146-AD38-7A5CC99E8A44}" type="slidenum">
              <a:rPr lang="pl-PL" smtClean="0"/>
              <a:pPr/>
              <a:t>‹#›</a:t>
            </a:fld>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3367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Podtytuł 2"/>
          <p:cNvSpPr>
            <a:spLocks noGrp="1"/>
          </p:cNvSpPr>
          <p:nvPr>
            <p:ph type="subTitle" idx="4294967295"/>
          </p:nvPr>
        </p:nvSpPr>
        <p:spPr>
          <a:xfrm>
            <a:off x="1582128" y="3749674"/>
            <a:ext cx="6755423" cy="2124075"/>
          </a:xfrm>
        </p:spPr>
        <p:txBody>
          <a:bodyPr>
            <a:normAutofit fontScale="25000" lnSpcReduction="20000"/>
          </a:bodyPr>
          <a:lstStyle/>
          <a:p>
            <a:pPr marL="0" indent="0" algn="ctr">
              <a:buNone/>
            </a:pPr>
            <a:r>
              <a:rPr lang="en-GB" sz="9600" dirty="0" smtClean="0"/>
              <a:t>University of Cambridge </a:t>
            </a:r>
          </a:p>
          <a:p>
            <a:pPr marL="0" indent="0" algn="ctr">
              <a:buNone/>
            </a:pPr>
            <a:r>
              <a:rPr lang="en-GB" sz="9600" dirty="0" smtClean="0"/>
              <a:t>Centre </a:t>
            </a:r>
            <a:r>
              <a:rPr lang="en-GB" sz="9600" dirty="0"/>
              <a:t>for Intellectual Property and Information </a:t>
            </a:r>
            <a:r>
              <a:rPr lang="en-GB" sz="9600" dirty="0" smtClean="0"/>
              <a:t>Law</a:t>
            </a:r>
          </a:p>
          <a:p>
            <a:pPr marL="0" indent="0" algn="ctr">
              <a:buNone/>
            </a:pPr>
            <a:r>
              <a:rPr lang="en-GB" sz="9600" dirty="0" smtClean="0"/>
              <a:t>22 November 2018</a:t>
            </a:r>
          </a:p>
          <a:p>
            <a:pPr marL="0" indent="0" algn="ctr">
              <a:buNone/>
            </a:pPr>
            <a:r>
              <a:rPr lang="en-GB" sz="9600" dirty="0" smtClean="0"/>
              <a:t>Łukasz Żelechowski </a:t>
            </a:r>
          </a:p>
          <a:p>
            <a:pPr marL="0" indent="0" algn="ctr">
              <a:buNone/>
            </a:pPr>
            <a:r>
              <a:rPr lang="en-GB" sz="9600" dirty="0" smtClean="0"/>
              <a:t>University of Warsaw</a:t>
            </a:r>
          </a:p>
          <a:p>
            <a:pPr marL="0" indent="0" algn="ctr">
              <a:spcBef>
                <a:spcPts val="0"/>
              </a:spcBef>
              <a:buFont typeface="Wingdings" charset="0"/>
              <a:buNone/>
              <a:defRPr/>
            </a:pPr>
            <a:endParaRPr kumimoji="0" lang="en-GB" sz="6000" dirty="0" smtClean="0">
              <a:solidFill>
                <a:srgbClr val="5F5F5F"/>
              </a:solidFill>
              <a:latin typeface="Tahoma" charset="0"/>
            </a:endParaRPr>
          </a:p>
          <a:p>
            <a:pPr marL="0" indent="0">
              <a:spcBef>
                <a:spcPts val="0"/>
              </a:spcBef>
              <a:buFont typeface="Wingdings" charset="0"/>
              <a:buNone/>
              <a:defRPr/>
            </a:pPr>
            <a:endParaRPr kumimoji="0" lang="en-GB" sz="2000" dirty="0">
              <a:solidFill>
                <a:srgbClr val="5F5F5F"/>
              </a:solidFill>
              <a:latin typeface="Tahoma" charset="0"/>
            </a:endParaRPr>
          </a:p>
          <a:p>
            <a:pPr marL="0" indent="0">
              <a:spcBef>
                <a:spcPts val="0"/>
              </a:spcBef>
              <a:buFont typeface="Wingdings" charset="0"/>
              <a:buNone/>
              <a:defRPr/>
            </a:pPr>
            <a:endParaRPr kumimoji="0" lang="en-GB" sz="2000" dirty="0">
              <a:solidFill>
                <a:srgbClr val="5F5F5F"/>
              </a:solidFill>
              <a:latin typeface="Tahoma" charset="0"/>
            </a:endParaRPr>
          </a:p>
          <a:p>
            <a:pPr marL="0" indent="0">
              <a:spcBef>
                <a:spcPts val="0"/>
              </a:spcBef>
              <a:buFont typeface="Wingdings" charset="0"/>
              <a:buNone/>
              <a:defRPr/>
            </a:pPr>
            <a:endParaRPr lang="en-US" sz="2000" b="1" dirty="0" smtClean="0"/>
          </a:p>
          <a:p>
            <a:pPr marL="0" indent="0">
              <a:buFont typeface="Wingdings" charset="0"/>
              <a:buNone/>
              <a:defRPr/>
            </a:pPr>
            <a:r>
              <a:rPr kumimoji="0" lang="pl-PL" sz="2600" dirty="0" smtClean="0">
                <a:solidFill>
                  <a:srgbClr val="5F5F5F"/>
                </a:solidFill>
                <a:latin typeface="Tahoma" charset="0"/>
              </a:rPr>
              <a:t> </a:t>
            </a:r>
          </a:p>
        </p:txBody>
      </p:sp>
      <p:sp>
        <p:nvSpPr>
          <p:cNvPr id="6147" name="Title 3"/>
          <p:cNvSpPr>
            <a:spLocks noGrp="1"/>
          </p:cNvSpPr>
          <p:nvPr>
            <p:ph type="ctrTitle" idx="4294967295"/>
          </p:nvPr>
        </p:nvSpPr>
        <p:spPr>
          <a:xfrm>
            <a:off x="1582128" y="1670844"/>
            <a:ext cx="7045569" cy="785812"/>
          </a:xfrm>
        </p:spPr>
        <p:txBody>
          <a:bodyPr>
            <a:normAutofit fontScale="90000"/>
          </a:bodyPr>
          <a:lstStyle/>
          <a:p>
            <a:pPr>
              <a:defRPr/>
            </a:pPr>
            <a:r>
              <a:rPr lang="en-US" sz="3600" dirty="0" smtClean="0"/>
              <a:t>Freedom of expression and trade mark law: in search of legal mechanisms for striking a balance </a:t>
            </a:r>
            <a:endParaRPr kumimoji="0" lang="en-US" sz="4000" dirty="0" smtClean="0"/>
          </a:p>
        </p:txBody>
      </p:sp>
      <p:pic>
        <p:nvPicPr>
          <p:cNvPr id="18435" name="Picture 3" descr="godlo_WPIA_last_popr_small"/>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3064" y="469900"/>
            <a:ext cx="1062403" cy="1371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797968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a:xfrm>
            <a:off x="174625" y="406401"/>
            <a:ext cx="8651875" cy="1143000"/>
          </a:xfrm>
        </p:spPr>
        <p:txBody>
          <a:bodyPr>
            <a:noAutofit/>
          </a:bodyPr>
          <a:lstStyle/>
          <a:p>
            <a:r>
              <a:rPr lang="en-GB" sz="3200" dirty="0" smtClean="0"/>
              <a:t>Marks violating accepted principles of morality</a:t>
            </a:r>
            <a:br>
              <a:rPr lang="en-GB" sz="3200" dirty="0" smtClean="0"/>
            </a:br>
            <a:r>
              <a:rPr lang="en-GB" sz="3200" dirty="0" smtClean="0"/>
              <a:t> - approach developed in EUTM matters </a:t>
            </a:r>
            <a:br>
              <a:rPr lang="en-GB" sz="3200" dirty="0" smtClean="0"/>
            </a:br>
            <a:endParaRPr lang="en-GB" sz="3200" dirty="0"/>
          </a:p>
        </p:txBody>
      </p:sp>
      <p:sp>
        <p:nvSpPr>
          <p:cNvPr id="3" name="Symbol zastępczy zawartości 2"/>
          <p:cNvSpPr>
            <a:spLocks noGrp="1"/>
          </p:cNvSpPr>
          <p:nvPr>
            <p:ph idx="1"/>
          </p:nvPr>
        </p:nvSpPr>
        <p:spPr>
          <a:xfrm>
            <a:off x="438150" y="1438276"/>
            <a:ext cx="8229600" cy="4889500"/>
          </a:xfrm>
        </p:spPr>
        <p:txBody>
          <a:bodyPr>
            <a:normAutofit fontScale="47500" lnSpcReduction="20000"/>
          </a:bodyPr>
          <a:lstStyle/>
          <a:p>
            <a:pPr marL="342900" lvl="1" indent="-342900" algn="just">
              <a:spcBef>
                <a:spcPts val="600"/>
              </a:spcBef>
              <a:spcAft>
                <a:spcPts val="600"/>
              </a:spcAft>
              <a:buFont typeface="Arial"/>
              <a:buChar char="•"/>
            </a:pPr>
            <a:r>
              <a:rPr lang="en-GB" sz="3800" dirty="0" smtClean="0"/>
              <a:t>Mark as such (intrinsic qualities of the mark) </a:t>
            </a:r>
            <a:r>
              <a:rPr lang="en-GB" sz="3800" i="1" dirty="0" smtClean="0"/>
              <a:t>[R 338/2000-4 ‘INTERTOPS’, para. 7 and 14; GC: T-140/02, para. 28]</a:t>
            </a:r>
          </a:p>
          <a:p>
            <a:pPr marL="342900" lvl="1" indent="-342900" algn="just">
              <a:spcBef>
                <a:spcPts val="600"/>
              </a:spcBef>
              <a:spcAft>
                <a:spcPts val="600"/>
              </a:spcAft>
              <a:buFont typeface="Arial"/>
              <a:buChar char="•"/>
            </a:pPr>
            <a:r>
              <a:rPr lang="en-GB" sz="3800" dirty="0" smtClean="0"/>
              <a:t>Standard of a reasonable ‘middle ground’ person </a:t>
            </a:r>
            <a:r>
              <a:rPr lang="en-GB" sz="3800" i="1" dirty="0" smtClean="0"/>
              <a:t>[R 495/2005-G ‘SCREW YOU’, para. 21]</a:t>
            </a:r>
          </a:p>
          <a:p>
            <a:pPr marL="342900" lvl="1" indent="-342900" algn="just">
              <a:spcBef>
                <a:spcPts val="600"/>
              </a:spcBef>
              <a:spcAft>
                <a:spcPts val="600"/>
              </a:spcAft>
              <a:buFont typeface="Arial"/>
              <a:buChar char="•"/>
            </a:pPr>
            <a:r>
              <a:rPr lang="en-GB" sz="3800" dirty="0" smtClean="0"/>
              <a:t>Trade marks raising the issue of taste do not raise </a:t>
            </a:r>
            <a:r>
              <a:rPr lang="en-GB" sz="3800" i="1" dirty="0" smtClean="0"/>
              <a:t>per se</a:t>
            </a:r>
            <a:r>
              <a:rPr lang="en-GB" sz="3800" dirty="0" smtClean="0"/>
              <a:t> the issue of public policy or morality </a:t>
            </a:r>
            <a:r>
              <a:rPr lang="en-GB" sz="3800" i="1" dirty="0" smtClean="0"/>
              <a:t>[R 111/2002-4 ‘DICK &amp; FANNY’, para. 10]</a:t>
            </a:r>
          </a:p>
          <a:p>
            <a:pPr marL="342900" lvl="1" indent="-342900" algn="just">
              <a:spcBef>
                <a:spcPts val="600"/>
              </a:spcBef>
              <a:spcAft>
                <a:spcPts val="600"/>
              </a:spcAft>
              <a:buFont typeface="Arial"/>
              <a:buChar char="•"/>
            </a:pPr>
            <a:r>
              <a:rPr lang="en-GB" sz="3800" dirty="0" smtClean="0"/>
              <a:t>Need to take account of the context in which the mark is likely to be encountered, assuming normal use of the mark in connection with the goods and services covered by the application </a:t>
            </a:r>
            <a:r>
              <a:rPr lang="en-GB" sz="3800" i="1" dirty="0" smtClean="0"/>
              <a:t>[‘SCREW YOU’, para. 21]</a:t>
            </a:r>
          </a:p>
          <a:p>
            <a:pPr marL="342900" lvl="1" indent="-342900" algn="just">
              <a:spcBef>
                <a:spcPts val="600"/>
              </a:spcBef>
              <a:spcAft>
                <a:spcPts val="600"/>
              </a:spcAft>
              <a:buFont typeface="Arial"/>
              <a:buChar char="•"/>
            </a:pPr>
            <a:r>
              <a:rPr lang="en-GB" sz="3800" dirty="0" smtClean="0"/>
              <a:t>Assessment by the targeted public is not always a decisive factor </a:t>
            </a:r>
            <a:r>
              <a:rPr lang="en-GB" sz="3800" i="1" dirty="0" smtClean="0"/>
              <a:t>[GC: T-526/09 ‘PAKI’, para. 18; GC: T-266/13 ’CURVE’, paras. 24-25] </a:t>
            </a:r>
          </a:p>
          <a:p>
            <a:pPr marL="342900" lvl="1" indent="-342900" algn="just">
              <a:spcBef>
                <a:spcPts val="600"/>
              </a:spcBef>
              <a:spcAft>
                <a:spcPts val="600"/>
              </a:spcAft>
              <a:buFont typeface="Arial"/>
              <a:buChar char="•"/>
            </a:pPr>
            <a:r>
              <a:rPr lang="en-GB" sz="3800" dirty="0" smtClean="0"/>
              <a:t>Not only signs with a negative connotation </a:t>
            </a:r>
            <a:r>
              <a:rPr lang="en-GB" sz="3800" i="1" dirty="0" smtClean="0"/>
              <a:t>[R 2613/2011-2 ‘ATATURK’, para. 30; R 510/2013-1 ‘Representation of a cross’, para. 58]</a:t>
            </a:r>
          </a:p>
          <a:p>
            <a:pPr marL="342900" lvl="1" indent="-342900" algn="just">
              <a:spcBef>
                <a:spcPts val="600"/>
              </a:spcBef>
              <a:spcAft>
                <a:spcPts val="600"/>
              </a:spcAft>
              <a:buFont typeface="Arial"/>
              <a:buChar char="•"/>
            </a:pPr>
            <a:r>
              <a:rPr lang="en-GB" sz="3800" dirty="0" smtClean="0"/>
              <a:t>Appreciation of diversity of conceptions (attitudes) of what is immoral and offensive across the EU, as well as factors arising from national law (as facts, not as binding law) </a:t>
            </a:r>
            <a:r>
              <a:rPr lang="en-GB" sz="3800" i="1" dirty="0" smtClean="0"/>
              <a:t>[GC: T-232/10 ‘Soviet coat of arms’, paras. 34, 57, 58]</a:t>
            </a:r>
            <a:r>
              <a:rPr lang="en-GB" sz="3800" dirty="0" smtClean="0"/>
              <a:t>; support in art. 7(2) EUTMR</a:t>
            </a:r>
          </a:p>
          <a:p>
            <a:pPr algn="just"/>
            <a:endParaRPr lang="pl-PL" dirty="0"/>
          </a:p>
        </p:txBody>
      </p:sp>
      <p:sp>
        <p:nvSpPr>
          <p:cNvPr id="7" name="Symbol zastępczy stopki 6"/>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7475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a:xfrm>
            <a:off x="254000" y="457200"/>
            <a:ext cx="8604250" cy="1143000"/>
          </a:xfrm>
        </p:spPr>
        <p:txBody>
          <a:bodyPr>
            <a:noAutofit/>
          </a:bodyPr>
          <a:lstStyle/>
          <a:p>
            <a:r>
              <a:rPr lang="pl-PL" sz="2800" dirty="0" smtClean="0"/>
              <a:t/>
            </a:r>
            <a:br>
              <a:rPr lang="pl-PL" sz="2800" dirty="0" smtClean="0"/>
            </a:br>
            <a:r>
              <a:rPr lang="en-US" sz="3000" dirty="0"/>
              <a:t>A</a:t>
            </a:r>
            <a:r>
              <a:rPr lang="en-US" sz="3000" dirty="0" smtClean="0"/>
              <a:t>pplication of the public order/morality exclusion  not limited by the need to secure freedom of expression? </a:t>
            </a:r>
            <a:r>
              <a:rPr lang="en-GB" sz="3000" dirty="0"/>
              <a:t/>
            </a:r>
            <a:br>
              <a:rPr lang="en-GB" sz="3000" dirty="0"/>
            </a:br>
            <a:endParaRPr lang="pl-PL" sz="3000" dirty="0"/>
          </a:p>
        </p:txBody>
      </p:sp>
      <p:sp>
        <p:nvSpPr>
          <p:cNvPr id="3" name="Symbol zastępczy zawartości 2"/>
          <p:cNvSpPr>
            <a:spLocks noGrp="1"/>
          </p:cNvSpPr>
          <p:nvPr>
            <p:ph idx="1"/>
          </p:nvPr>
        </p:nvSpPr>
        <p:spPr/>
        <p:txBody>
          <a:bodyPr>
            <a:normAutofit fontScale="92500" lnSpcReduction="20000"/>
          </a:bodyPr>
          <a:lstStyle/>
          <a:p>
            <a:r>
              <a:rPr lang="en-GB" sz="2800" dirty="0" smtClean="0"/>
              <a:t>Refusal </a:t>
            </a:r>
            <a:r>
              <a:rPr lang="en-GB" sz="2800" dirty="0"/>
              <a:t>based on this exclusion is not ‘a gross intrusion’ on the freedom of expression, since refused marks can still be used </a:t>
            </a:r>
            <a:endParaRPr lang="en-GB" sz="2800" dirty="0" smtClean="0"/>
          </a:p>
          <a:p>
            <a:pPr lvl="1"/>
            <a:r>
              <a:rPr lang="en-GB" sz="2600" i="1" dirty="0" smtClean="0"/>
              <a:t>[</a:t>
            </a:r>
            <a:r>
              <a:rPr lang="en-GB" sz="2600" i="1" dirty="0"/>
              <a:t>‘SCREW YOU’, </a:t>
            </a:r>
            <a:r>
              <a:rPr lang="en-GB" sz="2600" i="1" dirty="0" err="1"/>
              <a:t>para</a:t>
            </a:r>
            <a:r>
              <a:rPr lang="en-GB" sz="2600" i="1" dirty="0"/>
              <a:t>. 15]</a:t>
            </a:r>
            <a:r>
              <a:rPr lang="en-GB" sz="2600" dirty="0"/>
              <a:t> (unless it is prohibited by respective laws) </a:t>
            </a:r>
          </a:p>
          <a:p>
            <a:r>
              <a:rPr lang="en-GB" sz="2800" u="sng" dirty="0" smtClean="0"/>
              <a:t>More </a:t>
            </a:r>
            <a:r>
              <a:rPr lang="en-GB" sz="2800" u="sng" dirty="0"/>
              <a:t>decisively</a:t>
            </a:r>
            <a:r>
              <a:rPr lang="en-GB" sz="2800" dirty="0"/>
              <a:t>: Freedom of expression </a:t>
            </a:r>
            <a:r>
              <a:rPr lang="en-GB" sz="2800" dirty="0" smtClean="0"/>
              <a:t>as guaranteed by art. 10 ECHR is </a:t>
            </a:r>
            <a:r>
              <a:rPr lang="en-GB" sz="2800" dirty="0"/>
              <a:t>not affected by refusal based on this exclusion </a:t>
            </a:r>
            <a:r>
              <a:rPr lang="en-GB" sz="2800" dirty="0" smtClean="0"/>
              <a:t>since </a:t>
            </a:r>
            <a:r>
              <a:rPr lang="en-GB" sz="2800" dirty="0"/>
              <a:t>the refusal </a:t>
            </a:r>
            <a:r>
              <a:rPr lang="en-GB" sz="2800" dirty="0" smtClean="0"/>
              <a:t>only </a:t>
            </a:r>
            <a:r>
              <a:rPr lang="en-GB" sz="2800" dirty="0"/>
              <a:t>means that the sign is not granted protection under trade mark law and does not stop the sign from being used </a:t>
            </a:r>
            <a:endParaRPr lang="en-GB" sz="2800" dirty="0" smtClean="0"/>
          </a:p>
          <a:p>
            <a:pPr lvl="1"/>
            <a:r>
              <a:rPr lang="en-GB" sz="2600" i="1" dirty="0" smtClean="0"/>
              <a:t>[GC: Case T‑417/10 ‘HIJOPUTA’, </a:t>
            </a:r>
            <a:r>
              <a:rPr lang="en-GB" sz="2600" i="1" dirty="0" err="1" smtClean="0"/>
              <a:t>para</a:t>
            </a:r>
            <a:r>
              <a:rPr lang="en-GB" sz="2600" i="1" dirty="0" smtClean="0"/>
              <a:t>. 26; GC: T-52/14 ‘FICKEN’, </a:t>
            </a:r>
            <a:r>
              <a:rPr lang="en-GB" sz="2600" i="1" dirty="0" err="1" smtClean="0"/>
              <a:t>para</a:t>
            </a:r>
            <a:r>
              <a:rPr lang="en-GB" sz="2600" i="1" dirty="0" smtClean="0"/>
              <a:t>. 40; T-54/13 ‘FICKEN LIQUOR’, </a:t>
            </a:r>
            <a:r>
              <a:rPr lang="en-GB" sz="2600" i="1" dirty="0" err="1" smtClean="0"/>
              <a:t>para</a:t>
            </a:r>
            <a:r>
              <a:rPr lang="en-GB" sz="2600" i="1" dirty="0" smtClean="0"/>
              <a:t>. 44; R 793/2014-2 ‘FUCK CANCER’, </a:t>
            </a:r>
            <a:r>
              <a:rPr lang="en-GB" sz="2600" i="1" dirty="0" err="1" smtClean="0"/>
              <a:t>para</a:t>
            </a:r>
            <a:r>
              <a:rPr lang="en-GB" sz="2600" i="1" dirty="0" smtClean="0"/>
              <a:t>. 24; EUIPO Guidelines</a:t>
            </a:r>
            <a:r>
              <a:rPr lang="en-GB" i="1" dirty="0" smtClean="0"/>
              <a:t>] </a:t>
            </a:r>
            <a:endParaRPr lang="en-GB" i="1" dirty="0"/>
          </a:p>
          <a:p>
            <a:endParaRPr lang="pl-PL" dirty="0"/>
          </a:p>
        </p:txBody>
      </p:sp>
      <p:sp>
        <p:nvSpPr>
          <p:cNvPr id="4" name="Symbol zastępczy stopki 3"/>
          <p:cNvSpPr>
            <a:spLocks noGrp="1"/>
          </p:cNvSpPr>
          <p:nvPr>
            <p:ph type="ftr" sz="quarter" idx="11"/>
          </p:nvPr>
        </p:nvSpPr>
        <p:spPr/>
        <p:txBody>
          <a:bodyPr/>
          <a:lstStyle/>
          <a:p>
            <a:r>
              <a:rPr lang="pl-PL"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6999432"/>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a:xfrm>
            <a:off x="31751" y="28575"/>
            <a:ext cx="9143999" cy="1571625"/>
          </a:xfrm>
        </p:spPr>
        <p:txBody>
          <a:bodyPr>
            <a:noAutofit/>
          </a:bodyPr>
          <a:lstStyle/>
          <a:p>
            <a:pPr marL="0" indent="0">
              <a:spcBef>
                <a:spcPts val="300"/>
              </a:spcBef>
              <a:spcAft>
                <a:spcPts val="300"/>
              </a:spcAft>
            </a:pPr>
            <a:r>
              <a:rPr lang="en-GB" sz="3200" dirty="0" smtClean="0"/>
              <a:t>More relaxed assessment relying on </a:t>
            </a:r>
            <a:br>
              <a:rPr lang="en-GB" sz="3200" dirty="0" smtClean="0"/>
            </a:br>
            <a:r>
              <a:rPr lang="en-GB" sz="3200" dirty="0" smtClean="0"/>
              <a:t>freedom </a:t>
            </a:r>
            <a:r>
              <a:rPr lang="en-GB" sz="3200" dirty="0"/>
              <a:t>of expression</a:t>
            </a:r>
          </a:p>
        </p:txBody>
      </p:sp>
      <p:sp>
        <p:nvSpPr>
          <p:cNvPr id="3" name="Symbol zastępczy zawartości 2"/>
          <p:cNvSpPr>
            <a:spLocks noGrp="1"/>
          </p:cNvSpPr>
          <p:nvPr>
            <p:ph idx="1"/>
          </p:nvPr>
        </p:nvSpPr>
        <p:spPr>
          <a:xfrm>
            <a:off x="457200" y="1600200"/>
            <a:ext cx="8229600" cy="4956175"/>
          </a:xfrm>
        </p:spPr>
        <p:txBody>
          <a:bodyPr>
            <a:normAutofit fontScale="62500" lnSpcReduction="20000"/>
          </a:bodyPr>
          <a:lstStyle/>
          <a:p>
            <a:pPr algn="just">
              <a:spcBef>
                <a:spcPts val="300"/>
              </a:spcBef>
              <a:spcAft>
                <a:spcPts val="300"/>
              </a:spcAft>
            </a:pPr>
            <a:r>
              <a:rPr lang="en-GB" i="1" dirty="0" smtClean="0"/>
              <a:t>R </a:t>
            </a:r>
            <a:r>
              <a:rPr lang="en-GB" i="1" dirty="0"/>
              <a:t>2889/2014-4 ‘DIE WANDERHURE</a:t>
            </a:r>
            <a:r>
              <a:rPr lang="en-GB" i="1" dirty="0" smtClean="0"/>
              <a:t>’ - a </a:t>
            </a:r>
            <a:r>
              <a:rPr lang="en-GB" i="1" dirty="0"/>
              <a:t>’female wandering service provider</a:t>
            </a:r>
            <a:r>
              <a:rPr lang="en-GB" i="1" dirty="0" smtClean="0"/>
              <a:t>’, ‘</a:t>
            </a:r>
            <a:r>
              <a:rPr lang="en-GB" i="1" dirty="0" err="1" smtClean="0"/>
              <a:t>Wanderdienstleistungserbringerin</a:t>
            </a:r>
            <a:r>
              <a:rPr lang="en-GB" i="1" dirty="0" smtClean="0"/>
              <a:t> </a:t>
            </a:r>
            <a:endParaRPr lang="en-GB" i="1" dirty="0"/>
          </a:p>
          <a:p>
            <a:pPr lvl="1" algn="just">
              <a:spcBef>
                <a:spcPts val="300"/>
              </a:spcBef>
              <a:spcAft>
                <a:spcPts val="300"/>
              </a:spcAft>
            </a:pPr>
            <a:r>
              <a:rPr lang="en-GB" dirty="0" smtClean="0"/>
              <a:t>Art. 7(1)(f) EUTMR as involving ‘the values of European law as a legal system which protects fundamental and human rights</a:t>
            </a:r>
            <a:r>
              <a:rPr lang="en-GB" u="sng" dirty="0" smtClean="0"/>
              <a:t>, </a:t>
            </a:r>
            <a:r>
              <a:rPr lang="en-GB" b="1" u="sng" dirty="0" smtClean="0"/>
              <a:t>not a linguistic rule book for the suppression of swearwords’</a:t>
            </a:r>
            <a:r>
              <a:rPr lang="en-GB" u="sng" dirty="0" smtClean="0"/>
              <a:t> [</a:t>
            </a:r>
            <a:r>
              <a:rPr lang="en-GB" i="1" dirty="0" err="1" smtClean="0"/>
              <a:t>para</a:t>
            </a:r>
            <a:r>
              <a:rPr lang="en-GB" i="1" dirty="0" smtClean="0"/>
              <a:t>. 12] </a:t>
            </a:r>
          </a:p>
          <a:p>
            <a:pPr lvl="1" algn="just">
              <a:spcBef>
                <a:spcPts val="300"/>
              </a:spcBef>
              <a:spcAft>
                <a:spcPts val="300"/>
              </a:spcAft>
            </a:pPr>
            <a:r>
              <a:rPr lang="en-GB" i="1" dirty="0" smtClean="0"/>
              <a:t>in the same vein: R 519/2015-4 ‘JEWISH MONKEYS’, para. 16; R 1627/2015-4  ‘PICA’, para. 15; R 1052/2016-4 ‘LEZ’, para 12]</a:t>
            </a:r>
          </a:p>
          <a:p>
            <a:pPr algn="just">
              <a:spcBef>
                <a:spcPts val="300"/>
              </a:spcBef>
              <a:spcAft>
                <a:spcPts val="300"/>
              </a:spcAft>
            </a:pPr>
            <a:r>
              <a:rPr lang="en-GB" i="1" dirty="0" smtClean="0"/>
              <a:t>R 2244/2016-2 ‘BREXIT’, </a:t>
            </a:r>
            <a:r>
              <a:rPr lang="en-GB" i="1" dirty="0" err="1" smtClean="0"/>
              <a:t>paras</a:t>
            </a:r>
            <a:r>
              <a:rPr lang="en-GB" i="1" dirty="0" smtClean="0"/>
              <a:t>. 25-34</a:t>
            </a:r>
          </a:p>
          <a:p>
            <a:pPr lvl="1" algn="just">
              <a:spcBef>
                <a:spcPts val="300"/>
              </a:spcBef>
              <a:spcAft>
                <a:spcPts val="300"/>
              </a:spcAft>
            </a:pPr>
            <a:r>
              <a:rPr lang="en-GB" dirty="0" smtClean="0"/>
              <a:t>Explanation the relation between art. 11 of the Charter and art. 10 ECHR</a:t>
            </a:r>
          </a:p>
          <a:p>
            <a:pPr lvl="1" algn="just">
              <a:spcBef>
                <a:spcPts val="300"/>
              </a:spcBef>
              <a:spcAft>
                <a:spcPts val="300"/>
              </a:spcAft>
            </a:pPr>
            <a:r>
              <a:rPr lang="en-GB" dirty="0" smtClean="0"/>
              <a:t>Possibility of shocking, offending or disturbing those in the UK who were in favour of staying in the UK insufficient to find ‘a pressing social need’</a:t>
            </a:r>
          </a:p>
          <a:p>
            <a:pPr algn="just">
              <a:spcBef>
                <a:spcPts val="300"/>
              </a:spcBef>
              <a:spcAft>
                <a:spcPts val="300"/>
              </a:spcAft>
            </a:pPr>
            <a:r>
              <a:rPr lang="en-GB" i="1" dirty="0" smtClean="0"/>
              <a:t>UK: French Connection </a:t>
            </a:r>
            <a:r>
              <a:rPr lang="en-GB" i="1" dirty="0" err="1" smtClean="0"/>
              <a:t>Ltd’s</a:t>
            </a:r>
            <a:r>
              <a:rPr lang="en-GB" i="1" dirty="0" smtClean="0"/>
              <a:t> Trade Mark Application ‘FCUK’  </a:t>
            </a:r>
          </a:p>
          <a:p>
            <a:pPr lvl="1" algn="just">
              <a:spcBef>
                <a:spcPts val="300"/>
              </a:spcBef>
              <a:spcAft>
                <a:spcPts val="300"/>
              </a:spcAft>
            </a:pPr>
            <a:r>
              <a:rPr lang="en-GB" dirty="0" smtClean="0"/>
              <a:t>Section 3(3)(a) should be interpreted and applied consistently with art. 10 ECHR. It follows that registration should be refused only when this is justified by a pressing social need and is proportionate to the legitimate aim pursued. </a:t>
            </a:r>
          </a:p>
          <a:p>
            <a:pPr lvl="1" algn="just">
              <a:spcBef>
                <a:spcPts val="300"/>
              </a:spcBef>
              <a:spcAft>
                <a:spcPts val="300"/>
              </a:spcAft>
            </a:pPr>
            <a:r>
              <a:rPr lang="en-GB" dirty="0" smtClean="0"/>
              <a:t>Furthermore any real doubt as to the applicability of the objection should be resolved by upholding the right to freedom of expression and thus by permitting the registration.</a:t>
            </a:r>
          </a:p>
          <a:p>
            <a:pPr lvl="1">
              <a:spcBef>
                <a:spcPts val="0"/>
              </a:spcBef>
            </a:pPr>
            <a:endParaRPr lang="pl-PL" dirty="0" smtClean="0"/>
          </a:p>
          <a:p>
            <a:pPr marL="0" indent="0">
              <a:buNone/>
            </a:pPr>
            <a:endParaRPr lang="pl-PL" dirty="0" smtClean="0"/>
          </a:p>
          <a:p>
            <a:endParaRPr lang="pl-PL" dirty="0" smtClean="0"/>
          </a:p>
          <a:p>
            <a:pPr marL="0" indent="0">
              <a:buNone/>
            </a:pPr>
            <a:endParaRPr lang="pl-PL" dirty="0"/>
          </a:p>
        </p:txBody>
      </p:sp>
      <p:sp>
        <p:nvSpPr>
          <p:cNvPr id="7" name="Symbol zastępczy stopki 6"/>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2900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200" dirty="0"/>
              <a:t>GC: </a:t>
            </a:r>
            <a:r>
              <a:rPr lang="de-DE" sz="3200" dirty="0"/>
              <a:t>Constantin Film Produktion</a:t>
            </a:r>
            <a:r>
              <a:rPr lang="pl-PL" sz="3200" dirty="0"/>
              <a:t> T-69/17, 24 January 2018 [</a:t>
            </a:r>
            <a:r>
              <a:rPr lang="pl-PL" sz="3200" i="1" dirty="0" err="1"/>
              <a:t>Fack</a:t>
            </a:r>
            <a:r>
              <a:rPr lang="pl-PL" sz="3200" i="1" dirty="0"/>
              <a:t> </a:t>
            </a:r>
            <a:r>
              <a:rPr lang="pl-PL" sz="3200" i="1" dirty="0" err="1"/>
              <a:t>Ju</a:t>
            </a:r>
            <a:r>
              <a:rPr lang="pl-PL" sz="3200" i="1" dirty="0"/>
              <a:t> </a:t>
            </a:r>
            <a:r>
              <a:rPr lang="pl-PL" sz="3200" i="1" dirty="0" err="1"/>
              <a:t>Göhte</a:t>
            </a:r>
            <a:r>
              <a:rPr lang="pl-PL" sz="3200" dirty="0"/>
              <a:t>], </a:t>
            </a:r>
            <a:r>
              <a:rPr lang="pl-PL" sz="3200" dirty="0" err="1"/>
              <a:t>under</a:t>
            </a:r>
            <a:r>
              <a:rPr lang="pl-PL" sz="3200" dirty="0"/>
              <a:t> </a:t>
            </a:r>
            <a:r>
              <a:rPr lang="pl-PL" sz="3200" dirty="0" err="1" smtClean="0"/>
              <a:t>appeal</a:t>
            </a:r>
            <a:r>
              <a:rPr lang="pl-PL" sz="3200" dirty="0"/>
              <a:t> C-240/18 P</a:t>
            </a:r>
          </a:p>
        </p:txBody>
      </p:sp>
      <p:sp>
        <p:nvSpPr>
          <p:cNvPr id="3" name="Symbol zastępczy zawartości 2"/>
          <p:cNvSpPr>
            <a:spLocks noGrp="1"/>
          </p:cNvSpPr>
          <p:nvPr>
            <p:ph sz="half" idx="1"/>
          </p:nvPr>
        </p:nvSpPr>
        <p:spPr>
          <a:xfrm>
            <a:off x="457200" y="1600200"/>
            <a:ext cx="4495800" cy="4956175"/>
          </a:xfrm>
        </p:spPr>
        <p:txBody>
          <a:bodyPr>
            <a:normAutofit fontScale="62500" lnSpcReduction="20000"/>
          </a:bodyPr>
          <a:lstStyle/>
          <a:p>
            <a:pPr algn="just"/>
            <a:r>
              <a:rPr lang="en-GB" dirty="0" smtClean="0"/>
              <a:t>The mark ‘</a:t>
            </a:r>
            <a:r>
              <a:rPr lang="en-GB" dirty="0" err="1" smtClean="0"/>
              <a:t>Fack</a:t>
            </a:r>
            <a:r>
              <a:rPr lang="en-GB" dirty="0" smtClean="0"/>
              <a:t> </a:t>
            </a:r>
            <a:r>
              <a:rPr lang="en-GB" dirty="0" err="1" smtClean="0"/>
              <a:t>Ju</a:t>
            </a:r>
            <a:r>
              <a:rPr lang="en-GB" dirty="0" smtClean="0"/>
              <a:t> </a:t>
            </a:r>
            <a:r>
              <a:rPr lang="en-GB" dirty="0" err="1" smtClean="0"/>
              <a:t>Göhte</a:t>
            </a:r>
            <a:r>
              <a:rPr lang="en-GB" dirty="0" smtClean="0"/>
              <a:t>’ is offensive; not only the targeted public (youth using the slang) is to be taken into account [</a:t>
            </a:r>
            <a:r>
              <a:rPr lang="en-GB" dirty="0" err="1" smtClean="0"/>
              <a:t>para</a:t>
            </a:r>
            <a:r>
              <a:rPr lang="en-GB" dirty="0" smtClean="0"/>
              <a:t>. 34]</a:t>
            </a:r>
          </a:p>
          <a:p>
            <a:pPr algn="just"/>
            <a:r>
              <a:rPr lang="en-GB" b="1" dirty="0" smtClean="0">
                <a:solidFill>
                  <a:srgbClr val="FF0000"/>
                </a:solidFill>
              </a:rPr>
              <a:t>‘As the the EUIPO indicated in its Guidelines, the need to secure the freedom of expression which is present in the area of art, culture and literature, </a:t>
            </a:r>
            <a:r>
              <a:rPr lang="en-GB" b="1" u="sng" dirty="0" smtClean="0">
                <a:solidFill>
                  <a:srgbClr val="FF0000"/>
                </a:solidFill>
              </a:rPr>
              <a:t>is not present in the area of trademark law </a:t>
            </a:r>
            <a:r>
              <a:rPr lang="en-GB" b="1" dirty="0" smtClean="0">
                <a:solidFill>
                  <a:srgbClr val="FF0000"/>
                </a:solidFill>
              </a:rPr>
              <a:t>[</a:t>
            </a:r>
            <a:r>
              <a:rPr lang="en-GB" b="1" i="1" dirty="0" err="1" smtClean="0">
                <a:solidFill>
                  <a:srgbClr val="FF0000"/>
                </a:solidFill>
              </a:rPr>
              <a:t>im</a:t>
            </a:r>
            <a:r>
              <a:rPr lang="en-GB" b="1" i="1" dirty="0" smtClean="0">
                <a:solidFill>
                  <a:srgbClr val="FF0000"/>
                </a:solidFill>
              </a:rPr>
              <a:t> </a:t>
            </a:r>
            <a:r>
              <a:rPr lang="en-GB" b="1" i="1" dirty="0" err="1" smtClean="0">
                <a:solidFill>
                  <a:srgbClr val="FF0000"/>
                </a:solidFill>
              </a:rPr>
              <a:t>Bereich</a:t>
            </a:r>
            <a:r>
              <a:rPr lang="en-GB" b="1" i="1" dirty="0" smtClean="0">
                <a:solidFill>
                  <a:srgbClr val="FF0000"/>
                </a:solidFill>
              </a:rPr>
              <a:t> des </a:t>
            </a:r>
            <a:r>
              <a:rPr lang="en-GB" b="1" i="1" dirty="0" err="1" smtClean="0">
                <a:solidFill>
                  <a:srgbClr val="FF0000"/>
                </a:solidFill>
              </a:rPr>
              <a:t>Markenrechts</a:t>
            </a:r>
            <a:r>
              <a:rPr lang="en-GB" b="1" i="1" dirty="0" smtClean="0">
                <a:solidFill>
                  <a:srgbClr val="FF0000"/>
                </a:solidFill>
              </a:rPr>
              <a:t> </a:t>
            </a:r>
            <a:r>
              <a:rPr lang="en-GB" b="1" i="1" dirty="0" err="1" smtClean="0">
                <a:solidFill>
                  <a:srgbClr val="FF0000"/>
                </a:solidFill>
              </a:rPr>
              <a:t>nicht</a:t>
            </a:r>
            <a:r>
              <a:rPr lang="en-GB" b="1" i="1" dirty="0" smtClean="0">
                <a:solidFill>
                  <a:srgbClr val="FF0000"/>
                </a:solidFill>
              </a:rPr>
              <a:t> </a:t>
            </a:r>
            <a:r>
              <a:rPr lang="en-GB" b="1" i="1" dirty="0" err="1" smtClean="0">
                <a:solidFill>
                  <a:srgbClr val="FF0000"/>
                </a:solidFill>
              </a:rPr>
              <a:t>besteht</a:t>
            </a:r>
            <a:r>
              <a:rPr lang="en-GB" b="1" dirty="0" smtClean="0">
                <a:solidFill>
                  <a:srgbClr val="FF0000"/>
                </a:solidFill>
              </a:rPr>
              <a:t>, </a:t>
            </a:r>
            <a:r>
              <a:rPr lang="en-GB" b="1" dirty="0" err="1" smtClean="0">
                <a:solidFill>
                  <a:srgbClr val="FF0000"/>
                </a:solidFill>
              </a:rPr>
              <a:t>para</a:t>
            </a:r>
            <a:r>
              <a:rPr lang="en-GB" b="1" dirty="0" smtClean="0">
                <a:solidFill>
                  <a:srgbClr val="FF0000"/>
                </a:solidFill>
              </a:rPr>
              <a:t> 29]</a:t>
            </a:r>
          </a:p>
          <a:p>
            <a:pPr algn="just"/>
            <a:r>
              <a:rPr lang="en-GB" dirty="0" smtClean="0"/>
              <a:t>Not comparable to ‘</a:t>
            </a:r>
            <a:r>
              <a:rPr lang="en-GB" dirty="0" err="1" smtClean="0"/>
              <a:t>Wanderhure</a:t>
            </a:r>
            <a:r>
              <a:rPr lang="en-GB" dirty="0" smtClean="0"/>
              <a:t>’ [</a:t>
            </a:r>
            <a:r>
              <a:rPr lang="en-GB" dirty="0" err="1" smtClean="0"/>
              <a:t>para</a:t>
            </a:r>
            <a:r>
              <a:rPr lang="en-GB" dirty="0" smtClean="0"/>
              <a:t>. 40]</a:t>
            </a:r>
          </a:p>
          <a:p>
            <a:pPr lvl="1" algn="just"/>
            <a:r>
              <a:rPr lang="en-GB" dirty="0" smtClean="0"/>
              <a:t>Does not describe the content of the film as ‘</a:t>
            </a:r>
            <a:r>
              <a:rPr lang="en-GB" dirty="0" err="1" smtClean="0"/>
              <a:t>Wanderhure</a:t>
            </a:r>
            <a:r>
              <a:rPr lang="en-GB" dirty="0" smtClean="0"/>
              <a:t>’ did</a:t>
            </a:r>
          </a:p>
          <a:p>
            <a:pPr lvl="1" algn="just"/>
            <a:r>
              <a:rPr lang="en-GB" dirty="0" smtClean="0"/>
              <a:t>‘</a:t>
            </a:r>
            <a:r>
              <a:rPr lang="en-GB" dirty="0" err="1" smtClean="0"/>
              <a:t>Wanderhure</a:t>
            </a:r>
            <a:r>
              <a:rPr lang="en-GB" dirty="0" smtClean="0"/>
              <a:t>’ was less vulgar</a:t>
            </a:r>
          </a:p>
          <a:p>
            <a:pPr algn="just"/>
            <a:r>
              <a:rPr lang="en-GB" dirty="0" smtClean="0"/>
              <a:t>No need to analyse the distinctiveness, as the </a:t>
            </a:r>
            <a:r>
              <a:rPr lang="en-GB" dirty="0" err="1" smtClean="0"/>
              <a:t>BoA</a:t>
            </a:r>
            <a:r>
              <a:rPr lang="en-GB" dirty="0" smtClean="0"/>
              <a:t> did not rule out that ‘</a:t>
            </a:r>
            <a:r>
              <a:rPr lang="en-GB" dirty="0" err="1" smtClean="0"/>
              <a:t>Fack</a:t>
            </a:r>
            <a:r>
              <a:rPr lang="en-GB" dirty="0" smtClean="0"/>
              <a:t> </a:t>
            </a:r>
            <a:r>
              <a:rPr lang="en-GB" dirty="0" err="1" smtClean="0"/>
              <a:t>Ju</a:t>
            </a:r>
            <a:r>
              <a:rPr lang="en-GB" dirty="0" smtClean="0"/>
              <a:t> </a:t>
            </a:r>
            <a:r>
              <a:rPr lang="en-GB" dirty="0" err="1" smtClean="0"/>
              <a:t>Göhte</a:t>
            </a:r>
            <a:r>
              <a:rPr lang="en-GB" dirty="0" smtClean="0"/>
              <a:t>’ could be distinctive </a:t>
            </a:r>
          </a:p>
          <a:p>
            <a:endParaRPr lang="pl-PL" dirty="0"/>
          </a:p>
        </p:txBody>
      </p:sp>
      <p:sp>
        <p:nvSpPr>
          <p:cNvPr id="4" name="Symbol zastępczy stopki 3"/>
          <p:cNvSpPr>
            <a:spLocks noGrp="1"/>
          </p:cNvSpPr>
          <p:nvPr>
            <p:ph type="ftr" sz="quarter" idx="11"/>
          </p:nvPr>
        </p:nvSpPr>
        <p:spPr/>
        <p:txBody>
          <a:bodyPr/>
          <a:lstStyle/>
          <a:p>
            <a:r>
              <a:rPr lang="pl-PL" smtClean="0"/>
              <a:t>Łukasz Żelechowski   University of Warsaw</a:t>
            </a:r>
            <a:endParaRPr lang="pl-PL" dirty="0"/>
          </a:p>
        </p:txBody>
      </p:sp>
      <p:pic>
        <p:nvPicPr>
          <p:cNvPr id="8" name="Symbol zastępczy zawartości 4"/>
          <p:cNvPicPr>
            <a:picLocks noGrp="1" noChangeAspect="1"/>
          </p:cNvPicPr>
          <p:nvPr>
            <p:ph sz="half" idx="2"/>
          </p:nvPr>
        </p:nvPicPr>
        <p:blipFill rotWithShape="1">
          <a:blip r:embed="rId2"/>
          <a:srcRect l="4062" r="4062"/>
          <a:stretch/>
        </p:blipFill>
        <p:spPr>
          <a:xfrm>
            <a:off x="5476875" y="1600200"/>
            <a:ext cx="2984500" cy="4584562"/>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2484464"/>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GC: </a:t>
            </a:r>
            <a:r>
              <a:rPr lang="en-GB" sz="3200" dirty="0"/>
              <a:t>La Mafia Franchises, </a:t>
            </a:r>
            <a:r>
              <a:rPr lang="en-GB" sz="3200" dirty="0" smtClean="0"/>
              <a:t>SL, </a:t>
            </a:r>
            <a:r>
              <a:rPr lang="pl-PL" sz="3200" dirty="0"/>
              <a:t>In Case T 1/</a:t>
            </a:r>
            <a:r>
              <a:rPr lang="pl-PL" sz="3200" dirty="0" smtClean="0"/>
              <a:t>1715 </a:t>
            </a:r>
            <a:r>
              <a:rPr lang="pl-PL" sz="3200" dirty="0"/>
              <a:t>March 2018 </a:t>
            </a:r>
            <a:r>
              <a:rPr lang="pl-PL" sz="3200" dirty="0" smtClean="0"/>
              <a:t>[La </a:t>
            </a:r>
            <a:r>
              <a:rPr lang="pl-PL" sz="3200" dirty="0"/>
              <a:t>Mafia SE SIENTA A LA </a:t>
            </a:r>
            <a:r>
              <a:rPr lang="pl-PL" sz="3200" dirty="0" smtClean="0"/>
              <a:t>MESA]</a:t>
            </a:r>
            <a:endParaRPr lang="pl-PL" sz="3200" dirty="0"/>
          </a:p>
        </p:txBody>
      </p:sp>
      <p:pic>
        <p:nvPicPr>
          <p:cNvPr id="7" name="Symbol zastępczy zawartości 6"/>
          <p:cNvPicPr>
            <a:picLocks noGrp="1" noChangeAspect="1"/>
          </p:cNvPicPr>
          <p:nvPr>
            <p:ph sz="half" idx="1"/>
          </p:nvPr>
        </p:nvPicPr>
        <p:blipFill>
          <a:blip r:embed="rId2"/>
          <a:srcRect l="7243" r="7243"/>
          <a:stretch>
            <a:fillRect/>
          </a:stretch>
        </p:blipFill>
        <p:spPr/>
      </p:pic>
      <p:sp>
        <p:nvSpPr>
          <p:cNvPr id="8" name="Symbol zastępczy zawartości 7"/>
          <p:cNvSpPr>
            <a:spLocks noGrp="1"/>
          </p:cNvSpPr>
          <p:nvPr>
            <p:ph sz="half" idx="2"/>
          </p:nvPr>
        </p:nvSpPr>
        <p:spPr/>
        <p:txBody>
          <a:bodyPr>
            <a:normAutofit fontScale="70000" lnSpcReduction="20000"/>
          </a:bodyPr>
          <a:lstStyle/>
          <a:p>
            <a:pPr marL="0" indent="0" algn="just">
              <a:buNone/>
            </a:pPr>
            <a:r>
              <a:rPr lang="en-GB" dirty="0" smtClean="0"/>
              <a:t>‘The contested mark, considered as a whole, refers to a criminal organisation, </a:t>
            </a:r>
            <a:r>
              <a:rPr lang="en-GB" b="1" dirty="0" smtClean="0">
                <a:solidFill>
                  <a:srgbClr val="FF0000"/>
                </a:solidFill>
              </a:rPr>
              <a:t>conveys a globally positive image of that organisation and, therefore, trivialises the serious harm done by that organisation to the fundamental values of the European Union referred to in paragraph 36 above</a:t>
            </a:r>
            <a:r>
              <a:rPr lang="en-GB" dirty="0" smtClean="0">
                <a:solidFill>
                  <a:srgbClr val="FF0000"/>
                </a:solidFill>
              </a:rPr>
              <a:t>.</a:t>
            </a:r>
            <a:r>
              <a:rPr lang="en-GB" dirty="0" smtClean="0"/>
              <a:t> The contested mark is therefore likely to shock or offend not only the victims of that criminal organisation and their families, but also any person who, on EU territory, encounters that mark and has average sensitivity and tolerance thresholds’ [</a:t>
            </a:r>
            <a:r>
              <a:rPr lang="en-GB" dirty="0" err="1" smtClean="0"/>
              <a:t>para</a:t>
            </a:r>
            <a:r>
              <a:rPr lang="en-GB" dirty="0" smtClean="0"/>
              <a:t>. 47]</a:t>
            </a:r>
            <a:endParaRPr lang="en-GB" dirty="0"/>
          </a:p>
        </p:txBody>
      </p:sp>
      <p:sp>
        <p:nvSpPr>
          <p:cNvPr id="4" name="Symbol zastępczy stopki 3"/>
          <p:cNvSpPr>
            <a:spLocks noGrp="1"/>
          </p:cNvSpPr>
          <p:nvPr>
            <p:ph type="ftr" sz="quarter" idx="11"/>
          </p:nvPr>
        </p:nvSpPr>
        <p:spPr/>
        <p:txBody>
          <a:bodyPr/>
          <a:lstStyle/>
          <a:p>
            <a:r>
              <a:rPr lang="pl-PL"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0464060"/>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a:xfrm>
            <a:off x="254000" y="123825"/>
            <a:ext cx="8731250" cy="1143000"/>
          </a:xfrm>
        </p:spPr>
        <p:txBody>
          <a:bodyPr>
            <a:noAutofit/>
          </a:bodyPr>
          <a:lstStyle/>
          <a:p>
            <a:r>
              <a:rPr lang="pl-PL" dirty="0" smtClean="0"/>
              <a:t>US case </a:t>
            </a:r>
            <a:r>
              <a:rPr lang="en-US" i="1" dirty="0"/>
              <a:t>Matal v. Tam </a:t>
            </a:r>
            <a:r>
              <a:rPr lang="en-US" dirty="0" smtClean="0"/>
              <a:t>[</a:t>
            </a:r>
            <a:r>
              <a:rPr lang="pl-PL" dirty="0" smtClean="0"/>
              <a:t>‘THE SLANTS’]</a:t>
            </a:r>
            <a:endParaRPr lang="pl-PL" dirty="0"/>
          </a:p>
        </p:txBody>
      </p:sp>
      <p:sp>
        <p:nvSpPr>
          <p:cNvPr id="3" name="Symbol zastępczy zawartości 2"/>
          <p:cNvSpPr>
            <a:spLocks noGrp="1"/>
          </p:cNvSpPr>
          <p:nvPr>
            <p:ph idx="1"/>
          </p:nvPr>
        </p:nvSpPr>
        <p:spPr>
          <a:xfrm>
            <a:off x="457200" y="1266825"/>
            <a:ext cx="8229600" cy="5099050"/>
          </a:xfrm>
        </p:spPr>
        <p:txBody>
          <a:bodyPr>
            <a:normAutofit fontScale="70000" lnSpcReduction="20000"/>
          </a:bodyPr>
          <a:lstStyle/>
          <a:p>
            <a:pPr algn="just">
              <a:spcBef>
                <a:spcPts val="600"/>
              </a:spcBef>
              <a:spcAft>
                <a:spcPts val="600"/>
              </a:spcAft>
            </a:pPr>
            <a:r>
              <a:rPr lang="en-US" sz="3100" dirty="0" smtClean="0"/>
              <a:t>US </a:t>
            </a:r>
            <a:r>
              <a:rPr lang="en-US" sz="3100" dirty="0"/>
              <a:t>Supreme Court, </a:t>
            </a:r>
            <a:r>
              <a:rPr lang="en-US" sz="3100" dirty="0" smtClean="0"/>
              <a:t>19 June 2017</a:t>
            </a:r>
            <a:r>
              <a:rPr lang="en-US" sz="3100" dirty="0"/>
              <a:t>,</a:t>
            </a:r>
            <a:r>
              <a:rPr lang="en-US" sz="3100" i="1" dirty="0"/>
              <a:t> Matal v. Tam, </a:t>
            </a:r>
            <a:r>
              <a:rPr lang="en-US" sz="3100" dirty="0"/>
              <a:t>No. 15-1293, 582 U. S (2017</a:t>
            </a:r>
            <a:r>
              <a:rPr lang="en-US" sz="3100" dirty="0" smtClean="0"/>
              <a:t>) - unconstitutionality of </a:t>
            </a:r>
            <a:r>
              <a:rPr lang="en-US" sz="3100" dirty="0"/>
              <a:t>the disparagement </a:t>
            </a:r>
            <a:r>
              <a:rPr lang="en-US" sz="3100" dirty="0" smtClean="0"/>
              <a:t>clause [section </a:t>
            </a:r>
            <a:r>
              <a:rPr lang="en-US" sz="3100" dirty="0"/>
              <a:t>2(a) of the Lanham Act, 15 U.S.C. § 1052(a</a:t>
            </a:r>
            <a:r>
              <a:rPr lang="en-US" sz="3100" dirty="0" smtClean="0"/>
              <a:t>)] under the First Amendment Free Speech Clause</a:t>
            </a:r>
          </a:p>
          <a:p>
            <a:pPr>
              <a:spcBef>
                <a:spcPts val="600"/>
              </a:spcBef>
              <a:spcAft>
                <a:spcPts val="600"/>
              </a:spcAft>
            </a:pPr>
            <a:r>
              <a:rPr lang="en-US" sz="3100" dirty="0" smtClean="0"/>
              <a:t>Main points</a:t>
            </a:r>
          </a:p>
          <a:p>
            <a:pPr lvl="1" algn="just">
              <a:spcBef>
                <a:spcPts val="600"/>
              </a:spcBef>
              <a:spcAft>
                <a:spcPts val="600"/>
              </a:spcAft>
            </a:pPr>
            <a:r>
              <a:rPr lang="en-US" dirty="0" smtClean="0"/>
              <a:t>TMs </a:t>
            </a:r>
            <a:r>
              <a:rPr lang="en-US" dirty="0"/>
              <a:t>are private, not government speech </a:t>
            </a:r>
          </a:p>
          <a:p>
            <a:pPr lvl="1" algn="just">
              <a:spcBef>
                <a:spcPts val="600"/>
              </a:spcBef>
              <a:spcAft>
                <a:spcPts val="600"/>
              </a:spcAft>
            </a:pPr>
            <a:r>
              <a:rPr lang="en-US" dirty="0" smtClean="0"/>
              <a:t>No need to resolve whether or not TMs are </a:t>
            </a:r>
            <a:r>
              <a:rPr lang="en-US" dirty="0"/>
              <a:t>commercial speech </a:t>
            </a:r>
            <a:r>
              <a:rPr lang="en-US" dirty="0" smtClean="0"/>
              <a:t>(which is subject </a:t>
            </a:r>
            <a:r>
              <a:rPr lang="en-US" dirty="0"/>
              <a:t>to the relaxed </a:t>
            </a:r>
            <a:r>
              <a:rPr lang="en-US" dirty="0" smtClean="0"/>
              <a:t>scrutiny), because disparagement </a:t>
            </a:r>
            <a:r>
              <a:rPr lang="en-US" dirty="0"/>
              <a:t>clause cannot withstand </a:t>
            </a:r>
            <a:r>
              <a:rPr lang="en-US" dirty="0" smtClean="0"/>
              <a:t>even relaxed scrutiny – preventing speech which expresses </a:t>
            </a:r>
            <a:r>
              <a:rPr lang="en-US" dirty="0"/>
              <a:t>ideas </a:t>
            </a:r>
            <a:r>
              <a:rPr lang="en-US" dirty="0" smtClean="0"/>
              <a:t>(viewpoints) </a:t>
            </a:r>
            <a:r>
              <a:rPr lang="en-US" b="1" dirty="0" smtClean="0"/>
              <a:t>[viewpoint discrimination] </a:t>
            </a:r>
            <a:r>
              <a:rPr lang="en-US" dirty="0" smtClean="0"/>
              <a:t>that offend, ‘strikes </a:t>
            </a:r>
            <a:r>
              <a:rPr lang="en-US" dirty="0"/>
              <a:t>at the heart of the First </a:t>
            </a:r>
            <a:r>
              <a:rPr lang="en-US" dirty="0" smtClean="0"/>
              <a:t>Amendment’ </a:t>
            </a:r>
          </a:p>
          <a:p>
            <a:pPr lvl="1" algn="just">
              <a:spcBef>
                <a:spcPts val="600"/>
              </a:spcBef>
              <a:spcAft>
                <a:spcPts val="600"/>
              </a:spcAft>
            </a:pPr>
            <a:r>
              <a:rPr lang="en-US" dirty="0" smtClean="0"/>
              <a:t>Concurring opinion: existence </a:t>
            </a:r>
            <a:r>
              <a:rPr lang="en-US" dirty="0"/>
              <a:t>of any viewpoint discrimination </a:t>
            </a:r>
            <a:r>
              <a:rPr lang="en-US" dirty="0" smtClean="0"/>
              <a:t>(regardless of whether or not it is expressed in commercial speech) automatically </a:t>
            </a:r>
            <a:r>
              <a:rPr lang="en-US" dirty="0"/>
              <a:t>triggers heightened </a:t>
            </a:r>
            <a:r>
              <a:rPr lang="en-US" dirty="0" smtClean="0"/>
              <a:t>constitutional scrutiny</a:t>
            </a:r>
          </a:p>
        </p:txBody>
      </p:sp>
      <p:sp>
        <p:nvSpPr>
          <p:cNvPr id="7" name="Symbol zastępczy stopki 6"/>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3229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95250"/>
            <a:ext cx="8229600" cy="1143000"/>
          </a:xfrm>
        </p:spPr>
        <p:txBody>
          <a:bodyPr>
            <a:normAutofit/>
          </a:bodyPr>
          <a:lstStyle/>
          <a:p>
            <a:r>
              <a:rPr lang="en-US" dirty="0" smtClean="0"/>
              <a:t>Dilemmas (I)</a:t>
            </a:r>
            <a:endParaRPr lang="en-US" dirty="0"/>
          </a:p>
        </p:txBody>
      </p:sp>
      <p:sp>
        <p:nvSpPr>
          <p:cNvPr id="3" name="Symbol zastępczy zawartości 2"/>
          <p:cNvSpPr>
            <a:spLocks noGrp="1"/>
          </p:cNvSpPr>
          <p:nvPr>
            <p:ph idx="1"/>
          </p:nvPr>
        </p:nvSpPr>
        <p:spPr>
          <a:xfrm>
            <a:off x="457200" y="1381125"/>
            <a:ext cx="8229600" cy="4975225"/>
          </a:xfrm>
        </p:spPr>
        <p:txBody>
          <a:bodyPr>
            <a:normAutofit fontScale="62500" lnSpcReduction="20000"/>
          </a:bodyPr>
          <a:lstStyle/>
          <a:p>
            <a:pPr algn="just">
              <a:spcBef>
                <a:spcPts val="600"/>
              </a:spcBef>
              <a:spcAft>
                <a:spcPts val="600"/>
              </a:spcAft>
            </a:pPr>
            <a:r>
              <a:rPr lang="en-GB" sz="3800" dirty="0" smtClean="0"/>
              <a:t>Autonomous test in TM law for the public policy/morality exclusion (not limited by guarantee of freedom of expression as a fundamental right)?</a:t>
            </a:r>
          </a:p>
          <a:p>
            <a:pPr lvl="1" algn="just">
              <a:spcBef>
                <a:spcPts val="600"/>
              </a:spcBef>
              <a:spcAft>
                <a:spcPts val="600"/>
              </a:spcAft>
            </a:pPr>
            <a:r>
              <a:rPr lang="en-GB" sz="3400" dirty="0" smtClean="0"/>
              <a:t>Is there a separate rationale for this exclusion in TM law which justifies a more severe assessment than the proportionality test in art. 10 ECHR (</a:t>
            </a:r>
            <a:r>
              <a:rPr lang="en-GB" sz="3400" dirty="0" err="1" smtClean="0"/>
              <a:t>eg</a:t>
            </a:r>
            <a:r>
              <a:rPr lang="en-GB" sz="3400" dirty="0" smtClean="0"/>
              <a:t>. orderly flow of commerce)?  </a:t>
            </a:r>
          </a:p>
          <a:p>
            <a:pPr algn="just">
              <a:spcBef>
                <a:spcPts val="600"/>
              </a:spcBef>
              <a:spcAft>
                <a:spcPts val="600"/>
              </a:spcAft>
            </a:pPr>
            <a:r>
              <a:rPr lang="en-GB" sz="3800" dirty="0" smtClean="0"/>
              <a:t>Or, should the public order/morality exclusion be dependent on criteria relevant for assessing permissible limits to freedom of expression </a:t>
            </a:r>
          </a:p>
          <a:p>
            <a:pPr lvl="1" algn="just">
              <a:spcBef>
                <a:spcPts val="600"/>
              </a:spcBef>
              <a:spcAft>
                <a:spcPts val="600"/>
              </a:spcAft>
            </a:pPr>
            <a:r>
              <a:rPr lang="en-GB" sz="3400" dirty="0" smtClean="0"/>
              <a:t>Questioning the very existence of the exclusion as violating freedom of expression? Unlikely</a:t>
            </a:r>
          </a:p>
          <a:p>
            <a:pPr lvl="1" algn="just">
              <a:spcBef>
                <a:spcPts val="600"/>
              </a:spcBef>
              <a:spcAft>
                <a:spcPts val="600"/>
              </a:spcAft>
            </a:pPr>
            <a:r>
              <a:rPr lang="en-GB" sz="3400" dirty="0" smtClean="0"/>
              <a:t>Invoking the proportionality test (‘necessary in a democratic society) when applying the exclusion?</a:t>
            </a:r>
            <a:endParaRPr lang="en-GB" sz="3400" dirty="0"/>
          </a:p>
        </p:txBody>
      </p:sp>
      <p:sp>
        <p:nvSpPr>
          <p:cNvPr id="7" name="Symbol zastępczy stopki 6"/>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3131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Dilemmas</a:t>
            </a:r>
            <a:r>
              <a:rPr lang="pl-PL" dirty="0" smtClean="0"/>
              <a:t> (II)</a:t>
            </a:r>
            <a:endParaRPr lang="pl-PL" dirty="0"/>
          </a:p>
        </p:txBody>
      </p:sp>
      <p:sp>
        <p:nvSpPr>
          <p:cNvPr id="3" name="Symbol zastępczy zawartości 2"/>
          <p:cNvSpPr>
            <a:spLocks noGrp="1"/>
          </p:cNvSpPr>
          <p:nvPr>
            <p:ph idx="1"/>
          </p:nvPr>
        </p:nvSpPr>
        <p:spPr/>
        <p:txBody>
          <a:bodyPr>
            <a:normAutofit lnSpcReduction="10000"/>
          </a:bodyPr>
          <a:lstStyle/>
          <a:p>
            <a:pPr marL="342900" lvl="1" indent="-342900">
              <a:buFont typeface="Arial"/>
              <a:buChar char="•"/>
            </a:pPr>
            <a:r>
              <a:rPr lang="en-GB" sz="3000" dirty="0" smtClean="0"/>
              <a:t>Possible result of a </a:t>
            </a:r>
            <a:r>
              <a:rPr lang="en-GB" sz="3000" dirty="0"/>
              <a:t>more ‘</a:t>
            </a:r>
            <a:r>
              <a:rPr lang="en-GB" sz="3000" dirty="0" smtClean="0"/>
              <a:t>ECHR-</a:t>
            </a:r>
            <a:r>
              <a:rPr lang="en-GB" sz="3000" dirty="0"/>
              <a:t>friendly</a:t>
            </a:r>
            <a:r>
              <a:rPr lang="en-GB" sz="3000" dirty="0" smtClean="0"/>
              <a:t>’, </a:t>
            </a:r>
            <a:r>
              <a:rPr lang="en-GB" sz="3000" dirty="0"/>
              <a:t>more relaxed </a:t>
            </a:r>
            <a:r>
              <a:rPr lang="en-GB" sz="3000" dirty="0" smtClean="0"/>
              <a:t>approach towards the application of the public policy/morality exclusion - a greater need </a:t>
            </a:r>
            <a:r>
              <a:rPr lang="en-GB" sz="3000" dirty="0"/>
              <a:t>to balance </a:t>
            </a:r>
            <a:r>
              <a:rPr lang="en-GB" sz="3000" dirty="0" smtClean="0"/>
              <a:t>the </a:t>
            </a:r>
            <a:r>
              <a:rPr lang="en-GB" sz="3000" dirty="0"/>
              <a:t>freedom of expression of the TM </a:t>
            </a:r>
            <a:r>
              <a:rPr lang="en-GB" sz="3000" dirty="0" smtClean="0"/>
              <a:t>applicant/owner </a:t>
            </a:r>
            <a:r>
              <a:rPr lang="en-GB" sz="3000" dirty="0"/>
              <a:t>and </a:t>
            </a:r>
            <a:r>
              <a:rPr lang="en-GB" sz="3000" dirty="0" smtClean="0"/>
              <a:t>against interest of other?</a:t>
            </a:r>
            <a:r>
              <a:rPr lang="en-GB" sz="3200" dirty="0"/>
              <a:t> </a:t>
            </a:r>
            <a:endParaRPr lang="en-GB" sz="3200" dirty="0" smtClean="0"/>
          </a:p>
          <a:p>
            <a:pPr marL="742950" lvl="2" indent="-342900"/>
            <a:r>
              <a:rPr lang="en-GB" dirty="0" err="1" smtClean="0"/>
              <a:t>Eg</a:t>
            </a:r>
            <a:r>
              <a:rPr lang="en-GB" dirty="0"/>
              <a:t>. a need to avoid the monopolisation of commercial use of swearwords or religious symbols by one </a:t>
            </a:r>
            <a:r>
              <a:rPr lang="en-GB" dirty="0" smtClean="0"/>
              <a:t>trader</a:t>
            </a:r>
            <a:endParaRPr lang="en-GB" sz="2600" dirty="0" smtClean="0"/>
          </a:p>
          <a:p>
            <a:pPr marL="342900" lvl="1" indent="-342900">
              <a:buFont typeface="Arial"/>
              <a:buChar char="•"/>
            </a:pPr>
            <a:r>
              <a:rPr lang="en-GB" sz="3200" dirty="0" smtClean="0"/>
              <a:t>However what about cases such as ‘</a:t>
            </a:r>
            <a:r>
              <a:rPr lang="pl-PL" sz="3200" dirty="0" err="1" smtClean="0"/>
              <a:t>Fack</a:t>
            </a:r>
            <a:r>
              <a:rPr lang="pl-PL" sz="3200" dirty="0" smtClean="0"/>
              <a:t> </a:t>
            </a:r>
            <a:r>
              <a:rPr lang="pl-PL" sz="3200" dirty="0" err="1" smtClean="0"/>
              <a:t>Ju</a:t>
            </a:r>
            <a:r>
              <a:rPr lang="pl-PL" sz="3200" dirty="0" smtClean="0"/>
              <a:t> </a:t>
            </a:r>
            <a:r>
              <a:rPr lang="pl-PL" sz="3200" dirty="0" err="1" smtClean="0"/>
              <a:t>Göhte</a:t>
            </a:r>
            <a:r>
              <a:rPr lang="pl-PL" sz="3200" dirty="0" smtClean="0"/>
              <a:t>’</a:t>
            </a:r>
            <a:r>
              <a:rPr lang="en-GB" sz="3200" dirty="0" smtClean="0"/>
              <a:t>; creative phrases, neologisms, marks with acquired distinctiveness? </a:t>
            </a:r>
          </a:p>
          <a:p>
            <a:pPr marL="342900" lvl="1" indent="-342900">
              <a:buFont typeface="Arial"/>
              <a:buChar char="•"/>
            </a:pPr>
            <a:endParaRPr lang="en-GB" sz="3800" dirty="0"/>
          </a:p>
          <a:p>
            <a:endParaRPr lang="pl-PL" dirty="0"/>
          </a:p>
        </p:txBody>
      </p:sp>
      <p:sp>
        <p:nvSpPr>
          <p:cNvPr id="4" name="Symbol zastępczy stopki 3"/>
          <p:cNvSpPr>
            <a:spLocks noGrp="1"/>
          </p:cNvSpPr>
          <p:nvPr>
            <p:ph type="ftr" sz="quarter" idx="11"/>
          </p:nvPr>
        </p:nvSpPr>
        <p:spPr/>
        <p:txBody>
          <a:bodyPr/>
          <a:lstStyle/>
          <a:p>
            <a:r>
              <a:rPr lang="pl-PL"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826602"/>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GB" sz="3200" dirty="0" smtClean="0"/>
              <a:t>Protection of cultural heritage: a new lane </a:t>
            </a:r>
            <a:br>
              <a:rPr lang="en-GB" sz="3200" dirty="0" smtClean="0"/>
            </a:br>
            <a:r>
              <a:rPr lang="en-GB" sz="3200" dirty="0" smtClean="0"/>
              <a:t>for the public policy/morality exclusion?</a:t>
            </a:r>
            <a:endParaRPr lang="en-GB" sz="3200" dirty="0"/>
          </a:p>
        </p:txBody>
      </p:sp>
      <p:sp>
        <p:nvSpPr>
          <p:cNvPr id="3" name="Symbol zastępczy zawartości 2"/>
          <p:cNvSpPr>
            <a:spLocks noGrp="1"/>
          </p:cNvSpPr>
          <p:nvPr>
            <p:ph idx="1"/>
          </p:nvPr>
        </p:nvSpPr>
        <p:spPr>
          <a:xfrm>
            <a:off x="457200" y="1806575"/>
            <a:ext cx="8229600" cy="4525963"/>
          </a:xfrm>
        </p:spPr>
        <p:txBody>
          <a:bodyPr>
            <a:normAutofit fontScale="77500" lnSpcReduction="20000"/>
          </a:bodyPr>
          <a:lstStyle/>
          <a:p>
            <a:pPr algn="just">
              <a:spcBef>
                <a:spcPts val="1200"/>
              </a:spcBef>
              <a:spcAft>
                <a:spcPts val="1200"/>
              </a:spcAft>
            </a:pPr>
            <a:r>
              <a:rPr lang="en-US" b="1" dirty="0" smtClean="0"/>
              <a:t>Problem</a:t>
            </a:r>
            <a:r>
              <a:rPr lang="en-US" dirty="0" smtClean="0"/>
              <a:t>: does public order/morality exclusion enable refusing a TM registration of works of authorship that are in the public domain and are a part of a cultural heritage?</a:t>
            </a:r>
          </a:p>
          <a:p>
            <a:pPr algn="just">
              <a:spcBef>
                <a:spcPts val="1200"/>
              </a:spcBef>
              <a:spcAft>
                <a:spcPts val="1200"/>
              </a:spcAft>
            </a:pPr>
            <a:r>
              <a:rPr lang="en-US" dirty="0" smtClean="0"/>
              <a:t>Other possible </a:t>
            </a:r>
            <a:r>
              <a:rPr lang="en-GB" dirty="0" smtClean="0"/>
              <a:t>refusal grounds: </a:t>
            </a:r>
            <a:r>
              <a:rPr lang="en-GB" dirty="0" smtClean="0">
                <a:latin typeface="Wingdings"/>
                <a:ea typeface="Wingdings"/>
                <a:cs typeface="Wingdings"/>
                <a:sym typeface="Wingdings"/>
              </a:rPr>
              <a:t></a:t>
            </a:r>
            <a:r>
              <a:rPr lang="en-GB" dirty="0" smtClean="0">
                <a:sym typeface="Wingdings"/>
              </a:rPr>
              <a:t> </a:t>
            </a:r>
            <a:r>
              <a:rPr lang="en-GB" dirty="0" smtClean="0"/>
              <a:t>lack of distinctiveness</a:t>
            </a:r>
            <a:r>
              <a:rPr lang="en-GB" i="1" dirty="0" smtClean="0"/>
              <a:t> </a:t>
            </a:r>
            <a:r>
              <a:rPr lang="en-GB" dirty="0" smtClean="0"/>
              <a:t>[German Federal Patent Court: </a:t>
            </a:r>
            <a:r>
              <a:rPr lang="en-GB" i="1" dirty="0" smtClean="0"/>
              <a:t>‘Mona Lisa’</a:t>
            </a:r>
            <a:r>
              <a:rPr lang="en-GB" dirty="0" smtClean="0"/>
              <a:t>, 25 November 1997, 24 W (pat) 188/96, public order exclusion denied], </a:t>
            </a:r>
            <a:r>
              <a:rPr lang="en-GB" dirty="0" smtClean="0">
                <a:latin typeface="Wingdings"/>
                <a:ea typeface="Wingdings"/>
                <a:cs typeface="Wingdings"/>
                <a:sym typeface="Wingdings"/>
              </a:rPr>
              <a:t></a:t>
            </a:r>
            <a:r>
              <a:rPr lang="en-GB" dirty="0" smtClean="0">
                <a:sym typeface="Wingdings"/>
              </a:rPr>
              <a:t> </a:t>
            </a:r>
            <a:r>
              <a:rPr lang="en-GB" dirty="0" smtClean="0"/>
              <a:t>functional exclusions, </a:t>
            </a:r>
            <a:r>
              <a:rPr lang="en-GB" dirty="0" smtClean="0">
                <a:latin typeface="Wingdings"/>
                <a:ea typeface="Wingdings"/>
                <a:cs typeface="Wingdings"/>
                <a:sym typeface="Wingdings"/>
              </a:rPr>
              <a:t></a:t>
            </a:r>
            <a:r>
              <a:rPr lang="en-GB" dirty="0" smtClean="0">
                <a:sym typeface="Wingdings"/>
              </a:rPr>
              <a:t> </a:t>
            </a:r>
            <a:r>
              <a:rPr lang="en-GB" dirty="0" smtClean="0"/>
              <a:t>bad faith </a:t>
            </a:r>
          </a:p>
          <a:p>
            <a:pPr algn="just">
              <a:spcBef>
                <a:spcPts val="1200"/>
              </a:spcBef>
              <a:spcAft>
                <a:spcPts val="1200"/>
              </a:spcAft>
            </a:pPr>
            <a:r>
              <a:rPr lang="en-GB" dirty="0" smtClean="0"/>
              <a:t>EFTA Court, 6 April 2017, Case </a:t>
            </a:r>
            <a:r>
              <a:rPr lang="en-US" dirty="0" smtClean="0"/>
              <a:t>E</a:t>
            </a:r>
            <a:r>
              <a:rPr lang="en-US" dirty="0"/>
              <a:t>-5/16</a:t>
            </a:r>
            <a:r>
              <a:rPr lang="en-US" i="1" dirty="0"/>
              <a:t>, Municipality of </a:t>
            </a:r>
            <a:r>
              <a:rPr lang="en-US" i="1" dirty="0" smtClean="0"/>
              <a:t>Oslo – </a:t>
            </a:r>
            <a:r>
              <a:rPr lang="en-US" dirty="0" smtClean="0"/>
              <a:t>public policy/morality exclusion is applicable under </a:t>
            </a:r>
            <a:r>
              <a:rPr lang="en-US" dirty="0"/>
              <a:t>certain conditions </a:t>
            </a:r>
            <a:r>
              <a:rPr lang="en-US" dirty="0" smtClean="0"/>
              <a:t>with regard to works </a:t>
            </a:r>
            <a:r>
              <a:rPr lang="en-US" dirty="0"/>
              <a:t>of authorship that are </a:t>
            </a:r>
            <a:r>
              <a:rPr lang="en-US" dirty="0" smtClean="0"/>
              <a:t>a part </a:t>
            </a:r>
            <a:r>
              <a:rPr lang="en-US" dirty="0"/>
              <a:t>of a nation’s cultural </a:t>
            </a:r>
            <a:r>
              <a:rPr lang="en-US" dirty="0" smtClean="0"/>
              <a:t>heritage [para. 102] </a:t>
            </a:r>
            <a:r>
              <a:rPr lang="pl-PL" dirty="0" smtClean="0"/>
              <a:t> </a:t>
            </a:r>
            <a:endParaRPr lang="pl-PL" dirty="0"/>
          </a:p>
        </p:txBody>
      </p:sp>
      <p:sp>
        <p:nvSpPr>
          <p:cNvPr id="7" name="Symbol zastępczy stopki 6"/>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3967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endParaRPr lang="pl-PL" dirty="0"/>
          </a:p>
        </p:txBody>
      </p:sp>
      <p:sp>
        <p:nvSpPr>
          <p:cNvPr id="4" name="Symbol zastępczy zawartości 3"/>
          <p:cNvSpPr>
            <a:spLocks noGrp="1"/>
          </p:cNvSpPr>
          <p:nvPr>
            <p:ph idx="1"/>
          </p:nvPr>
        </p:nvSpPr>
        <p:spPr/>
        <p:txBody>
          <a:bodyPr/>
          <a:lstStyle/>
          <a:p>
            <a:pPr marL="0" indent="0" algn="ctr">
              <a:buNone/>
            </a:pPr>
            <a:endParaRPr lang="en-GB" dirty="0" smtClean="0"/>
          </a:p>
          <a:p>
            <a:pPr marL="0" indent="0" algn="ctr">
              <a:buNone/>
            </a:pPr>
            <a:r>
              <a:rPr lang="en-GB" dirty="0" smtClean="0"/>
              <a:t>Invoking freedom of expression in TM infringement proceedings</a:t>
            </a:r>
            <a:endParaRPr lang="pl-PL" dirty="0"/>
          </a:p>
        </p:txBody>
      </p:sp>
      <p:sp>
        <p:nvSpPr>
          <p:cNvPr id="8" name="Symbol zastępczy stopki 7"/>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7558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5888"/>
            <a:ext cx="8229600" cy="1143000"/>
          </a:xfrm>
        </p:spPr>
        <p:txBody>
          <a:bodyPr/>
          <a:lstStyle/>
          <a:p>
            <a:r>
              <a:rPr lang="en-GB" dirty="0" smtClean="0"/>
              <a:t>Introduction (I)</a:t>
            </a:r>
            <a:endParaRPr lang="pl-PL" dirty="0"/>
          </a:p>
        </p:txBody>
      </p:sp>
      <p:sp>
        <p:nvSpPr>
          <p:cNvPr id="3" name="Symbol zastępczy zawartości 2"/>
          <p:cNvSpPr>
            <a:spLocks noGrp="1"/>
          </p:cNvSpPr>
          <p:nvPr>
            <p:ph idx="1"/>
          </p:nvPr>
        </p:nvSpPr>
        <p:spPr>
          <a:xfrm>
            <a:off x="454025" y="1258888"/>
            <a:ext cx="8229600" cy="5265737"/>
          </a:xfrm>
        </p:spPr>
        <p:txBody>
          <a:bodyPr>
            <a:normAutofit/>
          </a:bodyPr>
          <a:lstStyle/>
          <a:p>
            <a:pPr algn="just">
              <a:lnSpc>
                <a:spcPct val="110000"/>
              </a:lnSpc>
              <a:spcBef>
                <a:spcPts val="300"/>
              </a:spcBef>
              <a:spcAft>
                <a:spcPts val="300"/>
              </a:spcAft>
            </a:pPr>
            <a:r>
              <a:rPr lang="en-GB" sz="3000" dirty="0" smtClean="0"/>
              <a:t>Source of tension: expansion of the scope of TM rights, in particular</a:t>
            </a:r>
          </a:p>
          <a:p>
            <a:pPr marL="342900" lvl="1" indent="-342900" algn="just">
              <a:lnSpc>
                <a:spcPct val="110000"/>
              </a:lnSpc>
              <a:spcBef>
                <a:spcPts val="300"/>
              </a:spcBef>
              <a:spcAft>
                <a:spcPts val="300"/>
              </a:spcAft>
              <a:buFont typeface="Arial"/>
              <a:buChar char="•"/>
            </a:pPr>
            <a:r>
              <a:rPr lang="en-GB" sz="2800" dirty="0" smtClean="0"/>
              <a:t>Quest for a balance: TM rights as property rights [art. 1 of the First Protocol to the ECHR; art. 17(2) of the EU Charter] agains</a:t>
            </a:r>
            <a:r>
              <a:rPr lang="en-GB" dirty="0" smtClean="0"/>
              <a:t>t other fundamental rights</a:t>
            </a:r>
          </a:p>
          <a:p>
            <a:pPr lvl="1" algn="just">
              <a:lnSpc>
                <a:spcPct val="110000"/>
              </a:lnSpc>
              <a:spcBef>
                <a:spcPts val="300"/>
              </a:spcBef>
              <a:spcAft>
                <a:spcPts val="300"/>
              </a:spcAft>
            </a:pPr>
            <a:r>
              <a:rPr lang="en-GB" sz="2200" dirty="0" smtClean="0"/>
              <a:t>AG </a:t>
            </a:r>
            <a:r>
              <a:rPr lang="en-GB" sz="2200" dirty="0" err="1" smtClean="0"/>
              <a:t>Poaires</a:t>
            </a:r>
            <a:r>
              <a:rPr lang="en-GB" sz="2200" dirty="0" smtClean="0"/>
              <a:t> </a:t>
            </a:r>
            <a:r>
              <a:rPr lang="en-GB" sz="2200" dirty="0" err="1" smtClean="0"/>
              <a:t>Maduro</a:t>
            </a:r>
            <a:r>
              <a:rPr lang="en-GB" sz="2200" dirty="0" smtClean="0"/>
              <a:t>, Cases C-236/08 to 208/08, para. 102: </a:t>
            </a:r>
            <a:r>
              <a:rPr lang="en-GB" sz="2200" i="1" dirty="0" smtClean="0"/>
              <a:t>Nevertheless</a:t>
            </a:r>
            <a:r>
              <a:rPr lang="en-GB" sz="2200" i="1" dirty="0"/>
              <a:t>, whatever the protection afforded to innovation and investment, it is never absolute. It must always be balanced against other interests, in the same way as trade mark protection itself is balanced against them. I believe that the present cases call for such a balance as regards </a:t>
            </a:r>
            <a:r>
              <a:rPr lang="en-GB" sz="2200" b="1" i="1" dirty="0"/>
              <a:t>freedom of expression </a:t>
            </a:r>
            <a:r>
              <a:rPr lang="en-GB" sz="2200" i="1" dirty="0"/>
              <a:t>and </a:t>
            </a:r>
            <a:r>
              <a:rPr lang="en-GB" sz="2200" b="1" i="1" dirty="0"/>
              <a:t>freedom of </a:t>
            </a:r>
            <a:r>
              <a:rPr lang="en-GB" sz="2200" b="1" i="1" dirty="0" smtClean="0"/>
              <a:t>commerce</a:t>
            </a:r>
          </a:p>
        </p:txBody>
      </p:sp>
      <p:sp>
        <p:nvSpPr>
          <p:cNvPr id="8" name="Symbol zastępczy stopki 7"/>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9099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GB" dirty="0" smtClean="0"/>
              <a:t>Freedom of expression</a:t>
            </a:r>
            <a:r>
              <a:rPr lang="en-GB" dirty="0"/>
              <a:t> </a:t>
            </a:r>
            <a:r>
              <a:rPr lang="en-GB" dirty="0" smtClean="0"/>
              <a:t>- types of defendant’s expression</a:t>
            </a:r>
            <a:endParaRPr lang="en-GB" dirty="0"/>
          </a:p>
        </p:txBody>
      </p:sp>
      <p:sp>
        <p:nvSpPr>
          <p:cNvPr id="3" name="Symbol zastępczy zawartości 2"/>
          <p:cNvSpPr>
            <a:spLocks noGrp="1"/>
          </p:cNvSpPr>
          <p:nvPr>
            <p:ph idx="1"/>
          </p:nvPr>
        </p:nvSpPr>
        <p:spPr/>
        <p:txBody>
          <a:bodyPr>
            <a:normAutofit/>
          </a:bodyPr>
          <a:lstStyle/>
          <a:p>
            <a:pPr algn="just"/>
            <a:r>
              <a:rPr lang="en-GB" dirty="0" smtClean="0"/>
              <a:t>Commercial expression (</a:t>
            </a:r>
            <a:r>
              <a:rPr lang="en-GB" dirty="0" err="1" smtClean="0"/>
              <a:t>eg</a:t>
            </a:r>
            <a:r>
              <a:rPr lang="en-GB" dirty="0" smtClean="0"/>
              <a:t>. comparative advertising, keyword advertising)</a:t>
            </a:r>
          </a:p>
          <a:p>
            <a:pPr algn="just"/>
            <a:r>
              <a:rPr lang="en-GB" dirty="0" smtClean="0"/>
              <a:t>Artistic expression, satirical use, parody </a:t>
            </a:r>
          </a:p>
          <a:p>
            <a:pPr algn="just"/>
            <a:r>
              <a:rPr lang="en-GB" dirty="0" smtClean="0"/>
              <a:t>Social / polemical message (drawing attention to a social problem)</a:t>
            </a:r>
          </a:p>
          <a:p>
            <a:pPr algn="just"/>
            <a:r>
              <a:rPr lang="en-GB" dirty="0" smtClean="0"/>
              <a:t>Instances of mixed expression (</a:t>
            </a:r>
            <a:r>
              <a:rPr lang="en-GB" dirty="0" err="1" smtClean="0"/>
              <a:t>eg</a:t>
            </a:r>
            <a:r>
              <a:rPr lang="en-GB" dirty="0" smtClean="0"/>
              <a:t>. commercial/artistic expression)</a:t>
            </a:r>
          </a:p>
        </p:txBody>
      </p:sp>
      <p:sp>
        <p:nvSpPr>
          <p:cNvPr id="4" name="Symbol zastępczy stopki 3"/>
          <p:cNvSpPr>
            <a:spLocks noGrp="1"/>
          </p:cNvSpPr>
          <p:nvPr>
            <p:ph type="ftr" sz="quarter" idx="11"/>
          </p:nvPr>
        </p:nvSpPr>
        <p:spPr/>
        <p:txBody>
          <a:bodyPr/>
          <a:lstStyle/>
          <a:p>
            <a:r>
              <a:rPr lang="pl-PL"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5666152"/>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Trademark infringement</a:t>
            </a:r>
            <a:endParaRPr lang="en-US" dirty="0"/>
          </a:p>
        </p:txBody>
      </p:sp>
      <p:sp>
        <p:nvSpPr>
          <p:cNvPr id="3" name="Symbol zastępczy zawartości 2"/>
          <p:cNvSpPr>
            <a:spLocks noGrp="1"/>
          </p:cNvSpPr>
          <p:nvPr>
            <p:ph idx="1"/>
          </p:nvPr>
        </p:nvSpPr>
        <p:spPr/>
        <p:txBody>
          <a:bodyPr>
            <a:normAutofit fontScale="92500" lnSpcReduction="20000"/>
          </a:bodyPr>
          <a:lstStyle/>
          <a:p>
            <a:r>
              <a:rPr lang="en-GB" dirty="0" smtClean="0"/>
              <a:t>TMD 2008/95, TMD 2015/2436 </a:t>
            </a:r>
          </a:p>
          <a:p>
            <a:r>
              <a:rPr lang="en-GB" dirty="0" smtClean="0"/>
              <a:t>EUTMR 2017/1001</a:t>
            </a:r>
          </a:p>
          <a:p>
            <a:r>
              <a:rPr lang="en-GB" dirty="0" smtClean="0"/>
              <a:t>General criteria </a:t>
            </a:r>
          </a:p>
          <a:p>
            <a:pPr lvl="1"/>
            <a:r>
              <a:rPr lang="en-GB" dirty="0" smtClean="0"/>
              <a:t>Use in the course of trade</a:t>
            </a:r>
          </a:p>
          <a:p>
            <a:pPr lvl="1"/>
            <a:r>
              <a:rPr lang="en-GB" dirty="0" smtClean="0"/>
              <a:t>Use in relation to goods and services (TM use)</a:t>
            </a:r>
          </a:p>
          <a:p>
            <a:r>
              <a:rPr lang="en-GB" dirty="0" smtClean="0"/>
              <a:t>Types of infringement</a:t>
            </a:r>
          </a:p>
          <a:p>
            <a:pPr lvl="1"/>
            <a:r>
              <a:rPr lang="en-GB" dirty="0" smtClean="0"/>
              <a:t>Double identity</a:t>
            </a:r>
          </a:p>
          <a:p>
            <a:pPr lvl="1"/>
            <a:r>
              <a:rPr lang="en-GB" dirty="0" smtClean="0"/>
              <a:t>Likelihood of confusion</a:t>
            </a:r>
          </a:p>
          <a:p>
            <a:pPr lvl="1"/>
            <a:r>
              <a:rPr lang="en-GB" dirty="0" smtClean="0"/>
              <a:t>Extended protection of TMs having a reputation</a:t>
            </a:r>
          </a:p>
          <a:p>
            <a:r>
              <a:rPr lang="en-GB" dirty="0" smtClean="0"/>
              <a:t>Limitations &amp; Exceptions, Defences</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0493812"/>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000" dirty="0" smtClean="0"/>
              <a:t>General infringement criteria as </a:t>
            </a:r>
            <a:r>
              <a:rPr lang="en-GB" sz="3000" dirty="0"/>
              <a:t>a balancing </a:t>
            </a:r>
            <a:r>
              <a:rPr lang="en-GB" sz="3000" dirty="0" smtClean="0"/>
              <a:t>tool (I)</a:t>
            </a:r>
            <a:endParaRPr lang="pl-PL" sz="3000" dirty="0"/>
          </a:p>
        </p:txBody>
      </p:sp>
      <p:sp>
        <p:nvSpPr>
          <p:cNvPr id="3" name="Symbol zastępczy zawartości 2"/>
          <p:cNvSpPr>
            <a:spLocks noGrp="1"/>
          </p:cNvSpPr>
          <p:nvPr>
            <p:ph sz="half" idx="1"/>
          </p:nvPr>
        </p:nvSpPr>
        <p:spPr/>
        <p:txBody>
          <a:bodyPr>
            <a:normAutofit fontScale="77500" lnSpcReduction="20000"/>
          </a:bodyPr>
          <a:lstStyle/>
          <a:p>
            <a:pPr algn="just">
              <a:spcBef>
                <a:spcPts val="600"/>
              </a:spcBef>
              <a:spcAft>
                <a:spcPts val="600"/>
              </a:spcAft>
            </a:pPr>
            <a:r>
              <a:rPr lang="en-GB" sz="3600" dirty="0" smtClean="0"/>
              <a:t>Lack of use ‘in relation to goods and services’ and ‘in the course of trade’, eg.</a:t>
            </a:r>
          </a:p>
          <a:p>
            <a:pPr lvl="1" algn="just">
              <a:spcBef>
                <a:spcPts val="600"/>
              </a:spcBef>
              <a:spcAft>
                <a:spcPts val="600"/>
              </a:spcAft>
            </a:pPr>
            <a:r>
              <a:rPr lang="en-GB" sz="2700" dirty="0" smtClean="0"/>
              <a:t>French Court of Cassation : </a:t>
            </a:r>
            <a:r>
              <a:rPr lang="en-GB" sz="2700" i="1" dirty="0"/>
              <a:t>Greenpeace v. Esso</a:t>
            </a:r>
            <a:r>
              <a:rPr lang="en-GB" sz="2700" dirty="0"/>
              <a:t>, 8 </a:t>
            </a:r>
            <a:r>
              <a:rPr lang="en-GB" sz="2700" dirty="0" smtClean="0"/>
              <a:t>April 2008, </a:t>
            </a:r>
            <a:r>
              <a:rPr lang="en-GB" sz="2700" dirty="0"/>
              <a:t>case 06-10961: use rather polemical than commercial, however main argument - prevalence of freedom of speech </a:t>
            </a:r>
            <a:r>
              <a:rPr lang="en-GB" sz="2700" dirty="0" smtClean="0"/>
              <a:t>[also </a:t>
            </a:r>
            <a:r>
              <a:rPr lang="en-GB" sz="2700" i="1" dirty="0"/>
              <a:t>Greenpeace v. Areva</a:t>
            </a:r>
            <a:r>
              <a:rPr lang="en-GB" sz="2700" dirty="0"/>
              <a:t>, 8 April 2008, case 07-11251</a:t>
            </a:r>
            <a:r>
              <a:rPr lang="en-GB" sz="2700" dirty="0" smtClean="0"/>
              <a:t>]</a:t>
            </a:r>
            <a:endParaRPr lang="en-GB" sz="2700" dirty="0"/>
          </a:p>
        </p:txBody>
      </p:sp>
      <p:sp>
        <p:nvSpPr>
          <p:cNvPr id="4" name="Symbol zastępczy stopki 3"/>
          <p:cNvSpPr>
            <a:spLocks noGrp="1"/>
          </p:cNvSpPr>
          <p:nvPr>
            <p:ph type="ftr" sz="quarter" idx="11"/>
          </p:nvPr>
        </p:nvSpPr>
        <p:spPr/>
        <p:txBody>
          <a:bodyPr/>
          <a:lstStyle/>
          <a:p>
            <a:r>
              <a:rPr lang="pl-PL" dirty="0" smtClean="0"/>
              <a:t>Łukasz Żelechowski   University of Warsaw</a:t>
            </a:r>
            <a:endParaRPr lang="pl-PL" dirty="0"/>
          </a:p>
        </p:txBody>
      </p:sp>
      <p:pic>
        <p:nvPicPr>
          <p:cNvPr id="11" name="Symbol zastępczy zawartości 5" descr="parody-of-esso-logo.jp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956" b="1956"/>
          <a:stretch>
            <a:fillRect/>
          </a:stretch>
        </p:blipFill>
        <p:spPr>
          <a:xfrm>
            <a:off x="4641292" y="1172731"/>
            <a:ext cx="3296208" cy="2341691"/>
          </a:xfrm>
        </p:spPr>
      </p:pic>
      <p:pic>
        <p:nvPicPr>
          <p:cNvPr id="15" name="Symbol zastępczy zawartości 5" descr="9842_Une-Areva.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459" r="10459"/>
          <a:stretch>
            <a:fillRect/>
          </a:stretch>
        </p:blipFill>
        <p:spPr>
          <a:xfrm>
            <a:off x="4736541" y="4206867"/>
            <a:ext cx="3908425" cy="214948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8658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000" dirty="0"/>
              <a:t>General infringement criteria as a balancing tool </a:t>
            </a:r>
            <a:r>
              <a:rPr lang="en-GB" sz="3000" dirty="0" smtClean="0"/>
              <a:t>(II)</a:t>
            </a:r>
            <a:endParaRPr lang="pl-PL" sz="3000" dirty="0"/>
          </a:p>
        </p:txBody>
      </p:sp>
      <p:sp>
        <p:nvSpPr>
          <p:cNvPr id="3" name="Symbol zastępczy zawartości 2"/>
          <p:cNvSpPr>
            <a:spLocks noGrp="1"/>
          </p:cNvSpPr>
          <p:nvPr>
            <p:ph sz="half" idx="1"/>
          </p:nvPr>
        </p:nvSpPr>
        <p:spPr/>
        <p:txBody>
          <a:bodyPr>
            <a:normAutofit fontScale="77500" lnSpcReduction="20000"/>
          </a:bodyPr>
          <a:lstStyle/>
          <a:p>
            <a:pPr algn="just">
              <a:spcBef>
                <a:spcPts val="600"/>
              </a:spcBef>
              <a:spcAft>
                <a:spcPts val="600"/>
              </a:spcAft>
            </a:pPr>
            <a:r>
              <a:rPr lang="en-GB" sz="3600" dirty="0"/>
              <a:t>Difficulty in applying this criterion to instances of mixed speech (commercial and satirical/artistic/political speech), </a:t>
            </a:r>
            <a:r>
              <a:rPr lang="en-GB" sz="3600" dirty="0" err="1"/>
              <a:t>eg</a:t>
            </a:r>
            <a:r>
              <a:rPr lang="en-GB" sz="3600" dirty="0"/>
              <a:t>.</a:t>
            </a:r>
          </a:p>
          <a:p>
            <a:pPr lvl="1" algn="just">
              <a:spcBef>
                <a:spcPts val="600"/>
              </a:spcBef>
              <a:spcAft>
                <a:spcPts val="600"/>
              </a:spcAft>
            </a:pPr>
            <a:r>
              <a:rPr lang="en-GB" dirty="0"/>
              <a:t>German Federal Court of Justice: 3 February 2005, ‘</a:t>
            </a:r>
            <a:r>
              <a:rPr lang="en-GB" i="1" dirty="0"/>
              <a:t>Lila-</a:t>
            </a:r>
            <a:r>
              <a:rPr lang="en-GB" i="1" dirty="0" err="1"/>
              <a:t>Postkarte</a:t>
            </a:r>
            <a:r>
              <a:rPr lang="en-GB" i="1" dirty="0"/>
              <a:t>’</a:t>
            </a:r>
            <a:r>
              <a:rPr lang="en-GB" dirty="0"/>
              <a:t>, I ZR 159/02, </a:t>
            </a:r>
            <a:r>
              <a:rPr lang="en-GB" i="1" dirty="0"/>
              <a:t>in </a:t>
            </a:r>
            <a:r>
              <a:rPr lang="en-GB" i="1" dirty="0" err="1"/>
              <a:t>casu</a:t>
            </a:r>
            <a:r>
              <a:rPr lang="en-GB" dirty="0"/>
              <a:t> satirical use of a TM on a postcard was TM use; balance between freedom of art and TM ownership was found in the ‘due cause’ </a:t>
            </a:r>
            <a:r>
              <a:rPr lang="en-GB" dirty="0" smtClean="0"/>
              <a:t>clause</a:t>
            </a:r>
          </a:p>
          <a:p>
            <a:endParaRPr lang="pl-PL" dirty="0"/>
          </a:p>
        </p:txBody>
      </p:sp>
      <p:sp>
        <p:nvSpPr>
          <p:cNvPr id="4" name="Symbol zastępczy stopki 3"/>
          <p:cNvSpPr>
            <a:spLocks noGrp="1"/>
          </p:cNvSpPr>
          <p:nvPr>
            <p:ph type="ftr" sz="quarter" idx="11"/>
          </p:nvPr>
        </p:nvSpPr>
        <p:spPr/>
        <p:txBody>
          <a:bodyPr/>
          <a:lstStyle/>
          <a:p>
            <a:r>
              <a:rPr lang="pl-PL" smtClean="0"/>
              <a:t>Łukasz Żelechowski   University of Warsaw</a:t>
            </a:r>
            <a:endParaRPr lang="pl-PL" dirty="0"/>
          </a:p>
        </p:txBody>
      </p:sp>
      <p:pic>
        <p:nvPicPr>
          <p:cNvPr id="6" name="Symbol zastępczy zawartości 6"/>
          <p:cNvPicPr>
            <a:picLocks noGrp="1" noChangeAspect="1"/>
          </p:cNvPicPr>
          <p:nvPr>
            <p:ph sz="half" idx="2"/>
          </p:nvPr>
        </p:nvPicPr>
        <p:blipFill>
          <a:blip r:embed="rId2"/>
          <a:srcRect l="164" r="164"/>
          <a:stretch>
            <a:fillRect/>
          </a:stretch>
        </p:blipFill>
        <p:spPr>
          <a:xfrm>
            <a:off x="4829237" y="1838325"/>
            <a:ext cx="4156011" cy="3061742"/>
          </a:xfrm>
        </p:spPr>
      </p:pic>
      <p:sp>
        <p:nvSpPr>
          <p:cNvPr id="7" name="PoleTekstowe 6"/>
          <p:cNvSpPr txBox="1"/>
          <p:nvPr/>
        </p:nvSpPr>
        <p:spPr>
          <a:xfrm>
            <a:off x="4815297" y="5064125"/>
            <a:ext cx="4224233" cy="646331"/>
          </a:xfrm>
          <a:prstGeom prst="rect">
            <a:avLst/>
          </a:prstGeom>
          <a:noFill/>
        </p:spPr>
        <p:txBody>
          <a:bodyPr wrap="none" rtlCol="0">
            <a:spAutoFit/>
          </a:bodyPr>
          <a:lstStyle/>
          <a:p>
            <a:r>
              <a:rPr lang="en-GB" dirty="0" smtClean="0"/>
              <a:t>‘It </a:t>
            </a:r>
            <a:r>
              <a:rPr lang="en-GB" dirty="0"/>
              <a:t>is calm above the tree tops, </a:t>
            </a:r>
            <a:r>
              <a:rPr lang="en-GB" dirty="0" smtClean="0"/>
              <a:t>somewhere</a:t>
            </a:r>
          </a:p>
          <a:p>
            <a:r>
              <a:rPr lang="en-GB" dirty="0" smtClean="0"/>
              <a:t>a </a:t>
            </a:r>
            <a:r>
              <a:rPr lang="en-GB" dirty="0"/>
              <a:t>cow is bellowing. Moo!</a:t>
            </a:r>
            <a:r>
              <a:rPr lang="en-GB" dirty="0" smtClean="0"/>
              <a:t>’ </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3414295"/>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400" dirty="0" smtClean="0"/>
              <a:t/>
            </a:r>
            <a:br>
              <a:rPr lang="pl-PL" sz="2400" dirty="0" smtClean="0"/>
            </a:br>
            <a:r>
              <a:rPr lang="en-GB" sz="2400" dirty="0" smtClean="0"/>
              <a:t>Poland, Supreme Court, </a:t>
            </a:r>
            <a:r>
              <a:rPr lang="en-GB" sz="2400" i="1" dirty="0" smtClean="0"/>
              <a:t>Allegro</a:t>
            </a:r>
            <a:r>
              <a:rPr lang="en-GB" sz="2400" dirty="0" smtClean="0"/>
              <a:t>, 23.7.2015, case I CSK 549/14 (decided on the ground of protection of personal rights; no infringement found)</a:t>
            </a:r>
            <a:br>
              <a:rPr lang="en-GB" sz="2400" dirty="0" smtClean="0"/>
            </a:br>
            <a:r>
              <a:rPr lang="en-GB" sz="2400" dirty="0" smtClean="0"/>
              <a:t/>
            </a:r>
            <a:br>
              <a:rPr lang="en-GB" sz="2400" dirty="0" smtClean="0"/>
            </a:br>
            <a:r>
              <a:rPr lang="en-GB" sz="2400" dirty="0" smtClean="0"/>
              <a:t>Trademark infringement issue? Likely purely non-commercial use which is not embraced by TM law</a:t>
            </a:r>
            <a:endParaRPr lang="en-GB" sz="2400" dirty="0"/>
          </a:p>
        </p:txBody>
      </p:sp>
      <p:pic>
        <p:nvPicPr>
          <p:cNvPr id="5" name="Symbol zastępczy zawartości 4" descr="imgres.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0297" b="10297"/>
          <a:stretch>
            <a:fillRect/>
          </a:stretch>
        </p:blipFill>
        <p:spPr>
          <a:xfrm>
            <a:off x="1222375" y="2326589"/>
            <a:ext cx="6908800" cy="3799574"/>
          </a:xfrm>
        </p:spPr>
      </p:pic>
      <p:sp>
        <p:nvSpPr>
          <p:cNvPr id="4" name="Symbol zastępczy stopki 3"/>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0937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09097"/>
            <a:ext cx="8229600" cy="990600"/>
          </a:xfrm>
        </p:spPr>
        <p:txBody>
          <a:bodyPr>
            <a:normAutofit/>
          </a:bodyPr>
          <a:lstStyle/>
          <a:p>
            <a:pPr algn="ctr"/>
            <a:r>
              <a:rPr lang="en-GB" dirty="0" smtClean="0"/>
              <a:t>Double identity</a:t>
            </a:r>
            <a:endParaRPr lang="en-GB"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07165827"/>
              </p:ext>
            </p:extLst>
          </p:nvPr>
        </p:nvGraphicFramePr>
        <p:xfrm>
          <a:off x="469900" y="1463513"/>
          <a:ext cx="8216900" cy="4686392"/>
        </p:xfrm>
        <a:graphic>
          <a:graphicData uri="http://schemas.openxmlformats.org/drawingml/2006/table">
            <a:tbl>
              <a:tblPr firstRow="1" bandRow="1">
                <a:tableStyleId>{5C22544A-7EE6-4342-B048-85BDC9FD1C3A}</a:tableStyleId>
              </a:tblPr>
              <a:tblGrid>
                <a:gridCol w="1856237"/>
                <a:gridCol w="827705"/>
                <a:gridCol w="1141662"/>
                <a:gridCol w="4391296"/>
              </a:tblGrid>
              <a:tr h="558934">
                <a:tc>
                  <a:txBody>
                    <a:bodyPr/>
                    <a:lstStyle/>
                    <a:p>
                      <a:r>
                        <a:rPr lang="en-GB" sz="1600" noProof="0" smtClean="0">
                          <a:solidFill>
                            <a:srgbClr val="0000FF"/>
                          </a:solidFill>
                        </a:rPr>
                        <a:t>Art.</a:t>
                      </a:r>
                      <a:endParaRPr lang="en-GB" sz="1600" noProof="0">
                        <a:solidFill>
                          <a:srgbClr val="0000FF"/>
                        </a:solidFill>
                      </a:endParaRPr>
                    </a:p>
                  </a:txBody>
                  <a:tcPr/>
                </a:tc>
                <a:tc>
                  <a:txBody>
                    <a:bodyPr/>
                    <a:lstStyle/>
                    <a:p>
                      <a:r>
                        <a:rPr lang="en-GB" sz="1600" noProof="0" smtClean="0"/>
                        <a:t>Marks</a:t>
                      </a:r>
                      <a:endParaRPr lang="en-GB" sz="1600" noProof="0"/>
                    </a:p>
                  </a:txBody>
                  <a:tcPr/>
                </a:tc>
                <a:tc>
                  <a:txBody>
                    <a:bodyPr/>
                    <a:lstStyle/>
                    <a:p>
                      <a:r>
                        <a:rPr lang="en-GB" sz="1600" noProof="0" smtClean="0"/>
                        <a:t>Goods</a:t>
                      </a:r>
                      <a:r>
                        <a:rPr lang="en-GB" sz="1600" baseline="0" noProof="0" smtClean="0"/>
                        <a:t> (services)</a:t>
                      </a:r>
                      <a:endParaRPr lang="en-GB" sz="1600" noProof="0"/>
                    </a:p>
                  </a:txBody>
                  <a:tcPr/>
                </a:tc>
                <a:tc>
                  <a:txBody>
                    <a:bodyPr/>
                    <a:lstStyle/>
                    <a:p>
                      <a:r>
                        <a:rPr lang="en-GB" sz="1600" noProof="0" smtClean="0"/>
                        <a:t>Specific</a:t>
                      </a:r>
                      <a:r>
                        <a:rPr lang="en-GB" sz="1600" baseline="0" noProof="0" smtClean="0"/>
                        <a:t> requirements</a:t>
                      </a:r>
                      <a:endParaRPr lang="en-GB" sz="1600" noProof="0"/>
                    </a:p>
                  </a:txBody>
                  <a:tcPr/>
                </a:tc>
              </a:tr>
              <a:tr h="4107272">
                <a:tc>
                  <a:txBody>
                    <a:bodyPr/>
                    <a:lstStyle/>
                    <a:p>
                      <a:r>
                        <a:rPr lang="en-GB" sz="1800" noProof="0" smtClean="0">
                          <a:solidFill>
                            <a:srgbClr val="0000FF"/>
                          </a:solidFill>
                        </a:rPr>
                        <a:t>Art. 5(1)(a) </a:t>
                      </a:r>
                    </a:p>
                    <a:p>
                      <a:r>
                        <a:rPr lang="en-GB" sz="1800" noProof="0" smtClean="0">
                          <a:solidFill>
                            <a:srgbClr val="0000FF"/>
                          </a:solidFill>
                        </a:rPr>
                        <a:t>TMD 2008</a:t>
                      </a:r>
                    </a:p>
                    <a:p>
                      <a:endParaRPr lang="en-GB" sz="1800" noProof="0" smtClean="0">
                        <a:solidFill>
                          <a:srgbClr val="0000FF"/>
                        </a:solidFill>
                      </a:endParaRPr>
                    </a:p>
                    <a:p>
                      <a:r>
                        <a:rPr lang="en-GB" sz="1800" noProof="0" smtClean="0">
                          <a:solidFill>
                            <a:srgbClr val="0000FF"/>
                          </a:solidFill>
                        </a:rPr>
                        <a:t>Art. 10(2)(a)</a:t>
                      </a:r>
                    </a:p>
                    <a:p>
                      <a:r>
                        <a:rPr lang="en-GB" sz="1800" noProof="0" smtClean="0">
                          <a:solidFill>
                            <a:srgbClr val="0000FF"/>
                          </a:solidFill>
                        </a:rPr>
                        <a:t>TMD 2015</a:t>
                      </a:r>
                    </a:p>
                    <a:p>
                      <a:endParaRPr lang="en-GB" sz="1800" noProof="0" smtClean="0">
                        <a:solidFill>
                          <a:srgbClr val="0000FF"/>
                        </a:solidFill>
                      </a:endParaRPr>
                    </a:p>
                    <a:p>
                      <a:r>
                        <a:rPr lang="en-GB" sz="1800" noProof="0" smtClean="0">
                          <a:solidFill>
                            <a:srgbClr val="0000FF"/>
                          </a:solidFill>
                        </a:rPr>
                        <a:t>Art. 9(1)(a)</a:t>
                      </a:r>
                      <a:r>
                        <a:rPr lang="en-GB" sz="1800" baseline="0" noProof="0" smtClean="0">
                          <a:solidFill>
                            <a:srgbClr val="0000FF"/>
                          </a:solidFill>
                        </a:rPr>
                        <a:t> EUTMR</a:t>
                      </a:r>
                      <a:endParaRPr lang="en-GB" sz="1800" noProof="0">
                        <a:solidFill>
                          <a:srgbClr val="0000FF"/>
                        </a:solidFill>
                      </a:endParaRPr>
                    </a:p>
                  </a:txBody>
                  <a:tcPr/>
                </a:tc>
                <a:tc>
                  <a:txBody>
                    <a:bodyPr/>
                    <a:lstStyle/>
                    <a:p>
                      <a:r>
                        <a:rPr lang="en-GB" sz="1800" noProof="0" smtClean="0"/>
                        <a:t>ID</a:t>
                      </a:r>
                    </a:p>
                    <a:p>
                      <a:endParaRPr lang="en-GB" sz="1800" noProof="0" smtClean="0"/>
                    </a:p>
                  </a:txBody>
                  <a:tcPr/>
                </a:tc>
                <a:tc>
                  <a:txBody>
                    <a:bodyPr/>
                    <a:lstStyle/>
                    <a:p>
                      <a:r>
                        <a:rPr lang="en-GB" sz="1800" noProof="0" smtClean="0"/>
                        <a:t>ID</a:t>
                      </a:r>
                    </a:p>
                    <a:p>
                      <a:endParaRPr lang="en-GB" sz="1800" noProof="0"/>
                    </a:p>
                  </a:txBody>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GB" sz="1800" noProof="0" dirty="0" smtClean="0"/>
                        <a:t>Interference</a:t>
                      </a:r>
                      <a:r>
                        <a:rPr lang="en-GB" sz="1800" baseline="0" noProof="0" dirty="0" smtClean="0"/>
                        <a:t> with one the TM functions </a:t>
                      </a:r>
                      <a:r>
                        <a:rPr lang="en-GB" sz="1800" i="1" noProof="0" dirty="0" err="1" smtClean="0"/>
                        <a:t>L'Oréal</a:t>
                      </a:r>
                      <a:r>
                        <a:rPr lang="en-GB" sz="1800" i="1" noProof="0" dirty="0" smtClean="0"/>
                        <a:t>  </a:t>
                      </a:r>
                      <a:r>
                        <a:rPr lang="en-GB" sz="1800" noProof="0" dirty="0" smtClean="0"/>
                        <a:t>C-487/07,</a:t>
                      </a:r>
                      <a:r>
                        <a:rPr lang="en-GB" sz="1800" baseline="0" noProof="0" dirty="0" smtClean="0"/>
                        <a:t> para. </a:t>
                      </a:r>
                      <a:r>
                        <a:rPr lang="en-GB" sz="1800" noProof="0" dirty="0" smtClean="0"/>
                        <a:t>58</a:t>
                      </a:r>
                    </a:p>
                    <a:p>
                      <a:pPr marL="0" marR="0" lvl="1" indent="0" algn="l" defTabSz="914400" rtl="0" eaLnBrk="1" fontAlgn="auto" latinLnBrk="0" hangingPunct="1">
                        <a:lnSpc>
                          <a:spcPct val="100000"/>
                        </a:lnSpc>
                        <a:spcBef>
                          <a:spcPts val="100"/>
                        </a:spcBef>
                        <a:spcAft>
                          <a:spcPts val="100"/>
                        </a:spcAft>
                        <a:buClrTx/>
                        <a:buSzTx/>
                        <a:buFontTx/>
                        <a:buNone/>
                        <a:tabLst/>
                        <a:defRPr/>
                      </a:pPr>
                      <a:endParaRPr lang="en-GB" sz="1800" noProof="0" dirty="0" smtClean="0"/>
                    </a:p>
                    <a:p>
                      <a:pPr marL="171450" marR="0" lvl="1" indent="-171450" algn="l" defTabSz="914400" rtl="0" eaLnBrk="1" fontAlgn="auto" latinLnBrk="0" hangingPunct="1">
                        <a:lnSpc>
                          <a:spcPct val="100000"/>
                        </a:lnSpc>
                        <a:spcBef>
                          <a:spcPts val="100"/>
                        </a:spcBef>
                        <a:spcAft>
                          <a:spcPts val="100"/>
                        </a:spcAft>
                        <a:buClrTx/>
                        <a:buSzTx/>
                        <a:buFont typeface="Arial"/>
                        <a:buChar char="•"/>
                        <a:tabLst/>
                        <a:defRPr/>
                      </a:pPr>
                      <a:r>
                        <a:rPr lang="en-GB" sz="1800" noProof="0" dirty="0" smtClean="0"/>
                        <a:t>Origin</a:t>
                      </a:r>
                      <a:r>
                        <a:rPr lang="en-GB" sz="1800" baseline="0" noProof="0" dirty="0" smtClean="0"/>
                        <a:t> function [</a:t>
                      </a:r>
                      <a:r>
                        <a:rPr lang="en-GB" sz="1800" baseline="0" noProof="0" dirty="0" err="1" smtClean="0"/>
                        <a:t>eg</a:t>
                      </a:r>
                      <a:r>
                        <a:rPr lang="en-GB" sz="1800" baseline="0" noProof="0" dirty="0" smtClean="0"/>
                        <a:t>. </a:t>
                      </a:r>
                      <a:r>
                        <a:rPr lang="en-GB" sz="1800" i="1" noProof="0" dirty="0" smtClean="0"/>
                        <a:t>Hoffmann-La Roche, </a:t>
                      </a:r>
                      <a:r>
                        <a:rPr lang="en-GB" sz="1800" noProof="0" dirty="0" smtClean="0"/>
                        <a:t>C-102/77, </a:t>
                      </a:r>
                      <a:r>
                        <a:rPr lang="en-GB" sz="1800" noProof="0" dirty="0" err="1" smtClean="0"/>
                        <a:t>para</a:t>
                      </a:r>
                      <a:r>
                        <a:rPr lang="en-GB" sz="1800" noProof="0" dirty="0" smtClean="0"/>
                        <a:t>. 7; </a:t>
                      </a:r>
                      <a:r>
                        <a:rPr lang="en-GB" sz="1800" i="1" noProof="0" dirty="0" smtClean="0"/>
                        <a:t>Arsenal</a:t>
                      </a:r>
                      <a:r>
                        <a:rPr lang="en-GB" sz="1800" noProof="0" dirty="0" smtClean="0"/>
                        <a:t> , C-206/01,</a:t>
                      </a:r>
                      <a:r>
                        <a:rPr lang="en-GB" sz="1800" baseline="0" noProof="0" dirty="0" smtClean="0"/>
                        <a:t> </a:t>
                      </a:r>
                      <a:r>
                        <a:rPr lang="en-GB" sz="1800" baseline="0" noProof="0" dirty="0" err="1" smtClean="0"/>
                        <a:t>para</a:t>
                      </a:r>
                      <a:r>
                        <a:rPr lang="en-GB" sz="1800" baseline="0" noProof="0" dirty="0" smtClean="0"/>
                        <a:t>. 48</a:t>
                      </a:r>
                      <a:r>
                        <a:rPr lang="en-GB" sz="1800" noProof="0" dirty="0" smtClean="0"/>
                        <a:t>]</a:t>
                      </a:r>
                      <a:endParaRPr lang="en-GB" sz="1800" baseline="0" noProof="0" dirty="0" smtClean="0"/>
                    </a:p>
                    <a:p>
                      <a:pPr marL="171450" marR="0" lvl="1" indent="-171450" algn="l" defTabSz="914400" rtl="0" eaLnBrk="1" fontAlgn="auto" latinLnBrk="0" hangingPunct="1">
                        <a:lnSpc>
                          <a:spcPct val="100000"/>
                        </a:lnSpc>
                        <a:spcBef>
                          <a:spcPts val="100"/>
                        </a:spcBef>
                        <a:spcAft>
                          <a:spcPts val="100"/>
                        </a:spcAft>
                        <a:buClrTx/>
                        <a:buSzTx/>
                        <a:buFont typeface="Arial"/>
                        <a:buChar char="•"/>
                        <a:tabLst/>
                        <a:defRPr/>
                      </a:pPr>
                      <a:r>
                        <a:rPr lang="en-GB" sz="1800" noProof="0" dirty="0" smtClean="0"/>
                        <a:t>Function of guarantee of quality of the goods </a:t>
                      </a:r>
                    </a:p>
                    <a:p>
                      <a:pPr marL="171450" marR="0" lvl="1" indent="-171450" algn="l" defTabSz="914400" rtl="0" eaLnBrk="1" fontAlgn="auto" latinLnBrk="0" hangingPunct="1">
                        <a:lnSpc>
                          <a:spcPct val="100000"/>
                        </a:lnSpc>
                        <a:spcBef>
                          <a:spcPts val="100"/>
                        </a:spcBef>
                        <a:spcAft>
                          <a:spcPts val="100"/>
                        </a:spcAft>
                        <a:buClrTx/>
                        <a:buSzTx/>
                        <a:buFont typeface="Arial"/>
                        <a:buChar char="•"/>
                        <a:tabLst/>
                        <a:defRPr/>
                      </a:pPr>
                      <a:r>
                        <a:rPr lang="en-GB" sz="1800" noProof="0" dirty="0" smtClean="0"/>
                        <a:t>Advertising function [Cases</a:t>
                      </a:r>
                      <a:r>
                        <a:rPr lang="en-GB" sz="1800" baseline="0" noProof="0" dirty="0" smtClean="0"/>
                        <a:t> </a:t>
                      </a:r>
                      <a:r>
                        <a:rPr lang="en-GB" sz="1800" noProof="0" dirty="0" smtClean="0"/>
                        <a:t>C-236/08 do C-238/08, </a:t>
                      </a:r>
                      <a:r>
                        <a:rPr lang="en-GB" sz="1800" i="1" noProof="0" dirty="0" smtClean="0"/>
                        <a:t>Google, </a:t>
                      </a:r>
                      <a:r>
                        <a:rPr lang="en-GB" sz="1800" noProof="0" dirty="0" smtClean="0"/>
                        <a:t>para. 91) </a:t>
                      </a:r>
                    </a:p>
                    <a:p>
                      <a:pPr marL="171450" marR="0" lvl="1" indent="-171450" algn="l" defTabSz="914400" rtl="0" eaLnBrk="1" fontAlgn="auto" latinLnBrk="0" hangingPunct="1">
                        <a:lnSpc>
                          <a:spcPct val="100000"/>
                        </a:lnSpc>
                        <a:spcBef>
                          <a:spcPts val="100"/>
                        </a:spcBef>
                        <a:spcAft>
                          <a:spcPts val="100"/>
                        </a:spcAft>
                        <a:buClrTx/>
                        <a:buSzTx/>
                        <a:buFont typeface="Arial"/>
                        <a:buChar char="•"/>
                        <a:tabLst/>
                        <a:defRPr/>
                      </a:pPr>
                      <a:r>
                        <a:rPr lang="en-GB" sz="1800" noProof="0" dirty="0" smtClean="0"/>
                        <a:t>Communication</a:t>
                      </a:r>
                      <a:r>
                        <a:rPr lang="en-GB" sz="1800" baseline="0" noProof="0" dirty="0" smtClean="0"/>
                        <a:t> function </a:t>
                      </a:r>
                    </a:p>
                    <a:p>
                      <a:pPr marL="171450" marR="0" lvl="1" indent="-171450" algn="l" defTabSz="914400" rtl="0" eaLnBrk="1" fontAlgn="auto" latinLnBrk="0" hangingPunct="1">
                        <a:lnSpc>
                          <a:spcPct val="100000"/>
                        </a:lnSpc>
                        <a:spcBef>
                          <a:spcPts val="100"/>
                        </a:spcBef>
                        <a:spcAft>
                          <a:spcPts val="100"/>
                        </a:spcAft>
                        <a:buClrTx/>
                        <a:buSzTx/>
                        <a:buFont typeface="Arial"/>
                        <a:buChar char="•"/>
                        <a:tabLst/>
                        <a:defRPr/>
                      </a:pPr>
                      <a:r>
                        <a:rPr lang="en-GB" sz="1800" noProof="0" dirty="0" smtClean="0"/>
                        <a:t>Investment function [</a:t>
                      </a:r>
                      <a:r>
                        <a:rPr lang="en-GB" sz="1800" i="0" noProof="0" dirty="0" smtClean="0"/>
                        <a:t>C-323/09</a:t>
                      </a:r>
                      <a:r>
                        <a:rPr lang="en-GB" sz="1800" i="0" baseline="0" noProof="0" dirty="0" smtClean="0"/>
                        <a:t> </a:t>
                      </a:r>
                      <a:r>
                        <a:rPr lang="en-GB" sz="1800" i="1" noProof="0" dirty="0" err="1" smtClean="0"/>
                        <a:t>Interflora</a:t>
                      </a:r>
                      <a:r>
                        <a:rPr lang="en-GB" sz="1800" i="1" noProof="0" dirty="0" smtClean="0"/>
                        <a:t> </a:t>
                      </a:r>
                      <a:r>
                        <a:rPr lang="en-GB" sz="1800" noProof="0" dirty="0" smtClean="0"/>
                        <a:t>paras. 60–64] </a:t>
                      </a:r>
                      <a:endParaRPr lang="en-GB" sz="1800" i="1" noProof="0" dirty="0" smtClean="0">
                        <a:solidFill>
                          <a:srgbClr val="FF0000"/>
                        </a:solidFill>
                      </a:endParaRPr>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8779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23824"/>
            <a:ext cx="8229600" cy="1143000"/>
          </a:xfrm>
        </p:spPr>
        <p:txBody>
          <a:bodyPr>
            <a:noAutofit/>
          </a:bodyPr>
          <a:lstStyle/>
          <a:p>
            <a:r>
              <a:rPr lang="en-GB" sz="3600" dirty="0" smtClean="0"/>
              <a:t>Double identity - </a:t>
            </a:r>
            <a:r>
              <a:rPr lang="en-GB" sz="3600" dirty="0"/>
              <a:t>CJ’s function </a:t>
            </a:r>
            <a:r>
              <a:rPr lang="en-GB" sz="3600" dirty="0" smtClean="0"/>
              <a:t>theory as a balancing tool</a:t>
            </a:r>
            <a:endParaRPr lang="en-GB" sz="3600" i="1" dirty="0"/>
          </a:p>
        </p:txBody>
      </p:sp>
      <p:sp>
        <p:nvSpPr>
          <p:cNvPr id="3" name="Symbol zastępczy zawartości 2"/>
          <p:cNvSpPr>
            <a:spLocks noGrp="1"/>
          </p:cNvSpPr>
          <p:nvPr>
            <p:ph idx="1"/>
          </p:nvPr>
        </p:nvSpPr>
        <p:spPr>
          <a:xfrm>
            <a:off x="457200" y="1543049"/>
            <a:ext cx="8229600" cy="4813301"/>
          </a:xfrm>
        </p:spPr>
        <p:txBody>
          <a:bodyPr>
            <a:noAutofit/>
          </a:bodyPr>
          <a:lstStyle/>
          <a:p>
            <a:pPr marL="0" indent="0" algn="just">
              <a:spcBef>
                <a:spcPts val="1200"/>
              </a:spcBef>
              <a:spcAft>
                <a:spcPts val="1200"/>
              </a:spcAft>
              <a:buNone/>
            </a:pPr>
            <a:r>
              <a:rPr lang="en-GB" sz="2000" dirty="0" smtClean="0"/>
              <a:t>Application of the CJ’s </a:t>
            </a:r>
            <a:r>
              <a:rPr lang="en-GB" sz="2000" dirty="0"/>
              <a:t>function </a:t>
            </a:r>
            <a:r>
              <a:rPr lang="en-GB" sz="2000" dirty="0" smtClean="0"/>
              <a:t>theory for a balance of interests</a:t>
            </a:r>
            <a:endParaRPr lang="en-GB" sz="2000" i="1" dirty="0"/>
          </a:p>
          <a:p>
            <a:pPr algn="just">
              <a:spcBef>
                <a:spcPts val="1200"/>
              </a:spcBef>
              <a:spcAft>
                <a:spcPts val="1200"/>
              </a:spcAft>
            </a:pPr>
            <a:r>
              <a:rPr lang="en-GB" sz="2000" i="1" dirty="0" smtClean="0"/>
              <a:t>‘Although </a:t>
            </a:r>
            <a:r>
              <a:rPr lang="en-GB" sz="2000" i="1" dirty="0"/>
              <a:t>the trade mark is an essential element in the system of undistorted competition which European law seeks to </a:t>
            </a:r>
            <a:r>
              <a:rPr lang="en-GB" sz="2000" i="1" dirty="0" smtClean="0"/>
              <a:t>establish, </a:t>
            </a:r>
            <a:r>
              <a:rPr lang="en-GB" sz="2000" i="1" dirty="0"/>
              <a:t>its purpose is not, however, to protect its proprietor against practices </a:t>
            </a:r>
            <a:r>
              <a:rPr lang="en-GB" sz="2000" b="1" i="1" dirty="0"/>
              <a:t>inherent in </a:t>
            </a:r>
            <a:r>
              <a:rPr lang="en-GB" sz="2000" b="1" i="1" dirty="0" smtClean="0"/>
              <a:t>competition</a:t>
            </a:r>
            <a:r>
              <a:rPr lang="en-GB" sz="2000" i="1" dirty="0" smtClean="0"/>
              <a:t>’ </a:t>
            </a:r>
            <a:r>
              <a:rPr lang="en-GB" sz="2000" dirty="0" smtClean="0"/>
              <a:t>[</a:t>
            </a:r>
            <a:r>
              <a:rPr lang="en-GB" sz="2000" i="1" dirty="0"/>
              <a:t>Interflora</a:t>
            </a:r>
            <a:r>
              <a:rPr lang="en-GB" sz="2000" dirty="0"/>
              <a:t>, Case</a:t>
            </a:r>
            <a:r>
              <a:rPr lang="en-GB" sz="2000" i="1" dirty="0"/>
              <a:t> 323/</a:t>
            </a:r>
            <a:r>
              <a:rPr lang="en-GB" sz="2000" i="1" dirty="0" smtClean="0"/>
              <a:t>09, </a:t>
            </a:r>
            <a:r>
              <a:rPr lang="en-GB" sz="2000" dirty="0" smtClean="0"/>
              <a:t>para. 57]</a:t>
            </a:r>
            <a:endParaRPr lang="en-GB" sz="2000" i="1" dirty="0"/>
          </a:p>
          <a:p>
            <a:pPr algn="just">
              <a:spcBef>
                <a:spcPts val="1200"/>
              </a:spcBef>
              <a:spcAft>
                <a:spcPts val="1200"/>
              </a:spcAft>
            </a:pPr>
            <a:r>
              <a:rPr lang="en-GB" sz="2000" dirty="0" smtClean="0"/>
              <a:t>No adverse effect on the </a:t>
            </a:r>
            <a:r>
              <a:rPr lang="en-GB" sz="2000" b="1" dirty="0" smtClean="0"/>
              <a:t>advertising function </a:t>
            </a:r>
            <a:r>
              <a:rPr lang="en-GB" sz="2000" dirty="0" smtClean="0"/>
              <a:t>in keyword advertising</a:t>
            </a:r>
            <a:r>
              <a:rPr lang="en-GB" sz="2000" b="1" dirty="0"/>
              <a:t> </a:t>
            </a:r>
            <a:r>
              <a:rPr lang="en-GB" sz="2000" dirty="0" smtClean="0"/>
              <a:t>just on the basis that the TM proprietor is obliged to </a:t>
            </a:r>
            <a:r>
              <a:rPr lang="en-GB" sz="2000" dirty="0"/>
              <a:t>intensify its advertising in order to maintain or enhance its profile with </a:t>
            </a:r>
            <a:r>
              <a:rPr lang="en-GB" sz="2000" dirty="0" smtClean="0"/>
              <a:t>consumers [para. 57]</a:t>
            </a:r>
            <a:endParaRPr lang="en-GB" sz="2000" dirty="0"/>
          </a:p>
          <a:p>
            <a:pPr algn="just">
              <a:spcBef>
                <a:spcPts val="1200"/>
              </a:spcBef>
              <a:spcAft>
                <a:spcPts val="1200"/>
              </a:spcAft>
            </a:pPr>
            <a:r>
              <a:rPr lang="en-GB" sz="2000" dirty="0" smtClean="0"/>
              <a:t>No </a:t>
            </a:r>
            <a:r>
              <a:rPr lang="en-GB" sz="2000" dirty="0"/>
              <a:t>adverse effect on the </a:t>
            </a:r>
            <a:r>
              <a:rPr lang="en-GB" sz="2000" b="1" dirty="0"/>
              <a:t>investment function </a:t>
            </a:r>
            <a:r>
              <a:rPr lang="en-GB" sz="2000" dirty="0"/>
              <a:t>in keyword advertising in conditions of fair competition that respect the </a:t>
            </a:r>
            <a:r>
              <a:rPr lang="en-GB" sz="2000" dirty="0" smtClean="0"/>
              <a:t>TM’s </a:t>
            </a:r>
            <a:r>
              <a:rPr lang="en-GB" sz="2000" dirty="0"/>
              <a:t>function as an indication of </a:t>
            </a:r>
            <a:r>
              <a:rPr lang="en-GB" sz="2000" dirty="0" smtClean="0"/>
              <a:t>origin [para. 64]</a:t>
            </a:r>
          </a:p>
        </p:txBody>
      </p:sp>
      <p:sp>
        <p:nvSpPr>
          <p:cNvPr id="7" name="Symbol zastępczy stopki 6"/>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3069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09097"/>
            <a:ext cx="8229600" cy="990600"/>
          </a:xfrm>
        </p:spPr>
        <p:txBody>
          <a:bodyPr>
            <a:normAutofit/>
          </a:bodyPr>
          <a:lstStyle/>
          <a:p>
            <a:pPr algn="ctr"/>
            <a:r>
              <a:rPr lang="en-GB" dirty="0" smtClean="0"/>
              <a:t>Likelihood of confusion</a:t>
            </a:r>
            <a:endParaRPr lang="en-GB"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53678632"/>
              </p:ext>
            </p:extLst>
          </p:nvPr>
        </p:nvGraphicFramePr>
        <p:xfrm>
          <a:off x="469900" y="1463513"/>
          <a:ext cx="8216900" cy="4805680"/>
        </p:xfrm>
        <a:graphic>
          <a:graphicData uri="http://schemas.openxmlformats.org/drawingml/2006/table">
            <a:tbl>
              <a:tblPr firstRow="1" bandRow="1">
                <a:tableStyleId>{5C22544A-7EE6-4342-B048-85BDC9FD1C3A}</a:tableStyleId>
              </a:tblPr>
              <a:tblGrid>
                <a:gridCol w="1856237"/>
                <a:gridCol w="827705"/>
                <a:gridCol w="1141662"/>
                <a:gridCol w="4391296"/>
              </a:tblGrid>
              <a:tr h="558934">
                <a:tc>
                  <a:txBody>
                    <a:bodyPr/>
                    <a:lstStyle/>
                    <a:p>
                      <a:r>
                        <a:rPr lang="en-GB" sz="1600" noProof="0" smtClean="0">
                          <a:solidFill>
                            <a:srgbClr val="0000FF"/>
                          </a:solidFill>
                        </a:rPr>
                        <a:t>Art.</a:t>
                      </a:r>
                      <a:endParaRPr lang="en-GB" sz="1600" noProof="0">
                        <a:solidFill>
                          <a:srgbClr val="0000FF"/>
                        </a:solidFill>
                      </a:endParaRPr>
                    </a:p>
                  </a:txBody>
                  <a:tcPr/>
                </a:tc>
                <a:tc>
                  <a:txBody>
                    <a:bodyPr/>
                    <a:lstStyle/>
                    <a:p>
                      <a:r>
                        <a:rPr lang="en-GB" sz="1600" noProof="0" smtClean="0"/>
                        <a:t>Marks</a:t>
                      </a:r>
                      <a:endParaRPr lang="en-GB" sz="1600" noProof="0"/>
                    </a:p>
                  </a:txBody>
                  <a:tcPr/>
                </a:tc>
                <a:tc>
                  <a:txBody>
                    <a:bodyPr/>
                    <a:lstStyle/>
                    <a:p>
                      <a:r>
                        <a:rPr lang="en-GB" sz="1600" noProof="0" smtClean="0"/>
                        <a:t>Goods</a:t>
                      </a:r>
                      <a:r>
                        <a:rPr lang="en-GB" sz="1600" baseline="0" noProof="0" smtClean="0"/>
                        <a:t> (services)</a:t>
                      </a:r>
                      <a:endParaRPr lang="en-GB" sz="1600" noProof="0"/>
                    </a:p>
                  </a:txBody>
                  <a:tcPr/>
                </a:tc>
                <a:tc>
                  <a:txBody>
                    <a:bodyPr/>
                    <a:lstStyle/>
                    <a:p>
                      <a:r>
                        <a:rPr lang="en-GB" sz="1600" noProof="0" smtClean="0"/>
                        <a:t>Specific</a:t>
                      </a:r>
                      <a:r>
                        <a:rPr lang="en-GB" sz="1600" baseline="0" noProof="0" smtClean="0"/>
                        <a:t> requirements</a:t>
                      </a:r>
                      <a:endParaRPr lang="en-GB" sz="1600" noProof="0"/>
                    </a:p>
                  </a:txBody>
                  <a:tcPr/>
                </a:tc>
              </a:tr>
              <a:tr h="4221423">
                <a:tc>
                  <a:txBody>
                    <a:bodyPr/>
                    <a:lstStyle/>
                    <a:p>
                      <a:r>
                        <a:rPr lang="en-GB" sz="1800" noProof="0" smtClean="0">
                          <a:solidFill>
                            <a:srgbClr val="0000FF"/>
                          </a:solidFill>
                        </a:rPr>
                        <a:t>Art. 5(1)(b)</a:t>
                      </a:r>
                      <a:r>
                        <a:rPr lang="en-GB" sz="1800" baseline="0" noProof="0" smtClean="0">
                          <a:solidFill>
                            <a:srgbClr val="0000FF"/>
                          </a:solidFill>
                        </a:rPr>
                        <a:t> </a:t>
                      </a:r>
                    </a:p>
                    <a:p>
                      <a:r>
                        <a:rPr lang="en-GB" sz="1800" noProof="0" smtClean="0">
                          <a:solidFill>
                            <a:srgbClr val="0000FF"/>
                          </a:solidFill>
                        </a:rPr>
                        <a:t>TMD</a:t>
                      </a:r>
                      <a:r>
                        <a:rPr lang="en-GB" sz="1800" baseline="0" noProof="0" smtClean="0">
                          <a:solidFill>
                            <a:srgbClr val="0000FF"/>
                          </a:solidFill>
                        </a:rPr>
                        <a:t> 2008</a:t>
                      </a:r>
                    </a:p>
                    <a:p>
                      <a:endParaRPr lang="en-GB" sz="1800" baseline="0" noProof="0" smtClean="0">
                        <a:solidFill>
                          <a:srgbClr val="0000FF"/>
                        </a:solidFill>
                      </a:endParaRPr>
                    </a:p>
                    <a:p>
                      <a:r>
                        <a:rPr lang="en-GB" sz="1800" baseline="0" noProof="0" smtClean="0">
                          <a:solidFill>
                            <a:srgbClr val="0000FF"/>
                          </a:solidFill>
                        </a:rPr>
                        <a:t>Art. 10(2)(b) TMD 2015</a:t>
                      </a:r>
                    </a:p>
                    <a:p>
                      <a:endParaRPr lang="en-GB" sz="1800" baseline="0" noProof="0" smtClean="0">
                        <a:solidFill>
                          <a:srgbClr val="0000FF"/>
                        </a:solidFill>
                      </a:endParaRPr>
                    </a:p>
                    <a:p>
                      <a:r>
                        <a:rPr lang="en-GB" sz="1800" baseline="0" noProof="0" smtClean="0">
                          <a:solidFill>
                            <a:srgbClr val="0000FF"/>
                          </a:solidFill>
                        </a:rPr>
                        <a:t>Art. 9(1)(b) EUTMR</a:t>
                      </a:r>
                      <a:endParaRPr lang="en-GB" sz="1800" noProof="0">
                        <a:solidFill>
                          <a:srgbClr val="0000FF"/>
                        </a:solidFill>
                      </a:endParaRPr>
                    </a:p>
                  </a:txBody>
                  <a:tcPr/>
                </a:tc>
                <a:tc>
                  <a:txBody>
                    <a:bodyPr/>
                    <a:lstStyle/>
                    <a:p>
                      <a:r>
                        <a:rPr lang="en-GB" sz="1800" noProof="0" smtClean="0"/>
                        <a:t>ID</a:t>
                      </a:r>
                    </a:p>
                    <a:p>
                      <a:r>
                        <a:rPr lang="en-GB" sz="1800" noProof="0" smtClean="0"/>
                        <a:t>SIM</a:t>
                      </a:r>
                    </a:p>
                    <a:p>
                      <a:r>
                        <a:rPr lang="en-GB" sz="1800" noProof="0" smtClean="0"/>
                        <a:t>SIM</a:t>
                      </a:r>
                    </a:p>
                    <a:p>
                      <a:endParaRPr lang="en-GB" sz="1800" noProof="0"/>
                    </a:p>
                  </a:txBody>
                  <a:tcPr/>
                </a:tc>
                <a:tc>
                  <a:txBody>
                    <a:bodyPr/>
                    <a:lstStyle/>
                    <a:p>
                      <a:r>
                        <a:rPr lang="en-GB" sz="1800" noProof="0" smtClean="0"/>
                        <a:t>SIM</a:t>
                      </a:r>
                    </a:p>
                    <a:p>
                      <a:r>
                        <a:rPr lang="en-GB" sz="1800" noProof="0" smtClean="0"/>
                        <a:t>ID</a:t>
                      </a:r>
                    </a:p>
                    <a:p>
                      <a:r>
                        <a:rPr lang="en-GB" sz="1800" noProof="0" smtClean="0"/>
                        <a:t>SIM</a:t>
                      </a:r>
                      <a:endParaRPr lang="en-GB" sz="1800" noProof="0"/>
                    </a:p>
                  </a:txBody>
                  <a:tcPr/>
                </a:tc>
                <a:tc>
                  <a:txBody>
                    <a:bodyPr/>
                    <a:lstStyle/>
                    <a:p>
                      <a:r>
                        <a:rPr lang="en-GB" sz="1600" noProof="0" dirty="0" smtClean="0"/>
                        <a:t>Likelihood</a:t>
                      </a:r>
                      <a:r>
                        <a:rPr lang="en-GB" sz="1600" baseline="0" noProof="0" dirty="0" smtClean="0"/>
                        <a:t> of confusion</a:t>
                      </a:r>
                    </a:p>
                    <a:p>
                      <a:endParaRPr lang="en-GB" sz="1600" baseline="0" noProof="0" dirty="0" smtClean="0"/>
                    </a:p>
                    <a:p>
                      <a:pPr marL="171450" indent="-171450">
                        <a:spcBef>
                          <a:spcPts val="200"/>
                        </a:spcBef>
                        <a:spcAft>
                          <a:spcPts val="200"/>
                        </a:spcAft>
                        <a:buFont typeface="Arial"/>
                        <a:buChar char="•"/>
                      </a:pPr>
                      <a:r>
                        <a:rPr lang="en-GB" sz="1600" baseline="0" noProof="0" dirty="0" smtClean="0"/>
                        <a:t>Direct and indirect likelihood of confusion (</a:t>
                      </a:r>
                      <a:r>
                        <a:rPr lang="en-GB" sz="1600" kern="1200" noProof="0" dirty="0" smtClean="0">
                          <a:solidFill>
                            <a:schemeClr val="dk1"/>
                          </a:solidFill>
                          <a:effectLst/>
                          <a:latin typeface="+mn-lt"/>
                          <a:ea typeface="+mn-ea"/>
                          <a:cs typeface="+mn-cs"/>
                        </a:rPr>
                        <a:t>C-39/97, </a:t>
                      </a:r>
                      <a:r>
                        <a:rPr lang="en-GB" sz="1600" i="1" kern="1200" noProof="0" dirty="0" smtClean="0">
                          <a:solidFill>
                            <a:schemeClr val="dk1"/>
                          </a:solidFill>
                          <a:effectLst/>
                          <a:latin typeface="+mn-lt"/>
                          <a:ea typeface="+mn-ea"/>
                          <a:cs typeface="+mn-cs"/>
                        </a:rPr>
                        <a:t>Canon,</a:t>
                      </a:r>
                      <a:r>
                        <a:rPr lang="en-GB" sz="1600" i="1" kern="1200" baseline="0" noProof="0" dirty="0" smtClean="0">
                          <a:solidFill>
                            <a:schemeClr val="dk1"/>
                          </a:solidFill>
                          <a:effectLst/>
                          <a:latin typeface="+mn-lt"/>
                          <a:ea typeface="+mn-ea"/>
                          <a:cs typeface="+mn-cs"/>
                        </a:rPr>
                        <a:t> </a:t>
                      </a:r>
                      <a:r>
                        <a:rPr lang="en-GB" sz="1600" kern="1200" noProof="0" dirty="0" smtClean="0">
                          <a:solidFill>
                            <a:schemeClr val="dk1"/>
                          </a:solidFill>
                          <a:effectLst/>
                          <a:latin typeface="+mn-lt"/>
                          <a:ea typeface="+mn-ea"/>
                          <a:cs typeface="+mn-cs"/>
                        </a:rPr>
                        <a:t>para. 29; C-342/97, </a:t>
                      </a:r>
                      <a:r>
                        <a:rPr lang="en-GB" sz="1600" i="1" kern="1200" noProof="0" dirty="0" smtClean="0">
                          <a:solidFill>
                            <a:schemeClr val="dk1"/>
                          </a:solidFill>
                          <a:effectLst/>
                          <a:latin typeface="+mn-lt"/>
                          <a:ea typeface="+mn-ea"/>
                          <a:cs typeface="+mn-cs"/>
                        </a:rPr>
                        <a:t>Lloyd </a:t>
                      </a:r>
                      <a:r>
                        <a:rPr lang="en-GB" sz="1600" kern="1200" noProof="0" dirty="0" smtClean="0">
                          <a:solidFill>
                            <a:schemeClr val="dk1"/>
                          </a:solidFill>
                          <a:effectLst/>
                          <a:latin typeface="+mn-lt"/>
                          <a:ea typeface="+mn-ea"/>
                          <a:cs typeface="+mn-cs"/>
                        </a:rPr>
                        <a:t>para. 17), mere likelihood of association</a:t>
                      </a:r>
                      <a:r>
                        <a:rPr lang="en-GB" sz="1600" kern="1200" baseline="0" noProof="0" dirty="0" smtClean="0">
                          <a:solidFill>
                            <a:schemeClr val="dk1"/>
                          </a:solidFill>
                          <a:effectLst/>
                          <a:latin typeface="+mn-lt"/>
                          <a:ea typeface="+mn-ea"/>
                          <a:cs typeface="+mn-cs"/>
                        </a:rPr>
                        <a:t> insufficient (</a:t>
                      </a:r>
                      <a:r>
                        <a:rPr lang="en-GB" sz="1600" kern="1200" noProof="0" dirty="0" smtClean="0">
                          <a:solidFill>
                            <a:schemeClr val="dk1"/>
                          </a:solidFill>
                          <a:effectLst/>
                          <a:latin typeface="+mn-lt"/>
                          <a:ea typeface="+mn-ea"/>
                          <a:cs typeface="+mn-cs"/>
                        </a:rPr>
                        <a:t>C-251/95, </a:t>
                      </a:r>
                      <a:r>
                        <a:rPr lang="en-GB" sz="1600" i="1" kern="1200" noProof="0" dirty="0" err="1" smtClean="0">
                          <a:solidFill>
                            <a:schemeClr val="dk1"/>
                          </a:solidFill>
                          <a:effectLst/>
                          <a:latin typeface="+mn-lt"/>
                          <a:ea typeface="+mn-ea"/>
                          <a:cs typeface="+mn-cs"/>
                        </a:rPr>
                        <a:t>Sabel</a:t>
                      </a:r>
                      <a:r>
                        <a:rPr lang="en-GB" sz="1600" i="1" kern="1200" noProof="0" dirty="0" smtClean="0">
                          <a:solidFill>
                            <a:schemeClr val="dk1"/>
                          </a:solidFill>
                          <a:effectLst/>
                          <a:latin typeface="+mn-lt"/>
                          <a:ea typeface="+mn-ea"/>
                          <a:cs typeface="+mn-cs"/>
                        </a:rPr>
                        <a:t> </a:t>
                      </a:r>
                      <a:r>
                        <a:rPr lang="en-GB" sz="1600" kern="1200" noProof="0" dirty="0" err="1" smtClean="0">
                          <a:solidFill>
                            <a:schemeClr val="dk1"/>
                          </a:solidFill>
                          <a:effectLst/>
                          <a:latin typeface="+mn-lt"/>
                          <a:ea typeface="+mn-ea"/>
                          <a:cs typeface="+mn-cs"/>
                        </a:rPr>
                        <a:t>pkt</a:t>
                      </a:r>
                      <a:r>
                        <a:rPr lang="en-GB" sz="1600" kern="1200" noProof="0" dirty="0" smtClean="0">
                          <a:solidFill>
                            <a:schemeClr val="dk1"/>
                          </a:solidFill>
                          <a:effectLst/>
                          <a:latin typeface="+mn-lt"/>
                          <a:ea typeface="+mn-ea"/>
                          <a:cs typeface="+mn-cs"/>
                        </a:rPr>
                        <a:t> 16-18)</a:t>
                      </a:r>
                    </a:p>
                    <a:p>
                      <a:pPr marL="171450" indent="-171450">
                        <a:spcBef>
                          <a:spcPts val="200"/>
                        </a:spcBef>
                        <a:spcAft>
                          <a:spcPts val="200"/>
                        </a:spcAft>
                        <a:buFont typeface="Arial"/>
                        <a:buChar char="•"/>
                      </a:pPr>
                      <a:r>
                        <a:rPr lang="en-GB" sz="1600" baseline="0" noProof="0" dirty="0" smtClean="0"/>
                        <a:t>Perception of an average consumer </a:t>
                      </a:r>
                      <a:r>
                        <a:rPr lang="en-GB" sz="1600" kern="1200" noProof="0" dirty="0" smtClean="0">
                          <a:solidFill>
                            <a:schemeClr val="dk1"/>
                          </a:solidFill>
                          <a:effectLst/>
                          <a:latin typeface="+mn-lt"/>
                          <a:ea typeface="+mn-ea"/>
                          <a:cs typeface="+mn-cs"/>
                        </a:rPr>
                        <a:t>C-342/97, </a:t>
                      </a:r>
                      <a:r>
                        <a:rPr lang="en-GB" sz="1600" i="1" kern="1200" noProof="0" dirty="0" smtClean="0">
                          <a:solidFill>
                            <a:schemeClr val="dk1"/>
                          </a:solidFill>
                          <a:effectLst/>
                          <a:latin typeface="+mn-lt"/>
                          <a:ea typeface="+mn-ea"/>
                          <a:cs typeface="+mn-cs"/>
                        </a:rPr>
                        <a:t>Lloyd, </a:t>
                      </a:r>
                      <a:r>
                        <a:rPr lang="en-GB" sz="1600" kern="1200" noProof="0" dirty="0" smtClean="0">
                          <a:solidFill>
                            <a:schemeClr val="dk1"/>
                          </a:solidFill>
                          <a:effectLst/>
                          <a:latin typeface="+mn-lt"/>
                          <a:ea typeface="+mn-ea"/>
                          <a:cs typeface="+mn-cs"/>
                        </a:rPr>
                        <a:t>para.</a:t>
                      </a:r>
                      <a:r>
                        <a:rPr lang="en-GB" sz="1600" kern="1200" baseline="0" noProof="0" dirty="0" smtClean="0">
                          <a:solidFill>
                            <a:schemeClr val="dk1"/>
                          </a:solidFill>
                          <a:effectLst/>
                          <a:latin typeface="+mn-lt"/>
                          <a:ea typeface="+mn-ea"/>
                          <a:cs typeface="+mn-cs"/>
                        </a:rPr>
                        <a:t> </a:t>
                      </a:r>
                      <a:r>
                        <a:rPr lang="en-GB" sz="1600" kern="1200" noProof="0" dirty="0" smtClean="0">
                          <a:solidFill>
                            <a:schemeClr val="dk1"/>
                          </a:solidFill>
                          <a:effectLst/>
                          <a:latin typeface="+mn-lt"/>
                          <a:ea typeface="+mn-ea"/>
                          <a:cs typeface="+mn-cs"/>
                        </a:rPr>
                        <a:t>26 -</a:t>
                      </a:r>
                      <a:r>
                        <a:rPr lang="en-GB" sz="1600" kern="1200" baseline="0" noProof="0" dirty="0" smtClean="0">
                          <a:solidFill>
                            <a:schemeClr val="dk1"/>
                          </a:solidFill>
                          <a:effectLst/>
                          <a:latin typeface="+mn-lt"/>
                          <a:ea typeface="+mn-ea"/>
                          <a:cs typeface="+mn-cs"/>
                        </a:rPr>
                        <a:t> </a:t>
                      </a:r>
                      <a:r>
                        <a:rPr lang="en-GB" sz="1600" kern="1200" baseline="0" noProof="0" dirty="0" smtClean="0">
                          <a:solidFill>
                            <a:schemeClr val="dk1"/>
                          </a:solidFill>
                          <a:effectLst/>
                          <a:latin typeface="Wingdings"/>
                          <a:ea typeface="Wingdings"/>
                          <a:cs typeface="Wingdings"/>
                          <a:sym typeface="Wingdings"/>
                        </a:rPr>
                        <a:t></a:t>
                      </a:r>
                      <a:r>
                        <a:rPr lang="en-GB" sz="1600" kern="1200" baseline="0" noProof="0" dirty="0" smtClean="0">
                          <a:solidFill>
                            <a:schemeClr val="dk1"/>
                          </a:solidFill>
                          <a:effectLst/>
                          <a:latin typeface="+mn-lt"/>
                          <a:ea typeface="+mn-ea"/>
                          <a:cs typeface="+mn-cs"/>
                        </a:rPr>
                        <a:t>reasonably well-informed </a:t>
                      </a:r>
                      <a:r>
                        <a:rPr lang="en-GB" sz="1600" kern="1200" baseline="0" noProof="0" dirty="0" smtClean="0">
                          <a:solidFill>
                            <a:schemeClr val="dk1"/>
                          </a:solidFill>
                          <a:effectLst/>
                          <a:latin typeface="Wingdings"/>
                          <a:ea typeface="Wingdings"/>
                          <a:cs typeface="Wingdings"/>
                          <a:sym typeface="Wingdings"/>
                        </a:rPr>
                        <a:t></a:t>
                      </a:r>
                      <a:r>
                        <a:rPr lang="en-GB" sz="1600" kern="1200" baseline="0" noProof="0" dirty="0" smtClean="0">
                          <a:solidFill>
                            <a:schemeClr val="dk1"/>
                          </a:solidFill>
                          <a:effectLst/>
                          <a:latin typeface="+mn-lt"/>
                          <a:ea typeface="+mn-ea"/>
                          <a:cs typeface="+mn-cs"/>
                        </a:rPr>
                        <a:t>reasonably observant and </a:t>
                      </a:r>
                      <a:r>
                        <a:rPr lang="en-GB" sz="1600" kern="1200" baseline="0" noProof="0" dirty="0" smtClean="0">
                          <a:solidFill>
                            <a:schemeClr val="dk1"/>
                          </a:solidFill>
                          <a:effectLst/>
                          <a:latin typeface="Wingdings"/>
                          <a:ea typeface="Wingdings"/>
                          <a:cs typeface="Wingdings"/>
                          <a:sym typeface="Wingdings"/>
                        </a:rPr>
                        <a:t></a:t>
                      </a:r>
                      <a:r>
                        <a:rPr lang="en-GB" sz="1600" kern="1200" baseline="0" noProof="0" dirty="0" smtClean="0">
                          <a:solidFill>
                            <a:schemeClr val="dk1"/>
                          </a:solidFill>
                          <a:effectLst/>
                          <a:latin typeface="+mn-lt"/>
                          <a:ea typeface="+mn-ea"/>
                          <a:cs typeface="+mn-cs"/>
                        </a:rPr>
                        <a:t>circumspect</a:t>
                      </a:r>
                    </a:p>
                    <a:p>
                      <a:pPr marL="171450" indent="-171450">
                        <a:spcBef>
                          <a:spcPts val="200"/>
                        </a:spcBef>
                        <a:spcAft>
                          <a:spcPts val="200"/>
                        </a:spcAft>
                        <a:buFont typeface="Arial"/>
                        <a:buChar char="•"/>
                      </a:pPr>
                      <a:r>
                        <a:rPr lang="en-GB" sz="1600" baseline="0" noProof="0" dirty="0" smtClean="0"/>
                        <a:t>Enhanced distinctiveness (</a:t>
                      </a:r>
                      <a:r>
                        <a:rPr lang="en-GB" sz="1600" kern="1200" noProof="0" dirty="0" smtClean="0">
                          <a:solidFill>
                            <a:schemeClr val="dk1"/>
                          </a:solidFill>
                          <a:effectLst/>
                          <a:latin typeface="+mn-lt"/>
                          <a:ea typeface="+mn-ea"/>
                          <a:cs typeface="+mn-cs"/>
                        </a:rPr>
                        <a:t>C-342/97</a:t>
                      </a:r>
                      <a:r>
                        <a:rPr lang="en-GB" sz="1600" noProof="0" dirty="0" smtClean="0">
                          <a:effectLst/>
                        </a:rPr>
                        <a:t> </a:t>
                      </a:r>
                      <a:r>
                        <a:rPr lang="en-GB" sz="1600" i="1" kern="1200" noProof="0" dirty="0" smtClean="0">
                          <a:solidFill>
                            <a:schemeClr val="dk1"/>
                          </a:solidFill>
                          <a:effectLst/>
                          <a:latin typeface="+mn-lt"/>
                          <a:ea typeface="+mn-ea"/>
                          <a:cs typeface="+mn-cs"/>
                        </a:rPr>
                        <a:t>Lloyd, </a:t>
                      </a:r>
                      <a:r>
                        <a:rPr lang="en-GB" sz="1600" kern="1200" noProof="0" dirty="0" smtClean="0">
                          <a:solidFill>
                            <a:schemeClr val="dk1"/>
                          </a:solidFill>
                          <a:effectLst/>
                          <a:latin typeface="+mn-lt"/>
                          <a:ea typeface="+mn-ea"/>
                          <a:cs typeface="+mn-cs"/>
                        </a:rPr>
                        <a:t>paras. 20–24)</a:t>
                      </a:r>
                    </a:p>
                    <a:p>
                      <a:pPr marL="171450" indent="-171450">
                        <a:spcBef>
                          <a:spcPts val="200"/>
                        </a:spcBef>
                        <a:spcAft>
                          <a:spcPts val="200"/>
                        </a:spcAft>
                        <a:buFont typeface="Arial"/>
                        <a:buChar char="•"/>
                      </a:pPr>
                      <a:r>
                        <a:rPr lang="en-GB" sz="1600" kern="1200" noProof="0" dirty="0" smtClean="0">
                          <a:solidFill>
                            <a:schemeClr val="dk1"/>
                          </a:solidFill>
                          <a:effectLst/>
                          <a:latin typeface="+mn-lt"/>
                          <a:ea typeface="+mn-ea"/>
                          <a:cs typeface="+mn-cs"/>
                        </a:rPr>
                        <a:t>Global assessment C-251/95, </a:t>
                      </a:r>
                      <a:r>
                        <a:rPr lang="en-GB" sz="1600" i="1" kern="1200" noProof="0" dirty="0" err="1" smtClean="0">
                          <a:solidFill>
                            <a:schemeClr val="dk1"/>
                          </a:solidFill>
                          <a:effectLst/>
                          <a:latin typeface="+mn-lt"/>
                          <a:ea typeface="+mn-ea"/>
                          <a:cs typeface="+mn-cs"/>
                        </a:rPr>
                        <a:t>Sabel</a:t>
                      </a:r>
                      <a:r>
                        <a:rPr lang="en-GB" sz="1600" i="1" kern="1200" noProof="0" dirty="0" smtClean="0">
                          <a:solidFill>
                            <a:schemeClr val="dk1"/>
                          </a:solidFill>
                          <a:effectLst/>
                          <a:latin typeface="+mn-lt"/>
                          <a:ea typeface="+mn-ea"/>
                          <a:cs typeface="+mn-cs"/>
                        </a:rPr>
                        <a:t> </a:t>
                      </a:r>
                      <a:r>
                        <a:rPr lang="en-GB" sz="1600" kern="1200" noProof="0" dirty="0" err="1" smtClean="0">
                          <a:solidFill>
                            <a:schemeClr val="dk1"/>
                          </a:solidFill>
                          <a:effectLst/>
                          <a:latin typeface="+mn-lt"/>
                          <a:ea typeface="+mn-ea"/>
                          <a:cs typeface="+mn-cs"/>
                        </a:rPr>
                        <a:t>pkt</a:t>
                      </a:r>
                      <a:r>
                        <a:rPr lang="en-GB" sz="1600" kern="1200" noProof="0" dirty="0" smtClean="0">
                          <a:solidFill>
                            <a:schemeClr val="dk1"/>
                          </a:solidFill>
                          <a:effectLst/>
                          <a:latin typeface="+mn-lt"/>
                          <a:ea typeface="+mn-ea"/>
                          <a:cs typeface="+mn-cs"/>
                        </a:rPr>
                        <a:t> 22; </a:t>
                      </a:r>
                      <a:r>
                        <a:rPr lang="en-GB" sz="1600" i="0" kern="1200" noProof="0" dirty="0" smtClean="0">
                          <a:solidFill>
                            <a:schemeClr val="dk1"/>
                          </a:solidFill>
                          <a:effectLst/>
                          <a:latin typeface="+mn-lt"/>
                          <a:ea typeface="+mn-ea"/>
                          <a:cs typeface="+mn-cs"/>
                        </a:rPr>
                        <a:t>Interdependence</a:t>
                      </a:r>
                      <a:r>
                        <a:rPr lang="en-GB" sz="1600" i="0" kern="1200" baseline="0" noProof="0" dirty="0" smtClean="0">
                          <a:solidFill>
                            <a:schemeClr val="dk1"/>
                          </a:solidFill>
                          <a:effectLst/>
                          <a:latin typeface="+mn-lt"/>
                          <a:ea typeface="+mn-ea"/>
                          <a:cs typeface="+mn-cs"/>
                        </a:rPr>
                        <a:t> of factors (</a:t>
                      </a:r>
                      <a:r>
                        <a:rPr lang="en-GB" sz="1600" kern="1200" noProof="0" dirty="0" smtClean="0">
                          <a:solidFill>
                            <a:schemeClr val="dk1"/>
                          </a:solidFill>
                          <a:effectLst/>
                          <a:latin typeface="+mn-lt"/>
                          <a:ea typeface="+mn-ea"/>
                          <a:cs typeface="+mn-cs"/>
                        </a:rPr>
                        <a:t>C-39/97, </a:t>
                      </a:r>
                      <a:r>
                        <a:rPr lang="en-GB" sz="1600" i="1" kern="1200" noProof="0" dirty="0" smtClean="0">
                          <a:solidFill>
                            <a:schemeClr val="dk1"/>
                          </a:solidFill>
                          <a:effectLst/>
                          <a:latin typeface="+mn-lt"/>
                          <a:ea typeface="+mn-ea"/>
                          <a:cs typeface="+mn-cs"/>
                        </a:rPr>
                        <a:t>Canon, </a:t>
                      </a:r>
                      <a:r>
                        <a:rPr lang="en-GB" sz="1600" i="0" kern="1200" noProof="0" dirty="0" smtClean="0">
                          <a:solidFill>
                            <a:schemeClr val="dk1"/>
                          </a:solidFill>
                          <a:effectLst/>
                          <a:latin typeface="+mn-lt"/>
                          <a:ea typeface="+mn-ea"/>
                          <a:cs typeface="+mn-cs"/>
                        </a:rPr>
                        <a:t>para. </a:t>
                      </a:r>
                      <a:r>
                        <a:rPr lang="en-GB" sz="1600" kern="1200" noProof="0" dirty="0" smtClean="0">
                          <a:solidFill>
                            <a:schemeClr val="dk1"/>
                          </a:solidFill>
                          <a:effectLst/>
                          <a:latin typeface="+mn-lt"/>
                          <a:ea typeface="+mn-ea"/>
                          <a:cs typeface="+mn-cs"/>
                        </a:rPr>
                        <a:t>17)</a:t>
                      </a:r>
                    </a:p>
                    <a:p>
                      <a:endParaRPr lang="en-GB" sz="1600" baseline="0" noProof="0" dirty="0" smtClean="0"/>
                    </a:p>
                    <a:p>
                      <a:endParaRPr lang="en-GB" sz="1800" noProof="0"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5786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990600"/>
          </a:xfrm>
        </p:spPr>
        <p:txBody>
          <a:bodyPr>
            <a:noAutofit/>
          </a:bodyPr>
          <a:lstStyle/>
          <a:p>
            <a:pPr algn="ctr"/>
            <a:r>
              <a:rPr lang="en-GB" sz="3600" dirty="0" smtClean="0"/>
              <a:t>Protection of TMs having a reputation</a:t>
            </a:r>
            <a:endParaRPr lang="en-GB" sz="3600"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60696956"/>
              </p:ext>
            </p:extLst>
          </p:nvPr>
        </p:nvGraphicFramePr>
        <p:xfrm>
          <a:off x="457200" y="1061447"/>
          <a:ext cx="8216900" cy="5535267"/>
        </p:xfrm>
        <a:graphic>
          <a:graphicData uri="http://schemas.openxmlformats.org/drawingml/2006/table">
            <a:tbl>
              <a:tblPr firstRow="1" bandRow="1">
                <a:tableStyleId>{5C22544A-7EE6-4342-B048-85BDC9FD1C3A}</a:tableStyleId>
              </a:tblPr>
              <a:tblGrid>
                <a:gridCol w="1367585"/>
                <a:gridCol w="1839384"/>
                <a:gridCol w="1430632"/>
                <a:gridCol w="3579299"/>
              </a:tblGrid>
              <a:tr h="706638">
                <a:tc>
                  <a:txBody>
                    <a:bodyPr/>
                    <a:lstStyle/>
                    <a:p>
                      <a:r>
                        <a:rPr lang="pl-PL" sz="1600" dirty="0" smtClean="0">
                          <a:solidFill>
                            <a:srgbClr val="0000FF"/>
                          </a:solidFill>
                        </a:rPr>
                        <a:t>Art.</a:t>
                      </a:r>
                      <a:endParaRPr lang="pl-PL" sz="1600" dirty="0">
                        <a:solidFill>
                          <a:srgbClr val="0000FF"/>
                        </a:solidFill>
                      </a:endParaRPr>
                    </a:p>
                  </a:txBody>
                  <a:tcPr/>
                </a:tc>
                <a:tc>
                  <a:txBody>
                    <a:bodyPr/>
                    <a:lstStyle/>
                    <a:p>
                      <a:r>
                        <a:rPr lang="pl-PL" sz="1600" dirty="0" smtClean="0"/>
                        <a:t>Marks</a:t>
                      </a:r>
                      <a:endParaRPr lang="pl-PL" sz="1600" dirty="0"/>
                    </a:p>
                  </a:txBody>
                  <a:tcPr/>
                </a:tc>
                <a:tc>
                  <a:txBody>
                    <a:bodyPr/>
                    <a:lstStyle/>
                    <a:p>
                      <a:r>
                        <a:rPr lang="en-GB" sz="1600" noProof="0" smtClean="0"/>
                        <a:t>Goods</a:t>
                      </a:r>
                      <a:r>
                        <a:rPr lang="en-GB" sz="1600" baseline="0" noProof="0" smtClean="0"/>
                        <a:t> (services)</a:t>
                      </a:r>
                      <a:endParaRPr lang="en-GB" sz="1600" noProof="0"/>
                    </a:p>
                  </a:txBody>
                  <a:tcPr/>
                </a:tc>
                <a:tc>
                  <a:txBody>
                    <a:bodyPr/>
                    <a:lstStyle/>
                    <a:p>
                      <a:r>
                        <a:rPr lang="en-GB" sz="1600" noProof="0" dirty="0" smtClean="0"/>
                        <a:t>Specific</a:t>
                      </a:r>
                      <a:r>
                        <a:rPr lang="en-GB" sz="1600" baseline="0" noProof="0" dirty="0" smtClean="0"/>
                        <a:t> requirements</a:t>
                      </a:r>
                      <a:endParaRPr lang="en-GB" sz="1600" noProof="0" dirty="0"/>
                    </a:p>
                  </a:txBody>
                  <a:tcPr/>
                </a:tc>
              </a:tr>
              <a:tr h="4828629">
                <a:tc>
                  <a:txBody>
                    <a:bodyPr/>
                    <a:lstStyle/>
                    <a:p>
                      <a:r>
                        <a:rPr lang="pl-PL" sz="1800" dirty="0" smtClean="0">
                          <a:solidFill>
                            <a:srgbClr val="0000FF"/>
                          </a:solidFill>
                        </a:rPr>
                        <a:t>Art. 5(2) </a:t>
                      </a:r>
                    </a:p>
                    <a:p>
                      <a:r>
                        <a:rPr lang="pl-PL" sz="1800" dirty="0" smtClean="0">
                          <a:solidFill>
                            <a:srgbClr val="0000FF"/>
                          </a:solidFill>
                        </a:rPr>
                        <a:t>TMD 2008</a:t>
                      </a:r>
                    </a:p>
                    <a:p>
                      <a:endParaRPr lang="pl-PL" sz="1800" dirty="0" smtClean="0">
                        <a:solidFill>
                          <a:srgbClr val="0000FF"/>
                        </a:solidFill>
                      </a:endParaRPr>
                    </a:p>
                    <a:p>
                      <a:r>
                        <a:rPr lang="pl-PL" sz="1800" dirty="0" smtClean="0">
                          <a:solidFill>
                            <a:srgbClr val="0000FF"/>
                          </a:solidFill>
                        </a:rPr>
                        <a:t>Art.</a:t>
                      </a:r>
                      <a:r>
                        <a:rPr lang="pl-PL" sz="1800" baseline="0" dirty="0" smtClean="0">
                          <a:solidFill>
                            <a:srgbClr val="0000FF"/>
                          </a:solidFill>
                        </a:rPr>
                        <a:t> 10(2)(c) </a:t>
                      </a:r>
                    </a:p>
                    <a:p>
                      <a:r>
                        <a:rPr lang="pl-PL" sz="1800" baseline="0" dirty="0" smtClean="0">
                          <a:solidFill>
                            <a:srgbClr val="0000FF"/>
                          </a:solidFill>
                        </a:rPr>
                        <a:t>TMD 2015</a:t>
                      </a:r>
                    </a:p>
                    <a:p>
                      <a:endParaRPr lang="pl-PL" sz="1800" baseline="0" dirty="0" smtClean="0">
                        <a:solidFill>
                          <a:srgbClr val="0000FF"/>
                        </a:solidFill>
                      </a:endParaRPr>
                    </a:p>
                    <a:p>
                      <a:r>
                        <a:rPr lang="pl-PL" sz="1800" baseline="0" dirty="0" smtClean="0">
                          <a:solidFill>
                            <a:srgbClr val="0000FF"/>
                          </a:solidFill>
                        </a:rPr>
                        <a:t>Art. 9(1)(c) </a:t>
                      </a:r>
                    </a:p>
                    <a:p>
                      <a:r>
                        <a:rPr lang="pl-PL" sz="1800" baseline="0" dirty="0" smtClean="0">
                          <a:solidFill>
                            <a:srgbClr val="0000FF"/>
                          </a:solidFill>
                        </a:rPr>
                        <a:t>EUTMR</a:t>
                      </a:r>
                      <a:endParaRPr lang="pl-PL" sz="1800" dirty="0">
                        <a:solidFill>
                          <a:srgbClr val="0000FF"/>
                        </a:solidFill>
                      </a:endParaRPr>
                    </a:p>
                  </a:txBody>
                  <a:tcPr/>
                </a:tc>
                <a:tc>
                  <a:txBody>
                    <a:bodyPr/>
                    <a:lstStyle/>
                    <a:p>
                      <a:r>
                        <a:rPr lang="en-GB" sz="1800" noProof="0" dirty="0" smtClean="0"/>
                        <a:t>ID</a:t>
                      </a:r>
                      <a:r>
                        <a:rPr lang="en-GB" sz="1800" baseline="0" noProof="0" dirty="0" smtClean="0"/>
                        <a:t> or SIM</a:t>
                      </a:r>
                      <a:endParaRPr lang="en-GB" sz="1800" noProof="0" dirty="0" smtClean="0"/>
                    </a:p>
                    <a:p>
                      <a:endParaRPr lang="en-GB" sz="1800" noProof="0" dirty="0" smtClean="0"/>
                    </a:p>
                    <a:p>
                      <a:r>
                        <a:rPr lang="en-GB" sz="1800" noProof="0" dirty="0" smtClean="0">
                          <a:solidFill>
                            <a:srgbClr val="292934"/>
                          </a:solidFill>
                        </a:rPr>
                        <a:t>Earlier</a:t>
                      </a:r>
                      <a:r>
                        <a:rPr lang="en-GB" sz="1800" baseline="0" noProof="0" dirty="0" smtClean="0">
                          <a:solidFill>
                            <a:srgbClr val="292934"/>
                          </a:solidFill>
                        </a:rPr>
                        <a:t> mark is a TM having a reputation</a:t>
                      </a:r>
                    </a:p>
                    <a:p>
                      <a:endParaRPr lang="en-GB" sz="1800" baseline="0" noProof="0" dirty="0" smtClean="0">
                        <a:solidFill>
                          <a:srgbClr val="292934"/>
                        </a:solidFill>
                      </a:endParaRPr>
                    </a:p>
                    <a:p>
                      <a:r>
                        <a:rPr lang="en-GB" sz="1800" baseline="0" noProof="0" dirty="0" smtClean="0">
                          <a:solidFill>
                            <a:srgbClr val="292934"/>
                          </a:solidFill>
                        </a:rPr>
                        <a:t>Niche reputation </a:t>
                      </a:r>
                      <a:r>
                        <a:rPr lang="en-GB" sz="1400" baseline="0" noProof="0" dirty="0" smtClean="0">
                          <a:solidFill>
                            <a:srgbClr val="292934"/>
                          </a:solidFill>
                        </a:rPr>
                        <a:t>C-375/97 General Motors (Chevy), </a:t>
                      </a:r>
                      <a:r>
                        <a:rPr lang="en-GB" sz="1400" baseline="0" noProof="0" dirty="0" err="1" smtClean="0">
                          <a:solidFill>
                            <a:srgbClr val="292934"/>
                          </a:solidFill>
                        </a:rPr>
                        <a:t>paras</a:t>
                      </a:r>
                      <a:r>
                        <a:rPr lang="en-GB" sz="1400" baseline="0" noProof="0" dirty="0" smtClean="0">
                          <a:solidFill>
                            <a:srgbClr val="292934"/>
                          </a:solidFill>
                        </a:rPr>
                        <a:t>. 24-26, 31</a:t>
                      </a:r>
                    </a:p>
                  </a:txBody>
                  <a:tcPr/>
                </a:tc>
                <a:tc>
                  <a:txBody>
                    <a:bodyPr/>
                    <a:lstStyle/>
                    <a:p>
                      <a:r>
                        <a:rPr lang="en-GB" sz="1800" noProof="0" dirty="0" smtClean="0"/>
                        <a:t>ID or</a:t>
                      </a:r>
                    </a:p>
                    <a:p>
                      <a:r>
                        <a:rPr lang="en-GB" sz="1800" noProof="0" dirty="0" smtClean="0"/>
                        <a:t>SIM or</a:t>
                      </a:r>
                    </a:p>
                    <a:p>
                      <a:r>
                        <a:rPr lang="en-GB" sz="1800" noProof="0" dirty="0" smtClean="0"/>
                        <a:t>Not</a:t>
                      </a:r>
                      <a:r>
                        <a:rPr lang="en-GB" sz="1800" baseline="0" noProof="0" dirty="0" smtClean="0"/>
                        <a:t> </a:t>
                      </a:r>
                      <a:r>
                        <a:rPr lang="en-GB" sz="1800" noProof="0" dirty="0" smtClean="0"/>
                        <a:t>SIM</a:t>
                      </a:r>
                    </a:p>
                    <a:p>
                      <a:endParaRPr lang="en-GB" sz="1400" noProof="0" dirty="0" smtClean="0"/>
                    </a:p>
                    <a:p>
                      <a:r>
                        <a:rPr lang="en-GB" sz="1400" noProof="0" dirty="0" smtClean="0"/>
                        <a:t>C-292/00</a:t>
                      </a:r>
                      <a:r>
                        <a:rPr lang="en-GB" sz="1400" baseline="0" noProof="0" dirty="0" smtClean="0"/>
                        <a:t> </a:t>
                      </a:r>
                      <a:r>
                        <a:rPr lang="en-GB" sz="1400" noProof="0" dirty="0" smtClean="0"/>
                        <a:t>Davidoff, </a:t>
                      </a:r>
                      <a:r>
                        <a:rPr lang="en-GB" sz="1400" noProof="0" dirty="0" err="1" smtClean="0"/>
                        <a:t>para</a:t>
                      </a:r>
                      <a:r>
                        <a:rPr lang="en-GB" sz="1400" noProof="0" dirty="0" smtClean="0"/>
                        <a:t>. 30; </a:t>
                      </a:r>
                    </a:p>
                    <a:p>
                      <a:endParaRPr lang="en-GB" sz="1400" baseline="0" noProof="0" dirty="0" smtClean="0"/>
                    </a:p>
                    <a:p>
                      <a:r>
                        <a:rPr lang="en-GB" sz="1400" baseline="0" noProof="0" dirty="0" smtClean="0"/>
                        <a:t>All goods expressly covered in art. 10(2)(c) TMD 2015)</a:t>
                      </a:r>
                      <a:endParaRPr lang="en-GB" sz="1400" noProof="0" dirty="0" smtClean="0"/>
                    </a:p>
                    <a:p>
                      <a:endParaRPr lang="en-GB" sz="1400" noProof="0" dirty="0" smtClean="0"/>
                    </a:p>
                  </a:txBody>
                  <a:tcPr/>
                </a:tc>
                <a:tc>
                  <a:txBody>
                    <a:bodyPr/>
                    <a:lstStyle/>
                    <a:p>
                      <a:pPr marL="171450" indent="-171450">
                        <a:buFont typeface="Arial"/>
                        <a:buChar char="•"/>
                      </a:pPr>
                      <a:r>
                        <a:rPr lang="en-GB" sz="1400" noProof="0" dirty="0" smtClean="0">
                          <a:solidFill>
                            <a:srgbClr val="FF0000"/>
                          </a:solidFill>
                        </a:rPr>
                        <a:t>Link</a:t>
                      </a:r>
                      <a:r>
                        <a:rPr lang="en-GB" sz="1400" baseline="0" noProof="0" dirty="0" smtClean="0">
                          <a:solidFill>
                            <a:srgbClr val="FF0000"/>
                          </a:solidFill>
                        </a:rPr>
                        <a:t> (C-408/01 Adidas-Salomon, para. 30 C-252/07 Intel, paras. 40-74)</a:t>
                      </a:r>
                    </a:p>
                    <a:p>
                      <a:pPr marL="171450" indent="-171450">
                        <a:buFont typeface="Arial"/>
                        <a:buChar char="•"/>
                      </a:pPr>
                      <a:r>
                        <a:rPr lang="en-GB" sz="1400" noProof="0" dirty="0" smtClean="0">
                          <a:solidFill>
                            <a:srgbClr val="FF0000"/>
                          </a:solidFill>
                        </a:rPr>
                        <a:t>Specific</a:t>
                      </a:r>
                      <a:r>
                        <a:rPr lang="en-GB" sz="1400" baseline="0" noProof="0" dirty="0" smtClean="0">
                          <a:solidFill>
                            <a:srgbClr val="FF0000"/>
                          </a:solidFill>
                        </a:rPr>
                        <a:t> criteria of infringement</a:t>
                      </a:r>
                      <a:endParaRPr lang="en-GB" sz="1400" noProof="0" dirty="0" smtClean="0">
                        <a:solidFill>
                          <a:srgbClr val="FF0000"/>
                        </a:solidFill>
                      </a:endParaRPr>
                    </a:p>
                    <a:p>
                      <a:pPr marL="285750" indent="-285750">
                        <a:buFontTx/>
                        <a:buChar char="-"/>
                      </a:pPr>
                      <a:r>
                        <a:rPr lang="en-GB" sz="1400" noProof="0" dirty="0" smtClean="0"/>
                        <a:t>Detriment</a:t>
                      </a:r>
                      <a:r>
                        <a:rPr lang="en-GB" sz="1400" baseline="0" noProof="0" dirty="0" smtClean="0"/>
                        <a:t> to reputation </a:t>
                      </a:r>
                    </a:p>
                    <a:p>
                      <a:pPr marL="285750" indent="-285750">
                        <a:buFontTx/>
                        <a:buChar char="-"/>
                      </a:pPr>
                      <a:r>
                        <a:rPr lang="en-GB" sz="1400" baseline="0" noProof="0" dirty="0" smtClean="0"/>
                        <a:t>Detriment to distinctive character (evidentiary requirements – C-252/07 Intel, para 77) </a:t>
                      </a:r>
                    </a:p>
                    <a:p>
                      <a:pPr marL="285750" indent="-285750">
                        <a:buFontTx/>
                        <a:buChar char="-"/>
                      </a:pPr>
                      <a:r>
                        <a:rPr lang="en-GB" sz="1400" baseline="0" noProof="0" dirty="0" smtClean="0"/>
                        <a:t>Taking unfair advantage – riding on the coat-tails of a TM with a reputation (</a:t>
                      </a:r>
                      <a:r>
                        <a:rPr lang="en-GB" sz="1400" baseline="0" noProof="0" dirty="0" err="1" smtClean="0"/>
                        <a:t>L’Oréal</a:t>
                      </a:r>
                      <a:r>
                        <a:rPr lang="en-GB" sz="1400" baseline="0" noProof="0" dirty="0" smtClean="0"/>
                        <a:t>, para. 50) </a:t>
                      </a:r>
                    </a:p>
                    <a:p>
                      <a:pPr marL="171450" indent="-171450">
                        <a:buFont typeface="Arial"/>
                        <a:buChar char="•"/>
                      </a:pPr>
                      <a:r>
                        <a:rPr lang="en-GB" sz="1400" noProof="0" dirty="0" smtClean="0">
                          <a:solidFill>
                            <a:srgbClr val="FF0000"/>
                          </a:solidFill>
                        </a:rPr>
                        <a:t>Use is</a:t>
                      </a:r>
                      <a:r>
                        <a:rPr lang="en-GB" sz="1400" baseline="0" noProof="0" dirty="0" smtClean="0">
                          <a:solidFill>
                            <a:srgbClr val="FF0000"/>
                          </a:solidFill>
                        </a:rPr>
                        <a:t> not ‘without due cause’: flexible undefined formula (C-65/12, </a:t>
                      </a:r>
                      <a:r>
                        <a:rPr lang="en-GB" sz="1400" baseline="0" noProof="0" dirty="0" err="1" smtClean="0">
                          <a:solidFill>
                            <a:srgbClr val="FF0000"/>
                          </a:solidFill>
                        </a:rPr>
                        <a:t>Leidseplein</a:t>
                      </a:r>
                      <a:r>
                        <a:rPr lang="en-GB" sz="1400" baseline="0" noProof="0" dirty="0" smtClean="0">
                          <a:solidFill>
                            <a:srgbClr val="FF0000"/>
                          </a:solidFill>
                        </a:rPr>
                        <a:t>, </a:t>
                      </a:r>
                      <a:r>
                        <a:rPr lang="en-GB" sz="1400" baseline="0" noProof="0" dirty="0" err="1" smtClean="0">
                          <a:solidFill>
                            <a:srgbClr val="FF0000"/>
                          </a:solidFill>
                        </a:rPr>
                        <a:t>para</a:t>
                      </a:r>
                      <a:r>
                        <a:rPr lang="en-GB" sz="1400" baseline="0" noProof="0" dirty="0" smtClean="0">
                          <a:solidFill>
                            <a:srgbClr val="FF0000"/>
                          </a:solidFill>
                        </a:rPr>
                        <a:t>. 45), capable of accommodating various examples of justified use, eg.</a:t>
                      </a:r>
                    </a:p>
                    <a:p>
                      <a:pPr marL="285750" indent="-285750">
                        <a:buFontTx/>
                        <a:buChar char="-"/>
                      </a:pPr>
                      <a:r>
                        <a:rPr lang="en-GB" sz="1400" noProof="0" dirty="0" smtClean="0"/>
                        <a:t>Commercial speech</a:t>
                      </a:r>
                      <a:r>
                        <a:rPr lang="en-GB" sz="1400" baseline="0" noProof="0" dirty="0" smtClean="0"/>
                        <a:t> (</a:t>
                      </a:r>
                      <a:r>
                        <a:rPr lang="en-GB" sz="1400" noProof="0" dirty="0" smtClean="0"/>
                        <a:t>Case</a:t>
                      </a:r>
                      <a:r>
                        <a:rPr lang="en-GB" sz="1400" i="1" noProof="0" dirty="0" smtClean="0"/>
                        <a:t> 323/09</a:t>
                      </a:r>
                      <a:r>
                        <a:rPr lang="en-GB" sz="1400" noProof="0" dirty="0" smtClean="0"/>
                        <a:t> </a:t>
                      </a:r>
                      <a:r>
                        <a:rPr lang="en-GB" sz="1400" i="1" noProof="0" dirty="0" smtClean="0"/>
                        <a:t>Inteflora,</a:t>
                      </a:r>
                      <a:r>
                        <a:rPr lang="en-GB" sz="1400" noProof="0" dirty="0" smtClean="0"/>
                        <a:t> para. 91)</a:t>
                      </a:r>
                      <a:endParaRPr lang="en-GB" sz="1400" baseline="0" noProof="0" dirty="0" smtClean="0"/>
                    </a:p>
                    <a:p>
                      <a:pPr marL="285750" indent="-285750">
                        <a:buFontTx/>
                        <a:buChar char="-"/>
                      </a:pPr>
                      <a:r>
                        <a:rPr lang="en-GB" sz="1400" noProof="0" dirty="0" smtClean="0"/>
                        <a:t>Subjective interests arising from an earlier use of a conflicting sign (C-65/12 </a:t>
                      </a:r>
                      <a:r>
                        <a:rPr lang="en-GB" sz="1400" i="1" noProof="0" dirty="0" smtClean="0"/>
                        <a:t>Leidseplein</a:t>
                      </a:r>
                      <a:r>
                        <a:rPr lang="en-GB" sz="1400" noProof="0" dirty="0" smtClean="0"/>
                        <a:t>, paras. 41-48) </a:t>
                      </a:r>
                      <a:endParaRPr lang="en-GB" sz="1400" noProof="0" dirty="0" smtClean="0">
                        <a:latin typeface="Wingdings"/>
                        <a:ea typeface="Wingdings"/>
                        <a:cs typeface="Wingdings"/>
                        <a:sym typeface="Wingdings"/>
                      </a:endParaRPr>
                    </a:p>
                    <a:p>
                      <a:pPr marL="285750" indent="-285750">
                        <a:buFontTx/>
                        <a:buChar char="-"/>
                      </a:pPr>
                      <a:r>
                        <a:rPr lang="en-GB" sz="1400" noProof="0" dirty="0" smtClean="0"/>
                        <a:t>artistic speech: German Federal Court of Justice, </a:t>
                      </a:r>
                      <a:r>
                        <a:rPr lang="en-GB" sz="1400" i="1" noProof="0" dirty="0" smtClean="0"/>
                        <a:t>‘Lila-Postkarte’</a:t>
                      </a:r>
                      <a:r>
                        <a:rPr lang="en-GB" sz="1400" i="0" noProof="0" dirty="0" smtClean="0"/>
                        <a:t>,</a:t>
                      </a:r>
                      <a:r>
                        <a:rPr lang="en-GB" sz="1400" i="0" baseline="0" noProof="0" dirty="0" smtClean="0"/>
                        <a:t> </a:t>
                      </a:r>
                      <a:r>
                        <a:rPr lang="en-GB" sz="1400" noProof="0" dirty="0" smtClean="0"/>
                        <a:t>3 February 2005, I ZR 159/02</a:t>
                      </a:r>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0670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31763"/>
            <a:ext cx="8229600" cy="1143000"/>
          </a:xfrm>
        </p:spPr>
        <p:txBody>
          <a:bodyPr>
            <a:normAutofit/>
          </a:bodyPr>
          <a:lstStyle/>
          <a:p>
            <a:r>
              <a:rPr lang="en-GB" dirty="0" smtClean="0"/>
              <a:t>Due cause clause </a:t>
            </a:r>
            <a:endParaRPr lang="en-GB" dirty="0"/>
          </a:p>
        </p:txBody>
      </p:sp>
      <p:sp>
        <p:nvSpPr>
          <p:cNvPr id="3" name="Symbol zastępczy zawartości 2"/>
          <p:cNvSpPr>
            <a:spLocks noGrp="1"/>
          </p:cNvSpPr>
          <p:nvPr>
            <p:ph idx="1"/>
          </p:nvPr>
        </p:nvSpPr>
        <p:spPr>
          <a:xfrm>
            <a:off x="457200" y="1274763"/>
            <a:ext cx="8229600" cy="5138738"/>
          </a:xfrm>
        </p:spPr>
        <p:txBody>
          <a:bodyPr>
            <a:normAutofit fontScale="62500" lnSpcReduction="20000"/>
          </a:bodyPr>
          <a:lstStyle/>
          <a:p>
            <a:pPr algn="just">
              <a:spcBef>
                <a:spcPts val="600"/>
              </a:spcBef>
              <a:spcAft>
                <a:spcPts val="600"/>
              </a:spcAft>
            </a:pPr>
            <a:r>
              <a:rPr lang="en-GB" dirty="0" smtClean="0"/>
              <a:t>Applicable only to extended protection of TMs having a reputation </a:t>
            </a:r>
            <a:r>
              <a:rPr lang="en-GB" dirty="0"/>
              <a:t>[</a:t>
            </a:r>
            <a:r>
              <a:rPr lang="en-GB" dirty="0" smtClean="0"/>
              <a:t>Art</a:t>
            </a:r>
            <a:r>
              <a:rPr lang="en-GB" dirty="0"/>
              <a:t>. 10(2)(c) TMD 2015/2436, art. 9</a:t>
            </a:r>
            <a:r>
              <a:rPr lang="en-GB" dirty="0" smtClean="0"/>
              <a:t>(1)</a:t>
            </a:r>
            <a:r>
              <a:rPr lang="en-GB" dirty="0"/>
              <a:t>(c) </a:t>
            </a:r>
            <a:r>
              <a:rPr lang="en-GB" dirty="0" smtClean="0"/>
              <a:t>EUTMR; CJ: Case C-65/12 </a:t>
            </a:r>
            <a:r>
              <a:rPr lang="en-GB" i="1" dirty="0" smtClean="0"/>
              <a:t>Leidseplein</a:t>
            </a:r>
            <a:r>
              <a:rPr lang="en-GB" dirty="0" smtClean="0"/>
              <a:t>,</a:t>
            </a:r>
            <a:r>
              <a:rPr lang="en-GB" i="1" dirty="0" smtClean="0"/>
              <a:t> </a:t>
            </a:r>
            <a:r>
              <a:rPr lang="en-GB" dirty="0" smtClean="0"/>
              <a:t>para. 35] </a:t>
            </a:r>
          </a:p>
          <a:p>
            <a:pPr algn="just">
              <a:spcBef>
                <a:spcPts val="600"/>
              </a:spcBef>
              <a:spcAft>
                <a:spcPts val="600"/>
              </a:spcAft>
            </a:pPr>
            <a:r>
              <a:rPr lang="en-GB" dirty="0"/>
              <a:t>D</a:t>
            </a:r>
            <a:r>
              <a:rPr lang="en-GB" dirty="0" smtClean="0"/>
              <a:t>evelopment towards a flexible interpretation - </a:t>
            </a:r>
            <a:r>
              <a:rPr lang="en-GB" i="1" dirty="0" smtClean="0"/>
              <a:t>Leidseplein</a:t>
            </a:r>
            <a:r>
              <a:rPr lang="en-GB" dirty="0" smtClean="0"/>
              <a:t>, para. 45: </a:t>
            </a:r>
            <a:r>
              <a:rPr lang="en-GB" i="1" dirty="0" smtClean="0"/>
              <a:t>the </a:t>
            </a:r>
            <a:r>
              <a:rPr lang="en-GB" i="1" dirty="0"/>
              <a:t>concept of ‘due cause’ may not only include objectively overriding reasons but may also relate to the subjective interests of a third party using a sign which is identical or similar to the mark with a </a:t>
            </a:r>
            <a:r>
              <a:rPr lang="en-GB" i="1" dirty="0" smtClean="0"/>
              <a:t>reputation</a:t>
            </a:r>
            <a:r>
              <a:rPr lang="en-GB" dirty="0" smtClean="0"/>
              <a:t> [rejection of the restrictive Benelux </a:t>
            </a:r>
            <a:r>
              <a:rPr lang="en-GB" i="1" dirty="0" smtClean="0"/>
              <a:t>Claeryn/Klaerin</a:t>
            </a:r>
            <a:r>
              <a:rPr lang="en-GB" dirty="0" smtClean="0"/>
              <a:t> </a:t>
            </a:r>
            <a:r>
              <a:rPr lang="en-GB" dirty="0"/>
              <a:t>doctrine] </a:t>
            </a:r>
            <a:endParaRPr lang="en-GB" dirty="0" smtClean="0"/>
          </a:p>
          <a:p>
            <a:pPr algn="just">
              <a:spcBef>
                <a:spcPts val="600"/>
              </a:spcBef>
              <a:spcAft>
                <a:spcPts val="600"/>
              </a:spcAft>
            </a:pPr>
            <a:r>
              <a:rPr lang="en-GB" dirty="0" smtClean="0"/>
              <a:t>Open</a:t>
            </a:r>
            <a:r>
              <a:rPr lang="en-GB" dirty="0"/>
              <a:t>-</a:t>
            </a:r>
            <a:r>
              <a:rPr lang="en-GB" dirty="0" smtClean="0"/>
              <a:t>ended clause, </a:t>
            </a:r>
            <a:r>
              <a:rPr lang="en-GB" dirty="0"/>
              <a:t>no exemplary catalogue of instances of due </a:t>
            </a:r>
            <a:r>
              <a:rPr lang="en-GB" dirty="0" smtClean="0"/>
              <a:t>cause</a:t>
            </a:r>
          </a:p>
          <a:p>
            <a:pPr lvl="1" algn="just">
              <a:spcBef>
                <a:spcPts val="600"/>
              </a:spcBef>
              <a:spcAft>
                <a:spcPts val="600"/>
              </a:spcAft>
            </a:pPr>
            <a:r>
              <a:rPr lang="en-GB" sz="2600" dirty="0" smtClean="0"/>
              <a:t>Commercial speech: </a:t>
            </a:r>
            <a:r>
              <a:rPr lang="en-GB" sz="2600" i="1" dirty="0" smtClean="0"/>
              <a:t>Inteflora,</a:t>
            </a:r>
            <a:r>
              <a:rPr lang="en-GB" sz="2600" dirty="0" smtClean="0"/>
              <a:t> para</a:t>
            </a:r>
            <a:r>
              <a:rPr lang="en-GB" sz="2600" dirty="0"/>
              <a:t>. </a:t>
            </a:r>
            <a:r>
              <a:rPr lang="en-GB" sz="2600" dirty="0" smtClean="0"/>
              <a:t>91 – informing consumers about alternative offer in keyword advertising falls within the ambit of fair competition and is not without due cause [also opinion </a:t>
            </a:r>
            <a:r>
              <a:rPr lang="en-GB" sz="2600" dirty="0"/>
              <a:t>of AG </a:t>
            </a:r>
            <a:r>
              <a:rPr lang="en-GB" sz="2600" dirty="0" smtClean="0"/>
              <a:t>Jääskinen, para</a:t>
            </a:r>
            <a:r>
              <a:rPr lang="en-GB" sz="2600" dirty="0"/>
              <a:t>. </a:t>
            </a:r>
            <a:r>
              <a:rPr lang="en-GB" sz="2600" dirty="0" smtClean="0"/>
              <a:t>99]</a:t>
            </a:r>
            <a:endParaRPr lang="en-GB" sz="2600" dirty="0"/>
          </a:p>
          <a:p>
            <a:pPr lvl="1" algn="just">
              <a:spcBef>
                <a:spcPts val="600"/>
              </a:spcBef>
              <a:spcAft>
                <a:spcPts val="600"/>
              </a:spcAft>
            </a:pPr>
            <a:r>
              <a:rPr lang="en-GB" sz="2600" dirty="0" smtClean="0"/>
              <a:t>Subjective interests arising from an earlier use of a conflicting sign can amount to due cause</a:t>
            </a:r>
            <a:r>
              <a:rPr lang="en-GB" sz="2600" i="1" dirty="0" smtClean="0"/>
              <a:t> </a:t>
            </a:r>
            <a:r>
              <a:rPr lang="en-GB" sz="2600" dirty="0" smtClean="0"/>
              <a:t>[</a:t>
            </a:r>
            <a:r>
              <a:rPr lang="en-GB" sz="2600" i="1" dirty="0" smtClean="0"/>
              <a:t>Leidseplein</a:t>
            </a:r>
            <a:r>
              <a:rPr lang="en-GB" sz="2600" dirty="0"/>
              <a:t>, </a:t>
            </a:r>
            <a:r>
              <a:rPr lang="en-GB" sz="2600" dirty="0" smtClean="0"/>
              <a:t>paras</a:t>
            </a:r>
            <a:r>
              <a:rPr lang="en-GB" sz="2600" dirty="0"/>
              <a:t>. 41-</a:t>
            </a:r>
            <a:r>
              <a:rPr lang="en-GB" sz="2600" dirty="0" smtClean="0"/>
              <a:t>48] </a:t>
            </a:r>
          </a:p>
          <a:p>
            <a:pPr lvl="1" algn="just">
              <a:spcBef>
                <a:spcPts val="600"/>
              </a:spcBef>
              <a:spcAft>
                <a:spcPts val="600"/>
              </a:spcAft>
            </a:pPr>
            <a:r>
              <a:rPr lang="en-GB" sz="2600" dirty="0" smtClean="0"/>
              <a:t>Artistic speech: German Federal Court of Justice, </a:t>
            </a:r>
            <a:r>
              <a:rPr lang="en-GB" sz="2600" i="1" dirty="0" smtClean="0"/>
              <a:t>‘Lila</a:t>
            </a:r>
            <a:r>
              <a:rPr lang="en-GB" sz="2600" i="1" dirty="0"/>
              <a:t>-</a:t>
            </a:r>
            <a:r>
              <a:rPr lang="en-GB" sz="2600" i="1" dirty="0" smtClean="0"/>
              <a:t>Postkarte’</a:t>
            </a:r>
            <a:r>
              <a:rPr lang="en-GB" sz="2600" dirty="0" smtClean="0"/>
              <a:t>: </a:t>
            </a:r>
            <a:r>
              <a:rPr lang="en-GB" sz="2600" i="1" dirty="0" smtClean="0"/>
              <a:t>in casu</a:t>
            </a:r>
            <a:r>
              <a:rPr lang="en-GB" sz="2600" dirty="0" smtClean="0"/>
              <a:t> freedom </a:t>
            </a:r>
            <a:r>
              <a:rPr lang="en-GB" sz="2600" dirty="0"/>
              <a:t>of art </a:t>
            </a:r>
            <a:r>
              <a:rPr lang="en-GB" sz="2600" dirty="0" smtClean="0"/>
              <a:t>prevailed over the property </a:t>
            </a:r>
            <a:r>
              <a:rPr lang="en-GB" sz="2600" dirty="0"/>
              <a:t>of the </a:t>
            </a:r>
            <a:r>
              <a:rPr lang="en-GB" sz="2600" dirty="0" smtClean="0"/>
              <a:t>TM, the use of the TM was not without ‘due cause’ </a:t>
            </a:r>
            <a:endParaRPr lang="en-GB" sz="2600" dirty="0"/>
          </a:p>
          <a:p>
            <a:pPr algn="just">
              <a:spcBef>
                <a:spcPts val="600"/>
              </a:spcBef>
              <a:spcAft>
                <a:spcPts val="600"/>
              </a:spcAft>
            </a:pPr>
            <a:r>
              <a:rPr lang="en-GB" dirty="0" smtClean="0"/>
              <a:t>Result: due cause clause appears to be </a:t>
            </a:r>
            <a:r>
              <a:rPr lang="en-GB" sz="3000" dirty="0" smtClean="0"/>
              <a:t>a useful tool of balancing of interests on the premise of freedom of expression and freedom of competition</a:t>
            </a:r>
          </a:p>
        </p:txBody>
      </p:sp>
      <p:sp>
        <p:nvSpPr>
          <p:cNvPr id="7" name="Symbol zastępczy stopki 6"/>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9296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47638"/>
            <a:ext cx="8229600" cy="1143000"/>
          </a:xfrm>
        </p:spPr>
        <p:txBody>
          <a:bodyPr/>
          <a:lstStyle/>
          <a:p>
            <a:r>
              <a:rPr lang="pl-PL" dirty="0" err="1" smtClean="0"/>
              <a:t>IPRs</a:t>
            </a:r>
            <a:r>
              <a:rPr lang="pl-PL" dirty="0" smtClean="0"/>
              <a:t> and </a:t>
            </a:r>
            <a:r>
              <a:rPr lang="pl-PL" dirty="0" err="1" smtClean="0"/>
              <a:t>fundamental</a:t>
            </a:r>
            <a:r>
              <a:rPr lang="pl-PL" dirty="0" smtClean="0"/>
              <a:t> </a:t>
            </a:r>
            <a:r>
              <a:rPr lang="pl-PL" dirty="0" err="1" smtClean="0"/>
              <a:t>rights</a:t>
            </a:r>
            <a:endParaRPr lang="pl-PL" dirty="0"/>
          </a:p>
        </p:txBody>
      </p:sp>
      <p:sp>
        <p:nvSpPr>
          <p:cNvPr id="3" name="Symbol zastępczy zawartości 2"/>
          <p:cNvSpPr>
            <a:spLocks noGrp="1"/>
          </p:cNvSpPr>
          <p:nvPr>
            <p:ph idx="1"/>
          </p:nvPr>
        </p:nvSpPr>
        <p:spPr>
          <a:xfrm>
            <a:off x="457200" y="1425575"/>
            <a:ext cx="8229600" cy="4525963"/>
          </a:xfrm>
        </p:spPr>
        <p:txBody>
          <a:bodyPr>
            <a:normAutofit fontScale="77500" lnSpcReduction="20000"/>
          </a:bodyPr>
          <a:lstStyle/>
          <a:p>
            <a:pPr marL="342900" lvl="1" indent="-342900" algn="just">
              <a:lnSpc>
                <a:spcPct val="120000"/>
              </a:lnSpc>
              <a:spcBef>
                <a:spcPts val="600"/>
              </a:spcBef>
              <a:spcAft>
                <a:spcPts val="600"/>
              </a:spcAft>
              <a:buFont typeface="Arial"/>
              <a:buChar char="•"/>
            </a:pPr>
            <a:r>
              <a:rPr lang="en-GB" dirty="0">
                <a:latin typeface="+mj-lt"/>
                <a:cs typeface="Times New Roman"/>
              </a:rPr>
              <a:t>Constitutionalization of IPRs – increasing reliance by adjudicating bodies on fundamental rights in IP matters</a:t>
            </a:r>
          </a:p>
          <a:p>
            <a:pPr marL="342900" lvl="1" indent="-342900" algn="just">
              <a:lnSpc>
                <a:spcPct val="120000"/>
              </a:lnSpc>
              <a:spcBef>
                <a:spcPts val="600"/>
              </a:spcBef>
              <a:spcAft>
                <a:spcPts val="600"/>
              </a:spcAft>
              <a:buFont typeface="Arial"/>
              <a:buChar char="•"/>
            </a:pPr>
            <a:r>
              <a:rPr lang="en-GB" dirty="0">
                <a:latin typeface="+mj-lt"/>
                <a:cs typeface="Times New Roman"/>
              </a:rPr>
              <a:t>Internalization of fundamental rights into IP law – explicit reference to fundamental rights in legal acts on </a:t>
            </a:r>
            <a:r>
              <a:rPr lang="en-GB" dirty="0" smtClean="0">
                <a:latin typeface="+mj-lt"/>
                <a:cs typeface="Times New Roman"/>
              </a:rPr>
              <a:t>IPRs</a:t>
            </a:r>
          </a:p>
          <a:p>
            <a:pPr marL="742950" lvl="2" indent="-342900" algn="just">
              <a:lnSpc>
                <a:spcPct val="120000"/>
              </a:lnSpc>
              <a:spcBef>
                <a:spcPts val="600"/>
              </a:spcBef>
              <a:spcAft>
                <a:spcPts val="600"/>
              </a:spcAft>
            </a:pPr>
            <a:r>
              <a:rPr lang="en-GB" sz="2400" dirty="0" smtClean="0">
                <a:latin typeface="+mj-lt"/>
                <a:cs typeface="Times New Roman"/>
              </a:rPr>
              <a:t>In EU TM law Recital </a:t>
            </a:r>
            <a:r>
              <a:rPr lang="en-GB" sz="2400" dirty="0">
                <a:latin typeface="+mj-lt"/>
                <a:cs typeface="Times New Roman"/>
              </a:rPr>
              <a:t>27 of the Dir. 2015/2436 </a:t>
            </a:r>
            <a:r>
              <a:rPr lang="en-GB" sz="2400" i="1" dirty="0">
                <a:latin typeface="+mj-lt"/>
                <a:cs typeface="Times New Roman"/>
              </a:rPr>
              <a:t>in fine </a:t>
            </a:r>
            <a:r>
              <a:rPr lang="en-GB" dirty="0" smtClean="0">
                <a:latin typeface="+mj-lt"/>
                <a:cs typeface="Times New Roman"/>
              </a:rPr>
              <a:t>and </a:t>
            </a:r>
            <a:r>
              <a:rPr lang="en-GB" sz="2400" dirty="0" smtClean="0">
                <a:latin typeface="+mj-lt"/>
                <a:cs typeface="Times New Roman"/>
              </a:rPr>
              <a:t>Recital </a:t>
            </a:r>
            <a:r>
              <a:rPr lang="en-GB" sz="2400" dirty="0">
                <a:latin typeface="+mj-lt"/>
                <a:cs typeface="Times New Roman"/>
              </a:rPr>
              <a:t>21 EUTMR </a:t>
            </a:r>
            <a:r>
              <a:rPr lang="en-GB" sz="2400" i="1" dirty="0">
                <a:latin typeface="+mj-lt"/>
                <a:cs typeface="Times New Roman"/>
              </a:rPr>
              <a:t>in </a:t>
            </a:r>
            <a:r>
              <a:rPr lang="en-GB" sz="2400" i="1" dirty="0" smtClean="0">
                <a:latin typeface="+mj-lt"/>
                <a:cs typeface="Times New Roman"/>
              </a:rPr>
              <a:t>fine</a:t>
            </a:r>
            <a:r>
              <a:rPr lang="en-GB" sz="2400" dirty="0" smtClean="0">
                <a:latin typeface="+mj-lt"/>
                <a:cs typeface="Times New Roman"/>
              </a:rPr>
              <a:t> </a:t>
            </a:r>
            <a:endParaRPr lang="en-GB" sz="2400" i="1" dirty="0">
              <a:latin typeface="+mj-lt"/>
              <a:cs typeface="Times New Roman"/>
            </a:endParaRPr>
          </a:p>
          <a:p>
            <a:pPr marL="457200" lvl="1" indent="0" algn="just">
              <a:lnSpc>
                <a:spcPct val="120000"/>
              </a:lnSpc>
              <a:spcBef>
                <a:spcPts val="600"/>
              </a:spcBef>
              <a:spcAft>
                <a:spcPts val="600"/>
              </a:spcAft>
              <a:buNone/>
            </a:pPr>
            <a:r>
              <a:rPr lang="en-GB" sz="2400" dirty="0" smtClean="0">
                <a:latin typeface="+mj-lt"/>
                <a:cs typeface="Times New Roman"/>
              </a:rPr>
              <a:t>‘</a:t>
            </a:r>
            <a:r>
              <a:rPr lang="en-GB" sz="2400" dirty="0">
                <a:latin typeface="+mj-lt"/>
                <a:cs typeface="Times New Roman"/>
              </a:rPr>
              <a:t>Use of a trade mark by third parties </a:t>
            </a:r>
            <a:r>
              <a:rPr lang="en-GB" sz="2400" u="sng" dirty="0">
                <a:latin typeface="+mj-lt"/>
                <a:cs typeface="Times New Roman"/>
              </a:rPr>
              <a:t>for the purpose of artistic expression</a:t>
            </a:r>
            <a:r>
              <a:rPr lang="en-GB" sz="2400" dirty="0">
                <a:latin typeface="+mj-lt"/>
                <a:cs typeface="Times New Roman"/>
              </a:rPr>
              <a:t> should be considered as being fair as long as it is at the same time in accordance with </a:t>
            </a:r>
            <a:r>
              <a:rPr lang="en-GB" sz="2400" u="sng" dirty="0">
                <a:latin typeface="+mj-lt"/>
                <a:cs typeface="Times New Roman"/>
              </a:rPr>
              <a:t>honest practices in industrial and commercial matters</a:t>
            </a:r>
            <a:r>
              <a:rPr lang="en-GB" sz="2400" dirty="0">
                <a:latin typeface="+mj-lt"/>
                <a:cs typeface="Times New Roman"/>
              </a:rPr>
              <a:t>. </a:t>
            </a:r>
            <a:r>
              <a:rPr lang="en-GB" sz="2400" dirty="0" smtClean="0">
                <a:latin typeface="+mj-lt"/>
                <a:cs typeface="Times New Roman"/>
              </a:rPr>
              <a:t>Furthermore</a:t>
            </a:r>
            <a:r>
              <a:rPr lang="en-GB" sz="2400" dirty="0">
                <a:latin typeface="+mj-lt"/>
                <a:cs typeface="Times New Roman"/>
              </a:rPr>
              <a:t>, this Directive [Regulation] should be applied in a way that ensures full respect for </a:t>
            </a:r>
            <a:r>
              <a:rPr lang="en-GB" sz="2400" u="sng" dirty="0">
                <a:latin typeface="+mj-lt"/>
                <a:cs typeface="Times New Roman"/>
              </a:rPr>
              <a:t>fundamental rights and freedoms, and in particular the freedom of expression</a:t>
            </a:r>
            <a:r>
              <a:rPr lang="en-GB" sz="2400" dirty="0">
                <a:latin typeface="+mj-lt"/>
                <a:cs typeface="Times New Roman"/>
              </a:rPr>
              <a:t>’</a:t>
            </a:r>
          </a:p>
          <a:p>
            <a:pPr marL="342900" lvl="1" indent="-342900" algn="just">
              <a:spcBef>
                <a:spcPts val="300"/>
              </a:spcBef>
              <a:spcAft>
                <a:spcPts val="300"/>
              </a:spcAft>
              <a:buFont typeface="Arial"/>
              <a:buChar char="•"/>
            </a:pPr>
            <a:endParaRPr lang="en-GB" sz="2200" dirty="0"/>
          </a:p>
          <a:p>
            <a:endParaRPr lang="pl-PL" dirty="0"/>
          </a:p>
        </p:txBody>
      </p:sp>
      <p:sp>
        <p:nvSpPr>
          <p:cNvPr id="4" name="Symbol zastępczy stopki 3"/>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5885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smtClean="0"/>
              <a:t>Germany, BGH</a:t>
            </a:r>
            <a:br>
              <a:rPr lang="pl-PL" sz="2800" dirty="0" smtClean="0"/>
            </a:br>
            <a:r>
              <a:rPr lang="pl-PL" sz="2800" dirty="0" smtClean="0"/>
              <a:t> </a:t>
            </a:r>
            <a:r>
              <a:rPr lang="pl-PL" sz="2800" dirty="0"/>
              <a:t>‘</a:t>
            </a:r>
            <a:r>
              <a:rPr lang="pl-PL" sz="2800" i="1" dirty="0"/>
              <a:t>Lila-</a:t>
            </a:r>
            <a:r>
              <a:rPr lang="pl-PL" sz="2800" i="1" dirty="0" err="1"/>
              <a:t>Postkarte</a:t>
            </a:r>
            <a:r>
              <a:rPr lang="pl-PL" sz="2800" i="1" dirty="0" smtClean="0"/>
              <a:t>’, </a:t>
            </a:r>
            <a:r>
              <a:rPr lang="pl-PL" sz="2800" dirty="0" smtClean="0"/>
              <a:t>3.2.2005, </a:t>
            </a:r>
            <a:r>
              <a:rPr lang="pl-PL" sz="2800" dirty="0"/>
              <a:t>I ZR 159/02</a:t>
            </a:r>
          </a:p>
        </p:txBody>
      </p:sp>
      <p:sp>
        <p:nvSpPr>
          <p:cNvPr id="4" name="Symbol zastępczy stopki 3"/>
          <p:cNvSpPr>
            <a:spLocks noGrp="1"/>
          </p:cNvSpPr>
          <p:nvPr>
            <p:ph type="ftr" sz="quarter" idx="11"/>
          </p:nvPr>
        </p:nvSpPr>
        <p:spPr/>
        <p:txBody>
          <a:bodyPr/>
          <a:lstStyle/>
          <a:p>
            <a:r>
              <a:rPr lang="pl-PL" smtClean="0"/>
              <a:t>Łukasz Żelechowski   University of Warsaw</a:t>
            </a:r>
            <a:endParaRPr lang="pl-PL" dirty="0"/>
          </a:p>
        </p:txBody>
      </p:sp>
      <p:pic>
        <p:nvPicPr>
          <p:cNvPr id="7" name="Symbol zastępczy zawartości 6"/>
          <p:cNvPicPr>
            <a:picLocks noGrp="1" noChangeAspect="1"/>
          </p:cNvPicPr>
          <p:nvPr>
            <p:ph idx="1"/>
          </p:nvPr>
        </p:nvPicPr>
        <p:blipFill>
          <a:blip r:embed="rId2"/>
          <a:srcRect t="1110" b="1110"/>
          <a:stretch>
            <a:fillRect/>
          </a:stretch>
        </p:blipFill>
        <p:spPr>
          <a:xfrm>
            <a:off x="1269908" y="1717565"/>
            <a:ext cx="6715268" cy="4016984"/>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1503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a:t>Austria, </a:t>
            </a:r>
            <a:r>
              <a:rPr lang="pl-PL" sz="2800" dirty="0" smtClean="0"/>
              <a:t>OGH </a:t>
            </a:r>
            <a:br>
              <a:rPr lang="pl-PL" sz="2800" dirty="0" smtClean="0"/>
            </a:br>
            <a:r>
              <a:rPr lang="pl-PL" sz="2800" i="1" dirty="0" smtClean="0"/>
              <a:t>VIAGRA</a:t>
            </a:r>
            <a:r>
              <a:rPr lang="pl-PL" sz="2800" i="1" dirty="0"/>
              <a:t>/STYRIAGRA</a:t>
            </a:r>
            <a:r>
              <a:rPr lang="pl-PL" sz="2800" dirty="0"/>
              <a:t>, </a:t>
            </a:r>
            <a:r>
              <a:rPr lang="pl-PL" sz="2800" dirty="0" smtClean="0"/>
              <a:t>22.9.2009</a:t>
            </a:r>
            <a:r>
              <a:rPr lang="pl-PL" sz="2800" dirty="0"/>
              <a:t>, 17 Ob 15/09v</a:t>
            </a:r>
          </a:p>
        </p:txBody>
      </p:sp>
      <p:pic>
        <p:nvPicPr>
          <p:cNvPr id="5" name="Symbol zastępczy zawartości 4" descr="styr.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1939" b="21939"/>
          <a:stretch>
            <a:fillRect/>
          </a:stretch>
        </p:blipFill>
        <p:spPr/>
      </p:pic>
      <p:sp>
        <p:nvSpPr>
          <p:cNvPr id="4" name="Symbol zastępczy stopki 3"/>
          <p:cNvSpPr>
            <a:spLocks noGrp="1"/>
          </p:cNvSpPr>
          <p:nvPr>
            <p:ph type="ftr" sz="quarter" idx="11"/>
          </p:nvPr>
        </p:nvSpPr>
        <p:spPr/>
        <p:txBody>
          <a:bodyPr/>
          <a:lstStyle/>
          <a:p>
            <a:r>
              <a:rPr lang="pl-PL"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9151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smtClean="0"/>
              <a:t>Germany, BGH (</a:t>
            </a:r>
            <a:r>
              <a:rPr lang="pl-PL" sz="2800" dirty="0" err="1" smtClean="0"/>
              <a:t>relative</a:t>
            </a:r>
            <a:r>
              <a:rPr lang="pl-PL" sz="2800" dirty="0" smtClean="0"/>
              <a:t> </a:t>
            </a:r>
            <a:r>
              <a:rPr lang="pl-PL" sz="2800" dirty="0" err="1" smtClean="0"/>
              <a:t>refusal</a:t>
            </a:r>
            <a:r>
              <a:rPr lang="pl-PL" sz="2800" dirty="0" smtClean="0"/>
              <a:t> </a:t>
            </a:r>
            <a:r>
              <a:rPr lang="pl-PL" sz="2800" dirty="0" err="1" smtClean="0"/>
              <a:t>ground</a:t>
            </a:r>
            <a:r>
              <a:rPr lang="pl-PL" sz="2800" dirty="0" smtClean="0"/>
              <a:t>) </a:t>
            </a:r>
            <a:br>
              <a:rPr lang="pl-PL" sz="2800" dirty="0" smtClean="0"/>
            </a:br>
            <a:r>
              <a:rPr lang="pl-PL" sz="2800" i="1" dirty="0" smtClean="0"/>
              <a:t>PUDEL</a:t>
            </a:r>
            <a:r>
              <a:rPr lang="pl-PL" sz="2800" i="1" dirty="0"/>
              <a:t>/PUMA</a:t>
            </a:r>
            <a:r>
              <a:rPr lang="pl-PL" sz="2800" dirty="0" smtClean="0"/>
              <a:t>, 2.4.2015 </a:t>
            </a:r>
            <a:r>
              <a:rPr lang="pl-PL" sz="2800" dirty="0"/>
              <a:t>r., I ZR 59/</a:t>
            </a:r>
            <a:r>
              <a:rPr lang="pl-PL" sz="2800" dirty="0" smtClean="0"/>
              <a:t>13 </a:t>
            </a:r>
            <a:endParaRPr lang="pl-PL" sz="2800" dirty="0"/>
          </a:p>
        </p:txBody>
      </p:sp>
      <p:pic>
        <p:nvPicPr>
          <p:cNvPr id="7" name="Symbol zastępczy zawartości 6" descr="imgres.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98" b="798"/>
          <a:stretch>
            <a:fillRect/>
          </a:stretch>
        </p:blipFill>
        <p:spPr>
          <a:xfrm>
            <a:off x="2111375" y="1417639"/>
            <a:ext cx="5000625" cy="4938712"/>
          </a:xfrm>
        </p:spPr>
      </p:pic>
      <p:sp>
        <p:nvSpPr>
          <p:cNvPr id="4" name="Symbol zastępczy stopki 3"/>
          <p:cNvSpPr>
            <a:spLocks noGrp="1"/>
          </p:cNvSpPr>
          <p:nvPr>
            <p:ph type="ftr" sz="quarter" idx="11"/>
          </p:nvPr>
        </p:nvSpPr>
        <p:spPr/>
        <p:txBody>
          <a:bodyPr/>
          <a:lstStyle/>
          <a:p>
            <a:r>
              <a:rPr lang="pl-PL"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9235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163513"/>
            <a:ext cx="8229600" cy="1143000"/>
          </a:xfrm>
        </p:spPr>
        <p:txBody>
          <a:bodyPr>
            <a:normAutofit/>
          </a:bodyPr>
          <a:lstStyle/>
          <a:p>
            <a:r>
              <a:rPr lang="en-GB" sz="3200" dirty="0" smtClean="0"/>
              <a:t>BX:</a:t>
            </a:r>
            <a:r>
              <a:rPr lang="pl-PL" sz="3200" dirty="0"/>
              <a:t> </a:t>
            </a:r>
            <a:r>
              <a:rPr lang="pl-PL" sz="3200" i="1" dirty="0" err="1"/>
              <a:t>Moët</a:t>
            </a:r>
            <a:r>
              <a:rPr lang="pl-PL" sz="3200" i="1" dirty="0"/>
              <a:t> Hennessey </a:t>
            </a:r>
            <a:r>
              <a:rPr lang="pl-PL" sz="3200" i="1" dirty="0" err="1"/>
              <a:t>Champagne</a:t>
            </a:r>
            <a:r>
              <a:rPr lang="pl-PL" sz="3200" i="1" dirty="0"/>
              <a:t> Services </a:t>
            </a:r>
            <a:r>
              <a:rPr lang="pl-PL" sz="3200" i="1" dirty="0" smtClean="0"/>
              <a:t/>
            </a:r>
            <a:br>
              <a:rPr lang="pl-PL" sz="3200" i="1" dirty="0" smtClean="0"/>
            </a:br>
            <a:r>
              <a:rPr lang="pl-PL" sz="3200" dirty="0" smtClean="0"/>
              <a:t>[</a:t>
            </a:r>
            <a:r>
              <a:rPr lang="pl-PL" sz="3200" i="1" dirty="0" smtClean="0"/>
              <a:t>Dom </a:t>
            </a:r>
            <a:r>
              <a:rPr lang="pl-PL" sz="3200" i="1" dirty="0" err="1" smtClean="0"/>
              <a:t>Pérignon</a:t>
            </a:r>
            <a:r>
              <a:rPr lang="pl-PL" sz="3200" i="1" dirty="0" smtClean="0"/>
              <a:t> / </a:t>
            </a:r>
            <a:r>
              <a:rPr lang="pl-PL" sz="3200" i="1" dirty="0" err="1" smtClean="0"/>
              <a:t>Damn</a:t>
            </a:r>
            <a:r>
              <a:rPr lang="pl-PL" sz="3200" i="1" dirty="0" smtClean="0"/>
              <a:t> </a:t>
            </a:r>
            <a:r>
              <a:rPr lang="pl-PL" sz="3200" i="1" dirty="0" err="1" smtClean="0"/>
              <a:t>Pérignon</a:t>
            </a:r>
            <a:r>
              <a:rPr lang="pl-PL" sz="3200" dirty="0" smtClean="0"/>
              <a:t>]</a:t>
            </a:r>
            <a:endParaRPr lang="pl-PL" sz="3200" i="1" dirty="0"/>
          </a:p>
        </p:txBody>
      </p:sp>
      <p:sp>
        <p:nvSpPr>
          <p:cNvPr id="4" name="Symbol zastępczy stopki 3"/>
          <p:cNvSpPr>
            <a:spLocks noGrp="1"/>
          </p:cNvSpPr>
          <p:nvPr>
            <p:ph type="ftr" sz="quarter" idx="11"/>
          </p:nvPr>
        </p:nvSpPr>
        <p:spPr/>
        <p:txBody>
          <a:bodyPr/>
          <a:lstStyle/>
          <a:p>
            <a:r>
              <a:rPr lang="pl-PL" dirty="0" smtClean="0"/>
              <a:t>Łukasz Żelechowski   </a:t>
            </a:r>
            <a:r>
              <a:rPr lang="pl-PL" dirty="0" err="1" smtClean="0"/>
              <a:t>University</a:t>
            </a:r>
            <a:r>
              <a:rPr lang="pl-PL" dirty="0" smtClean="0"/>
              <a:t> of </a:t>
            </a:r>
            <a:r>
              <a:rPr lang="pl-PL" dirty="0" err="1" smtClean="0"/>
              <a:t>Warsaw</a:t>
            </a:r>
            <a:endParaRPr lang="pl-PL" dirty="0"/>
          </a:p>
        </p:txBody>
      </p:sp>
      <p:sp>
        <p:nvSpPr>
          <p:cNvPr id="13" name="Symbol zastępczy zawartości 12"/>
          <p:cNvSpPr>
            <a:spLocks noGrp="1"/>
          </p:cNvSpPr>
          <p:nvPr>
            <p:ph sz="half" idx="1"/>
          </p:nvPr>
        </p:nvSpPr>
        <p:spPr>
          <a:xfrm>
            <a:off x="457200" y="1306513"/>
            <a:ext cx="4038600" cy="4525963"/>
          </a:xfrm>
        </p:spPr>
        <p:txBody>
          <a:bodyPr>
            <a:noAutofit/>
          </a:bodyPr>
          <a:lstStyle/>
          <a:p>
            <a:pPr marL="342900" lvl="1" indent="-342900">
              <a:buFont typeface="Arial"/>
              <a:buChar char="•"/>
            </a:pPr>
            <a:r>
              <a:rPr lang="en-GB" sz="2000" b="1" u="sng" dirty="0" smtClean="0"/>
              <a:t>Use on T-shirts </a:t>
            </a:r>
            <a:r>
              <a:rPr lang="en-GB" sz="2000" dirty="0" smtClean="0"/>
              <a:t>regarded by Brussels Commercial Court as not within the scope of ‘due cause’ (not overcoming </a:t>
            </a:r>
            <a:r>
              <a:rPr lang="en-GB" sz="2000" dirty="0" err="1" smtClean="0"/>
              <a:t>tarnishment</a:t>
            </a:r>
            <a:r>
              <a:rPr lang="en-GB" sz="2000" dirty="0" smtClean="0"/>
              <a:t> and taking of unfair advantage)</a:t>
            </a:r>
          </a:p>
          <a:p>
            <a:pPr marL="342900" lvl="1" indent="-342900">
              <a:buFont typeface="Arial"/>
              <a:buChar char="•"/>
            </a:pPr>
            <a:r>
              <a:rPr lang="en-GB" sz="2000" dirty="0" smtClean="0"/>
              <a:t>Referral </a:t>
            </a:r>
            <a:r>
              <a:rPr lang="en-GB" sz="2000" dirty="0"/>
              <a:t>to the Benelux Court of Justice </a:t>
            </a:r>
            <a:r>
              <a:rPr lang="en-GB" sz="2000" dirty="0" smtClean="0"/>
              <a:t>regarding </a:t>
            </a:r>
            <a:r>
              <a:rPr lang="en-GB" sz="2000" b="1" u="sng" dirty="0"/>
              <a:t>use </a:t>
            </a:r>
            <a:r>
              <a:rPr lang="en-GB" sz="2000" b="1" u="sng" dirty="0" smtClean="0"/>
              <a:t>in </a:t>
            </a:r>
            <a:r>
              <a:rPr lang="en-GB" sz="2000" b="1" u="sng" dirty="0"/>
              <a:t>paintings </a:t>
            </a:r>
            <a:r>
              <a:rPr lang="en-GB" sz="2000" dirty="0"/>
              <a:t>in the light of the Benelux transposition of </a:t>
            </a:r>
            <a:r>
              <a:rPr lang="en-GB" sz="2000" dirty="0" smtClean="0"/>
              <a:t>- Article </a:t>
            </a:r>
            <a:r>
              <a:rPr lang="en-GB" sz="2000" dirty="0"/>
              <a:t>10(6) of the TMD 2015 [Article 2.20.1.d) of the Benelux Convention on Intellectual </a:t>
            </a:r>
            <a:r>
              <a:rPr lang="en-GB" sz="2000" dirty="0" smtClean="0"/>
              <a:t>Property] </a:t>
            </a:r>
            <a:r>
              <a:rPr lang="en-GB" sz="2000" dirty="0" smtClean="0">
                <a:solidFill>
                  <a:srgbClr val="FF0000"/>
                </a:solidFill>
              </a:rPr>
              <a:t>on the interface between due cause and freedom of speech and artistic </a:t>
            </a:r>
            <a:r>
              <a:rPr lang="en-GB" sz="2000" dirty="0">
                <a:solidFill>
                  <a:srgbClr val="FF0000"/>
                </a:solidFill>
              </a:rPr>
              <a:t>freedom of </a:t>
            </a:r>
            <a:r>
              <a:rPr lang="en-GB" sz="2000" dirty="0" smtClean="0">
                <a:solidFill>
                  <a:srgbClr val="FF0000"/>
                </a:solidFill>
              </a:rPr>
              <a:t>expression</a:t>
            </a:r>
            <a:endParaRPr lang="pl-PL" sz="2000" dirty="0">
              <a:solidFill>
                <a:srgbClr val="FF0000"/>
              </a:solidFill>
            </a:endParaRPr>
          </a:p>
        </p:txBody>
      </p:sp>
      <p:pic>
        <p:nvPicPr>
          <p:cNvPr id="15" name="Symbol zastępczy zawartości 14"/>
          <p:cNvPicPr>
            <a:picLocks noGrp="1" noChangeAspect="1"/>
          </p:cNvPicPr>
          <p:nvPr>
            <p:ph sz="half" idx="2"/>
          </p:nvPr>
        </p:nvPicPr>
        <p:blipFill>
          <a:blip r:embed="rId2"/>
          <a:srcRect t="5229" b="5229"/>
          <a:stretch>
            <a:fillRect/>
          </a:stretch>
        </p:blipFill>
        <p:spPr/>
      </p:pic>
      <p:sp>
        <p:nvSpPr>
          <p:cNvPr id="16" name="PoleTekstowe 15"/>
          <p:cNvSpPr txBox="1"/>
          <p:nvPr/>
        </p:nvSpPr>
        <p:spPr>
          <a:xfrm>
            <a:off x="6540500" y="6171684"/>
            <a:ext cx="2162175" cy="369332"/>
          </a:xfrm>
          <a:prstGeom prst="rect">
            <a:avLst/>
          </a:prstGeom>
          <a:noFill/>
        </p:spPr>
        <p:txBody>
          <a:bodyPr wrap="square" rtlCol="0">
            <a:spAutoFit/>
          </a:bodyPr>
          <a:lstStyle/>
          <a:p>
            <a:r>
              <a:rPr lang="pl-PL" dirty="0" err="1" smtClean="0"/>
              <a:t>Cedricgallery.com</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9984665"/>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GB" sz="3600" dirty="0" smtClean="0"/>
              <a:t>Limitations and exceptions – reformed infrastructure</a:t>
            </a:r>
            <a:endParaRPr lang="en-GB" sz="3600" dirty="0"/>
          </a:p>
        </p:txBody>
      </p:sp>
      <p:sp>
        <p:nvSpPr>
          <p:cNvPr id="3" name="Symbol zastępczy zawartości 2"/>
          <p:cNvSpPr>
            <a:spLocks noGrp="1"/>
          </p:cNvSpPr>
          <p:nvPr>
            <p:ph idx="1"/>
          </p:nvPr>
        </p:nvSpPr>
        <p:spPr/>
        <p:txBody>
          <a:bodyPr>
            <a:normAutofit fontScale="85000" lnSpcReduction="20000"/>
          </a:bodyPr>
          <a:lstStyle/>
          <a:p>
            <a:pPr marL="342900" lvl="1" indent="-342900">
              <a:buFont typeface="Arial"/>
              <a:buChar char="•"/>
            </a:pPr>
            <a:r>
              <a:rPr lang="en-GB" dirty="0"/>
              <a:t>All Ls &amp; Es [art. 14(1)</a:t>
            </a:r>
            <a:r>
              <a:rPr lang="en-GB" dirty="0" smtClean="0"/>
              <a:t>(a-c) TMD 2015, </a:t>
            </a:r>
            <a:r>
              <a:rPr lang="en-GB" dirty="0"/>
              <a:t>art. </a:t>
            </a:r>
            <a:r>
              <a:rPr lang="en-GB" dirty="0" smtClean="0"/>
              <a:t>14(</a:t>
            </a:r>
            <a:r>
              <a:rPr lang="en-GB" dirty="0"/>
              <a:t>1)</a:t>
            </a:r>
            <a:r>
              <a:rPr lang="en-GB" dirty="0" smtClean="0"/>
              <a:t>(a-c) </a:t>
            </a:r>
            <a:r>
              <a:rPr lang="en-GB" dirty="0"/>
              <a:t>EUTMR</a:t>
            </a:r>
            <a:r>
              <a:rPr lang="en-GB" dirty="0" smtClean="0"/>
              <a:t>] are </a:t>
            </a:r>
            <a:r>
              <a:rPr lang="en-GB" dirty="0"/>
              <a:t>subject to check for compliance with honest </a:t>
            </a:r>
            <a:r>
              <a:rPr lang="en-GB" dirty="0" smtClean="0"/>
              <a:t>practices [art</a:t>
            </a:r>
            <a:r>
              <a:rPr lang="en-GB" dirty="0"/>
              <a:t>. 14(2) TMD 2015, art. 14(2) EUTMR]</a:t>
            </a:r>
          </a:p>
          <a:p>
            <a:r>
              <a:rPr lang="en-GB" sz="2800" dirty="0" smtClean="0"/>
              <a:t>Narrowing </a:t>
            </a:r>
            <a:r>
              <a:rPr lang="en-GB" sz="2800" dirty="0"/>
              <a:t>of the own name/address </a:t>
            </a:r>
            <a:r>
              <a:rPr lang="en-GB" sz="2800" dirty="0" smtClean="0"/>
              <a:t>limitation </a:t>
            </a:r>
            <a:r>
              <a:rPr lang="en-GB" sz="2800" dirty="0"/>
              <a:t>to natural </a:t>
            </a:r>
            <a:r>
              <a:rPr lang="en-GB" sz="2800" dirty="0" smtClean="0"/>
              <a:t>persons</a:t>
            </a:r>
          </a:p>
          <a:p>
            <a:pPr lvl="1"/>
            <a:r>
              <a:rPr lang="en-GB" sz="2400" dirty="0" smtClean="0"/>
              <a:t>UK, EWHC: </a:t>
            </a:r>
            <a:r>
              <a:rPr lang="en-GB" sz="2400" i="1" dirty="0" smtClean="0"/>
              <a:t>Sky v SkyKick</a:t>
            </a:r>
            <a:r>
              <a:rPr lang="en-GB" sz="2400" dirty="0" smtClean="0"/>
              <a:t> [2017] EWHC 1769: Is the new wording of the  EUTMR contrary to several fundamental rights regulated in the EU Charter? Denial by the High Court of making a reference to the CJ (a pending referral made later – case C-371/18 – concerning different aspects)</a:t>
            </a:r>
          </a:p>
          <a:p>
            <a:r>
              <a:rPr lang="en-GB" sz="2800" dirty="0" smtClean="0"/>
              <a:t>Addition </a:t>
            </a:r>
            <a:r>
              <a:rPr lang="en-GB" sz="2800" dirty="0"/>
              <a:t>of non-distinctiveness defence next to descriptive use </a:t>
            </a:r>
            <a:r>
              <a:rPr lang="en-GB" sz="2800" dirty="0" smtClean="0"/>
              <a:t>defence </a:t>
            </a:r>
          </a:p>
          <a:p>
            <a:r>
              <a:rPr lang="en-GB" sz="2800" dirty="0" smtClean="0"/>
              <a:t>Open</a:t>
            </a:r>
            <a:r>
              <a:rPr lang="en-GB" sz="2800" dirty="0"/>
              <a:t>-ended referential use limitation with only ‘indication of purpose’ exemption expressly </a:t>
            </a:r>
            <a:r>
              <a:rPr lang="en-GB" sz="2800" dirty="0" smtClean="0"/>
              <a:t>mentioned (in this instance the ‘necessity of use’ requirement upheld)</a:t>
            </a:r>
            <a:endParaRPr lang="en-GB" sz="2800" dirty="0"/>
          </a:p>
          <a:p>
            <a:pPr marL="274320" lvl="1" indent="0">
              <a:buNone/>
            </a:pPr>
            <a:endParaRPr lang="pl-PL" dirty="0"/>
          </a:p>
        </p:txBody>
      </p:sp>
      <p:sp>
        <p:nvSpPr>
          <p:cNvPr id="4" name="Symbol zastępczy stopki 3"/>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3618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4151"/>
            <a:ext cx="8229600" cy="931862"/>
          </a:xfrm>
        </p:spPr>
        <p:txBody>
          <a:bodyPr>
            <a:noAutofit/>
          </a:bodyPr>
          <a:lstStyle/>
          <a:p>
            <a:r>
              <a:rPr lang="en-US" sz="4000" dirty="0" smtClean="0"/>
              <a:t>Conclusions</a:t>
            </a:r>
            <a:endParaRPr lang="en-US" sz="4000" dirty="0"/>
          </a:p>
        </p:txBody>
      </p:sp>
      <p:sp>
        <p:nvSpPr>
          <p:cNvPr id="3" name="Symbol zastępczy zawartości 2"/>
          <p:cNvSpPr>
            <a:spLocks noGrp="1"/>
          </p:cNvSpPr>
          <p:nvPr>
            <p:ph idx="1"/>
          </p:nvPr>
        </p:nvSpPr>
        <p:spPr>
          <a:xfrm>
            <a:off x="457200" y="1116013"/>
            <a:ext cx="8229600" cy="4525963"/>
          </a:xfrm>
        </p:spPr>
        <p:txBody>
          <a:bodyPr>
            <a:noAutofit/>
          </a:bodyPr>
          <a:lstStyle/>
          <a:p>
            <a:pPr algn="just">
              <a:spcBef>
                <a:spcPts val="300"/>
              </a:spcBef>
              <a:spcAft>
                <a:spcPts val="300"/>
              </a:spcAft>
            </a:pPr>
            <a:r>
              <a:rPr lang="en-GB" sz="2100" dirty="0"/>
              <a:t>TMD </a:t>
            </a:r>
            <a:r>
              <a:rPr lang="en-GB" sz="2100" dirty="0" smtClean="0"/>
              <a:t>2015 </a:t>
            </a:r>
            <a:r>
              <a:rPr lang="en-GB" sz="2100" dirty="0"/>
              <a:t>and </a:t>
            </a:r>
            <a:r>
              <a:rPr lang="en-GB" sz="2100" dirty="0" smtClean="0"/>
              <a:t>EUTMR have to some degree improved the legal framework suitable for providing </a:t>
            </a:r>
            <a:r>
              <a:rPr lang="en-GB" sz="2100" dirty="0"/>
              <a:t>a proper balance between TM ownership </a:t>
            </a:r>
            <a:r>
              <a:rPr lang="en-GB" sz="2100" dirty="0" smtClean="0"/>
              <a:t>and freedom of expression</a:t>
            </a:r>
          </a:p>
          <a:p>
            <a:pPr algn="just">
              <a:spcBef>
                <a:spcPts val="300"/>
              </a:spcBef>
              <a:spcAft>
                <a:spcPts val="300"/>
              </a:spcAft>
            </a:pPr>
            <a:r>
              <a:rPr lang="en-GB" sz="2100" dirty="0" smtClean="0"/>
              <a:t>Point of gravity of the assessment leading up to providing a proper balance might be located with different mechanisms depending on the type of infringement and the </a:t>
            </a:r>
            <a:r>
              <a:rPr lang="en-GB" sz="2100" dirty="0"/>
              <a:t>circumstances of the </a:t>
            </a:r>
            <a:r>
              <a:rPr lang="en-GB" sz="2100" dirty="0" smtClean="0"/>
              <a:t>case (infringement criteria, Ls &amp; Es, and, arguably, employing external limitations)</a:t>
            </a:r>
          </a:p>
          <a:p>
            <a:pPr algn="just">
              <a:spcBef>
                <a:spcPts val="300"/>
              </a:spcBef>
              <a:spcAft>
                <a:spcPts val="300"/>
              </a:spcAft>
            </a:pPr>
            <a:r>
              <a:rPr lang="en-GB" sz="2100" dirty="0" smtClean="0"/>
              <a:t>Arguably, the role of Ls&amp;Es could increase for separation actionable use from non actionable use </a:t>
            </a:r>
          </a:p>
          <a:p>
            <a:pPr lvl="1" algn="just">
              <a:spcBef>
                <a:spcPts val="300"/>
              </a:spcBef>
              <a:spcAft>
                <a:spcPts val="300"/>
              </a:spcAft>
            </a:pPr>
            <a:r>
              <a:rPr lang="en-GB" sz="1700" dirty="0"/>
              <a:t>S</a:t>
            </a:r>
            <a:r>
              <a:rPr lang="en-GB" sz="1700" dirty="0" smtClean="0"/>
              <a:t>ave for use of a trade name, where the role of the </a:t>
            </a:r>
            <a:r>
              <a:rPr lang="en-GB" sz="1700" dirty="0"/>
              <a:t>general criterion of ‘use in relation to goods and services’ </a:t>
            </a:r>
            <a:r>
              <a:rPr lang="en-GB" sz="1700" dirty="0" smtClean="0"/>
              <a:t>is likely to increase</a:t>
            </a:r>
          </a:p>
          <a:p>
            <a:pPr algn="just">
              <a:spcBef>
                <a:spcPts val="300"/>
              </a:spcBef>
              <a:spcAft>
                <a:spcPts val="300"/>
              </a:spcAft>
            </a:pPr>
            <a:r>
              <a:rPr lang="en-GB" sz="2100" dirty="0" smtClean="0"/>
              <a:t>References to fundamental rights and freedoms should play an important role in the application of TM law</a:t>
            </a:r>
          </a:p>
          <a:p>
            <a:pPr lvl="1" algn="just">
              <a:spcBef>
                <a:spcPts val="300"/>
              </a:spcBef>
              <a:spcAft>
                <a:spcPts val="300"/>
              </a:spcAft>
            </a:pPr>
            <a:r>
              <a:rPr lang="en-GB" sz="1700" dirty="0" smtClean="0"/>
              <a:t>In particular they render the validity of the traditional rule of narrow interpretation of </a:t>
            </a:r>
            <a:r>
              <a:rPr lang="en-GB" sz="1700" dirty="0"/>
              <a:t>Ls &amp; Es </a:t>
            </a:r>
            <a:r>
              <a:rPr lang="en-GB" sz="1700" dirty="0" smtClean="0"/>
              <a:t>dubious</a:t>
            </a:r>
            <a:endParaRPr lang="en-GB" sz="1700" dirty="0"/>
          </a:p>
          <a:p>
            <a:pPr algn="just">
              <a:spcBef>
                <a:spcPts val="600"/>
              </a:spcBef>
              <a:spcAft>
                <a:spcPts val="600"/>
              </a:spcAft>
            </a:pPr>
            <a:endParaRPr lang="en-GB" sz="2100" dirty="0" smtClean="0"/>
          </a:p>
          <a:p>
            <a:pPr algn="just">
              <a:spcBef>
                <a:spcPts val="600"/>
              </a:spcBef>
              <a:spcAft>
                <a:spcPts val="600"/>
              </a:spcAft>
            </a:pPr>
            <a:endParaRPr lang="en-GB" sz="2100" dirty="0" smtClean="0"/>
          </a:p>
        </p:txBody>
      </p:sp>
      <p:sp>
        <p:nvSpPr>
          <p:cNvPr id="7" name="Symbol zastępczy stopki 6"/>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0671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309409"/>
            <a:ext cx="8229600" cy="1143000"/>
          </a:xfrm>
        </p:spPr>
        <p:txBody>
          <a:bodyPr/>
          <a:lstStyle/>
          <a:p>
            <a:r>
              <a:rPr lang="en-GB" dirty="0" smtClean="0"/>
              <a:t>Thank you for your attention!</a:t>
            </a:r>
            <a:endParaRPr lang="en-GB" dirty="0"/>
          </a:p>
        </p:txBody>
      </p:sp>
      <p:sp>
        <p:nvSpPr>
          <p:cNvPr id="6" name="Symbol zastępczy stopki 5"/>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9665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47638"/>
            <a:ext cx="8229600" cy="1143000"/>
          </a:xfrm>
        </p:spPr>
        <p:txBody>
          <a:bodyPr>
            <a:normAutofit/>
          </a:bodyPr>
          <a:lstStyle/>
          <a:p>
            <a:r>
              <a:rPr lang="en-GB" dirty="0" smtClean="0"/>
              <a:t>Freedom of expression</a:t>
            </a:r>
            <a:endParaRPr lang="en-GB" dirty="0"/>
          </a:p>
        </p:txBody>
      </p:sp>
      <p:sp>
        <p:nvSpPr>
          <p:cNvPr id="3" name="Symbol zastępczy zawartości 2"/>
          <p:cNvSpPr>
            <a:spLocks noGrp="1"/>
          </p:cNvSpPr>
          <p:nvPr>
            <p:ph idx="1"/>
          </p:nvPr>
        </p:nvSpPr>
        <p:spPr>
          <a:xfrm>
            <a:off x="457200" y="1290638"/>
            <a:ext cx="8229600" cy="4938713"/>
          </a:xfrm>
        </p:spPr>
        <p:txBody>
          <a:bodyPr>
            <a:noAutofit/>
          </a:bodyPr>
          <a:lstStyle/>
          <a:p>
            <a:pPr algn="just">
              <a:spcBef>
                <a:spcPts val="300"/>
              </a:spcBef>
              <a:spcAft>
                <a:spcPts val="300"/>
              </a:spcAft>
            </a:pPr>
            <a:r>
              <a:rPr lang="en-GB" sz="2400" dirty="0" smtClean="0"/>
              <a:t>Article 10 ECHR (Freedom of expression and information)</a:t>
            </a:r>
          </a:p>
          <a:p>
            <a:pPr lvl="1" algn="just">
              <a:spcBef>
                <a:spcPts val="300"/>
              </a:spcBef>
              <a:spcAft>
                <a:spcPts val="300"/>
              </a:spcAft>
            </a:pPr>
            <a:r>
              <a:rPr lang="en-GB" sz="1800" dirty="0" smtClean="0"/>
              <a:t>Applies to any type of message conveyed, including commercial advertising [ECtHR: </a:t>
            </a:r>
            <a:r>
              <a:rPr lang="en-GB" sz="1800" i="1" dirty="0" smtClean="0"/>
              <a:t>Casado Coca v. Spain</a:t>
            </a:r>
            <a:r>
              <a:rPr lang="en-GB" sz="1800" dirty="0" smtClean="0"/>
              <a:t>, appl. no. 15450/89, paras. 35-36; </a:t>
            </a:r>
            <a:r>
              <a:rPr lang="en-GB" sz="1800" i="1" dirty="0" err="1"/>
              <a:t>Sekmadienis</a:t>
            </a:r>
            <a:r>
              <a:rPr lang="en-GB" sz="1800" i="1" dirty="0"/>
              <a:t> Ltd. v. Lithuania</a:t>
            </a:r>
            <a:r>
              <a:rPr lang="en-GB" sz="1800" dirty="0"/>
              <a:t>, application no. 69317/14</a:t>
            </a:r>
            <a:r>
              <a:rPr lang="en-GB" sz="1800" dirty="0" smtClean="0"/>
              <a:t>] and TM application [ECtHr: </a:t>
            </a:r>
            <a:r>
              <a:rPr lang="en-GB" sz="1800" i="1" dirty="0" smtClean="0"/>
              <a:t>Dor v. Romania</a:t>
            </a:r>
            <a:r>
              <a:rPr lang="en-GB" sz="1800" dirty="0" smtClean="0"/>
              <a:t>, appl. no. </a:t>
            </a:r>
            <a:r>
              <a:rPr lang="en-US" sz="1800" dirty="0" smtClean="0"/>
              <a:t>55153/12, </a:t>
            </a:r>
            <a:r>
              <a:rPr lang="en-GB" sz="1800" dirty="0" smtClean="0"/>
              <a:t>para. </a:t>
            </a:r>
            <a:r>
              <a:rPr lang="en-GB" sz="1800" dirty="0"/>
              <a:t>43; </a:t>
            </a:r>
            <a:endParaRPr lang="en-GB" sz="1800" dirty="0" smtClean="0"/>
          </a:p>
          <a:p>
            <a:pPr lvl="1" algn="just">
              <a:spcBef>
                <a:spcPts val="300"/>
              </a:spcBef>
              <a:spcAft>
                <a:spcPts val="300"/>
              </a:spcAft>
            </a:pPr>
            <a:r>
              <a:rPr lang="en-GB" sz="1800" dirty="0" smtClean="0"/>
              <a:t>Limitations [art. 10(2) ECHR] if interference was established </a:t>
            </a:r>
          </a:p>
          <a:p>
            <a:pPr lvl="1" algn="just">
              <a:spcBef>
                <a:spcPts val="300"/>
              </a:spcBef>
              <a:spcAft>
                <a:spcPts val="300"/>
              </a:spcAft>
              <a:buFont typeface="Zapf Dingbats" charset="0"/>
              <a:buChar char="✔"/>
            </a:pPr>
            <a:r>
              <a:rPr lang="en-GB" sz="1800" dirty="0" smtClean="0">
                <a:sym typeface="Wingdings"/>
              </a:rPr>
              <a:t>W</a:t>
            </a:r>
            <a:r>
              <a:rPr lang="en-US" sz="1800" dirty="0" smtClean="0">
                <a:sym typeface="Wingdings"/>
              </a:rPr>
              <a:t>as the limitation</a:t>
            </a:r>
            <a:r>
              <a:rPr lang="en-US" sz="1800" dirty="0" smtClean="0"/>
              <a:t> </a:t>
            </a:r>
            <a:r>
              <a:rPr lang="en-US" sz="1800" dirty="0"/>
              <a:t>prescribed by </a:t>
            </a:r>
            <a:r>
              <a:rPr lang="en-US" sz="1800" dirty="0" smtClean="0"/>
              <a:t>law? </a:t>
            </a:r>
          </a:p>
          <a:p>
            <a:pPr lvl="1" algn="just">
              <a:spcBef>
                <a:spcPts val="300"/>
              </a:spcBef>
              <a:spcAft>
                <a:spcPts val="300"/>
              </a:spcAft>
              <a:buFont typeface="Zapf Dingbats" charset="0"/>
              <a:buChar char="✔"/>
            </a:pPr>
            <a:r>
              <a:rPr lang="en-US" sz="1800" dirty="0" smtClean="0"/>
              <a:t>Did it pursue one or more legitimate aims listed in art. 10(2) ECHR (including protection of morals, </a:t>
            </a:r>
            <a:r>
              <a:rPr lang="en-US" sz="1800" dirty="0"/>
              <a:t>protection of the reputation or the rights of </a:t>
            </a:r>
            <a:r>
              <a:rPr lang="en-US" sz="1800" dirty="0" smtClean="0"/>
              <a:t>others)?</a:t>
            </a:r>
            <a:r>
              <a:rPr lang="en-US" sz="1800" dirty="0"/>
              <a:t> </a:t>
            </a:r>
            <a:endParaRPr lang="en-US" sz="1800" dirty="0" smtClean="0"/>
          </a:p>
          <a:p>
            <a:pPr lvl="1" algn="just">
              <a:spcBef>
                <a:spcPts val="300"/>
              </a:spcBef>
              <a:spcAft>
                <a:spcPts val="300"/>
              </a:spcAft>
              <a:buFont typeface="Zapf Dingbats" charset="0"/>
              <a:buChar char="✔"/>
            </a:pPr>
            <a:r>
              <a:rPr lang="en-US" sz="1800" dirty="0" smtClean="0"/>
              <a:t>Was it necessary </a:t>
            </a:r>
            <a:r>
              <a:rPr lang="en-US" sz="1800" dirty="0"/>
              <a:t>in a democratic society (proportionality test</a:t>
            </a:r>
            <a:r>
              <a:rPr lang="en-US" sz="1800" dirty="0" smtClean="0"/>
              <a:t>); ‘a pressing social need’? </a:t>
            </a:r>
            <a:r>
              <a:rPr lang="en-US" sz="1800" dirty="0"/>
              <a:t>There is a wider scope of margin of appreciation for Contracting States with regard to limiting freedom of commercial and advertising speech as compared to non-commercial (political, artistic) speech </a:t>
            </a:r>
            <a:r>
              <a:rPr lang="en-US" sz="1800" dirty="0" smtClean="0"/>
              <a:t>(</a:t>
            </a:r>
            <a:r>
              <a:rPr lang="en-US" sz="1800" dirty="0" err="1" smtClean="0"/>
              <a:t>Dor</a:t>
            </a:r>
            <a:r>
              <a:rPr lang="en-US" sz="1800" dirty="0" smtClean="0"/>
              <a:t> Romania, </a:t>
            </a:r>
            <a:r>
              <a:rPr lang="en-US" sz="1800" dirty="0" err="1" smtClean="0"/>
              <a:t>para</a:t>
            </a:r>
            <a:r>
              <a:rPr lang="en-US" sz="1800" dirty="0"/>
              <a:t>. </a:t>
            </a:r>
            <a:r>
              <a:rPr lang="en-US" sz="1800" dirty="0" smtClean="0"/>
              <a:t>51; </a:t>
            </a:r>
            <a:r>
              <a:rPr lang="en-GB" sz="1800" b="1" dirty="0" err="1" smtClean="0"/>
              <a:t>Sekmadienis</a:t>
            </a:r>
            <a:r>
              <a:rPr lang="en-GB" sz="1800" b="1" dirty="0" smtClean="0"/>
              <a:t>, </a:t>
            </a:r>
            <a:r>
              <a:rPr lang="en-GB" sz="1800" b="1" dirty="0" err="1" smtClean="0"/>
              <a:t>para</a:t>
            </a:r>
            <a:r>
              <a:rPr lang="en-GB" sz="1800" b="1" dirty="0" smtClean="0"/>
              <a:t>. 73</a:t>
            </a:r>
            <a:r>
              <a:rPr lang="en-US" sz="1800" dirty="0" smtClean="0"/>
              <a:t>)</a:t>
            </a:r>
          </a:p>
          <a:p>
            <a:pPr algn="just">
              <a:spcBef>
                <a:spcPts val="300"/>
              </a:spcBef>
              <a:spcAft>
                <a:spcPts val="300"/>
              </a:spcAft>
            </a:pPr>
            <a:r>
              <a:rPr lang="en-GB" sz="2400" dirty="0" smtClean="0"/>
              <a:t>Article 11 of the EU Charter (Freedom of expression and information)</a:t>
            </a:r>
          </a:p>
        </p:txBody>
      </p:sp>
      <p:sp>
        <p:nvSpPr>
          <p:cNvPr id="7" name="Symbol zastępczy stopki 6"/>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3920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ytuł 15"/>
          <p:cNvSpPr>
            <a:spLocks noGrp="1"/>
          </p:cNvSpPr>
          <p:nvPr>
            <p:ph type="title"/>
          </p:nvPr>
        </p:nvSpPr>
        <p:spPr/>
        <p:txBody>
          <a:bodyPr>
            <a:noAutofit/>
          </a:bodyPr>
          <a:lstStyle/>
          <a:p>
            <a:pPr lvl="1" algn="ctr" defTabSz="457200" rtl="0">
              <a:spcBef>
                <a:spcPct val="0"/>
              </a:spcBef>
            </a:pPr>
            <a:r>
              <a:rPr lang="en-GB" sz="2800" dirty="0" err="1" smtClean="0">
                <a:latin typeface="+mn-lt"/>
              </a:rPr>
              <a:t>ECtHR</a:t>
            </a:r>
            <a:r>
              <a:rPr lang="en-GB" sz="2800" dirty="0" smtClean="0">
                <a:latin typeface="+mn-lt"/>
              </a:rPr>
              <a:t>: </a:t>
            </a:r>
            <a:r>
              <a:rPr lang="en-GB" sz="2800" i="1" dirty="0" err="1" smtClean="0">
                <a:latin typeface="+mn-lt"/>
              </a:rPr>
              <a:t>Sekmadienis</a:t>
            </a:r>
            <a:r>
              <a:rPr lang="en-GB" sz="2800" i="1" dirty="0" smtClean="0">
                <a:latin typeface="+mn-lt"/>
              </a:rPr>
              <a:t> Ltd. v. Lithuania</a:t>
            </a:r>
            <a:r>
              <a:rPr lang="en-GB" sz="2800" dirty="0" smtClean="0">
                <a:latin typeface="+mn-lt"/>
              </a:rPr>
              <a:t>, 30 January 2018, application no. 69317/14</a:t>
            </a:r>
            <a:br>
              <a:rPr lang="en-GB" sz="2800" dirty="0" smtClean="0">
                <a:latin typeface="+mn-lt"/>
              </a:rPr>
            </a:br>
            <a:endParaRPr lang="pl-PL" sz="2800" dirty="0">
              <a:latin typeface="+mn-lt"/>
            </a:endParaRPr>
          </a:p>
        </p:txBody>
      </p:sp>
      <p:pic>
        <p:nvPicPr>
          <p:cNvPr id="19" name="Symbol zastępczy zawartości 18"/>
          <p:cNvPicPr>
            <a:picLocks noGrp="1" noChangeAspect="1"/>
          </p:cNvPicPr>
          <p:nvPr>
            <p:ph idx="1"/>
          </p:nvPr>
        </p:nvPicPr>
        <p:blipFill>
          <a:blip r:embed="rId2"/>
          <a:srcRect l="1196" r="1196"/>
          <a:stretch>
            <a:fillRect/>
          </a:stretch>
        </p:blipFill>
        <p:spPr>
          <a:xfrm>
            <a:off x="266699" y="1839628"/>
            <a:ext cx="8810625" cy="4286535"/>
          </a:xfrm>
        </p:spPr>
      </p:pic>
      <p:sp>
        <p:nvSpPr>
          <p:cNvPr id="4" name="Symbol zastępczy stopki 3"/>
          <p:cNvSpPr>
            <a:spLocks noGrp="1"/>
          </p:cNvSpPr>
          <p:nvPr>
            <p:ph type="ftr" sz="quarter" idx="11"/>
          </p:nvPr>
        </p:nvSpPr>
        <p:spPr/>
        <p:txBody>
          <a:bodyPr/>
          <a:lstStyle/>
          <a:p>
            <a:r>
              <a:rPr lang="pl-PL" dirty="0" smtClean="0"/>
              <a:t>Łukasz Żelechowski   </a:t>
            </a:r>
            <a:r>
              <a:rPr lang="pl-PL" dirty="0" err="1" smtClean="0"/>
              <a:t>University</a:t>
            </a:r>
            <a:r>
              <a:rPr lang="pl-PL" dirty="0" smtClean="0"/>
              <a:t> of </a:t>
            </a:r>
            <a:r>
              <a:rPr lang="pl-PL" dirty="0" err="1" smtClean="0"/>
              <a:t>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6536301"/>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marL="0" indent="0"/>
            <a:r>
              <a:rPr lang="en-GB" sz="2800" i="1" dirty="0" err="1" smtClean="0"/>
              <a:t>Sekmadienis</a:t>
            </a:r>
            <a:r>
              <a:rPr lang="en-GB" sz="2800" i="1" dirty="0" smtClean="0"/>
              <a:t> v. Lithuania</a:t>
            </a:r>
            <a:r>
              <a:rPr lang="en-GB" sz="2800" dirty="0" smtClean="0"/>
              <a:t> – </a:t>
            </a:r>
            <a:r>
              <a:rPr lang="en-US" sz="2800" dirty="0"/>
              <a:t>Check of requirements for justified limitations in the light of art. 10(2) </a:t>
            </a:r>
            <a:r>
              <a:rPr lang="en-US" sz="2800" dirty="0" smtClean="0"/>
              <a:t>ECHR </a:t>
            </a:r>
            <a:endParaRPr lang="en-US" sz="2800" dirty="0"/>
          </a:p>
        </p:txBody>
      </p:sp>
      <p:sp>
        <p:nvSpPr>
          <p:cNvPr id="3" name="Symbol zastępczy zawartości 2"/>
          <p:cNvSpPr>
            <a:spLocks noGrp="1"/>
          </p:cNvSpPr>
          <p:nvPr>
            <p:ph idx="1"/>
          </p:nvPr>
        </p:nvSpPr>
        <p:spPr>
          <a:xfrm>
            <a:off x="457200" y="1600200"/>
            <a:ext cx="8229600" cy="4756150"/>
          </a:xfrm>
        </p:spPr>
        <p:txBody>
          <a:bodyPr>
            <a:normAutofit fontScale="70000" lnSpcReduction="20000"/>
          </a:bodyPr>
          <a:lstStyle/>
          <a:p>
            <a:r>
              <a:rPr lang="en-US" dirty="0" smtClean="0">
                <a:sym typeface="Wingdings"/>
              </a:rPr>
              <a:t>Was l</a:t>
            </a:r>
            <a:r>
              <a:rPr lang="en-US" sz="3200" dirty="0" smtClean="0">
                <a:sym typeface="Wingdings"/>
              </a:rPr>
              <a:t>imitation</a:t>
            </a:r>
            <a:r>
              <a:rPr lang="en-US" sz="3200" dirty="0" smtClean="0"/>
              <a:t> </a:t>
            </a:r>
            <a:r>
              <a:rPr lang="en-US" sz="3200" dirty="0"/>
              <a:t>prescribed by </a:t>
            </a:r>
            <a:r>
              <a:rPr lang="en-US" sz="3200" dirty="0" smtClean="0"/>
              <a:t>law? – YES </a:t>
            </a:r>
          </a:p>
          <a:p>
            <a:pPr lvl="1"/>
            <a:r>
              <a:rPr lang="en-US" sz="2800" dirty="0" smtClean="0"/>
              <a:t>public morals is a broad concept which cannot be precisely defined [</a:t>
            </a:r>
            <a:r>
              <a:rPr lang="en-US" sz="2800" dirty="0" err="1" smtClean="0"/>
              <a:t>para</a:t>
            </a:r>
            <a:r>
              <a:rPr lang="en-US" sz="2800" dirty="0" smtClean="0"/>
              <a:t> 66]; </a:t>
            </a:r>
          </a:p>
          <a:p>
            <a:pPr lvl="1"/>
            <a:r>
              <a:rPr lang="en-US" sz="2800" dirty="0" smtClean="0"/>
              <a:t>could it also extend to use of religious symbols in advertising? [</a:t>
            </a:r>
            <a:r>
              <a:rPr lang="en-US" sz="2800" dirty="0" err="1" smtClean="0"/>
              <a:t>para</a:t>
            </a:r>
            <a:r>
              <a:rPr lang="en-US" sz="2800" dirty="0" smtClean="0"/>
              <a:t>. 67]</a:t>
            </a:r>
            <a:r>
              <a:rPr lang="en-US" dirty="0" smtClean="0"/>
              <a:t> </a:t>
            </a:r>
            <a:endParaRPr lang="en-US" sz="2800" dirty="0" smtClean="0"/>
          </a:p>
          <a:p>
            <a:r>
              <a:rPr lang="en-US" dirty="0" smtClean="0"/>
              <a:t>Did I</a:t>
            </a:r>
            <a:r>
              <a:rPr lang="en-US" sz="3200" dirty="0" smtClean="0"/>
              <a:t>t pursue </a:t>
            </a:r>
            <a:r>
              <a:rPr lang="en-US" sz="3200" dirty="0"/>
              <a:t>a legitimate </a:t>
            </a:r>
            <a:r>
              <a:rPr lang="en-US" sz="3200" dirty="0" smtClean="0"/>
              <a:t>aim? – YES</a:t>
            </a:r>
            <a:endParaRPr lang="en-US" dirty="0" smtClean="0"/>
          </a:p>
          <a:p>
            <a:pPr lvl="1"/>
            <a:r>
              <a:rPr lang="en-US" dirty="0" smtClean="0"/>
              <a:t>protection of  protection of morals arising from the Christian faith and shared by a substantial part of the Lithuanian population, and</a:t>
            </a:r>
          </a:p>
          <a:p>
            <a:pPr lvl="1"/>
            <a:r>
              <a:rPr lang="en-US" dirty="0" smtClean="0"/>
              <a:t>protection of the right of religious people not to be insulted on the grounds of their beliefs [</a:t>
            </a:r>
            <a:r>
              <a:rPr lang="en-US" dirty="0" err="1" smtClean="0"/>
              <a:t>para</a:t>
            </a:r>
            <a:r>
              <a:rPr lang="en-US" dirty="0" smtClean="0"/>
              <a:t>. 69]</a:t>
            </a:r>
            <a:endParaRPr lang="en-US" sz="2800" dirty="0" smtClean="0"/>
          </a:p>
          <a:p>
            <a:r>
              <a:rPr lang="en-US" sz="3200" dirty="0" smtClean="0"/>
              <a:t>Was it necessary in a democratic society? NO</a:t>
            </a:r>
          </a:p>
          <a:p>
            <a:pPr lvl="1"/>
            <a:r>
              <a:rPr lang="en-US" dirty="0" smtClean="0"/>
              <a:t>Explanations provided by national bodies were insufficient and vague, </a:t>
            </a:r>
            <a:r>
              <a:rPr lang="en-US" dirty="0" err="1" smtClean="0"/>
              <a:t>eg</a:t>
            </a:r>
            <a:r>
              <a:rPr lang="en-US" dirty="0" smtClean="0"/>
              <a:t>. </a:t>
            </a:r>
            <a:r>
              <a:rPr lang="en-GB" dirty="0"/>
              <a:t>advertisements “</a:t>
            </a:r>
            <a:r>
              <a:rPr lang="en-GB" dirty="0" err="1"/>
              <a:t>promot</a:t>
            </a:r>
            <a:r>
              <a:rPr lang="en-GB" dirty="0"/>
              <a:t>[</a:t>
            </a:r>
            <a:r>
              <a:rPr lang="en-GB" dirty="0" err="1"/>
              <a:t>ed</a:t>
            </a:r>
            <a:r>
              <a:rPr lang="en-GB" dirty="0"/>
              <a:t>] a lifestyle which [was] incompatible with the principles of a religious person”</a:t>
            </a:r>
            <a:r>
              <a:rPr lang="pl-PL" dirty="0"/>
              <a:t> </a:t>
            </a:r>
            <a:endParaRPr lang="pl-PL" dirty="0" smtClean="0"/>
          </a:p>
          <a:p>
            <a:pPr lvl="1"/>
            <a:r>
              <a:rPr lang="en-US" dirty="0" smtClean="0"/>
              <a:t>The Court reiterated that that the freedom of expression also extends to ideas </a:t>
            </a:r>
            <a:r>
              <a:rPr lang="en-GB" dirty="0" smtClean="0"/>
              <a:t>which </a:t>
            </a:r>
            <a:r>
              <a:rPr lang="en-GB" dirty="0"/>
              <a:t>offend, shock or disturb</a:t>
            </a:r>
            <a:r>
              <a:rPr lang="pl-PL" dirty="0"/>
              <a:t> </a:t>
            </a:r>
            <a:r>
              <a:rPr lang="pl-PL" dirty="0" smtClean="0"/>
              <a:t>[para. 81]</a:t>
            </a:r>
            <a:endParaRPr lang="en-US" sz="2800" dirty="0" smtClean="0"/>
          </a:p>
          <a:p>
            <a:endParaRPr lang="pl-PL" dirty="0"/>
          </a:p>
        </p:txBody>
      </p:sp>
      <p:sp>
        <p:nvSpPr>
          <p:cNvPr id="4" name="Symbol zastępczy stopki 3"/>
          <p:cNvSpPr>
            <a:spLocks noGrp="1"/>
          </p:cNvSpPr>
          <p:nvPr>
            <p:ph type="ftr" sz="quarter" idx="11"/>
          </p:nvPr>
        </p:nvSpPr>
        <p:spPr/>
        <p:txBody>
          <a:bodyPr/>
          <a:lstStyle/>
          <a:p>
            <a:r>
              <a:rPr lang="pl-PL"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6785042"/>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a:xfrm>
            <a:off x="301625" y="274638"/>
            <a:ext cx="8572499" cy="1143000"/>
          </a:xfrm>
        </p:spPr>
        <p:txBody>
          <a:bodyPr>
            <a:noAutofit/>
          </a:bodyPr>
          <a:lstStyle/>
          <a:p>
            <a:r>
              <a:rPr lang="en-US" sz="3200" dirty="0" err="1"/>
              <a:t>ECtHR</a:t>
            </a:r>
            <a:r>
              <a:rPr lang="en-US" sz="3200" dirty="0"/>
              <a:t>: </a:t>
            </a:r>
            <a:r>
              <a:rPr lang="en-US" sz="3200" i="1" dirty="0" err="1"/>
              <a:t>Dor</a:t>
            </a:r>
            <a:r>
              <a:rPr lang="en-US" sz="3200" i="1" dirty="0"/>
              <a:t> v Romania</a:t>
            </a:r>
            <a:r>
              <a:rPr lang="en-US" sz="3200" dirty="0"/>
              <a:t>, 25 August 2015, application no. 55153/12 </a:t>
            </a:r>
            <a:r>
              <a:rPr lang="en-US" sz="3200" i="1" dirty="0"/>
              <a:t>(‘CRUCIFIX’)</a:t>
            </a:r>
            <a:r>
              <a:rPr lang="en-US" sz="3200" dirty="0"/>
              <a:t> </a:t>
            </a:r>
          </a:p>
        </p:txBody>
      </p:sp>
      <p:sp>
        <p:nvSpPr>
          <p:cNvPr id="3" name="Symbol zastępczy zawartości 2"/>
          <p:cNvSpPr>
            <a:spLocks noGrp="1"/>
          </p:cNvSpPr>
          <p:nvPr>
            <p:ph idx="1"/>
          </p:nvPr>
        </p:nvSpPr>
        <p:spPr>
          <a:xfrm>
            <a:off x="457200" y="1600200"/>
            <a:ext cx="8229600" cy="4940300"/>
          </a:xfrm>
        </p:spPr>
        <p:txBody>
          <a:bodyPr>
            <a:normAutofit fontScale="77500" lnSpcReduction="20000"/>
          </a:bodyPr>
          <a:lstStyle/>
          <a:p>
            <a:pPr marL="342900" lvl="1" indent="-342900" algn="just">
              <a:spcBef>
                <a:spcPts val="600"/>
              </a:spcBef>
              <a:spcAft>
                <a:spcPts val="600"/>
              </a:spcAft>
              <a:buFont typeface="Arial"/>
              <a:buChar char="•"/>
            </a:pPr>
            <a:r>
              <a:rPr lang="en-US" sz="3600" dirty="0" smtClean="0"/>
              <a:t>Freedom </a:t>
            </a:r>
            <a:r>
              <a:rPr lang="en-US" sz="3600" dirty="0"/>
              <a:t>of expression and deceptive </a:t>
            </a:r>
            <a:r>
              <a:rPr lang="en-US" sz="3600" dirty="0" smtClean="0"/>
              <a:t>marks: TM </a:t>
            </a:r>
            <a:r>
              <a:rPr lang="en-US" sz="3600" dirty="0"/>
              <a:t>application is an issue of commercial expression falling under art. 10 ECHR (</a:t>
            </a:r>
            <a:r>
              <a:rPr lang="en-US" sz="3600" dirty="0" err="1"/>
              <a:t>paras</a:t>
            </a:r>
            <a:r>
              <a:rPr lang="en-US" sz="3600" dirty="0"/>
              <a:t>. 39, 42-44</a:t>
            </a:r>
            <a:r>
              <a:rPr lang="en-US" sz="3600" dirty="0" smtClean="0"/>
              <a:t>)</a:t>
            </a:r>
            <a:endParaRPr lang="en-US" sz="3600" i="1" dirty="0" smtClean="0"/>
          </a:p>
          <a:p>
            <a:pPr algn="just">
              <a:spcBef>
                <a:spcPts val="600"/>
              </a:spcBef>
              <a:spcAft>
                <a:spcPts val="600"/>
              </a:spcAft>
            </a:pPr>
            <a:r>
              <a:rPr lang="en-US" sz="3600" dirty="0"/>
              <a:t>Check of requirements for justified limitations in the light of art. 10(2) </a:t>
            </a:r>
            <a:r>
              <a:rPr lang="en-US" sz="3600" dirty="0" smtClean="0"/>
              <a:t>ECHR:</a:t>
            </a:r>
            <a:endParaRPr lang="en-US" sz="3600" dirty="0"/>
          </a:p>
          <a:p>
            <a:pPr lvl="1" algn="just">
              <a:spcBef>
                <a:spcPts val="600"/>
              </a:spcBef>
              <a:spcAft>
                <a:spcPts val="600"/>
              </a:spcAft>
            </a:pPr>
            <a:r>
              <a:rPr lang="en-US" sz="3100" dirty="0" smtClean="0">
                <a:sym typeface="Wingdings"/>
              </a:rPr>
              <a:t>Was the limitation</a:t>
            </a:r>
            <a:r>
              <a:rPr lang="en-US" sz="3100" dirty="0" smtClean="0"/>
              <a:t> </a:t>
            </a:r>
            <a:r>
              <a:rPr lang="en-US" sz="3100" dirty="0"/>
              <a:t>prescribed by law?  </a:t>
            </a:r>
            <a:r>
              <a:rPr lang="en-US" sz="3100" dirty="0" smtClean="0"/>
              <a:t>YES</a:t>
            </a:r>
            <a:endParaRPr lang="en-US" sz="3100" dirty="0">
              <a:latin typeface="Wingdings"/>
              <a:ea typeface="Wingdings"/>
              <a:cs typeface="Wingdings"/>
              <a:sym typeface="Wingdings"/>
            </a:endParaRPr>
          </a:p>
          <a:p>
            <a:pPr lvl="1" algn="just">
              <a:spcBef>
                <a:spcPts val="600"/>
              </a:spcBef>
              <a:spcAft>
                <a:spcPts val="600"/>
              </a:spcAft>
            </a:pPr>
            <a:r>
              <a:rPr lang="en-US" sz="3100" dirty="0" smtClean="0"/>
              <a:t>Did it pursue a legitimate aim? YES </a:t>
            </a:r>
            <a:endParaRPr lang="en-US" sz="3100" dirty="0">
              <a:latin typeface="Wingdings"/>
              <a:ea typeface="Wingdings"/>
              <a:cs typeface="Wingdings"/>
              <a:sym typeface="Wingdings"/>
            </a:endParaRPr>
          </a:p>
          <a:p>
            <a:pPr lvl="1" algn="just">
              <a:spcBef>
                <a:spcPts val="600"/>
              </a:spcBef>
              <a:spcAft>
                <a:spcPts val="600"/>
              </a:spcAft>
            </a:pPr>
            <a:r>
              <a:rPr lang="en-US" sz="3100" dirty="0"/>
              <a:t>W</a:t>
            </a:r>
            <a:r>
              <a:rPr lang="en-US" sz="3100" dirty="0" smtClean="0"/>
              <a:t>as it necessary in a democratic society (proportionality test)? YES: </a:t>
            </a:r>
          </a:p>
          <a:p>
            <a:pPr lvl="2" algn="just">
              <a:spcBef>
                <a:spcPts val="600"/>
              </a:spcBef>
              <a:spcAft>
                <a:spcPts val="600"/>
              </a:spcAft>
            </a:pPr>
            <a:r>
              <a:rPr lang="en-US" sz="2700" dirty="0" smtClean="0"/>
              <a:t>The margin was not exceeded: interference caused by rejecting the TM application as deceptive was not disproportionate (paras.  53-56)</a:t>
            </a:r>
          </a:p>
          <a:p>
            <a:endParaRPr lang="en-US" dirty="0"/>
          </a:p>
        </p:txBody>
      </p:sp>
      <p:sp>
        <p:nvSpPr>
          <p:cNvPr id="7" name="Symbol zastępczy stopki 6"/>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0332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endParaRPr lang="pl-PL" dirty="0"/>
          </a:p>
        </p:txBody>
      </p:sp>
      <p:sp>
        <p:nvSpPr>
          <p:cNvPr id="2" name="Symbol zastępczy zawartości 1"/>
          <p:cNvSpPr>
            <a:spLocks noGrp="1"/>
          </p:cNvSpPr>
          <p:nvPr>
            <p:ph idx="1"/>
          </p:nvPr>
        </p:nvSpPr>
        <p:spPr/>
        <p:txBody>
          <a:bodyPr/>
          <a:lstStyle/>
          <a:p>
            <a:pPr marL="0" indent="0" algn="ctr">
              <a:buNone/>
            </a:pPr>
            <a:endParaRPr lang="en-GB" dirty="0" smtClean="0"/>
          </a:p>
          <a:p>
            <a:pPr marL="0" indent="0" algn="ctr">
              <a:buNone/>
            </a:pPr>
            <a:r>
              <a:rPr lang="en-GB" dirty="0" smtClean="0"/>
              <a:t>Freedom </a:t>
            </a:r>
            <a:r>
              <a:rPr lang="en-GB" dirty="0"/>
              <a:t>of expression </a:t>
            </a:r>
            <a:endParaRPr lang="en-GB" dirty="0" smtClean="0"/>
          </a:p>
          <a:p>
            <a:pPr marL="0" indent="0" algn="ctr">
              <a:buNone/>
            </a:pPr>
            <a:r>
              <a:rPr lang="en-GB" dirty="0" smtClean="0"/>
              <a:t>and </a:t>
            </a:r>
          </a:p>
          <a:p>
            <a:pPr marL="0" indent="0" algn="ctr">
              <a:buNone/>
            </a:pPr>
            <a:r>
              <a:rPr lang="en-GB" dirty="0" smtClean="0"/>
              <a:t>the </a:t>
            </a:r>
            <a:r>
              <a:rPr lang="en-GB" dirty="0"/>
              <a:t>public policy</a:t>
            </a:r>
            <a:r>
              <a:rPr lang="en-GB" dirty="0" smtClean="0"/>
              <a:t>/accepted principles of morality </a:t>
            </a:r>
            <a:r>
              <a:rPr lang="en-GB" dirty="0"/>
              <a:t>refusal ground</a:t>
            </a:r>
            <a:endParaRPr lang="pl-PL" dirty="0"/>
          </a:p>
        </p:txBody>
      </p:sp>
      <p:sp>
        <p:nvSpPr>
          <p:cNvPr id="7" name="Symbol zastępczy stopki 6"/>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6037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01638"/>
            <a:ext cx="8229600" cy="1143000"/>
          </a:xfrm>
        </p:spPr>
        <p:txBody>
          <a:bodyPr>
            <a:noAutofit/>
          </a:bodyPr>
          <a:lstStyle/>
          <a:p>
            <a:r>
              <a:rPr lang="en-GB" dirty="0" smtClean="0"/>
              <a:t>Public policy/morality exclusion</a:t>
            </a:r>
            <a:br>
              <a:rPr lang="en-GB" dirty="0" smtClean="0"/>
            </a:br>
            <a:endParaRPr lang="en-GB" dirty="0"/>
          </a:p>
        </p:txBody>
      </p:sp>
      <p:sp>
        <p:nvSpPr>
          <p:cNvPr id="3" name="Symbol zastępczy zawartości 2"/>
          <p:cNvSpPr>
            <a:spLocks noGrp="1"/>
          </p:cNvSpPr>
          <p:nvPr>
            <p:ph idx="1"/>
          </p:nvPr>
        </p:nvSpPr>
        <p:spPr>
          <a:xfrm>
            <a:off x="457200" y="1544638"/>
            <a:ext cx="8229600" cy="4654550"/>
          </a:xfrm>
        </p:spPr>
        <p:txBody>
          <a:bodyPr>
            <a:normAutofit fontScale="70000" lnSpcReduction="20000"/>
          </a:bodyPr>
          <a:lstStyle/>
          <a:p>
            <a:pPr lvl="0" algn="just">
              <a:lnSpc>
                <a:spcPct val="120000"/>
              </a:lnSpc>
              <a:spcBef>
                <a:spcPts val="600"/>
              </a:spcBef>
              <a:spcAft>
                <a:spcPts val="600"/>
              </a:spcAft>
            </a:pPr>
            <a:r>
              <a:rPr lang="en-GB" dirty="0" smtClean="0"/>
              <a:t>Art. 4(1)(f) TMD 2015/2436 [Art. 7(1)(f) EUTMR] - trade marks, which are contrary to public policy or accepted principles of morality</a:t>
            </a:r>
          </a:p>
          <a:p>
            <a:pPr lvl="0" algn="just">
              <a:lnSpc>
                <a:spcPct val="120000"/>
              </a:lnSpc>
              <a:spcBef>
                <a:spcPts val="600"/>
              </a:spcBef>
              <a:spcAft>
                <a:spcPts val="600"/>
              </a:spcAft>
            </a:pPr>
            <a:r>
              <a:rPr lang="en-GB" dirty="0" smtClean="0"/>
              <a:t>Rationale</a:t>
            </a:r>
            <a:r>
              <a:rPr lang="en-GB" b="1" dirty="0" smtClean="0"/>
              <a:t> – </a:t>
            </a:r>
            <a:r>
              <a:rPr lang="en-GB" dirty="0" smtClean="0"/>
              <a:t>protection of the orderly flow of commerce </a:t>
            </a:r>
            <a:r>
              <a:rPr lang="en-GB" i="1" dirty="0" smtClean="0"/>
              <a:t>[R0495/2006-G ‘SCREW YOU’, para. 13] </a:t>
            </a:r>
          </a:p>
          <a:p>
            <a:pPr lvl="0" algn="just">
              <a:lnSpc>
                <a:spcPct val="120000"/>
              </a:lnSpc>
              <a:spcBef>
                <a:spcPts val="600"/>
              </a:spcBef>
              <a:spcAft>
                <a:spcPts val="600"/>
              </a:spcAft>
            </a:pPr>
            <a:r>
              <a:rPr lang="en-GB" dirty="0" smtClean="0"/>
              <a:t>Judicial application of this exclusion entails a degree of public policy/moral judgment </a:t>
            </a:r>
            <a:r>
              <a:rPr lang="en-GB" i="1" dirty="0" smtClean="0"/>
              <a:t>[SCREW YOU, para. 14]</a:t>
            </a:r>
          </a:p>
          <a:p>
            <a:pPr lvl="0" algn="just">
              <a:lnSpc>
                <a:spcPct val="120000"/>
              </a:lnSpc>
              <a:spcBef>
                <a:spcPts val="600"/>
              </a:spcBef>
              <a:spcAft>
                <a:spcPts val="600"/>
              </a:spcAft>
            </a:pPr>
            <a:r>
              <a:rPr lang="en-GB" dirty="0" smtClean="0"/>
              <a:t>Interference with public policy – objective assessment</a:t>
            </a:r>
          </a:p>
          <a:p>
            <a:pPr lvl="0" algn="just">
              <a:lnSpc>
                <a:spcPct val="120000"/>
              </a:lnSpc>
              <a:spcBef>
                <a:spcPts val="600"/>
              </a:spcBef>
              <a:spcAft>
                <a:spcPts val="600"/>
              </a:spcAft>
            </a:pPr>
            <a:r>
              <a:rPr lang="en-GB" dirty="0" smtClean="0"/>
              <a:t>Interference with accepted principles of morality </a:t>
            </a:r>
            <a:r>
              <a:rPr lang="en-GB" dirty="0"/>
              <a:t>– </a:t>
            </a:r>
            <a:r>
              <a:rPr lang="en-GB" dirty="0" smtClean="0"/>
              <a:t>‘concerns </a:t>
            </a:r>
            <a:r>
              <a:rPr lang="en-GB" dirty="0"/>
              <a:t>subjective values, but these must be applied as objectively as possible by the </a:t>
            </a:r>
            <a:r>
              <a:rPr lang="en-GB" dirty="0" smtClean="0"/>
              <a:t>examiner’ [EUIPO Guidelines]</a:t>
            </a:r>
          </a:p>
          <a:p>
            <a:pPr marL="742950" lvl="2" indent="-342900">
              <a:lnSpc>
                <a:spcPct val="120000"/>
              </a:lnSpc>
              <a:spcBef>
                <a:spcPts val="600"/>
              </a:spcBef>
              <a:spcAft>
                <a:spcPts val="600"/>
              </a:spcAft>
            </a:pPr>
            <a:endParaRPr lang="pl-PL" dirty="0"/>
          </a:p>
          <a:p>
            <a:pPr marL="742950" lvl="2" indent="-342900"/>
            <a:endParaRPr lang="pl-PL" dirty="0"/>
          </a:p>
          <a:p>
            <a:pPr marL="742950" lvl="2" indent="-342900"/>
            <a:endParaRPr lang="pl-PL" dirty="0"/>
          </a:p>
          <a:p>
            <a:pPr marL="742950" lvl="2" indent="-342900"/>
            <a:endParaRPr lang="pl-PL" dirty="0"/>
          </a:p>
          <a:p>
            <a:pPr marL="742950" lvl="2" indent="-342900"/>
            <a:endParaRPr lang="pl-PL" dirty="0" smtClean="0"/>
          </a:p>
          <a:p>
            <a:pPr marL="742950" lvl="2" indent="-342900"/>
            <a:endParaRPr lang="pl-PL" dirty="0"/>
          </a:p>
          <a:p>
            <a:endParaRPr lang="pl-PL" dirty="0"/>
          </a:p>
          <a:p>
            <a:pPr lvl="0"/>
            <a:endParaRPr lang="pl-PL" dirty="0" smtClean="0"/>
          </a:p>
          <a:p>
            <a:pPr lvl="0"/>
            <a:endParaRPr lang="pl-PL" dirty="0" smtClean="0"/>
          </a:p>
          <a:p>
            <a:pPr marL="457200" lvl="1" indent="0">
              <a:buNone/>
            </a:pPr>
            <a:endParaRPr lang="pl-PL" dirty="0"/>
          </a:p>
        </p:txBody>
      </p:sp>
      <p:sp>
        <p:nvSpPr>
          <p:cNvPr id="7" name="Symbol zastępczy stopki 6"/>
          <p:cNvSpPr>
            <a:spLocks noGrp="1"/>
          </p:cNvSpPr>
          <p:nvPr>
            <p:ph type="ftr" sz="quarter" idx="11"/>
          </p:nvPr>
        </p:nvSpPr>
        <p:spPr/>
        <p:txBody>
          <a:bodyPr/>
          <a:lstStyle/>
          <a:p>
            <a:r>
              <a:rPr lang="pl-PL" dirty="0" smtClean="0"/>
              <a:t>Łukasz Żelechowski   University of Warsaw</a:t>
            </a:r>
            <a:endParaRPr lang="pl-P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9034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29866</TotalTime>
  <Words>4542</Words>
  <Application>Microsoft Macintosh PowerPoint</Application>
  <PresentationFormat>On-screen Show (4:3)</PresentationFormat>
  <Paragraphs>289</Paragraphs>
  <Slides>36</Slides>
  <Notes>1</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Motyw pakietu Office</vt:lpstr>
      <vt:lpstr>Freedom of expression and trade mark law: in search of legal mechanisms for striking a balance </vt:lpstr>
      <vt:lpstr>Introduction (I)</vt:lpstr>
      <vt:lpstr>IPRs and fundamental rights</vt:lpstr>
      <vt:lpstr>Freedom of expression</vt:lpstr>
      <vt:lpstr>ECtHR: Sekmadienis Ltd. v. Lithuania, 30 January 2018, application no. 69317/14 </vt:lpstr>
      <vt:lpstr>Sekmadienis v. Lithuania – Check of requirements for justified limitations in the light of art. 10(2) ECHR </vt:lpstr>
      <vt:lpstr>ECtHR: Dor v Romania, 25 August 2015, application no. 55153/12 (‘CRUCIFIX’) </vt:lpstr>
      <vt:lpstr>Slide 8</vt:lpstr>
      <vt:lpstr>Public policy/morality exclusion </vt:lpstr>
      <vt:lpstr>Marks violating accepted principles of morality  - approach developed in EUTM matters  </vt:lpstr>
      <vt:lpstr> Application of the public order/morality exclusion  not limited by the need to secure freedom of expression?  </vt:lpstr>
      <vt:lpstr>More relaxed assessment relying on  freedom of expression</vt:lpstr>
      <vt:lpstr>GC: Constantin Film Produktion T-69/17, 24 January 2018 [Fack Ju Göhte], under appeal C-240/18 P</vt:lpstr>
      <vt:lpstr>GC: La Mafia Franchises, SL, In Case T 1/1715 March 2018 [La Mafia SE SIENTA A LA MESA]</vt:lpstr>
      <vt:lpstr>US case Matal v. Tam [‘THE SLANTS’]</vt:lpstr>
      <vt:lpstr>Dilemmas (I)</vt:lpstr>
      <vt:lpstr>Dilemmas (II)</vt:lpstr>
      <vt:lpstr>Protection of cultural heritage: a new lane  for the public policy/morality exclusion?</vt:lpstr>
      <vt:lpstr>Slide 19</vt:lpstr>
      <vt:lpstr>Freedom of expression - types of defendant’s expression</vt:lpstr>
      <vt:lpstr>Trademark infringement</vt:lpstr>
      <vt:lpstr>General infringement criteria as a balancing tool (I)</vt:lpstr>
      <vt:lpstr>General infringement criteria as a balancing tool (II)</vt:lpstr>
      <vt:lpstr> Poland, Supreme Court, Allegro, 23.7.2015, case I CSK 549/14 (decided on the ground of protection of personal rights; no infringement found)  Trademark infringement issue? Likely purely non-commercial use which is not embraced by TM law</vt:lpstr>
      <vt:lpstr>Double identity</vt:lpstr>
      <vt:lpstr>Double identity - CJ’s function theory as a balancing tool</vt:lpstr>
      <vt:lpstr>Likelihood of confusion</vt:lpstr>
      <vt:lpstr>Protection of TMs having a reputation</vt:lpstr>
      <vt:lpstr>Due cause clause </vt:lpstr>
      <vt:lpstr>Germany, BGH  ‘Lila-Postkarte’, 3.2.2005, I ZR 159/02</vt:lpstr>
      <vt:lpstr>Austria, OGH  VIAGRA/STYRIAGRA, 22.9.2009, 17 Ob 15/09v</vt:lpstr>
      <vt:lpstr>Germany, BGH (relative refusal ground)  PUDEL/PUMA, 2.4.2015 r., I ZR 59/13 </vt:lpstr>
      <vt:lpstr>BX: Moët Hennessey Champagne Services  [Dom Pérignon / Damn Pérignon]</vt:lpstr>
      <vt:lpstr>Limitations and exceptions – reformed infrastructure</vt:lpstr>
      <vt:lpstr>Conclusions</vt:lpstr>
      <vt:lpstr>Thank you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Freedom of Competition as a Basis for a New Limitation Infrastructure Introduction </dc:title>
  <dc:creator>Lukasz</dc:creator>
  <cp:lastModifiedBy>Jennifer Davis</cp:lastModifiedBy>
  <cp:revision>902</cp:revision>
  <cp:lastPrinted>2018-11-21T22:21:40Z</cp:lastPrinted>
  <dcterms:created xsi:type="dcterms:W3CDTF">2018-11-28T10:36:30Z</dcterms:created>
  <dcterms:modified xsi:type="dcterms:W3CDTF">2018-11-28T10:36:49Z</dcterms:modified>
</cp:coreProperties>
</file>