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sldIdLst>
    <p:sldId id="334" r:id="rId5"/>
    <p:sldId id="349" r:id="rId6"/>
    <p:sldId id="387" r:id="rId7"/>
    <p:sldId id="388" r:id="rId8"/>
    <p:sldId id="389" r:id="rId9"/>
    <p:sldId id="350" r:id="rId10"/>
    <p:sldId id="391" r:id="rId11"/>
    <p:sldId id="392" r:id="rId12"/>
    <p:sldId id="393" r:id="rId13"/>
    <p:sldId id="394" r:id="rId14"/>
    <p:sldId id="353" r:id="rId15"/>
    <p:sldId id="390" r:id="rId16"/>
    <p:sldId id="396" r:id="rId17"/>
    <p:sldId id="397" r:id="rId18"/>
    <p:sldId id="351" r:id="rId19"/>
    <p:sldId id="398" r:id="rId20"/>
    <p:sldId id="399" r:id="rId21"/>
    <p:sldId id="400" r:id="rId22"/>
    <p:sldId id="401" r:id="rId23"/>
    <p:sldId id="408" r:id="rId24"/>
    <p:sldId id="403" r:id="rId25"/>
    <p:sldId id="405" r:id="rId26"/>
    <p:sldId id="404" r:id="rId27"/>
    <p:sldId id="402" r:id="rId28"/>
    <p:sldId id="406" r:id="rId29"/>
    <p:sldId id="407" r:id="rId30"/>
    <p:sldId id="3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guide" id="{1121A885-35FA-5E49-8B42-453B0A6965DD}">
          <p14:sldIdLst/>
        </p14:section>
        <p14:section name="Title slides" id="{7EE11027-A135-F64A-A311-A99FD9F83366}">
          <p14:sldIdLst>
            <p14:sldId id="334"/>
          </p14:sldIdLst>
        </p14:section>
        <p14:section name="Divider slides" id="{6D09A376-2952-3947-9079-49234CB3DABA}">
          <p14:sldIdLst>
            <p14:sldId id="349"/>
            <p14:sldId id="387"/>
            <p14:sldId id="388"/>
            <p14:sldId id="389"/>
            <p14:sldId id="350"/>
            <p14:sldId id="391"/>
            <p14:sldId id="392"/>
            <p14:sldId id="393"/>
            <p14:sldId id="394"/>
            <p14:sldId id="353"/>
            <p14:sldId id="390"/>
            <p14:sldId id="396"/>
            <p14:sldId id="397"/>
            <p14:sldId id="351"/>
          </p14:sldIdLst>
        </p14:section>
        <p14:section name="Content slides" id="{7034DD30-B12C-A643-A50D-9833D7D341AC}">
          <p14:sldIdLst>
            <p14:sldId id="398"/>
            <p14:sldId id="399"/>
            <p14:sldId id="400"/>
            <p14:sldId id="401"/>
            <p14:sldId id="408"/>
            <p14:sldId id="403"/>
            <p14:sldId id="405"/>
            <p14:sldId id="404"/>
            <p14:sldId id="402"/>
            <p14:sldId id="406"/>
            <p14:sldId id="407"/>
          </p14:sldIdLst>
        </p14:section>
        <p14:section name="Blank slides" id="{FB42F1D1-8411-E74E-9F52-0F93E4B762A9}">
          <p14:sldIdLst>
            <p14:sldId id="370"/>
          </p14:sldIdLst>
        </p14:section>
        <p14:section name="End slide" id="{315FBD29-F089-4E5E-9424-C25CFA120191}">
          <p14:sldIdLst/>
        </p14:section>
        <p14:section name="Useful elements" id="{4CBC3CE5-6B0F-0945-9B95-542AB5985F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EF"/>
    <a:srgbClr val="10263B"/>
    <a:srgbClr val="334A00"/>
    <a:srgbClr val="FFFFFF"/>
    <a:srgbClr val="D1E1AC"/>
    <a:srgbClr val="000000"/>
    <a:srgbClr val="92D400"/>
    <a:srgbClr val="111111"/>
    <a:srgbClr val="11273B"/>
    <a:srgbClr val="00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7" autoAdjust="0"/>
    <p:restoredTop sz="86593" autoAdjust="0"/>
  </p:normalViewPr>
  <p:slideViewPr>
    <p:cSldViewPr snapToGrid="0" showGuides="1">
      <p:cViewPr varScale="1">
        <p:scale>
          <a:sx n="93" d="100"/>
          <a:sy n="93" d="100"/>
        </p:scale>
        <p:origin x="24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B730-C678-F54E-B0F5-84D0A197249E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08CF-6D31-B34E-9D95-EC615C53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5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9D85A3C1-D82A-B562-D697-12A7A834D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14586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196E396-D43A-21AF-902E-40BD0AF6B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5" name="Picture Placeholder 2" descr="Partner logo.&#10;">
            <a:extLst>
              <a:ext uri="{FF2B5EF4-FFF2-40B4-BE49-F238E27FC236}">
                <a16:creationId xmlns:a16="http://schemas.microsoft.com/office/drawing/2014/main" id="{A686251C-E48A-AA4A-6E4A-BC5C83A05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56867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Jubil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Jubilee campus with the buildings reflecting in the water.">
            <a:extLst>
              <a:ext uri="{FF2B5EF4-FFF2-40B4-BE49-F238E27FC236}">
                <a16:creationId xmlns:a16="http://schemas.microsoft.com/office/drawing/2014/main" id="{77FD8D84-1679-38C7-0289-DCCDBBF4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8E206-4F63-08F4-8670-D6D0CE43D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88820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he GSK Building, Jubilee Campus. This represents sustainability.">
            <a:extLst>
              <a:ext uri="{FF2B5EF4-FFF2-40B4-BE49-F238E27FC236}">
                <a16:creationId xmlns:a16="http://schemas.microsoft.com/office/drawing/2014/main" id="{8E0A4445-18E5-C130-2732-8D1767178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B3F55132-FFB5-5664-C457-AAEEBC1C946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E56D2AD0-5B66-68D3-EC24-8D74D025FE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1526601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3474734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72" y="4594902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66907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 up image of a solder iron and circuit board representing research and the university">
            <a:extLst>
              <a:ext uri="{FF2B5EF4-FFF2-40B4-BE49-F238E27FC236}">
                <a16:creationId xmlns:a16="http://schemas.microsoft.com/office/drawing/2014/main" id="{B2FCE108-38BB-55A0-EDF7-8C8940778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88DF4C-B16B-F94B-4B24-CA9F60B9B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954F94-8460-0421-7AB1-DA51CF9FF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9DFDB-5A7C-D207-F19E-20F14279B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E116F-B78E-E6CF-85BA-9F027A61F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9" name="Picture Placeholder 2" descr="Partner logo.">
            <a:extLst>
              <a:ext uri="{FF2B5EF4-FFF2-40B4-BE49-F238E27FC236}">
                <a16:creationId xmlns:a16="http://schemas.microsoft.com/office/drawing/2014/main" id="{8B1269C2-F17F-E221-0E5A-FBA04F2F11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73833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image of a Petri dish representing research at the university.">
            <a:extLst>
              <a:ext uri="{FF2B5EF4-FFF2-40B4-BE49-F238E27FC236}">
                <a16:creationId xmlns:a16="http://schemas.microsoft.com/office/drawing/2014/main" id="{960DD3FF-75B1-18A9-9303-69E04FC31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850A0-B8B9-FF66-3068-158E81F69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68000">
                <a:schemeClr val="bg1">
                  <a:alpha val="77000"/>
                </a:schemeClr>
              </a:gs>
              <a:gs pos="0">
                <a:schemeClr val="bg1">
                  <a:alpha val="90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 descr="University of Nottingham logo">
            <a:extLst>
              <a:ext uri="{FF2B5EF4-FFF2-40B4-BE49-F238E27FC236}">
                <a16:creationId xmlns:a16="http://schemas.microsoft.com/office/drawing/2014/main" id="{FE1D6E92-5290-1C2E-0615-02172335E21D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3751951F-6AEC-26B3-51D3-81A4705EA8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1C3934D-A361-752E-306D-CABE6FAC90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713FE3-C318-030C-E350-B79800091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A1B2BA-B0FF-65C8-752C-032EA5940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E868E9B4-6EE2-4451-F95E-40AABDC86B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52259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knowledge_ex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students with a lecturer in a classroom">
            <a:extLst>
              <a:ext uri="{FF2B5EF4-FFF2-40B4-BE49-F238E27FC236}">
                <a16:creationId xmlns:a16="http://schemas.microsoft.com/office/drawing/2014/main" id="{ACBFB2E8-6E89-BBAA-618E-AEFB63004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9D4243-D09B-4010-00ED-52DEA951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>
                  <a:alpha val="7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University of Nottingham logo">
            <a:extLst>
              <a:ext uri="{FF2B5EF4-FFF2-40B4-BE49-F238E27FC236}">
                <a16:creationId xmlns:a16="http://schemas.microsoft.com/office/drawing/2014/main" id="{99F41044-EE70-E9F2-8436-AFD161FB20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06622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indoor looking at printed posters to represent the arts faculty at the university">
            <a:extLst>
              <a:ext uri="{FF2B5EF4-FFF2-40B4-BE49-F238E27FC236}">
                <a16:creationId xmlns:a16="http://schemas.microsoft.com/office/drawing/2014/main" id="{9C68E323-7A9A-640F-9BA6-836C099A9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BABB96-EBB8-3E88-4702-73479B334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14686114-02E6-D92C-A5FC-B12555FEF7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59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social_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udent sitting in a library reading a book to represent social sciences faculty">
            <a:extLst>
              <a:ext uri="{FF2B5EF4-FFF2-40B4-BE49-F238E27FC236}">
                <a16:creationId xmlns:a16="http://schemas.microsoft.com/office/drawing/2014/main" id="{B565E0CA-EE73-59A5-7B15-8184F1AF3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32" y="0"/>
            <a:ext cx="1219703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8267CD-D760-80CB-6ECD-FEC9C2891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/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The University of Nottingham logo.">
            <a:extLst>
              <a:ext uri="{FF2B5EF4-FFF2-40B4-BE49-F238E27FC236}">
                <a16:creationId xmlns:a16="http://schemas.microsoft.com/office/drawing/2014/main" id="{F5B6BDB7-93E8-A9D5-A974-108B82ACE397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66665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 wearing goggles while operating machinery to represent the engineering faculty">
            <a:extLst>
              <a:ext uri="{FF2B5EF4-FFF2-40B4-BE49-F238E27FC236}">
                <a16:creationId xmlns:a16="http://schemas.microsoft.com/office/drawing/2014/main" id="{937042E3-1F94-D876-D855-C0086C1E1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677D0-4A7D-B2D4-5884-B7CA0698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52000">
                <a:schemeClr val="bg1">
                  <a:alpha val="60000"/>
                </a:schemeClr>
              </a:gs>
              <a:gs pos="0">
                <a:schemeClr val="bg1"/>
              </a:gs>
              <a:gs pos="7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University of Nottingham logo">
            <a:extLst>
              <a:ext uri="{FF2B5EF4-FFF2-40B4-BE49-F238E27FC236}">
                <a16:creationId xmlns:a16="http://schemas.microsoft.com/office/drawing/2014/main" id="{183F7270-4379-F8B2-5D8E-518A76505B08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&#10;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62572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93E08E4-1BF9-8CA3-4C65-FF7B43AB2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">
            <a:extLst>
              <a:ext uri="{FF2B5EF4-FFF2-40B4-BE49-F238E27FC236}">
                <a16:creationId xmlns:a16="http://schemas.microsoft.com/office/drawing/2014/main" id="{320CE6D5-BD3C-E1D9-4759-3B4EA6BE4B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2D73A5-D9F3-41EE-E7DB-D68266D90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4708EE-9DCC-D954-B2AB-46FED4C0E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033AEE-5A46-6AD6-1141-0D13DA32B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236E9D49-337F-82A4-1332-A4CD0B82E4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Nottingham logo">
            <a:extLst>
              <a:ext uri="{FF2B5EF4-FFF2-40B4-BE49-F238E27FC236}">
                <a16:creationId xmlns:a16="http://schemas.microsoft.com/office/drawing/2014/main" id="{15DABD73-1F59-7DE4-286D-42E72C4D3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1077D18-4A41-F2FC-BDBD-1952BE266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4" name="Picture Placeholder 2" descr="Partner logo.">
            <a:extLst>
              <a:ext uri="{FF2B5EF4-FFF2-40B4-BE49-F238E27FC236}">
                <a16:creationId xmlns:a16="http://schemas.microsoft.com/office/drawing/2014/main" id="{CBC67323-FEAE-C279-D467-27C99A9CED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4218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F4275-3E4F-D80E-F9C8-47C67E618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D309B2-0B3C-7544-CF55-A9DA0836EA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3F9965-8A47-94FA-C04E-A27D2EA8DD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17790C14-E84E-D22B-241E-70A189E4A8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8903FF-2ED4-C86B-64A8-AC2ED1D19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5196FB-C293-6637-2C20-F6F5A3B3F2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EF38FB-2DE7-E0FC-2BEF-2C1C30101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D29B8919-ECAB-740A-54B2-F6ADBF999E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Nottingham castle icon">
            <a:extLst>
              <a:ext uri="{FF2B5EF4-FFF2-40B4-BE49-F238E27FC236}">
                <a16:creationId xmlns:a16="http://schemas.microsoft.com/office/drawing/2014/main" id="{ABE46430-C869-FB5B-1543-5658FF4DB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0F4B7E7B-C184-0FD6-967A-1495A016A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67CB6-25ED-5142-E060-0D1155D689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D93F1-6799-698D-3691-2B55FC98E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4674787E-5F7F-8AEF-E91C-288651325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2E4A-B2A7-E044-D5F9-97AD9A7D5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34DB-22D0-BF2A-EC1A-44865177D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EE74AC68-18AF-B6C5-ADFC-35E4DB4B9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B7C56-46BC-877A-A8BB-101B90BFD2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8BB8-6D58-2478-03AA-191002128E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73FB3-9B19-99C1-3D3B-5F99A94D0E99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92D4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2FC18C2-35C0-6A2D-7CC1-B9CB79EDB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358900"/>
            <a:ext cx="11341100" cy="486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BF756-7938-DF8A-6396-399256C9906D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7C0ADF4-0D4B-B1BD-FF64-E8E537692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F1BA355-872A-DEBD-83F0-DEB26F40738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2" y="1358900"/>
            <a:ext cx="11333076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158669"/>
            <a:ext cx="11341100" cy="3777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B2B3E-7582-7286-13C3-D6FB10512B0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E7DBA9-86CE-B2F4-C934-CC6EEA02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03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1FBF-FF29-7EEB-B956-87316803BB80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4CF4F-FADD-27CF-D87D-D9D07A4A1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7C9B7B-EA93-3AB0-06E0-7F98E483636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7856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DEE7F-F97B-7B97-02BF-AF74423C78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19012"/>
            <a:ext cx="5211677" cy="2700813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B23B47-37ED-75C0-0F34-9D3C03F7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8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VR headset and holding their hands up to represent research at the university">
            <a:extLst>
              <a:ext uri="{FF2B5EF4-FFF2-40B4-BE49-F238E27FC236}">
                <a16:creationId xmlns:a16="http://schemas.microsoft.com/office/drawing/2014/main" id="{88BA64FE-DCFE-E987-F49F-BD6E89D41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93D777-56E9-B4C4-902D-3069A7237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>
                  <a:alpha val="98824"/>
                </a:srgbClr>
              </a:gs>
              <a:gs pos="93000">
                <a:srgbClr val="1026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6D8DE2-D7AF-CBE9-C1E8-EFF240B064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683EFB-0B47-EE2D-87FD-BFB068E2BC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233DC0-9F51-CF33-DAEF-5730C67424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3" name="Picture Placeholder 2" descr="Partner logo.">
            <a:extLst>
              <a:ext uri="{FF2B5EF4-FFF2-40B4-BE49-F238E27FC236}">
                <a16:creationId xmlns:a16="http://schemas.microsoft.com/office/drawing/2014/main" id="{AB9F89D2-B938-55F7-2390-59CE40180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25270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16A886-E557-330B-11EE-42F5D3EE412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3473" y="1812413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079674-2601-E1DB-B666-2D0B774D04F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3473" y="2623569"/>
            <a:ext cx="5211677" cy="359625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1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N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0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_N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5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AA1B0-C99D-5E34-36D6-FAE430BD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55204-F707-A2D7-9431-4397130C1DC7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B91C6-3DB9-F614-38EC-2285A437201C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90D3A-884C-1A78-8C9D-522CF00F72B3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82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A62D1B7-1580-A1C2-197B-0F085CE1F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1A70D-F4F8-FBC6-92C6-09996629C5F8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8888D-3FC8-5D56-A009-4CF75EA4CDC4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2A-C2E3-F25D-53F4-CF13865C9109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B74EC4-F077-7ACF-63E6-7A6072899E7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4ED2-A07C-2BEB-4CC6-8EE32AF09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8B36-7136-2B46-5099-B25A0C21EF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3B074-6D4D-5E65-E763-4CBE80D66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rever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FCFD66-2782-25FD-4B6B-8E3FBA800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students walking outside at the Jubilee campus">
            <a:extLst>
              <a:ext uri="{FF2B5EF4-FFF2-40B4-BE49-F238E27FC236}">
                <a16:creationId xmlns:a16="http://schemas.microsoft.com/office/drawing/2014/main" id="{F3A6E300-C087-BDE0-B7B6-C71E0D2AF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266575-181D-0C2D-D064-10CE7F267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7DCA2C24-5EEB-AB5B-F13B-1437BFDCD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28B6B83-73D3-39B9-342E-9B160749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2952EF-E6DB-4C48-B20B-247CE28572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54BEC63-1276-D73F-6E8D-64F2FF384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5" name="Picture Placeholder 2" descr="Partner logo.&#10;">
            <a:extLst>
              <a:ext uri="{FF2B5EF4-FFF2-40B4-BE49-F238E27FC236}">
                <a16:creationId xmlns:a16="http://schemas.microsoft.com/office/drawing/2014/main" id="{87051EF0-A3DE-6CC6-7FB7-69634DED9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06930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E44EC-D851-12E4-A4FC-326A1D3AE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pic>
        <p:nvPicPr>
          <p:cNvPr id="27" name="Picture 26" descr="Image of the Trent Building through the trees">
            <a:extLst>
              <a:ext uri="{FF2B5EF4-FFF2-40B4-BE49-F238E27FC236}">
                <a16:creationId xmlns:a16="http://schemas.microsoft.com/office/drawing/2014/main" id="{9E54FF2A-2B74-5BA4-CF40-EC745ED38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035299" cy="3429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DCCA7DA-43AB-3A07-EF33-FACF17E6C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30353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5592" y="3429000"/>
            <a:ext cx="3060408" cy="3429000"/>
          </a:xfrm>
          <a:prstGeom prst="rect">
            <a:avLst/>
          </a:prstGeom>
          <a:solidFill>
            <a:srgbClr val="66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D4FDFF-01CC-7D91-5FE8-76C56AA43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5300" y="3429000"/>
            <a:ext cx="3060700" cy="3429000"/>
          </a:xfrm>
          <a:prstGeom prst="rect">
            <a:avLst/>
          </a:prstGeom>
        </p:spPr>
        <p:txBody>
          <a:bodyPr lIns="360000" tIns="360000" rIns="360000" bIns="90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F8E0CD1-94EB-05D7-D056-7768B00D42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3046458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767FC-B0EE-2180-5D56-1FD4F2E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0"/>
            <a:ext cx="3035592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7D5F2ED6-EDF6-AE45-DB32-B0BFFD4C08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0358" y="0"/>
            <a:ext cx="3021642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3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5" name="Picture 4" descr="Two students looking at a computer together.">
            <a:extLst>
              <a:ext uri="{FF2B5EF4-FFF2-40B4-BE49-F238E27FC236}">
                <a16:creationId xmlns:a16="http://schemas.microsoft.com/office/drawing/2014/main" id="{E088E9FE-9D2F-707D-553D-DD7D8D0BF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71" y="3429001"/>
            <a:ext cx="6116930" cy="3429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5B60017-6E9F-37A8-BC85-B1B623D25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47ADA44-5ECF-D81F-2E99-B0A321C8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FA4EF-A742-5BA9-C34E-7BBDD53B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609599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13120BCC-8BEC-DF67-24F5-634A4A8C8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473" y="3429000"/>
            <a:ext cx="5662527" cy="3429000"/>
          </a:xfrm>
          <a:prstGeom prst="rect">
            <a:avLst/>
          </a:prstGeom>
        </p:spPr>
        <p:txBody>
          <a:bodyPr lIns="0" tIns="360000" rIns="360000" bIns="90000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674E-8EA7-AED4-D11A-4B5776ED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DB2B333-8E79-CCA2-11F6-ACE5708FC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5656600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7" name="Picture 6" descr="A group of students sitting at a table discussing their notes">
            <a:extLst>
              <a:ext uri="{FF2B5EF4-FFF2-40B4-BE49-F238E27FC236}">
                <a16:creationId xmlns:a16="http://schemas.microsoft.com/office/drawing/2014/main" id="{277CEDCB-2DF9-43E7-3E2C-8D6555253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950" y="3429000"/>
            <a:ext cx="6082050" cy="3429000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12BCA2A-7A54-C6A7-06AA-26279F9F3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DEC5A4-D2F7-DF4A-E9B6-9EEEB81A0D46}"/>
              </a:ext>
            </a:extLst>
          </p:cNvPr>
          <p:cNvSpPr txBox="1">
            <a:spLocks/>
          </p:cNvSpPr>
          <p:nvPr userDrawn="1"/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EACED-CA5D-B048-836B-BF30EF0E914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7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39AFA-7D75-A7A1-4DAF-0ABAD9DF1B34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7E610-1FA4-7CBB-1A5C-327EEBFC4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9" name="Picture 8" descr="Picture of a goose at the Jubilee campus surrounded by grass and yellow flowers.&#10;">
            <a:extLst>
              <a:ext uri="{FF2B5EF4-FFF2-40B4-BE49-F238E27FC236}">
                <a16:creationId xmlns:a16="http://schemas.microsoft.com/office/drawing/2014/main" id="{D44FE04A-D494-B805-4FFC-3E58CDD2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840" y="0"/>
            <a:ext cx="6088160" cy="68580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3D460CB-C830-EC38-98D8-0FCA20D78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1D539C-2810-8838-FCB1-661F2CC4B5E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230BE-0CFA-E6A8-3D27-DD65772DD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75DF16-3906-148C-E1CC-C228D62951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4" name="Picture 3" descr="Student sitting at a table looking up in thought">
            <a:extLst>
              <a:ext uri="{FF2B5EF4-FFF2-40B4-BE49-F238E27FC236}">
                <a16:creationId xmlns:a16="http://schemas.microsoft.com/office/drawing/2014/main" id="{1CA42153-23F5-5B5B-930F-FC9F400FB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197" y="0"/>
            <a:ext cx="4112804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FF842C-0A1C-5BFB-750B-CF8A5DCA7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5613" y="0"/>
            <a:ext cx="41163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D343D-58FF-90A8-CF12-B58A1EB3555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4E089-8BEE-9B30-F0FF-FE3EA050F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6851" y="458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6851" y="2005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429000"/>
            <a:ext cx="30604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3429000"/>
            <a:ext cx="303559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AFB14D-FD03-B8EA-7C18-4C05CC9350B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A4589-2070-6A43-66F9-67B8DA6A1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-2273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6408" y="-2273"/>
            <a:ext cx="3035592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062" y="342900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4913" y="3887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4913" y="5434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2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a person heating glass tubes in a workshop wearing safety gear">
            <a:extLst>
              <a:ext uri="{FF2B5EF4-FFF2-40B4-BE49-F238E27FC236}">
                <a16:creationId xmlns:a16="http://schemas.microsoft.com/office/drawing/2014/main" id="{B066E837-9D3C-251E-819F-79926122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773DA-86C6-B330-CF4F-A36E9B51F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00113" cy="90011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B8D2C-97CD-1805-B625-00C5EC1505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9242E-E9EF-E406-E157-D46F6BBD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3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University of Nottingham logo.">
            <a:extLst>
              <a:ext uri="{FF2B5EF4-FFF2-40B4-BE49-F238E27FC236}">
                <a16:creationId xmlns:a16="http://schemas.microsoft.com/office/drawing/2014/main" id="{09C51863-6EFE-20EA-B8AF-703D2761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74E32-2383-DB11-F16E-2B4CE6017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1628776"/>
            <a:ext cx="11341100" cy="3960512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b="0" i="0">
                <a:solidFill>
                  <a:schemeClr val="bg1"/>
                </a:solidFill>
                <a:latin typeface="+mj-lt"/>
              </a:defRPr>
            </a:lvl2pPr>
            <a:lvl3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“Your inspiring quote goes here.”</a:t>
            </a:r>
          </a:p>
          <a:p>
            <a:pPr lvl="1"/>
            <a:r>
              <a:rPr lang="en-US" dirty="0"/>
              <a:t>– Name of person, year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70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ecturer writing on a white board">
            <a:extLst>
              <a:ext uri="{FF2B5EF4-FFF2-40B4-BE49-F238E27FC236}">
                <a16:creationId xmlns:a16="http://schemas.microsoft.com/office/drawing/2014/main" id="{9D7E975D-7EAA-8A13-F793-C7ECAFA8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678E8-BAEC-EEB9-4524-7F5094060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niversity of Nottingham logo">
            <a:extLst>
              <a:ext uri="{FF2B5EF4-FFF2-40B4-BE49-F238E27FC236}">
                <a16:creationId xmlns:a16="http://schemas.microsoft.com/office/drawing/2014/main" id="{3078B252-73A9-8E34-6C5E-BAD062758B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AE6A334-8BAA-FF81-501D-901663A8A2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99027B22-A8ED-5D91-EFD1-E3AC533D7C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B6A4C14-B5C9-AA71-CA7D-1FE42F599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056D7-DE00-AEA8-6D9E-F000D561A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3A581F9-D81B-A0D3-54C1-4A8DFB173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&#10;">
            <a:extLst>
              <a:ext uri="{FF2B5EF4-FFF2-40B4-BE49-F238E27FC236}">
                <a16:creationId xmlns:a16="http://schemas.microsoft.com/office/drawing/2014/main" id="{C4FF0AC7-FEE7-726F-206C-31391A2086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2404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4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5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niversity of Nottingham castle icon">
            <a:extLst>
              <a:ext uri="{FF2B5EF4-FFF2-40B4-BE49-F238E27FC236}">
                <a16:creationId xmlns:a16="http://schemas.microsoft.com/office/drawing/2014/main" id="{C5BFE164-6BFE-040B-E8AE-85C76B8EA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4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Nottingham Logo.">
            <a:extLst>
              <a:ext uri="{FF2B5EF4-FFF2-40B4-BE49-F238E27FC236}">
                <a16:creationId xmlns:a16="http://schemas.microsoft.com/office/drawing/2014/main" id="{4F1ADCAE-67D1-E4DF-B7A1-5951DE4C0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48EF3-956C-7FE0-B44A-55E4E8B574B2}"/>
              </a:ext>
            </a:extLst>
          </p:cNvPr>
          <p:cNvSpPr txBox="1"/>
          <p:nvPr userDrawn="1"/>
        </p:nvSpPr>
        <p:spPr>
          <a:xfrm>
            <a:off x="877173" y="2258844"/>
            <a:ext cx="65714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474" y="3722240"/>
            <a:ext cx="9144000" cy="426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4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picture of the Trent Building on a bright day">
            <a:extLst>
              <a:ext uri="{FF2B5EF4-FFF2-40B4-BE49-F238E27FC236}">
                <a16:creationId xmlns:a16="http://schemas.microsoft.com/office/drawing/2014/main" id="{6BD05CDF-6F3D-E5F3-AAAF-26A13E5C4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EB532D-E8E1-8966-DC50-74E1AF744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 descr="University of Nottingham logo">
            <a:extLst>
              <a:ext uri="{FF2B5EF4-FFF2-40B4-BE49-F238E27FC236}">
                <a16:creationId xmlns:a16="http://schemas.microsoft.com/office/drawing/2014/main" id="{2B2D1A39-0397-9271-C41D-BD0DDBC49432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5132A84A-F57F-6FA7-519F-93E0C35B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C1D7A32-2962-8D38-3872-0223C4B7CB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D72A9E-1EF8-9E50-2D9F-E2FBD578F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8EA4E0-4AC7-76E6-62C9-CEEC9D8C2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&#10;">
            <a:extLst>
              <a:ext uri="{FF2B5EF4-FFF2-40B4-BE49-F238E27FC236}">
                <a16:creationId xmlns:a16="http://schemas.microsoft.com/office/drawing/2014/main" id="{C5153F9A-EC43-77E6-376C-598AC060AD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06975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of the China campus at sunset">
            <a:extLst>
              <a:ext uri="{FF2B5EF4-FFF2-40B4-BE49-F238E27FC236}">
                <a16:creationId xmlns:a16="http://schemas.microsoft.com/office/drawing/2014/main" id="{3362EB9C-5AAD-43BA-3FD9-74FC97B7F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64A855BE-1E23-08C7-2D4C-463A3568391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262AEAE6-DD60-DF47-23EC-66DCA2A25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0D04B19-D275-4903-FB7C-59F4342B7B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706116-848E-CFD6-3CFC-91CCB1945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619C8FE-768C-3612-1440-9A6561A8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7" name="Picture Placeholder 2" descr="Partner logo.">
            <a:extLst>
              <a:ext uri="{FF2B5EF4-FFF2-40B4-BE49-F238E27FC236}">
                <a16:creationId xmlns:a16="http://schemas.microsoft.com/office/drawing/2014/main" id="{D36CBA7F-C2A7-43D6-A0CA-C9D42B551B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70657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alay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View of the Malaysia campus through the trees with a body of water in front of the building&#10;">
            <a:extLst>
              <a:ext uri="{FF2B5EF4-FFF2-40B4-BE49-F238E27FC236}">
                <a16:creationId xmlns:a16="http://schemas.microsoft.com/office/drawing/2014/main" id="{8A8D9DF8-CB1D-EAF2-E07B-89D7D2234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6A51CC-9C5E-8F0A-07A8-7AFF5C6C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University of Nottingham logo">
            <a:extLst>
              <a:ext uri="{FF2B5EF4-FFF2-40B4-BE49-F238E27FC236}">
                <a16:creationId xmlns:a16="http://schemas.microsoft.com/office/drawing/2014/main" id="{E88CCC24-EB1E-6A4A-85E4-27558E471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9FB2E1-0CA5-164F-BB88-A99DCC793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C4A3B0-71B3-4C2B-7CB1-FF680E1BD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53B9A27-851E-55AB-119E-61C5C475D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6" name="Picture Placeholder 2" descr="Partner logo.">
            <a:extLst>
              <a:ext uri="{FF2B5EF4-FFF2-40B4-BE49-F238E27FC236}">
                <a16:creationId xmlns:a16="http://schemas.microsoft.com/office/drawing/2014/main" id="{32116587-F663-143F-75BC-3014C842D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6770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tton_Boning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ew of the Sutton Bonington campus on a bright day">
            <a:extLst>
              <a:ext uri="{FF2B5EF4-FFF2-40B4-BE49-F238E27FC236}">
                <a16:creationId xmlns:a16="http://schemas.microsoft.com/office/drawing/2014/main" id="{7B4A215F-5265-E937-A182-3ADB3161F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89"/>
            <a:ext cx="12192000" cy="68647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60E3A8-D46A-44E5-62CB-ED130CE69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789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3224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versity of Nottingham castle icon">
            <a:extLst>
              <a:ext uri="{FF2B5EF4-FFF2-40B4-BE49-F238E27FC236}">
                <a16:creationId xmlns:a16="http://schemas.microsoft.com/office/drawing/2014/main" id="{A0DB6D3F-5204-F4BF-012D-207A745E3A1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0000" cy="90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3A7D-3D18-13F0-94FC-7B0CB555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180000" rIns="0" bIns="180000" rtlCol="0" anchor="t" anchorCtr="0">
            <a:normAutofit/>
          </a:bodyPr>
          <a:lstStyle/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EA77C-D93E-4080-9229-521D3E95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58900"/>
            <a:ext cx="11341099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21D480-74CD-04ED-591D-8AF32751D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5" r:id="rId2"/>
    <p:sldLayoutId id="2147483668" r:id="rId3"/>
    <p:sldLayoutId id="2147483669" r:id="rId4"/>
    <p:sldLayoutId id="2147483670" r:id="rId5"/>
    <p:sldLayoutId id="2147483677" r:id="rId6"/>
    <p:sldLayoutId id="2147483679" r:id="rId7"/>
    <p:sldLayoutId id="2147483680" r:id="rId8"/>
    <p:sldLayoutId id="2147483704" r:id="rId9"/>
    <p:sldLayoutId id="2147483705" r:id="rId10"/>
    <p:sldLayoutId id="2147483681" r:id="rId11"/>
    <p:sldLayoutId id="2147483682" r:id="rId12"/>
    <p:sldLayoutId id="2147483684" r:id="rId13"/>
    <p:sldLayoutId id="2147483683" r:id="rId14"/>
    <p:sldLayoutId id="2147483702" r:id="rId15"/>
    <p:sldLayoutId id="2147483701" r:id="rId16"/>
    <p:sldLayoutId id="2147483703" r:id="rId17"/>
    <p:sldLayoutId id="2147483671" r:id="rId18"/>
    <p:sldLayoutId id="2147483672" r:id="rId19"/>
    <p:sldLayoutId id="2147483673" r:id="rId20"/>
    <p:sldLayoutId id="2147483674" r:id="rId21"/>
    <p:sldLayoutId id="2147483697" r:id="rId22"/>
    <p:sldLayoutId id="2147483698" r:id="rId23"/>
    <p:sldLayoutId id="2147483699" r:id="rId24"/>
    <p:sldLayoutId id="2147483700" r:id="rId25"/>
    <p:sldLayoutId id="2147483660" r:id="rId26"/>
    <p:sldLayoutId id="2147483694" r:id="rId27"/>
    <p:sldLayoutId id="2147483650" r:id="rId28"/>
    <p:sldLayoutId id="2147483662" r:id="rId29"/>
    <p:sldLayoutId id="2147483709" r:id="rId30"/>
    <p:sldLayoutId id="2147483710" r:id="rId31"/>
    <p:sldLayoutId id="2147483675" r:id="rId32"/>
    <p:sldLayoutId id="2147483712" r:id="rId33"/>
    <p:sldLayoutId id="2147483676" r:id="rId34"/>
    <p:sldLayoutId id="2147483713" r:id="rId35"/>
    <p:sldLayoutId id="2147483687" r:id="rId36"/>
    <p:sldLayoutId id="2147483708" r:id="rId37"/>
    <p:sldLayoutId id="2147483665" r:id="rId38"/>
    <p:sldLayoutId id="2147483711" r:id="rId39"/>
    <p:sldLayoutId id="2147483666" r:id="rId40"/>
    <p:sldLayoutId id="2147483667" r:id="rId41"/>
    <p:sldLayoutId id="2147483663" r:id="rId42"/>
    <p:sldLayoutId id="2147483678" r:id="rId43"/>
    <p:sldLayoutId id="2147483689" r:id="rId44"/>
    <p:sldLayoutId id="2147483690" r:id="rId45"/>
    <p:sldLayoutId id="2147483688" r:id="rId46"/>
    <p:sldLayoutId id="2147483693" r:id="rId47"/>
    <p:sldLayoutId id="2147483686" r:id="rId48"/>
    <p:sldLayoutId id="2147483685" r:id="rId49"/>
    <p:sldLayoutId id="2147483706" r:id="rId50"/>
    <p:sldLayoutId id="2147483707" r:id="rId51"/>
    <p:sldLayoutId id="2147483696" r:id="rId52"/>
    <p:sldLayoutId id="2147483692" r:id="rId53"/>
  </p:sldLayoutIdLst>
  <p:hf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35">
          <p15:clr>
            <a:srgbClr val="5ACBF0"/>
          </p15:clr>
        </p15:guide>
        <p15:guide id="2" orient="horz" pos="289">
          <p15:clr>
            <a:srgbClr val="5ACBF0"/>
          </p15:clr>
        </p15:guide>
        <p15:guide id="3" pos="7412">
          <p15:clr>
            <a:srgbClr val="5ACBF0"/>
          </p15:clr>
        </p15:guide>
        <p15:guide id="4" orient="horz" pos="4031">
          <p15:clr>
            <a:srgbClr val="5ACBF0"/>
          </p15:clr>
        </p15:guide>
        <p15:guide id="5" pos="268">
          <p15:clr>
            <a:srgbClr val="5ACBF0"/>
          </p15:clr>
        </p15:guide>
        <p15:guide id="7" orient="horz" pos="856">
          <p15:clr>
            <a:srgbClr val="5ACBF0"/>
          </p15:clr>
        </p15:guide>
        <p15:guide id="9" pos="551">
          <p15:clr>
            <a:srgbClr val="5ACBF0"/>
          </p15:clr>
        </p15:guide>
        <p15:guide id="10" orient="horz" pos="572">
          <p15:clr>
            <a:srgbClr val="5ACBF0"/>
          </p15:clr>
        </p15:guide>
        <p15:guide id="11" orient="horz" pos="391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5559-C677-D860-B78E-E702CAFCD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Co-Producing Automated Public Decision-Making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9D282-2952-464F-AC8D-5A0C6FD15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Delegation and the New Machinery of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0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TAG Examples: Classification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Prisoner </a:t>
            </a:r>
            <a:r>
              <a:rPr lang="en-US" dirty="0" err="1"/>
              <a:t>Categorisation</a:t>
            </a:r>
            <a:endParaRPr lang="en-US" dirty="0"/>
          </a:p>
          <a:p>
            <a:r>
              <a:rPr lang="en-US" dirty="0"/>
              <a:t>Ministry of Justice algorithm to assign provisional prisoner category for review by a prison officer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Alpha</a:t>
            </a:r>
          </a:p>
          <a:p>
            <a:r>
              <a:rPr lang="en-US" dirty="0"/>
              <a:t>Home Office, NPCC, Metropolitan Police identification of gang members using intelligence from social media platforms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Visa Streaming Algorithm</a:t>
            </a:r>
          </a:p>
          <a:p>
            <a:r>
              <a:rPr lang="en-US" dirty="0"/>
              <a:t>Home Office classification tool (green/amber/red) to determine grade of decision-maker and level of scrutiny applied to visa applications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4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Supervised machine learning</a:t>
            </a:r>
          </a:p>
          <a:p>
            <a:endParaRPr lang="en-US" dirty="0"/>
          </a:p>
          <a:p>
            <a:r>
              <a:rPr lang="en-US" dirty="0"/>
              <a:t>Augmented and automated decision-making </a:t>
            </a:r>
          </a:p>
          <a:p>
            <a:endParaRPr lang="en-US" dirty="0"/>
          </a:p>
          <a:p>
            <a:r>
              <a:rPr lang="en-US" dirty="0"/>
              <a:t>Co-produced post-procurement by developers and public officials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Procurement rules do little: Sanchez-</a:t>
            </a:r>
            <a:r>
              <a:rPr lang="en-US" dirty="0" err="1"/>
              <a:t>Graells</a:t>
            </a:r>
            <a:r>
              <a:rPr lang="en-US" dirty="0"/>
              <a:t> (2024)</a:t>
            </a:r>
          </a:p>
          <a:p>
            <a:endParaRPr lang="en-US" dirty="0"/>
          </a:p>
          <a:p>
            <a:r>
              <a:rPr lang="en-US" dirty="0"/>
              <a:t>Complex and opaque supply chains: Cobbe (2021)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6D94558-014B-34AB-2473-56425FAA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3" y="0"/>
            <a:ext cx="10440987" cy="900000"/>
          </a:xfrm>
        </p:spPr>
        <p:txBody>
          <a:bodyPr/>
          <a:lstStyle/>
          <a:p>
            <a:r>
              <a:rPr lang="en-US" i="1" dirty="0">
                <a:latin typeface="Georgia" panose="02040502050405020303" pitchFamily="18" charset="0"/>
              </a:rPr>
              <a:t>Can non-delegation adapt to ADM?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9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Automated Decision-Making in Government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Prediction, classification, optimization algorithms</a:t>
            </a:r>
          </a:p>
          <a:p>
            <a:endParaRPr lang="en-US" dirty="0"/>
          </a:p>
          <a:p>
            <a:r>
              <a:rPr lang="en-US" dirty="0"/>
              <a:t>Supervised machine learning – variety of statistical methods</a:t>
            </a:r>
          </a:p>
          <a:p>
            <a:endParaRPr lang="en-US" dirty="0"/>
          </a:p>
          <a:p>
            <a:r>
              <a:rPr lang="en-US" dirty="0"/>
              <a:t>Training dataset, testing dataset, live dataset</a:t>
            </a:r>
          </a:p>
          <a:p>
            <a:endParaRPr lang="en-US" dirty="0"/>
          </a:p>
          <a:p>
            <a:r>
              <a:rPr lang="en-US" dirty="0"/>
              <a:t>Different measures of effectiveness, accuracy, confidence, bias, and false positives/negatives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6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important “design choices”?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US" dirty="0"/>
              <a:t>Composition of the training/testing datasets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Choice of machine learning methods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Choices based on confidence, bias, false positives/negatives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Choice of deployment context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9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important “design choices”?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/>
              <a:t>Choices are not simply technical questions about the “best” method</a:t>
            </a:r>
          </a:p>
          <a:p>
            <a:endParaRPr lang="en-US" dirty="0"/>
          </a:p>
          <a:p>
            <a:r>
              <a:rPr lang="en-US" dirty="0"/>
              <a:t>Trade offs between groups and values</a:t>
            </a:r>
          </a:p>
          <a:p>
            <a:endParaRPr lang="en-US" dirty="0"/>
          </a:p>
          <a:p>
            <a:r>
              <a:rPr lang="en-US" dirty="0"/>
              <a:t>They are, in that sense, </a:t>
            </a:r>
            <a:r>
              <a:rPr lang="en-US" i="1" dirty="0"/>
              <a:t>political</a:t>
            </a:r>
            <a:r>
              <a:rPr lang="en-US" dirty="0"/>
              <a:t> and not neutral</a:t>
            </a:r>
          </a:p>
          <a:p>
            <a:endParaRPr lang="en-US" dirty="0"/>
          </a:p>
          <a:p>
            <a:r>
              <a:rPr lang="en-US" dirty="0"/>
              <a:t>What is the appropriate degree of delegation to developers?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0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4E4A-E644-D4DC-A535-2F7E57FFF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Limitations of non-delegation doctrine</a:t>
            </a:r>
          </a:p>
        </p:txBody>
      </p:sp>
    </p:spTree>
    <p:extLst>
      <p:ext uri="{BB962C8B-B14F-4D97-AF65-F5344CB8AC3E}">
        <p14:creationId xmlns:p14="http://schemas.microsoft.com/office/powerpoint/2010/main" val="224264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key limitations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 on the delegation of the “final decision”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Tendency to </a:t>
            </a:r>
            <a:r>
              <a:rPr lang="en-US" dirty="0" err="1"/>
              <a:t>analyse</a:t>
            </a:r>
            <a:r>
              <a:rPr lang="en-US" dirty="0"/>
              <a:t> delegation as “all or nothing”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Scope of the non-delegation principles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8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the “final decision”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i="1" dirty="0"/>
              <a:t>Lavender v Minister of Housing and Local Government </a:t>
            </a:r>
            <a:r>
              <a:rPr lang="en-US" dirty="0"/>
              <a:t>– fettering</a:t>
            </a:r>
          </a:p>
          <a:p>
            <a:endParaRPr lang="en-US" i="1" dirty="0"/>
          </a:p>
          <a:p>
            <a:r>
              <a:rPr lang="en-US" i="1" dirty="0"/>
              <a:t>R v SSHD, ex </a:t>
            </a:r>
            <a:r>
              <a:rPr lang="en-US" i="1" dirty="0" err="1"/>
              <a:t>parte</a:t>
            </a:r>
            <a:r>
              <a:rPr lang="en-US" i="1" dirty="0"/>
              <a:t> </a:t>
            </a:r>
            <a:r>
              <a:rPr lang="en-US" i="1" dirty="0" err="1"/>
              <a:t>Oladehinde</a:t>
            </a:r>
            <a:r>
              <a:rPr lang="en-US" i="1" dirty="0"/>
              <a:t> </a:t>
            </a:r>
            <a:r>
              <a:rPr lang="en-US" dirty="0"/>
              <a:t>– ”momentum… difficult to reverse” – but only an “initial decision”</a:t>
            </a:r>
          </a:p>
          <a:p>
            <a:endParaRPr lang="en-US" dirty="0"/>
          </a:p>
          <a:p>
            <a:r>
              <a:rPr lang="en-US" i="1" dirty="0"/>
              <a:t>Noon v Matthews </a:t>
            </a:r>
            <a:r>
              <a:rPr lang="en-US" dirty="0"/>
              <a:t>– “less strict” if “not final or conclusive”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88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the “final decision”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Limits application of non-delegation to augmented decision-making</a:t>
            </a:r>
          </a:p>
          <a:p>
            <a:endParaRPr lang="en-US" dirty="0"/>
          </a:p>
          <a:p>
            <a:r>
              <a:rPr lang="en-US" dirty="0"/>
              <a:t>Potentially over-restrictive of fully automated decision-making</a:t>
            </a:r>
          </a:p>
          <a:p>
            <a:endParaRPr lang="en-US" dirty="0"/>
          </a:p>
          <a:p>
            <a:r>
              <a:rPr lang="en-US" dirty="0"/>
              <a:t>Missed opportunities to </a:t>
            </a:r>
            <a:r>
              <a:rPr lang="en-US" dirty="0" err="1"/>
              <a:t>scrutinise</a:t>
            </a:r>
            <a:r>
              <a:rPr lang="en-US" dirty="0"/>
              <a:t> design choices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0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“all or nothing”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Examples - </a:t>
            </a:r>
            <a:r>
              <a:rPr lang="en-GB" i="1" dirty="0" err="1"/>
              <a:t>Carltona</a:t>
            </a:r>
            <a:r>
              <a:rPr lang="en-GB" i="1" dirty="0"/>
              <a:t>/Sherwin/Haw/</a:t>
            </a:r>
            <a:r>
              <a:rPr lang="en-GB" i="1" dirty="0" err="1"/>
              <a:t>Oladehinde</a:t>
            </a:r>
            <a:endParaRPr lang="en-GB" i="1" dirty="0"/>
          </a:p>
          <a:p>
            <a:endParaRPr lang="en-US" dirty="0"/>
          </a:p>
          <a:p>
            <a:r>
              <a:rPr lang="en-US" dirty="0"/>
              <a:t>Amplifies importance of “inevitability” of delegation</a:t>
            </a:r>
          </a:p>
          <a:p>
            <a:endParaRPr lang="en-US" dirty="0"/>
          </a:p>
          <a:p>
            <a:r>
              <a:rPr lang="en-US" dirty="0"/>
              <a:t>ADM is attractive precisely where there are large case loads</a:t>
            </a:r>
          </a:p>
          <a:p>
            <a:endParaRPr lang="en-US" dirty="0"/>
          </a:p>
          <a:p>
            <a:r>
              <a:rPr lang="en-US" dirty="0"/>
              <a:t>Limits ability to consider important design choices of  limited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8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E0AA-782F-CBBF-57AF-FCDD271DF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non-delegation principle</a:t>
            </a:r>
          </a:p>
        </p:txBody>
      </p:sp>
    </p:spTree>
    <p:extLst>
      <p:ext uri="{BB962C8B-B14F-4D97-AF65-F5344CB8AC3E}">
        <p14:creationId xmlns:p14="http://schemas.microsoft.com/office/powerpoint/2010/main" val="358446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“all or nothing”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Reduces the significance of “seriousness” of an “isolated and vitally important matter” [</a:t>
            </a:r>
            <a:r>
              <a:rPr lang="en-GB" i="1" dirty="0"/>
              <a:t>Skinner </a:t>
            </a:r>
            <a:r>
              <a:rPr lang="en-GB" dirty="0"/>
              <a:t>– accuracy of alcohol breath tests]</a:t>
            </a:r>
          </a:p>
          <a:p>
            <a:endParaRPr lang="en-GB" dirty="0"/>
          </a:p>
          <a:p>
            <a:r>
              <a:rPr lang="en-GB" i="1" dirty="0"/>
              <a:t>R v Adams </a:t>
            </a:r>
            <a:r>
              <a:rPr lang="en-GB" dirty="0"/>
              <a:t>– consideration to be taken into account</a:t>
            </a:r>
          </a:p>
          <a:p>
            <a:endParaRPr lang="en-GB" i="1" dirty="0"/>
          </a:p>
          <a:p>
            <a:r>
              <a:rPr lang="en-GB" i="1" dirty="0"/>
              <a:t>Adams left Skinner</a:t>
            </a:r>
            <a:r>
              <a:rPr lang="en-GB" dirty="0"/>
              <a:t> untouched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</a:t>
            </a:r>
            <a:r>
              <a:rPr lang="en-US" i="1" dirty="0"/>
              <a:t>non-delegation </a:t>
            </a:r>
            <a:r>
              <a:rPr lang="en-US" dirty="0"/>
              <a:t>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Very permissive of delegation internal to Government</a:t>
            </a:r>
          </a:p>
          <a:p>
            <a:endParaRPr lang="en-GB" dirty="0"/>
          </a:p>
          <a:p>
            <a:r>
              <a:rPr lang="en-GB" i="1" dirty="0"/>
              <a:t>R v SSHD, ex p Sherwin/Castle v DPP </a:t>
            </a:r>
            <a:r>
              <a:rPr lang="en-GB" dirty="0"/>
              <a:t>- framework documents </a:t>
            </a:r>
          </a:p>
          <a:p>
            <a:endParaRPr lang="en-GB" dirty="0"/>
          </a:p>
          <a:p>
            <a:r>
              <a:rPr lang="en-GB" dirty="0"/>
              <a:t>Unless individual holds power due to “personal qualifications” –          </a:t>
            </a:r>
            <a:r>
              <a:rPr lang="en-GB" i="1" dirty="0"/>
              <a:t>R (Chief of the West Midlands Police) v Birmingham Justices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Or where separation is a safeguard – </a:t>
            </a:r>
            <a:r>
              <a:rPr lang="en-GB" i="1" dirty="0"/>
              <a:t>R v SSHD, ex </a:t>
            </a:r>
            <a:r>
              <a:rPr lang="en-GB" i="1" dirty="0" err="1"/>
              <a:t>parte</a:t>
            </a:r>
            <a:r>
              <a:rPr lang="en-GB" i="1" dirty="0"/>
              <a:t> </a:t>
            </a:r>
            <a:r>
              <a:rPr lang="en-GB" i="1" dirty="0" err="1"/>
              <a:t>Oladehinde</a:t>
            </a:r>
            <a:r>
              <a:rPr lang="en-GB" i="1" dirty="0"/>
              <a:t> </a:t>
            </a:r>
            <a:r>
              <a:rPr lang="en-GB" dirty="0"/>
              <a:t>– delegation would conflict with discharge of specific statutory duties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9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</a:t>
            </a:r>
            <a:r>
              <a:rPr lang="en-US" i="1" dirty="0"/>
              <a:t>non-delegation </a:t>
            </a:r>
            <a:r>
              <a:rPr lang="en-US" dirty="0"/>
              <a:t>principles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Very permissive of delegation internal to Government</a:t>
            </a:r>
          </a:p>
          <a:p>
            <a:endParaRPr lang="en-GB" dirty="0"/>
          </a:p>
          <a:p>
            <a:r>
              <a:rPr lang="en-GB" dirty="0"/>
              <a:t>Reflected in level of scrutiny applied to decisions to delegate</a:t>
            </a:r>
          </a:p>
          <a:p>
            <a:endParaRPr lang="en-GB" dirty="0"/>
          </a:p>
          <a:p>
            <a:r>
              <a:rPr lang="en-GB" i="1" dirty="0"/>
              <a:t>R (Chief of the West Midlands Police) v Birmingham Justices –          </a:t>
            </a:r>
            <a:r>
              <a:rPr lang="en-GB" b="1" dirty="0"/>
              <a:t>“a” </a:t>
            </a:r>
            <a:r>
              <a:rPr lang="en-GB" i="1" dirty="0"/>
              <a:t>vs</a:t>
            </a:r>
            <a:r>
              <a:rPr lang="en-GB" dirty="0"/>
              <a:t> </a:t>
            </a:r>
            <a:r>
              <a:rPr lang="en-GB" b="1" dirty="0"/>
              <a:t>“the” </a:t>
            </a:r>
            <a:r>
              <a:rPr lang="en-GB" dirty="0"/>
              <a:t>proper and appropriate agent</a:t>
            </a:r>
          </a:p>
          <a:p>
            <a:endParaRPr lang="en-GB" dirty="0"/>
          </a:p>
          <a:p>
            <a:r>
              <a:rPr lang="en-GB" dirty="0"/>
              <a:t>R v SSHD, ex </a:t>
            </a:r>
            <a:r>
              <a:rPr lang="en-GB" dirty="0" err="1"/>
              <a:t>parte</a:t>
            </a:r>
            <a:r>
              <a:rPr lang="en-GB" dirty="0"/>
              <a:t> Doody – applied a rationality test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of </a:t>
            </a:r>
            <a:r>
              <a:rPr lang="en-US" i="1" dirty="0"/>
              <a:t>Carltona</a:t>
            </a:r>
            <a:r>
              <a:rPr lang="en-US" dirty="0"/>
              <a:t> principle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Very restrictive of delegation externally to Government</a:t>
            </a:r>
          </a:p>
          <a:p>
            <a:endParaRPr lang="en-GB" dirty="0"/>
          </a:p>
          <a:p>
            <a:r>
              <a:rPr lang="en-GB" i="1" dirty="0" err="1"/>
              <a:t>Bourgass</a:t>
            </a:r>
            <a:r>
              <a:rPr lang="en-GB" dirty="0"/>
              <a:t> – “constitutional separation” of departments/office holders</a:t>
            </a:r>
          </a:p>
          <a:p>
            <a:endParaRPr lang="en-GB" dirty="0"/>
          </a:p>
          <a:p>
            <a:r>
              <a:rPr lang="en-GB" dirty="0"/>
              <a:t>Deregulation and Contracting Out Act 1994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7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alternative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i="1" dirty="0"/>
              <a:t>Noon v Matthews </a:t>
            </a:r>
            <a:r>
              <a:rPr lang="en-US" dirty="0"/>
              <a:t>– alternative approach</a:t>
            </a:r>
          </a:p>
          <a:p>
            <a:endParaRPr lang="en-US" dirty="0"/>
          </a:p>
          <a:p>
            <a:r>
              <a:rPr lang="en-US" dirty="0"/>
              <a:t>The extent of delegation was in issue</a:t>
            </a:r>
          </a:p>
          <a:p>
            <a:endParaRPr lang="en-US" dirty="0"/>
          </a:p>
          <a:p>
            <a:r>
              <a:rPr lang="en-US" dirty="0"/>
              <a:t>Policy </a:t>
            </a:r>
            <a:r>
              <a:rPr lang="en-US" i="1" dirty="0"/>
              <a:t>vs</a:t>
            </a:r>
            <a:r>
              <a:rPr lang="en-US" dirty="0"/>
              <a:t> operational distinction used by the court</a:t>
            </a:r>
          </a:p>
          <a:p>
            <a:endParaRPr lang="en-US" dirty="0"/>
          </a:p>
          <a:p>
            <a:r>
              <a:rPr lang="en-US" dirty="0"/>
              <a:t>Easier to question the ”inevitability” of delegation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1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4E4A-E644-D4DC-A535-2F7E57FF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088" y="1808163"/>
            <a:ext cx="10294251" cy="1796732"/>
          </a:xfrm>
        </p:spPr>
        <p:txBody>
          <a:bodyPr>
            <a:noAutofit/>
          </a:bodyPr>
          <a:lstStyle/>
          <a:p>
            <a:r>
              <a:rPr lang="en-US" sz="3200" dirty="0"/>
              <a:t>How to preserve transparency and accountability? </a:t>
            </a:r>
          </a:p>
        </p:txBody>
      </p:sp>
    </p:spTree>
    <p:extLst>
      <p:ext uri="{BB962C8B-B14F-4D97-AF65-F5344CB8AC3E}">
        <p14:creationId xmlns:p14="http://schemas.microsoft.com/office/powerpoint/2010/main" val="304093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to the Modern Machinery?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How to identify non-delegable ”important design decisions”?</a:t>
            </a:r>
          </a:p>
          <a:p>
            <a:endParaRPr lang="en-GB" dirty="0"/>
          </a:p>
          <a:p>
            <a:r>
              <a:rPr lang="en-GB" dirty="0"/>
              <a:t>For the courts or for Parliament?</a:t>
            </a:r>
          </a:p>
          <a:p>
            <a:endParaRPr lang="en-GB" dirty="0"/>
          </a:p>
          <a:p>
            <a:r>
              <a:rPr lang="en-GB" dirty="0"/>
              <a:t>A matter for procuring entities to consider?</a:t>
            </a:r>
          </a:p>
          <a:p>
            <a:endParaRPr lang="en-GB" dirty="0"/>
          </a:p>
          <a:p>
            <a:r>
              <a:rPr lang="en-GB" dirty="0"/>
              <a:t>What role for developers in responsible (co-)design?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4F47A-C998-B460-EB96-9DA33D71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Georgia" panose="02040502050405020303" pitchFamily="18" charset="0"/>
              </a:rPr>
              <a:t>Non-delegation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Starting point – Parliament gave </a:t>
            </a:r>
            <a:r>
              <a:rPr lang="en-GB" b="1" dirty="0"/>
              <a:t>you </a:t>
            </a:r>
            <a:r>
              <a:rPr lang="en-GB" dirty="0"/>
              <a:t>the power, not someone else!</a:t>
            </a:r>
          </a:p>
          <a:p>
            <a:endParaRPr lang="en-GB" dirty="0"/>
          </a:p>
          <a:p>
            <a:r>
              <a:rPr lang="en-GB" dirty="0"/>
              <a:t>Transparency, accountability, contestability</a:t>
            </a:r>
          </a:p>
          <a:p>
            <a:endParaRPr lang="en-GB" dirty="0"/>
          </a:p>
          <a:p>
            <a:r>
              <a:rPr lang="en-GB" dirty="0"/>
              <a:t>Generous exceptions: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Courts treat departmental civil servants as ministerial </a:t>
            </a:r>
            <a:r>
              <a:rPr lang="en-US" b="1" dirty="0"/>
              <a:t>“alter ego”</a:t>
            </a:r>
          </a:p>
          <a:p>
            <a:pPr lvl="1"/>
            <a:r>
              <a:rPr lang="en-US" dirty="0"/>
              <a:t>Courts </a:t>
            </a:r>
            <a:r>
              <a:rPr lang="en-US" b="1" dirty="0"/>
              <a:t>imply</a:t>
            </a:r>
            <a:r>
              <a:rPr lang="en-US" dirty="0"/>
              <a:t> powers to delegate</a:t>
            </a:r>
          </a:p>
          <a:p>
            <a:pPr lvl="1"/>
            <a:r>
              <a:rPr lang="en-US" dirty="0"/>
              <a:t>Some </a:t>
            </a:r>
            <a:r>
              <a:rPr lang="en-US" b="1" dirty="0"/>
              <a:t>statutory</a:t>
            </a:r>
            <a:r>
              <a:rPr lang="en-US" dirty="0"/>
              <a:t>: Deregulation and Contracting Out Act 1994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Response to changing administrative state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 err="1"/>
              <a:t>Carltona</a:t>
            </a:r>
            <a:r>
              <a:rPr lang="en-GB" i="1" dirty="0"/>
              <a:t> v Commissioners of Works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dirty="0"/>
              <a:t>“in the administration of government in this country the functions which are given to ministers (and constitutionally properly given to ministers because they are constitutionally responsible) are functions </a:t>
            </a:r>
            <a:r>
              <a:rPr lang="en-GB" b="1" i="1" dirty="0"/>
              <a:t>so multifarious that no minister could ever personally attend to them</a:t>
            </a:r>
            <a:r>
              <a:rPr lang="en-GB" dirty="0"/>
              <a:t>” </a:t>
            </a:r>
          </a:p>
          <a:p>
            <a:endParaRPr lang="en-GB" dirty="0"/>
          </a:p>
          <a:p>
            <a:r>
              <a:rPr lang="en-GB" dirty="0"/>
              <a:t>Otherwise… “public business could not be carried on”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Response to changing administrative state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Non-delegation as a response to “changing machinery of government”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Trend towards facilitation/tolerance of delegation</a:t>
            </a:r>
          </a:p>
          <a:p>
            <a:endParaRPr lang="en-US" dirty="0"/>
          </a:p>
          <a:p>
            <a:r>
              <a:rPr lang="en-US" dirty="0"/>
              <a:t>Driven by perceived impossibility of non-delegation in light of scale of decision-making in </a:t>
            </a:r>
            <a:r>
              <a:rPr lang="en-US" b="1" dirty="0"/>
              <a:t>traditional bureaucratic hierarchies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00FC-812A-8EBC-CC72-C1CF3AE20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“Modern machinery of government”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F447A-CB84-5E24-AB21-0EAAAE0D5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Supervised machine learning and decision-support</a:t>
            </a:r>
          </a:p>
        </p:txBody>
      </p:sp>
    </p:spTree>
    <p:extLst>
      <p:ext uri="{BB962C8B-B14F-4D97-AF65-F5344CB8AC3E}">
        <p14:creationId xmlns:p14="http://schemas.microsoft.com/office/powerpoint/2010/main" val="157259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Emerging Machinery of Government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PLP “Tracking Automated Government” project using FOIA requests</a:t>
            </a:r>
          </a:p>
          <a:p>
            <a:endParaRPr lang="en-US" dirty="0"/>
          </a:p>
          <a:p>
            <a:r>
              <a:rPr lang="en-US" dirty="0"/>
              <a:t>2023 register contains 55 automated decision-making tools in use</a:t>
            </a:r>
          </a:p>
          <a:p>
            <a:endParaRPr lang="en-US" dirty="0"/>
          </a:p>
          <a:p>
            <a:r>
              <a:rPr lang="en-US" dirty="0"/>
              <a:t>Low transparency/many lack public impact assessments</a:t>
            </a:r>
          </a:p>
          <a:p>
            <a:endParaRPr lang="en-US" dirty="0"/>
          </a:p>
          <a:p>
            <a:r>
              <a:rPr lang="en-US" dirty="0"/>
              <a:t>Includes policing, immigration, benefits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High Profile Controversies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Ofqual</a:t>
            </a:r>
            <a:r>
              <a:rPr lang="en-US" dirty="0"/>
              <a:t> Exam Results Algorithm (2020) – moderation of </a:t>
            </a:r>
            <a:r>
              <a:rPr lang="en-US" dirty="0" err="1"/>
              <a:t>centre</a:t>
            </a:r>
            <a:r>
              <a:rPr lang="en-US" dirty="0"/>
              <a:t>-assessed grades during Covid-19 lockdown. Downgraded 39% of grades/indirect socio-economic discrimination. Reversed following public outcry.</a:t>
            </a:r>
          </a:p>
          <a:p>
            <a:endParaRPr lang="en-US" dirty="0"/>
          </a:p>
          <a:p>
            <a:r>
              <a:rPr lang="en-US" dirty="0"/>
              <a:t>Test of English for International Communication (TOEIC) Cheating Detection Algorithm (2022) – flagged 97% of 58,000 test results between 2011 and 2014 as fraudulent. 34,000 student visas affected. Ongoing legal challenges.</a:t>
            </a:r>
          </a:p>
          <a:p>
            <a:endParaRPr lang="en-US" dirty="0"/>
          </a:p>
          <a:p>
            <a:r>
              <a:rPr lang="en-US" dirty="0"/>
              <a:t>Gangs Violence Matrix (discontinued October 2022) – linked to over-policing of young black males. Subject to ICO enforcement notice in 2018 for multiple breaches of data protection principles.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TAG Examples: Prediction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Risk Engine</a:t>
            </a:r>
          </a:p>
          <a:p>
            <a:r>
              <a:rPr lang="en-US" dirty="0"/>
              <a:t>DWP fraud and error risk scoring of Universal Credit Claims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Modern Slavery Risk Profiles</a:t>
            </a:r>
          </a:p>
          <a:p>
            <a:r>
              <a:rPr lang="en-US" dirty="0"/>
              <a:t>Home Office identification of potential victims and perpetrators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RentSense</a:t>
            </a:r>
            <a:endParaRPr lang="en-US" dirty="0"/>
          </a:p>
          <a:p>
            <a:r>
              <a:rPr lang="en-US" dirty="0"/>
              <a:t>Local authority predictive analytics for social housing tenant risk of failure to pay rent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6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Hyperlinkblue-CivicPurple">
      <a:dk1>
        <a:srgbClr val="10263B"/>
      </a:dk1>
      <a:lt1>
        <a:srgbClr val="FCFBF8"/>
      </a:lt1>
      <a:dk2>
        <a:srgbClr val="405161"/>
      </a:dk2>
      <a:lt2>
        <a:srgbClr val="F3F3F5"/>
      </a:lt2>
      <a:accent1>
        <a:srgbClr val="707D89"/>
      </a:accent1>
      <a:accent2>
        <a:srgbClr val="9FA8B1"/>
      </a:accent2>
      <a:accent3>
        <a:srgbClr val="005F36"/>
      </a:accent3>
      <a:accent4>
        <a:srgbClr val="92D400"/>
      </a:accent4>
      <a:accent5>
        <a:srgbClr val="37B3B0"/>
      </a:accent5>
      <a:accent6>
        <a:srgbClr val="009BC1"/>
      </a:accent6>
      <a:hlink>
        <a:srgbClr val="0061FF"/>
      </a:hlink>
      <a:folHlink>
        <a:srgbClr val="9457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91EDCFC911F45A9DD8B1389DBAE73" ma:contentTypeVersion="21" ma:contentTypeDescription="Create a new document." ma:contentTypeScope="" ma:versionID="18cf16ec0aa6da56be582e2a7172ba75">
  <xsd:schema xmlns:xsd="http://www.w3.org/2001/XMLSchema" xmlns:xs="http://www.w3.org/2001/XMLSchema" xmlns:p="http://schemas.microsoft.com/office/2006/metadata/properties" xmlns:ns2="16640679-8aa6-4262-947d-54cfc3df5a39" xmlns:ns3="c9a8d30e-3eb0-4167-b686-5fd4d1de55fa" targetNamespace="http://schemas.microsoft.com/office/2006/metadata/properties" ma:root="true" ma:fieldsID="d124782be059d696050be41b9b0f868d" ns2:_="" ns3:_="">
    <xsd:import namespace="16640679-8aa6-4262-947d-54cfc3df5a39"/>
    <xsd:import namespace="c9a8d30e-3eb0-4167-b686-5fd4d1de5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40679-8aa6-4262-947d-54cfc3df5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d30e-3eb0-4167-b686-5fd4d1de5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4155df0-2a5e-4291-af6d-612008b03141}" ma:internalName="TaxCatchAll" ma:showField="CatchAllData" ma:web="c9a8d30e-3eb0-4167-b686-5fd4d1de5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a8d30e-3eb0-4167-b686-5fd4d1de55fa" xsi:nil="true"/>
    <lcf76f155ced4ddcb4097134ff3c332f xmlns="16640679-8aa6-4262-947d-54cfc3df5a3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2E3F8-668E-4BF5-B0E6-A6161841FE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40679-8aa6-4262-947d-54cfc3df5a39"/>
    <ds:schemaRef ds:uri="c9a8d30e-3eb0-4167-b686-5fd4d1de5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127732-9657-4ADC-9DFB-1C6F5360C0BC}">
  <ds:schemaRefs>
    <ds:schemaRef ds:uri="http://www.w3.org/XML/1998/namespace"/>
    <ds:schemaRef ds:uri="http://purl.org/dc/terms/"/>
    <ds:schemaRef ds:uri="http://schemas.microsoft.com/office/2006/documentManagement/types"/>
    <ds:schemaRef ds:uri="c9a8d30e-3eb0-4167-b686-5fd4d1de55fa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640679-8aa6-4262-947d-54cfc3df5a3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66ABB9-1454-4761-BEAD-3B9475C6FC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1063</Words>
  <Application>Microsoft Macintosh PowerPoint</Application>
  <PresentationFormat>Widescreen</PresentationFormat>
  <Paragraphs>218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Office Theme</vt:lpstr>
      <vt:lpstr>Co-Producing Automated Public Decision-Making</vt:lpstr>
      <vt:lpstr>The non-delegation principle</vt:lpstr>
      <vt:lpstr>Non-delegation</vt:lpstr>
      <vt:lpstr>Response to changing administrative state</vt:lpstr>
      <vt:lpstr>Response to changing administrative state</vt:lpstr>
      <vt:lpstr>“Modern machinery of government”</vt:lpstr>
      <vt:lpstr>Emerging Machinery of Government</vt:lpstr>
      <vt:lpstr>High Profile Controversies</vt:lpstr>
      <vt:lpstr>TAG Examples: Prediction</vt:lpstr>
      <vt:lpstr>TAG Examples: Classification</vt:lpstr>
      <vt:lpstr>Can non-delegation adapt to ADM?</vt:lpstr>
      <vt:lpstr>Automated Decision-Making in Government</vt:lpstr>
      <vt:lpstr>What are the important “design choices”?</vt:lpstr>
      <vt:lpstr>What are the important “design choices”?</vt:lpstr>
      <vt:lpstr>Limitations of non-delegation doctrine</vt:lpstr>
      <vt:lpstr>Three key limitations</vt:lpstr>
      <vt:lpstr>Focus on the “final decision”</vt:lpstr>
      <vt:lpstr>Focus on the “final decision”</vt:lpstr>
      <vt:lpstr>An “all or nothing” approach</vt:lpstr>
      <vt:lpstr>An “all or nothing” approach</vt:lpstr>
      <vt:lpstr>Scope of non-delegation principles</vt:lpstr>
      <vt:lpstr>Scope of non-delegation principles</vt:lpstr>
      <vt:lpstr>Scope of Carltona principle</vt:lpstr>
      <vt:lpstr>An alternative approach</vt:lpstr>
      <vt:lpstr>How to preserve transparency and accountability? </vt:lpstr>
      <vt:lpstr>Adapting to the Modern Machinery?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Nottingham PowerPoint template</dc:title>
  <dc:creator/>
  <cp:lastModifiedBy/>
  <cp:revision>25</cp:revision>
  <dcterms:created xsi:type="dcterms:W3CDTF">2023-09-01T16:10:27Z</dcterms:created>
  <dcterms:modified xsi:type="dcterms:W3CDTF">2024-05-10T09:54:24Z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0x01010024391EDCFC911F45A9DD8B1389DBAE73</vt:lpwstr>
  </property>
</Properties>
</file>