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Poppins"/>
      <p:regular r:id="rId33"/>
      <p:bold r:id="rId34"/>
      <p:italic r:id="rId35"/>
      <p:boldItalic r:id="rId36"/>
    </p:embeddedFont>
    <p:embeddedFont>
      <p:font typeface="Noto Sans"/>
      <p:regular r:id="rId37"/>
      <p:bold r:id="rId38"/>
      <p:italic r:id="rId39"/>
      <p:boldItalic r:id="rId40"/>
    </p:embeddedFont>
    <p:embeddedFont>
      <p:font typeface="Poppins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Sans-boldItalic.fntdata"/><Relationship Id="rId20" Type="http://schemas.openxmlformats.org/officeDocument/2006/relationships/slide" Target="slides/slide15.xml"/><Relationship Id="rId42" Type="http://schemas.openxmlformats.org/officeDocument/2006/relationships/font" Target="fonts/PoppinsSemiBold-bold.fntdata"/><Relationship Id="rId41" Type="http://schemas.openxmlformats.org/officeDocument/2006/relationships/font" Target="fonts/PoppinsSemiBold-regular.fntdata"/><Relationship Id="rId22" Type="http://schemas.openxmlformats.org/officeDocument/2006/relationships/slide" Target="slides/slide17.xml"/><Relationship Id="rId44" Type="http://schemas.openxmlformats.org/officeDocument/2006/relationships/font" Target="fonts/PoppinsSemiBold-boldItalic.fntdata"/><Relationship Id="rId21" Type="http://schemas.openxmlformats.org/officeDocument/2006/relationships/slide" Target="slides/slide16.xml"/><Relationship Id="rId43" Type="http://schemas.openxmlformats.org/officeDocument/2006/relationships/font" Target="fonts/PoppinsSemi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oppins-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oppins-italic.fntdata"/><Relationship Id="rId12" Type="http://schemas.openxmlformats.org/officeDocument/2006/relationships/slide" Target="slides/slide7.xml"/><Relationship Id="rId34" Type="http://schemas.openxmlformats.org/officeDocument/2006/relationships/font" Target="fonts/Poppins-bold.fntdata"/><Relationship Id="rId15" Type="http://schemas.openxmlformats.org/officeDocument/2006/relationships/slide" Target="slides/slide10.xml"/><Relationship Id="rId37" Type="http://schemas.openxmlformats.org/officeDocument/2006/relationships/font" Target="fonts/NotoSans-regular.fntdata"/><Relationship Id="rId14" Type="http://schemas.openxmlformats.org/officeDocument/2006/relationships/slide" Target="slides/slide9.xml"/><Relationship Id="rId36" Type="http://schemas.openxmlformats.org/officeDocument/2006/relationships/font" Target="fonts/Poppins-boldItalic.fntdata"/><Relationship Id="rId17" Type="http://schemas.openxmlformats.org/officeDocument/2006/relationships/slide" Target="slides/slide12.xml"/><Relationship Id="rId39" Type="http://schemas.openxmlformats.org/officeDocument/2006/relationships/font" Target="fonts/NotoSans-italic.fntdata"/><Relationship Id="rId16" Type="http://schemas.openxmlformats.org/officeDocument/2006/relationships/slide" Target="slides/slide11.xml"/><Relationship Id="rId38" Type="http://schemas.openxmlformats.org/officeDocument/2006/relationships/font" Target="fonts/Noto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shiftproject.org/en/article/lean-ict-our-new-repor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531317fce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c531317fce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531317fce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c531317fce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Noto Sans"/>
                <a:ea typeface="Noto Sans"/>
                <a:cs typeface="Noto Sans"/>
                <a:sym typeface="Noto Sans"/>
              </a:rPr>
              <a:t>Salomé Viljoen’s paper on a relational theory of data governance spells out how the nature of data processing has changed since individual-focused data protection regulation was first introduced.</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It used to be that organisations would just look at data about one individual when making choices about them, such as their credit rating, as we saw earlier. Now, organisations use data about groups and whole populations when making those decisions. They examine what people who are similar to you have done in the past, and use that to make predictions about what you might do in the future.</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This means, while we might not realise it, we have become connected by data: that our individual choices affect others and vice versa.</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Our individualised model of data governance means we are asked to make decisions about data in isolation, according to our interests, but we actually need to care about other people as well, and we really want them to care about us!</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531317fce_0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c531317fce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Noto Sans"/>
                <a:ea typeface="Noto Sans"/>
                <a:cs typeface="Noto Sans"/>
                <a:sym typeface="Noto Sans"/>
              </a:rPr>
              <a:t>We know and have seen that the way data is used has broader implications as well: effects on our democracy, our economy, and our environment.</a:t>
            </a:r>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There has been much discussion of the degree to which big political decisions, such as Trump’s election and the Brexit referendum, were influenced by micro-targeted adverts that disrupt the democratic process. Whether or not you believe they were, the fact that they might have been has affected our faith in democracy.</a:t>
            </a:r>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But there are other collective impacts from data too. We have seen how our economies are dominated by big tech companies, whose power is supported by the amount of data they have and how they use it. Think about how Amazon uses data to get into an advantageous position in markets for physical goods. Or how the use of data at an individual level in the insurance market affects our ability to spread risk collectively. Or the impacts of personalised pricing on who gets the opportunity to participate in the market.</a:t>
            </a:r>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And we know that data collection and processing has a wider environmental effect, with about 3.7% of carbon emissions being the result of digital technology (see </a:t>
            </a:r>
            <a:r>
              <a:rPr lang="en-GB" u="sng">
                <a:solidFill>
                  <a:schemeClr val="hlink"/>
                </a:solidFill>
                <a:latin typeface="Noto Sans"/>
                <a:ea typeface="Noto Sans"/>
                <a:cs typeface="Noto Sans"/>
                <a:sym typeface="Noto Sans"/>
                <a:hlinkClick r:id="rId2"/>
              </a:rPr>
              <a:t>https://theshiftproject.org/en/article/lean-ict-our-new-report/</a:t>
            </a:r>
            <a:r>
              <a:rPr lang="en-GB">
                <a:latin typeface="Noto Sans"/>
                <a:ea typeface="Noto Sans"/>
                <a:cs typeface="Noto Sans"/>
                <a:sym typeface="Noto Sans"/>
              </a:rPr>
              <a:t>)</a:t>
            </a:r>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These are broader externalities that need to be addressed collectively. We can’t, as individuals, somehow factor in these collective impacts when we’re making decisions about what digital services we sign up to.</a:t>
            </a:r>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531317fce_0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c531317fce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1000"/>
              </a:spcBef>
              <a:spcAft>
                <a:spcPts val="0"/>
              </a:spcAft>
              <a:buClr>
                <a:srgbClr val="25333A"/>
              </a:buClr>
              <a:buSzPts val="1000"/>
              <a:buFont typeface="Noto Sans"/>
              <a:buChar char="■"/>
            </a:pPr>
            <a:r>
              <a:rPr lang="en-GB" sz="1000">
                <a:solidFill>
                  <a:srgbClr val="25333A"/>
                </a:solidFill>
                <a:latin typeface="Noto Sans"/>
                <a:ea typeface="Noto Sans"/>
                <a:cs typeface="Noto Sans"/>
                <a:sym typeface="Noto Sans"/>
              </a:rPr>
              <a:t>a police force using historic crime data to determine patrol allocations in ways that increase Stop and Search use in over-policed neighbourhoods</a:t>
            </a:r>
            <a:endParaRPr sz="1000">
              <a:solidFill>
                <a:srgbClr val="25333A"/>
              </a:solidFill>
              <a:latin typeface="Noto Sans"/>
              <a:ea typeface="Noto Sans"/>
              <a:cs typeface="Noto Sans"/>
              <a:sym typeface="Noto Sans"/>
            </a:endParaRPr>
          </a:p>
          <a:p>
            <a:pPr indent="-292100" lvl="0" marL="457200" rtl="0" algn="l">
              <a:lnSpc>
                <a:spcPct val="115000"/>
              </a:lnSpc>
              <a:spcBef>
                <a:spcPts val="0"/>
              </a:spcBef>
              <a:spcAft>
                <a:spcPts val="0"/>
              </a:spcAft>
              <a:buClr>
                <a:srgbClr val="25333A"/>
              </a:buClr>
              <a:buSzPts val="1000"/>
              <a:buFont typeface="Noto Sans"/>
              <a:buChar char="■"/>
            </a:pPr>
            <a:r>
              <a:rPr lang="en-GB" sz="1000">
                <a:solidFill>
                  <a:srgbClr val="25333A"/>
                </a:solidFill>
                <a:latin typeface="Noto Sans"/>
                <a:ea typeface="Noto Sans"/>
                <a:cs typeface="Noto Sans"/>
                <a:sym typeface="Noto Sans"/>
              </a:rPr>
              <a:t>a train operating company using algorithms based on historic data to determine surge prices in ways that disadvantage consumers</a:t>
            </a:r>
            <a:endParaRPr sz="1000">
              <a:solidFill>
                <a:srgbClr val="25333A"/>
              </a:solidFill>
              <a:latin typeface="Noto Sans"/>
              <a:ea typeface="Noto Sans"/>
              <a:cs typeface="Noto Sans"/>
              <a:sym typeface="Noto Sans"/>
            </a:endParaRPr>
          </a:p>
          <a:p>
            <a:pPr indent="-292100" lvl="0" marL="457200" rtl="0" algn="l">
              <a:lnSpc>
                <a:spcPct val="115000"/>
              </a:lnSpc>
              <a:spcBef>
                <a:spcPts val="0"/>
              </a:spcBef>
              <a:spcAft>
                <a:spcPts val="0"/>
              </a:spcAft>
              <a:buClr>
                <a:srgbClr val="25333A"/>
              </a:buClr>
              <a:buSzPts val="1000"/>
              <a:buFont typeface="Noto Sans"/>
              <a:buChar char="■"/>
            </a:pPr>
            <a:r>
              <a:rPr lang="en-GB" sz="1000">
                <a:solidFill>
                  <a:srgbClr val="25333A"/>
                </a:solidFill>
                <a:latin typeface="Noto Sans"/>
                <a:ea typeface="Noto Sans"/>
                <a:cs typeface="Noto Sans"/>
                <a:sym typeface="Noto Sans"/>
              </a:rPr>
              <a:t>a social media company removing legitimate content in ways that undermine the free expression rights of those interested in LGBTQ+ or non-English content</a:t>
            </a:r>
            <a:endParaRPr sz="1000">
              <a:solidFill>
                <a:srgbClr val="25333A"/>
              </a:solidFill>
              <a:latin typeface="Noto Sans"/>
              <a:ea typeface="Noto Sans"/>
              <a:cs typeface="Noto Sans"/>
              <a:sym typeface="Noto Sans"/>
            </a:endParaRPr>
          </a:p>
          <a:p>
            <a:pPr indent="0" lvl="0" marL="0" rtl="0" algn="l">
              <a:lnSpc>
                <a:spcPct val="115000"/>
              </a:lnSpc>
              <a:spcBef>
                <a:spcPts val="1000"/>
              </a:spcBef>
              <a:spcAft>
                <a:spcPts val="0"/>
              </a:spcAft>
              <a:buNone/>
            </a:pPr>
            <a:r>
              <a:t/>
            </a:r>
            <a:endParaRPr sz="1000">
              <a:solidFill>
                <a:srgbClr val="25333A"/>
              </a:solidFill>
              <a:latin typeface="Noto Sans"/>
              <a:ea typeface="Noto Sans"/>
              <a:cs typeface="Noto Sans"/>
              <a:sym typeface="Noto Sans"/>
            </a:endParaRPr>
          </a:p>
          <a:p>
            <a:pPr indent="0" lvl="0" marL="0" rtl="0" algn="l">
              <a:lnSpc>
                <a:spcPct val="115000"/>
              </a:lnSpc>
              <a:spcBef>
                <a:spcPts val="1000"/>
              </a:spcBef>
              <a:spcAft>
                <a:spcPts val="0"/>
              </a:spcAft>
              <a:buNone/>
            </a:pPr>
            <a:r>
              <a:rPr lang="en-GB" sz="1000">
                <a:solidFill>
                  <a:srgbClr val="25333A"/>
                </a:solidFill>
                <a:latin typeface="Noto Sans"/>
                <a:ea typeface="Noto Sans"/>
                <a:cs typeface="Noto Sans"/>
                <a:sym typeface="Noto Sans"/>
              </a:rPr>
              <a:t>‘Vince’</a:t>
            </a:r>
            <a:endParaRPr sz="1000">
              <a:solidFill>
                <a:srgbClr val="25333A"/>
              </a:solidFill>
              <a:latin typeface="Noto Sans"/>
              <a:ea typeface="Noto Sans"/>
              <a:cs typeface="Noto Sans"/>
              <a:sym typeface="Noto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531317fc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c531317fc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c531317fc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c531317fc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2d4dfa89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32d4dfa89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2d4dfa8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32d4dfa8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2d4dfa8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32d4dfa8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531317fce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c531317fce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33047524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33047524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2d4dfa89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32d4dfa89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531317fce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531317fce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531317fce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c531317fce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c531317fce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c531317fce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2d4dfa89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32d4dfa89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c531317fce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c531317fce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This means us deciding what data is collected, how it’s used, shared and when it’s deleted collectively rather than individually.</a:t>
            </a:r>
            <a:endParaRPr>
              <a:latin typeface="Noto Sans"/>
              <a:ea typeface="Noto Sans"/>
              <a:cs typeface="Noto Sans"/>
              <a:sym typeface="Noto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c531317fce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c531317fce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GB" sz="1000">
                <a:solidFill>
                  <a:srgbClr val="25333A"/>
                </a:solidFill>
                <a:latin typeface="Noto Sans"/>
                <a:ea typeface="Noto Sans"/>
                <a:cs typeface="Noto Sans"/>
                <a:sym typeface="Noto Sans"/>
              </a:rPr>
              <a:t>Empowered public voice around data needs to be at the heart of this legislation, heard through a combination of meaningful individual rights, powerful collective representation, and proper democratic scrutiny and accountability.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1711b10622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1711b10622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33047524d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33047524d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Not just left to the market or experts. Collective impact - data not really </a:t>
            </a:r>
            <a:r>
              <a:rPr lang="en-GB">
                <a:latin typeface="Noto Sans"/>
                <a:ea typeface="Noto Sans"/>
                <a:cs typeface="Noto Sans"/>
                <a:sym typeface="Noto Sans"/>
              </a:rPr>
              <a:t>valuable</a:t>
            </a:r>
            <a:r>
              <a:rPr lang="en-GB">
                <a:latin typeface="Noto Sans"/>
                <a:ea typeface="Noto Sans"/>
                <a:cs typeface="Noto Sans"/>
                <a:sym typeface="Noto Sans"/>
              </a:rPr>
              <a:t> on its own - </a:t>
            </a:r>
            <a:r>
              <a:rPr lang="en-GB">
                <a:latin typeface="Noto Sans"/>
                <a:ea typeface="Noto Sans"/>
                <a:cs typeface="Noto Sans"/>
                <a:sym typeface="Noto Sans"/>
              </a:rPr>
              <a:t>relative</a:t>
            </a:r>
            <a:r>
              <a:rPr lang="en-GB">
                <a:latin typeface="Noto Sans"/>
                <a:ea typeface="Noto Sans"/>
                <a:cs typeface="Noto Sans"/>
                <a:sym typeface="Noto Sans"/>
              </a:rPr>
              <a:t> to others, my data impacts on other people and there data impacts on me,  collective voice, </a:t>
            </a:r>
            <a:r>
              <a:rPr lang="en-GB">
                <a:latin typeface="Noto Sans"/>
                <a:ea typeface="Noto Sans"/>
                <a:cs typeface="Noto Sans"/>
                <a:sym typeface="Noto Sans"/>
              </a:rPr>
              <a:t>democratic</a:t>
            </a:r>
            <a:r>
              <a:rPr lang="en-GB">
                <a:latin typeface="Noto Sans"/>
                <a:ea typeface="Noto Sans"/>
                <a:cs typeface="Noto Sans"/>
                <a:sym typeface="Noto Sans"/>
              </a:rPr>
              <a:t> process - decide who this all changes - - </a:t>
            </a:r>
            <a:r>
              <a:rPr lang="en-GB">
                <a:latin typeface="Noto Sans"/>
                <a:ea typeface="Noto Sans"/>
                <a:cs typeface="Noto Sans"/>
                <a:sym typeface="Noto Sans"/>
              </a:rPr>
              <a:t>Examples</a:t>
            </a:r>
            <a:r>
              <a:rPr lang="en-GB">
                <a:latin typeface="Noto Sans"/>
                <a:ea typeface="Noto Sans"/>
                <a:cs typeface="Noto Sans"/>
                <a:sym typeface="Noto Sans"/>
              </a:rPr>
              <a:t> bill - data subject to decision subject, collective redress, ICO democartcally accountable with proper citizen voice in put esp duty for econ growth!</a:t>
            </a:r>
            <a:endParaRPr>
              <a:latin typeface="Noto Sans"/>
              <a:ea typeface="Noto Sans"/>
              <a:cs typeface="Noto Sans"/>
              <a:sym typeface="Noto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3047524d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3047524d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Enabling others - working collectively and coalition, and also supporting affected communities to get their voices heard and have impact - Funding from the JRRT to do this around the DPDPB</a:t>
            </a:r>
            <a:endParaRPr>
              <a:latin typeface="Noto Sans"/>
              <a:ea typeface="Noto Sans"/>
              <a:cs typeface="Noto Sans"/>
              <a:sym typeface="Noto Sans"/>
            </a:endParaRPr>
          </a:p>
          <a:p>
            <a:pPr indent="0" lvl="0" marL="0" rtl="0" algn="l">
              <a:spcBef>
                <a:spcPts val="0"/>
              </a:spcBef>
              <a:spcAft>
                <a:spcPts val="0"/>
              </a:spcAft>
              <a:buNone/>
            </a:pPr>
            <a:r>
              <a:t/>
            </a:r>
            <a:endParaRPr>
              <a:latin typeface="Noto Sans"/>
              <a:ea typeface="Noto Sans"/>
              <a:cs typeface="Noto Sans"/>
              <a:sym typeface="Noto Sans"/>
            </a:endParaRPr>
          </a:p>
          <a:p>
            <a:pPr indent="-298450" lvl="0" marL="457200" rtl="0" algn="l">
              <a:spcBef>
                <a:spcPts val="0"/>
              </a:spcBef>
              <a:spcAft>
                <a:spcPts val="0"/>
              </a:spcAft>
              <a:buSzPts val="1100"/>
              <a:buFont typeface="Noto Sans"/>
              <a:buChar char="-"/>
            </a:pPr>
            <a:r>
              <a:t/>
            </a:r>
            <a:endParaRPr>
              <a:latin typeface="Noto Sans"/>
              <a:ea typeface="Noto Sans"/>
              <a:cs typeface="Noto Sans"/>
              <a:sym typeface="Noto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5bf0ec4f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5bf0ec4f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Noto Sans"/>
                <a:ea typeface="Noto Sans"/>
                <a:cs typeface="Noto Sans"/>
                <a:sym typeface="Noto Sans"/>
              </a:rPr>
              <a:t>So in this talk I’m going to look at what’s going wrong and why, what we need to do instead, and how we might practically get there.</a:t>
            </a:r>
            <a:endParaRPr>
              <a:latin typeface="Noto Sans"/>
              <a:ea typeface="Noto Sans"/>
              <a:cs typeface="Noto Sans"/>
              <a:sym typeface="Noto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531317f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531317f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531317fce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c531317fce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Noto Sans"/>
                <a:ea typeface="Noto Sans"/>
                <a:cs typeface="Noto Sans"/>
                <a:sym typeface="Noto Sans"/>
              </a:rPr>
              <a:t>I believe that the root of the problems that we have with data is that in many places we push decisions about data down to the individual. The idea of “informed consent” from the individuals that data is about arose from how data is used in health and social science research. It’s at the heart of the way we think about the use of data, including in our laws. But it just isn’t sufficient for the way in which data is actually used today.</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a:latin typeface="Noto Sans"/>
                <a:ea typeface="Noto Sans"/>
                <a:cs typeface="Noto Sans"/>
                <a:sym typeface="Noto Sans"/>
              </a:rPr>
              <a:t>There are three reasons this is problematic:</a:t>
            </a:r>
            <a:endParaRPr>
              <a:latin typeface="Noto Sans"/>
              <a:ea typeface="Noto Sans"/>
              <a:cs typeface="Noto Sans"/>
              <a:sym typeface="Noto Sans"/>
            </a:endParaRPr>
          </a:p>
          <a:p>
            <a:pPr indent="-298450" lvl="0" marL="457200" rtl="0" algn="l">
              <a:lnSpc>
                <a:spcPct val="100000"/>
              </a:lnSpc>
              <a:spcBef>
                <a:spcPts val="0"/>
              </a:spcBef>
              <a:spcAft>
                <a:spcPts val="0"/>
              </a:spcAft>
              <a:buSzPts val="1100"/>
              <a:buFont typeface="Noto Sans"/>
              <a:buChar char="-"/>
            </a:pPr>
            <a:r>
              <a:rPr lang="en-GB">
                <a:latin typeface="Noto Sans"/>
                <a:ea typeface="Noto Sans"/>
                <a:cs typeface="Noto Sans"/>
                <a:sym typeface="Noto Sans"/>
              </a:rPr>
              <a:t>We’re actually not very good at making these decisions</a:t>
            </a:r>
            <a:endParaRPr>
              <a:latin typeface="Noto Sans"/>
              <a:ea typeface="Noto Sans"/>
              <a:cs typeface="Noto Sans"/>
              <a:sym typeface="Noto Sans"/>
            </a:endParaRPr>
          </a:p>
          <a:p>
            <a:pPr indent="-298450" lvl="0" marL="457200" rtl="0" algn="l">
              <a:lnSpc>
                <a:spcPct val="100000"/>
              </a:lnSpc>
              <a:spcBef>
                <a:spcPts val="0"/>
              </a:spcBef>
              <a:spcAft>
                <a:spcPts val="0"/>
              </a:spcAft>
              <a:buSzPts val="1100"/>
              <a:buFont typeface="Noto Sans"/>
              <a:buChar char="-"/>
            </a:pPr>
            <a:r>
              <a:rPr lang="en-GB">
                <a:latin typeface="Noto Sans"/>
                <a:ea typeface="Noto Sans"/>
                <a:cs typeface="Noto Sans"/>
                <a:sym typeface="Noto Sans"/>
              </a:rPr>
              <a:t>The way that data is processed in aggregate means our individual decisions affect other people’s experience (and vice versa)</a:t>
            </a:r>
            <a:endParaRPr>
              <a:latin typeface="Noto Sans"/>
              <a:ea typeface="Noto Sans"/>
              <a:cs typeface="Noto Sans"/>
              <a:sym typeface="Noto Sans"/>
            </a:endParaRPr>
          </a:p>
          <a:p>
            <a:pPr indent="-298450" lvl="0" marL="457200" rtl="0" algn="l">
              <a:lnSpc>
                <a:spcPct val="100000"/>
              </a:lnSpc>
              <a:spcBef>
                <a:spcPts val="0"/>
              </a:spcBef>
              <a:spcAft>
                <a:spcPts val="0"/>
              </a:spcAft>
              <a:buSzPts val="1100"/>
              <a:buFont typeface="Noto Sans"/>
              <a:buChar char="-"/>
            </a:pPr>
            <a:r>
              <a:rPr lang="en-GB">
                <a:latin typeface="Noto Sans"/>
                <a:ea typeface="Noto Sans"/>
                <a:cs typeface="Noto Sans"/>
                <a:sym typeface="Noto Sans"/>
              </a:rPr>
              <a:t>Data has wider societal and collective impacts that we cannot properly factor into our decision making</a:t>
            </a:r>
            <a:endParaRPr>
              <a:latin typeface="Noto Sans"/>
              <a:ea typeface="Noto Sans"/>
              <a:cs typeface="Noto Sans"/>
              <a:sym typeface="No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531317fce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c531317fce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Noto Sans"/>
                <a:ea typeface="Noto Sans"/>
                <a:cs typeface="Noto Sans"/>
                <a:sym typeface="Noto Sans"/>
              </a:rPr>
              <a:t>But it just isn’t sufficient for the way in which data is actually used today.</a:t>
            </a:r>
            <a:endParaRPr>
              <a:solidFill>
                <a:schemeClr val="dk1"/>
              </a:solidFill>
              <a:latin typeface="Noto Sans"/>
              <a:ea typeface="Noto Sans"/>
              <a:cs typeface="Noto Sans"/>
              <a:sym typeface="Noto Sans"/>
            </a:endParaRPr>
          </a:p>
          <a:p>
            <a:pPr indent="0" lvl="0" marL="0" rtl="0" algn="l">
              <a:spcBef>
                <a:spcPts val="0"/>
              </a:spcBef>
              <a:spcAft>
                <a:spcPts val="0"/>
              </a:spcAft>
              <a:buClr>
                <a:schemeClr val="dk1"/>
              </a:buClr>
              <a:buSzPts val="1100"/>
              <a:buFont typeface="Arial"/>
              <a:buNone/>
            </a:pPr>
            <a:r>
              <a:t/>
            </a:r>
            <a:endParaRPr>
              <a:solidFill>
                <a:schemeClr val="dk1"/>
              </a:solidFill>
              <a:latin typeface="Noto Sans"/>
              <a:ea typeface="Noto Sans"/>
              <a:cs typeface="Noto Sans"/>
              <a:sym typeface="Noto Sans"/>
            </a:endParaRPr>
          </a:p>
          <a:p>
            <a:pPr indent="0" lvl="0" marL="0" rtl="0" algn="l">
              <a:spcBef>
                <a:spcPts val="0"/>
              </a:spcBef>
              <a:spcAft>
                <a:spcPts val="0"/>
              </a:spcAft>
              <a:buClr>
                <a:schemeClr val="dk1"/>
              </a:buClr>
              <a:buSzPts val="1100"/>
              <a:buFont typeface="Arial"/>
              <a:buNone/>
            </a:pPr>
            <a:r>
              <a:rPr lang="en-GB">
                <a:solidFill>
                  <a:schemeClr val="dk1"/>
                </a:solidFill>
                <a:latin typeface="Noto Sans"/>
                <a:ea typeface="Noto Sans"/>
                <a:cs typeface="Noto Sans"/>
                <a:sym typeface="Noto Sans"/>
              </a:rPr>
              <a:t>There are three reasons this is problematic:</a:t>
            </a:r>
            <a:endParaRPr>
              <a:solidFill>
                <a:schemeClr val="dk1"/>
              </a:solidFill>
              <a:latin typeface="Noto Sans"/>
              <a:ea typeface="Noto Sans"/>
              <a:cs typeface="Noto Sans"/>
              <a:sym typeface="Noto Sans"/>
            </a:endParaRPr>
          </a:p>
          <a:p>
            <a:pPr indent="-298450" lvl="0" marL="457200" rtl="0" algn="l">
              <a:spcBef>
                <a:spcPts val="0"/>
              </a:spcBef>
              <a:spcAft>
                <a:spcPts val="0"/>
              </a:spcAft>
              <a:buClr>
                <a:schemeClr val="dk1"/>
              </a:buClr>
              <a:buSzPts val="1100"/>
              <a:buFont typeface="Noto Sans"/>
              <a:buChar char="-"/>
            </a:pPr>
            <a:r>
              <a:rPr lang="en-GB">
                <a:solidFill>
                  <a:schemeClr val="dk1"/>
                </a:solidFill>
                <a:latin typeface="Noto Sans"/>
                <a:ea typeface="Noto Sans"/>
                <a:cs typeface="Noto Sans"/>
                <a:sym typeface="Noto Sans"/>
              </a:rPr>
              <a:t>We’re actually not very good at making these decisions</a:t>
            </a:r>
            <a:endParaRPr>
              <a:solidFill>
                <a:schemeClr val="dk1"/>
              </a:solidFill>
              <a:latin typeface="Noto Sans"/>
              <a:ea typeface="Noto Sans"/>
              <a:cs typeface="Noto Sans"/>
              <a:sym typeface="Noto Sans"/>
            </a:endParaRPr>
          </a:p>
          <a:p>
            <a:pPr indent="-298450" lvl="0" marL="457200" rtl="0" algn="l">
              <a:spcBef>
                <a:spcPts val="0"/>
              </a:spcBef>
              <a:spcAft>
                <a:spcPts val="0"/>
              </a:spcAft>
              <a:buClr>
                <a:schemeClr val="dk1"/>
              </a:buClr>
              <a:buSzPts val="1100"/>
              <a:buFont typeface="Noto Sans"/>
              <a:buChar char="-"/>
            </a:pPr>
            <a:r>
              <a:rPr lang="en-GB">
                <a:solidFill>
                  <a:schemeClr val="dk1"/>
                </a:solidFill>
                <a:latin typeface="Noto Sans"/>
                <a:ea typeface="Noto Sans"/>
                <a:cs typeface="Noto Sans"/>
                <a:sym typeface="Noto Sans"/>
              </a:rPr>
              <a:t>The way that data is processed in aggregate means our individual decisions affect other people’s experience (and vice versa)</a:t>
            </a:r>
            <a:endParaRPr>
              <a:solidFill>
                <a:schemeClr val="dk1"/>
              </a:solidFill>
              <a:latin typeface="Noto Sans"/>
              <a:ea typeface="Noto Sans"/>
              <a:cs typeface="Noto Sans"/>
              <a:sym typeface="Noto Sans"/>
            </a:endParaRPr>
          </a:p>
          <a:p>
            <a:pPr indent="-298450" lvl="0" marL="457200" rtl="0" algn="l">
              <a:spcBef>
                <a:spcPts val="0"/>
              </a:spcBef>
              <a:spcAft>
                <a:spcPts val="0"/>
              </a:spcAft>
              <a:buClr>
                <a:schemeClr val="dk1"/>
              </a:buClr>
              <a:buSzPts val="1100"/>
              <a:buFont typeface="Noto Sans"/>
              <a:buChar char="-"/>
            </a:pPr>
            <a:r>
              <a:rPr lang="en-GB">
                <a:solidFill>
                  <a:schemeClr val="dk1"/>
                </a:solidFill>
                <a:latin typeface="Noto Sans"/>
                <a:ea typeface="Noto Sans"/>
                <a:cs typeface="Noto Sans"/>
                <a:sym typeface="Noto Sans"/>
              </a:rPr>
              <a:t>Data has wider societal and collective impacts that we cannot properly factor into our decision making</a:t>
            </a:r>
            <a:endParaRPr>
              <a:solidFill>
                <a:schemeClr val="dk1"/>
              </a:solidFill>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a:latin typeface="Noto Sans"/>
              <a:ea typeface="Noto Sans"/>
              <a:cs typeface="Noto Sans"/>
              <a:sym typeface="Not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531317fce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2c531317fce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150">
                <a:solidFill>
                  <a:schemeClr val="dk1"/>
                </a:solidFill>
                <a:highlight>
                  <a:srgbClr val="FFFFFF"/>
                </a:highlight>
                <a:latin typeface="Noto Sans"/>
                <a:ea typeface="Noto Sans"/>
                <a:cs typeface="Noto Sans"/>
                <a:sym typeface="Noto Sans"/>
              </a:rPr>
              <a:t>This diagram is from an excellent paper by Kröger, Lutz and Ullrich that summarises many of the issues with individualising choices about data:</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sz="1150">
                <a:solidFill>
                  <a:schemeClr val="dk1"/>
                </a:solidFill>
                <a:highlight>
                  <a:srgbClr val="FFFFFF"/>
                </a:highlight>
                <a:latin typeface="Noto Sans"/>
                <a:ea typeface="Noto Sans"/>
                <a:cs typeface="Noto Sans"/>
                <a:sym typeface="Noto Sans"/>
              </a:rPr>
              <a:t>Despite widespread concern for privacy, people are forced or compelled to widely disclose personal data about themselves via consent. This sustains the narrative that people are not interested in privacy, which influences social norms around their privacy choices. It also leads to unaccounted-for externalities on other people and society.</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sz="1150">
                <a:solidFill>
                  <a:schemeClr val="dk1"/>
                </a:solidFill>
                <a:highlight>
                  <a:srgbClr val="FFFFFF"/>
                </a:highlight>
                <a:latin typeface="Noto Sans"/>
                <a:ea typeface="Noto Sans"/>
                <a:cs typeface="Noto Sans"/>
                <a:sym typeface="Noto Sans"/>
              </a:rPr>
              <a:t>The informedness and rationality of privacy choices (e.g. consent, privacy settings, permissions) are impaired by data subject time constraints, knowledge gaps and cognitive biases; and by the overwhelming complexity, lack of transparency and practical obstacles to presenting privacy information in modern data collection and processing.</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sz="1150">
                <a:solidFill>
                  <a:schemeClr val="dk1"/>
                </a:solidFill>
                <a:highlight>
                  <a:srgbClr val="FFFFFF"/>
                </a:highlight>
                <a:latin typeface="Noto Sans"/>
                <a:ea typeface="Noto Sans"/>
                <a:cs typeface="Noto Sans"/>
                <a:sym typeface="Noto Sans"/>
              </a:rPr>
              <a:t>Privacy choices aren't voluntary because data controllers nudge and coerce, offer financial incentives, make non-negotiable agreements for services data subjects are dependent on, and provide uniform privacy practices.</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t/>
            </a:r>
            <a:endParaRPr sz="1150">
              <a:solidFill>
                <a:schemeClr val="dk1"/>
              </a:solidFill>
              <a:highlight>
                <a:srgbClr val="FFFFFF"/>
              </a:highlight>
              <a:latin typeface="Noto Sans"/>
              <a:ea typeface="Noto Sans"/>
              <a:cs typeface="Noto Sans"/>
              <a:sym typeface="Noto Sans"/>
            </a:endParaRPr>
          </a:p>
          <a:p>
            <a:pPr indent="0" lvl="0" marL="0" rtl="0" algn="l">
              <a:lnSpc>
                <a:spcPct val="100000"/>
              </a:lnSpc>
              <a:spcBef>
                <a:spcPts val="0"/>
              </a:spcBef>
              <a:spcAft>
                <a:spcPts val="0"/>
              </a:spcAft>
              <a:buSzPts val="1100"/>
              <a:buNone/>
            </a:pPr>
            <a:r>
              <a:rPr lang="en-GB" sz="1150">
                <a:solidFill>
                  <a:schemeClr val="dk1"/>
                </a:solidFill>
                <a:highlight>
                  <a:srgbClr val="FFFFFF"/>
                </a:highlight>
                <a:latin typeface="Noto Sans"/>
                <a:ea typeface="Noto Sans"/>
                <a:cs typeface="Noto Sans"/>
                <a:sym typeface="Noto Sans"/>
              </a:rPr>
              <a:t>Finally, regulatory blind spots undermine the scope and effectiveness of those choices.</a:t>
            </a:r>
            <a:endParaRPr>
              <a:solidFill>
                <a:schemeClr val="dk1"/>
              </a:solidFill>
              <a:latin typeface="Noto Sans"/>
              <a:ea typeface="Noto Sans"/>
              <a:cs typeface="Noto Sans"/>
              <a:sym typeface="Noto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4"/>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0" y="0"/>
            <a:ext cx="9144000" cy="3048000"/>
          </a:xfrm>
          <a:prstGeom prst="rect">
            <a:avLst/>
          </a:prstGeom>
          <a:noFill/>
          <a:ln>
            <a:noFill/>
          </a:ln>
        </p:spPr>
      </p:pic>
      <p:sp>
        <p:nvSpPr>
          <p:cNvPr id="12" name="Google Shape;12;p2"/>
          <p:cNvSpPr txBox="1"/>
          <p:nvPr>
            <p:ph type="ctrTitle"/>
          </p:nvPr>
        </p:nvSpPr>
        <p:spPr>
          <a:xfrm>
            <a:off x="244025" y="3048000"/>
            <a:ext cx="8520600" cy="1022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400"/>
              <a:buNone/>
              <a:defRPr sz="44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4070400"/>
            <a:ext cx="8520600" cy="592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2"/>
              </a:buClr>
              <a:buSzPts val="2800"/>
              <a:buFont typeface="Poppins SemiBold"/>
              <a:buNone/>
              <a:defRPr sz="2800">
                <a:solidFill>
                  <a:schemeClr val="lt2"/>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p:txBody>
      </p:sp>
      <p:pic>
        <p:nvPicPr>
          <p:cNvPr id="14" name="Google Shape;14;p2"/>
          <p:cNvPicPr preferRelativeResize="0"/>
          <p:nvPr/>
        </p:nvPicPr>
        <p:blipFill>
          <a:blip r:embed="rId3">
            <a:alphaModFix/>
          </a:blip>
          <a:stretch>
            <a:fillRect/>
          </a:stretch>
        </p:blipFill>
        <p:spPr>
          <a:xfrm>
            <a:off x="152400" y="4873688"/>
            <a:ext cx="2105598" cy="269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06D6E"/>
        </a:solidFill>
      </p:bgPr>
    </p:bg>
    <p:spTree>
      <p:nvGrpSpPr>
        <p:cNvPr id="56" name="Shape 56"/>
        <p:cNvGrpSpPr/>
        <p:nvPr/>
      </p:nvGrpSpPr>
      <p:grpSpPr>
        <a:xfrm>
          <a:off x="0" y="0"/>
          <a:ext cx="0" cy="0"/>
          <a:chOff x="0" y="0"/>
          <a:chExt cx="0" cy="0"/>
        </a:xfrm>
      </p:grpSpPr>
      <p:sp>
        <p:nvSpPr>
          <p:cNvPr id="57" name="Google Shape;57;p11"/>
          <p:cNvSpPr/>
          <p:nvPr/>
        </p:nvSpPr>
        <p:spPr>
          <a:xfrm>
            <a:off x="0" y="-16750"/>
            <a:ext cx="4572000" cy="457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4572000" y="-16750"/>
            <a:ext cx="4572000" cy="4572000"/>
          </a:xfrm>
          <a:prstGeom prst="rect">
            <a:avLst/>
          </a:prstGeom>
          <a:solidFill>
            <a:srgbClr val="0087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462783" y="4687992"/>
            <a:ext cx="548700" cy="393600"/>
          </a:xfrm>
          <a:prstGeom prst="rect">
            <a:avLst/>
          </a:prstGeom>
        </p:spPr>
        <p:txBody>
          <a:bodyPr anchorCtr="0" anchor="ctr" bIns="91425" lIns="91425" spcFirstLastPara="1" rIns="91425" wrap="square" tIns="91425">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11"/>
          <p:cNvSpPr/>
          <p:nvPr>
            <p:ph idx="2" type="pic"/>
          </p:nvPr>
        </p:nvSpPr>
        <p:spPr>
          <a:xfrm>
            <a:off x="0" y="2269252"/>
            <a:ext cx="2286000" cy="2286000"/>
          </a:xfrm>
          <a:prstGeom prst="rect">
            <a:avLst/>
          </a:prstGeom>
          <a:noFill/>
          <a:ln>
            <a:noFill/>
          </a:ln>
        </p:spPr>
      </p:sp>
      <p:sp>
        <p:nvSpPr>
          <p:cNvPr id="61" name="Google Shape;61;p11"/>
          <p:cNvSpPr/>
          <p:nvPr>
            <p:ph idx="3" type="pic"/>
          </p:nvPr>
        </p:nvSpPr>
        <p:spPr>
          <a:xfrm>
            <a:off x="4572000" y="-16750"/>
            <a:ext cx="2286000" cy="2286600"/>
          </a:xfrm>
          <a:prstGeom prst="rect">
            <a:avLst/>
          </a:prstGeom>
          <a:noFill/>
          <a:ln>
            <a:noFill/>
          </a:ln>
        </p:spPr>
      </p:sp>
      <p:pic>
        <p:nvPicPr>
          <p:cNvPr id="62" name="Google Shape;62;p11"/>
          <p:cNvPicPr preferRelativeResize="0"/>
          <p:nvPr/>
        </p:nvPicPr>
        <p:blipFill rotWithShape="1">
          <a:blip r:embed="rId2">
            <a:alphaModFix/>
          </a:blip>
          <a:srcRect b="0" l="109" r="119" t="0"/>
          <a:stretch/>
        </p:blipFill>
        <p:spPr>
          <a:xfrm>
            <a:off x="180400" y="4749888"/>
            <a:ext cx="2105598" cy="269825"/>
          </a:xfrm>
          <a:prstGeom prst="rect">
            <a:avLst/>
          </a:prstGeom>
          <a:noFill/>
          <a:ln>
            <a:noFill/>
          </a:ln>
        </p:spPr>
      </p:pic>
      <p:sp>
        <p:nvSpPr>
          <p:cNvPr id="63" name="Google Shape;63;p11"/>
          <p:cNvSpPr txBox="1"/>
          <p:nvPr>
            <p:ph type="title"/>
          </p:nvPr>
        </p:nvSpPr>
        <p:spPr>
          <a:xfrm>
            <a:off x="267875" y="266450"/>
            <a:ext cx="4015200" cy="17541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4" name="Google Shape;64;p11"/>
          <p:cNvSpPr txBox="1"/>
          <p:nvPr>
            <p:ph idx="4" type="title"/>
          </p:nvPr>
        </p:nvSpPr>
        <p:spPr>
          <a:xfrm>
            <a:off x="4850400" y="2564700"/>
            <a:ext cx="4015200" cy="17541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chemeClr val="accent4"/>
        </a:solidFill>
      </p:bgPr>
    </p:bg>
    <p:spTree>
      <p:nvGrpSpPr>
        <p:cNvPr id="65" name="Shape 65"/>
        <p:cNvGrpSpPr/>
        <p:nvPr/>
      </p:nvGrpSpPr>
      <p:grpSpPr>
        <a:xfrm>
          <a:off x="0" y="0"/>
          <a:ext cx="0" cy="0"/>
          <a:chOff x="0" y="0"/>
          <a:chExt cx="0" cy="0"/>
        </a:xfrm>
      </p:grpSpPr>
      <p:sp>
        <p:nvSpPr>
          <p:cNvPr id="66" name="Google Shape;66;p12"/>
          <p:cNvSpPr/>
          <p:nvPr/>
        </p:nvSpPr>
        <p:spPr>
          <a:xfrm>
            <a:off x="-18825" y="3054300"/>
            <a:ext cx="4581600" cy="2089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p:nvPr/>
        </p:nvSpPr>
        <p:spPr>
          <a:xfrm>
            <a:off x="6089729" y="3054300"/>
            <a:ext cx="3054300" cy="2089200"/>
          </a:xfrm>
          <a:prstGeom prst="rect">
            <a:avLst/>
          </a:prstGeom>
          <a:solidFill>
            <a:srgbClr val="0087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p:nvPr/>
        </p:nvSpPr>
        <p:spPr>
          <a:xfrm>
            <a:off x="6089725" y="0"/>
            <a:ext cx="3054300" cy="3054300"/>
          </a:xfrm>
          <a:prstGeom prst="rect">
            <a:avLst/>
          </a:prstGeom>
          <a:solidFill>
            <a:srgbClr val="0087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2"/>
          <p:cNvSpPr/>
          <p:nvPr/>
        </p:nvSpPr>
        <p:spPr>
          <a:xfrm>
            <a:off x="1508119" y="0"/>
            <a:ext cx="4581600" cy="3054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2"/>
          <p:cNvSpPr/>
          <p:nvPr/>
        </p:nvSpPr>
        <p:spPr>
          <a:xfrm>
            <a:off x="-18875" y="1527150"/>
            <a:ext cx="3054300" cy="3054300"/>
          </a:xfrm>
          <a:prstGeom prst="rect">
            <a:avLst/>
          </a:prstGeom>
          <a:solidFill>
            <a:srgbClr val="0087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2"/>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p12"/>
          <p:cNvSpPr/>
          <p:nvPr>
            <p:ph idx="2" type="pic"/>
          </p:nvPr>
        </p:nvSpPr>
        <p:spPr>
          <a:xfrm>
            <a:off x="-18825" y="0"/>
            <a:ext cx="1527300" cy="1527300"/>
          </a:xfrm>
          <a:prstGeom prst="rect">
            <a:avLst/>
          </a:prstGeom>
          <a:noFill/>
          <a:ln>
            <a:noFill/>
          </a:ln>
        </p:spPr>
      </p:sp>
      <p:sp>
        <p:nvSpPr>
          <p:cNvPr id="73" name="Google Shape;73;p12"/>
          <p:cNvSpPr/>
          <p:nvPr>
            <p:ph idx="3" type="pic"/>
          </p:nvPr>
        </p:nvSpPr>
        <p:spPr>
          <a:xfrm>
            <a:off x="6089725" y="0"/>
            <a:ext cx="1527300" cy="1527300"/>
          </a:xfrm>
          <a:prstGeom prst="rect">
            <a:avLst/>
          </a:prstGeom>
          <a:noFill/>
          <a:ln>
            <a:noFill/>
          </a:ln>
        </p:spPr>
      </p:sp>
      <p:sp>
        <p:nvSpPr>
          <p:cNvPr id="74" name="Google Shape;74;p12"/>
          <p:cNvSpPr/>
          <p:nvPr/>
        </p:nvSpPr>
        <p:spPr>
          <a:xfrm>
            <a:off x="3035425" y="1527150"/>
            <a:ext cx="3054300" cy="3054300"/>
          </a:xfrm>
          <a:prstGeom prst="rect">
            <a:avLst/>
          </a:prstGeom>
          <a:solidFill>
            <a:srgbClr val="006D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p:nvPr>
            <p:ph idx="4" type="pic"/>
          </p:nvPr>
        </p:nvSpPr>
        <p:spPr>
          <a:xfrm>
            <a:off x="4562725" y="1527300"/>
            <a:ext cx="1527300" cy="1527300"/>
          </a:xfrm>
          <a:prstGeom prst="rect">
            <a:avLst/>
          </a:prstGeom>
          <a:noFill/>
          <a:ln>
            <a:noFill/>
          </a:ln>
        </p:spPr>
      </p:sp>
      <p:sp>
        <p:nvSpPr>
          <p:cNvPr id="76" name="Google Shape;76;p12"/>
          <p:cNvSpPr/>
          <p:nvPr>
            <p:ph idx="5" type="pic"/>
          </p:nvPr>
        </p:nvSpPr>
        <p:spPr>
          <a:xfrm>
            <a:off x="1508475" y="3054600"/>
            <a:ext cx="1527300" cy="1527300"/>
          </a:xfrm>
          <a:prstGeom prst="rect">
            <a:avLst/>
          </a:prstGeom>
          <a:noFill/>
          <a:ln>
            <a:noFill/>
          </a:ln>
        </p:spPr>
      </p:sp>
      <p:sp>
        <p:nvSpPr>
          <p:cNvPr id="77" name="Google Shape;77;p12"/>
          <p:cNvSpPr/>
          <p:nvPr>
            <p:ph idx="6" type="pic"/>
          </p:nvPr>
        </p:nvSpPr>
        <p:spPr>
          <a:xfrm>
            <a:off x="3035275" y="4581900"/>
            <a:ext cx="1527300" cy="1527300"/>
          </a:xfrm>
          <a:prstGeom prst="rect">
            <a:avLst/>
          </a:prstGeom>
          <a:noFill/>
          <a:ln>
            <a:noFill/>
          </a:ln>
        </p:spPr>
      </p:sp>
      <p:sp>
        <p:nvSpPr>
          <p:cNvPr id="78" name="Google Shape;78;p12"/>
          <p:cNvSpPr/>
          <p:nvPr>
            <p:ph idx="7" type="pic"/>
          </p:nvPr>
        </p:nvSpPr>
        <p:spPr>
          <a:xfrm>
            <a:off x="6090025" y="3054600"/>
            <a:ext cx="3054300" cy="3054300"/>
          </a:xfrm>
          <a:prstGeom prst="rect">
            <a:avLst/>
          </a:prstGeom>
          <a:noFill/>
          <a:ln>
            <a:noFill/>
          </a:ln>
        </p:spPr>
      </p:sp>
      <p:sp>
        <p:nvSpPr>
          <p:cNvPr id="79" name="Google Shape;79;p12"/>
          <p:cNvSpPr txBox="1"/>
          <p:nvPr>
            <p:ph type="title"/>
          </p:nvPr>
        </p:nvSpPr>
        <p:spPr>
          <a:xfrm>
            <a:off x="1738125" y="157200"/>
            <a:ext cx="2555100" cy="121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2"/>
              </a:buClr>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2"/>
          <p:cNvSpPr txBox="1"/>
          <p:nvPr>
            <p:ph idx="8" type="title"/>
          </p:nvPr>
        </p:nvSpPr>
        <p:spPr>
          <a:xfrm>
            <a:off x="6339325" y="1684350"/>
            <a:ext cx="2555100" cy="121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2"/>
              </a:buClr>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12"/>
          <p:cNvSpPr txBox="1"/>
          <p:nvPr>
            <p:ph idx="9" type="title"/>
          </p:nvPr>
        </p:nvSpPr>
        <p:spPr>
          <a:xfrm>
            <a:off x="3245700" y="3211800"/>
            <a:ext cx="2555100" cy="121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2"/>
              </a:buClr>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2"/>
          <p:cNvSpPr txBox="1"/>
          <p:nvPr>
            <p:ph idx="13" type="title"/>
          </p:nvPr>
        </p:nvSpPr>
        <p:spPr>
          <a:xfrm>
            <a:off x="230725" y="1684500"/>
            <a:ext cx="2555100" cy="121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2"/>
              </a:buClr>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1"/>
              </a:buClr>
              <a:buSzPts val="3600"/>
              <a:buNone/>
              <a:defRPr sz="36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18" name="Google Shape;18;p3"/>
          <p:cNvPicPr preferRelativeResize="0"/>
          <p:nvPr/>
        </p:nvPicPr>
        <p:blipFill rotWithShape="1">
          <a:blip r:embed="rId2">
            <a:alphaModFix/>
          </a:blip>
          <a:srcRect b="0" l="109" r="119" t="0"/>
          <a:stretch/>
        </p:blipFill>
        <p:spPr>
          <a:xfrm>
            <a:off x="152400" y="4873688"/>
            <a:ext cx="2105598" cy="269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1152475" y="-100"/>
            <a:ext cx="7991400" cy="115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4"/>
          <p:cNvPicPr preferRelativeResize="0"/>
          <p:nvPr/>
        </p:nvPicPr>
        <p:blipFill>
          <a:blip r:embed="rId2">
            <a:alphaModFix/>
          </a:blip>
          <a:stretch>
            <a:fillRect/>
          </a:stretch>
        </p:blipFill>
        <p:spPr>
          <a:xfrm>
            <a:off x="0" y="0"/>
            <a:ext cx="1152475" cy="1152475"/>
          </a:xfrm>
          <a:prstGeom prst="rect">
            <a:avLst/>
          </a:prstGeom>
          <a:noFill/>
          <a:ln>
            <a:noFill/>
          </a:ln>
        </p:spPr>
      </p:pic>
      <p:sp>
        <p:nvSpPr>
          <p:cNvPr id="22" name="Google Shape;22;p4"/>
          <p:cNvSpPr txBox="1"/>
          <p:nvPr>
            <p:ph type="title"/>
          </p:nvPr>
        </p:nvSpPr>
        <p:spPr>
          <a:xfrm>
            <a:off x="1310700" y="289888"/>
            <a:ext cx="74871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2"/>
              </a:buClr>
              <a:buSzPts val="2800"/>
              <a:buNone/>
              <a:defRPr>
                <a:solidFill>
                  <a:schemeClr val="l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277200" y="1401900"/>
            <a:ext cx="8520600" cy="3167100"/>
          </a:xfrm>
          <a:prstGeom prst="rect">
            <a:avLst/>
          </a:prstGeom>
        </p:spPr>
        <p:txBody>
          <a:bodyPr anchorCtr="0" anchor="t" bIns="91425" lIns="91425" spcFirstLastPara="1" rIns="91425" wrap="square" tIns="91425">
            <a:normAutofit/>
          </a:bodyPr>
          <a:lstStyle>
            <a:lvl1pPr indent="-406400" lvl="0" marL="457200">
              <a:spcBef>
                <a:spcPts val="0"/>
              </a:spcBef>
              <a:spcAft>
                <a:spcPts val="0"/>
              </a:spcAft>
              <a:buSzPts val="2800"/>
              <a:buChar char="■"/>
              <a:defRPr/>
            </a:lvl1pPr>
            <a:lvl2pPr indent="-400050" lvl="1" marL="914400">
              <a:spcBef>
                <a:spcPts val="0"/>
              </a:spcBef>
              <a:spcAft>
                <a:spcPts val="0"/>
              </a:spcAft>
              <a:buSzPts val="2700"/>
              <a:buChar char="■"/>
              <a:defRPr/>
            </a:lvl2pPr>
            <a:lvl3pPr indent="-381000" lvl="2" marL="1371600">
              <a:spcBef>
                <a:spcPts val="0"/>
              </a:spcBef>
              <a:spcAft>
                <a:spcPts val="0"/>
              </a:spcAft>
              <a:buSzPts val="2400"/>
              <a:buChar char="■"/>
              <a:defRPr/>
            </a:lvl3pPr>
            <a:lvl4pPr indent="-361950" lvl="3" marL="1828800">
              <a:spcBef>
                <a:spcPts val="0"/>
              </a:spcBef>
              <a:spcAft>
                <a:spcPts val="0"/>
              </a:spcAft>
              <a:buSzPts val="21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4" name="Google Shape;24;p4"/>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4"/>
          <p:cNvSpPr/>
          <p:nvPr>
            <p:ph idx="2" type="pic"/>
          </p:nvPr>
        </p:nvSpPr>
        <p:spPr>
          <a:xfrm>
            <a:off x="-175" y="0"/>
            <a:ext cx="1152600" cy="1152600"/>
          </a:xfrm>
          <a:prstGeom prst="rect">
            <a:avLst/>
          </a:prstGeom>
          <a:noFill/>
          <a:ln>
            <a:noFill/>
          </a:ln>
        </p:spPr>
      </p:sp>
      <p:pic>
        <p:nvPicPr>
          <p:cNvPr id="26" name="Google Shape;26;p4"/>
          <p:cNvPicPr preferRelativeResize="0"/>
          <p:nvPr/>
        </p:nvPicPr>
        <p:blipFill rotWithShape="1">
          <a:blip r:embed="rId3">
            <a:alphaModFix/>
          </a:blip>
          <a:srcRect b="0" l="0" r="0" t="0"/>
          <a:stretch/>
        </p:blipFill>
        <p:spPr>
          <a:xfrm>
            <a:off x="152400" y="4873688"/>
            <a:ext cx="2105598" cy="269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AND_BODY_1">
    <p:spTree>
      <p:nvGrpSpPr>
        <p:cNvPr id="27" name="Shape 27"/>
        <p:cNvGrpSpPr/>
        <p:nvPr/>
      </p:nvGrpSpPr>
      <p:grpSpPr>
        <a:xfrm>
          <a:off x="0" y="0"/>
          <a:ext cx="0" cy="0"/>
          <a:chOff x="0" y="0"/>
          <a:chExt cx="0" cy="0"/>
        </a:xfrm>
      </p:grpSpPr>
      <p:sp>
        <p:nvSpPr>
          <p:cNvPr id="28" name="Google Shape;28;p5"/>
          <p:cNvSpPr/>
          <p:nvPr/>
        </p:nvSpPr>
        <p:spPr>
          <a:xfrm>
            <a:off x="1152475" y="-100"/>
            <a:ext cx="7991400" cy="115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 name="Google Shape;29;p5"/>
          <p:cNvPicPr preferRelativeResize="0"/>
          <p:nvPr/>
        </p:nvPicPr>
        <p:blipFill>
          <a:blip r:embed="rId2">
            <a:alphaModFix/>
          </a:blip>
          <a:stretch>
            <a:fillRect/>
          </a:stretch>
        </p:blipFill>
        <p:spPr>
          <a:xfrm>
            <a:off x="0" y="0"/>
            <a:ext cx="1152475" cy="1152475"/>
          </a:xfrm>
          <a:prstGeom prst="rect">
            <a:avLst/>
          </a:prstGeom>
          <a:noFill/>
          <a:ln>
            <a:noFill/>
          </a:ln>
        </p:spPr>
      </p:pic>
      <p:sp>
        <p:nvSpPr>
          <p:cNvPr id="30" name="Google Shape;30;p5"/>
          <p:cNvSpPr txBox="1"/>
          <p:nvPr>
            <p:ph type="title"/>
          </p:nvPr>
        </p:nvSpPr>
        <p:spPr>
          <a:xfrm>
            <a:off x="1310700" y="289888"/>
            <a:ext cx="74871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2"/>
              </a:buClr>
              <a:buSzPts val="28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5"/>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5"/>
          <p:cNvSpPr/>
          <p:nvPr>
            <p:ph idx="2" type="pic"/>
          </p:nvPr>
        </p:nvSpPr>
        <p:spPr>
          <a:xfrm>
            <a:off x="-175" y="0"/>
            <a:ext cx="1152600" cy="1152600"/>
          </a:xfrm>
          <a:prstGeom prst="rect">
            <a:avLst/>
          </a:prstGeom>
          <a:noFill/>
          <a:ln>
            <a:noFill/>
          </a:ln>
        </p:spPr>
      </p:sp>
      <p:pic>
        <p:nvPicPr>
          <p:cNvPr id="33" name="Google Shape;33;p5"/>
          <p:cNvPicPr preferRelativeResize="0"/>
          <p:nvPr/>
        </p:nvPicPr>
        <p:blipFill rotWithShape="1">
          <a:blip r:embed="rId3">
            <a:alphaModFix/>
          </a:blip>
          <a:srcRect b="0" l="0" r="0" t="0"/>
          <a:stretch/>
        </p:blipFill>
        <p:spPr>
          <a:xfrm>
            <a:off x="152400" y="4873688"/>
            <a:ext cx="2105598" cy="269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4" name="Shape 34"/>
        <p:cNvGrpSpPr/>
        <p:nvPr/>
      </p:nvGrpSpPr>
      <p:grpSpPr>
        <a:xfrm>
          <a:off x="0" y="0"/>
          <a:ext cx="0" cy="0"/>
          <a:chOff x="0" y="0"/>
          <a:chExt cx="0" cy="0"/>
        </a:xfrm>
      </p:grpSpPr>
      <p:sp>
        <p:nvSpPr>
          <p:cNvPr id="35" name="Google Shape;35;p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2"/>
              </a:buClr>
              <a:buSzPts val="4800"/>
              <a:buNone/>
              <a:defRPr sz="4800">
                <a:solidFill>
                  <a:schemeClr val="l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6"/>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a:buNone/>
              <a:defRPr>
                <a:solidFill>
                  <a:schemeClr val="lt2"/>
                </a:solidFill>
              </a:defRPr>
            </a:lvl1pPr>
            <a:lvl2pPr lvl="1">
              <a:buNone/>
              <a:defRPr>
                <a:solidFill>
                  <a:schemeClr val="lt2"/>
                </a:solidFill>
              </a:defRPr>
            </a:lvl2pPr>
            <a:lvl3pPr lvl="2">
              <a:buNone/>
              <a:defRPr>
                <a:solidFill>
                  <a:schemeClr val="lt2"/>
                </a:solidFill>
              </a:defRPr>
            </a:lvl3pPr>
            <a:lvl4pPr lvl="3">
              <a:buNone/>
              <a:defRPr>
                <a:solidFill>
                  <a:schemeClr val="lt2"/>
                </a:solidFill>
              </a:defRPr>
            </a:lvl4pPr>
            <a:lvl5pPr lvl="4">
              <a:buNone/>
              <a:defRPr>
                <a:solidFill>
                  <a:schemeClr val="lt2"/>
                </a:solidFill>
              </a:defRPr>
            </a:lvl5pPr>
            <a:lvl6pPr lvl="5">
              <a:buNone/>
              <a:defRPr>
                <a:solidFill>
                  <a:schemeClr val="lt2"/>
                </a:solidFill>
              </a:defRPr>
            </a:lvl6pPr>
            <a:lvl7pPr lvl="6">
              <a:buNone/>
              <a:defRPr>
                <a:solidFill>
                  <a:schemeClr val="lt2"/>
                </a:solidFill>
              </a:defRPr>
            </a:lvl7pPr>
            <a:lvl8pPr lvl="7">
              <a:buNone/>
              <a:defRPr>
                <a:solidFill>
                  <a:schemeClr val="lt2"/>
                </a:solidFill>
              </a:defRPr>
            </a:lvl8pPr>
            <a:lvl9pPr lvl="8">
              <a:buNone/>
              <a:defRPr>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pic>
        <p:nvPicPr>
          <p:cNvPr id="37" name="Google Shape;37;p6"/>
          <p:cNvPicPr preferRelativeResize="0"/>
          <p:nvPr/>
        </p:nvPicPr>
        <p:blipFill rotWithShape="1">
          <a:blip r:embed="rId2">
            <a:alphaModFix/>
          </a:blip>
          <a:srcRect b="0" l="109" r="119" t="0"/>
          <a:stretch/>
        </p:blipFill>
        <p:spPr>
          <a:xfrm>
            <a:off x="152400" y="4873688"/>
            <a:ext cx="2105598" cy="269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3"/>
        </a:solidFill>
      </p:bgPr>
    </p:bg>
    <p:spTree>
      <p:nvGrpSpPr>
        <p:cNvPr id="38" name="Shape 38"/>
        <p:cNvGrpSpPr/>
        <p:nvPr/>
      </p:nvGrpSpPr>
      <p:grpSpPr>
        <a:xfrm>
          <a:off x="0" y="0"/>
          <a:ext cx="0" cy="0"/>
          <a:chOff x="0" y="0"/>
          <a:chExt cx="0" cy="0"/>
        </a:xfrm>
      </p:grpSpPr>
      <p:sp>
        <p:nvSpPr>
          <p:cNvPr id="39" name="Google Shape;3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 name="Google Shape;40;p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2100"/>
              <a:buFont typeface="Poppins SemiBold"/>
              <a:buNone/>
              <a:defRPr sz="2100">
                <a:solidFill>
                  <a:schemeClr val="accent1"/>
                </a:solidFill>
                <a:latin typeface="Poppins SemiBold"/>
                <a:ea typeface="Poppins SemiBold"/>
                <a:cs typeface="Poppins SemiBold"/>
                <a:sym typeface="Poppins SemiBol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406400" lvl="0" marL="457200">
              <a:spcBef>
                <a:spcPts val="0"/>
              </a:spcBef>
              <a:spcAft>
                <a:spcPts val="0"/>
              </a:spcAft>
              <a:buSzPts val="2800"/>
              <a:buChar char="■"/>
              <a:defRPr/>
            </a:lvl1pPr>
            <a:lvl2pPr indent="-400050" lvl="1" marL="914400">
              <a:spcBef>
                <a:spcPts val="0"/>
              </a:spcBef>
              <a:spcAft>
                <a:spcPts val="0"/>
              </a:spcAft>
              <a:buSzPts val="2700"/>
              <a:buChar char="■"/>
              <a:defRPr/>
            </a:lvl2pPr>
            <a:lvl3pPr indent="-381000" lvl="2" marL="1371600">
              <a:spcBef>
                <a:spcPts val="0"/>
              </a:spcBef>
              <a:spcAft>
                <a:spcPts val="0"/>
              </a:spcAft>
              <a:buSzPts val="2400"/>
              <a:buChar char="■"/>
              <a:defRPr/>
            </a:lvl3pPr>
            <a:lvl4pPr indent="-361950" lvl="3" marL="1828800">
              <a:spcBef>
                <a:spcPts val="0"/>
              </a:spcBef>
              <a:spcAft>
                <a:spcPts val="0"/>
              </a:spcAft>
              <a:buSzPts val="21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3" name="Google Shape;43;p7"/>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44" name="Google Shape;44;p7"/>
          <p:cNvPicPr preferRelativeResize="0"/>
          <p:nvPr/>
        </p:nvPicPr>
        <p:blipFill rotWithShape="1">
          <a:blip r:embed="rId2">
            <a:alphaModFix/>
          </a:blip>
          <a:srcRect b="0" l="109" r="119" t="0"/>
          <a:stretch/>
        </p:blipFill>
        <p:spPr>
          <a:xfrm>
            <a:off x="152400" y="4873688"/>
            <a:ext cx="2105598" cy="269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8"/>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pic>
        <p:nvPicPr>
          <p:cNvPr id="47" name="Google Shape;47;p8"/>
          <p:cNvPicPr preferRelativeResize="0"/>
          <p:nvPr/>
        </p:nvPicPr>
        <p:blipFill rotWithShape="1">
          <a:blip r:embed="rId2">
            <a:alphaModFix/>
          </a:blip>
          <a:srcRect b="0" l="0" r="0" t="0"/>
          <a:stretch/>
        </p:blipFill>
        <p:spPr>
          <a:xfrm>
            <a:off x="152400" y="4873688"/>
            <a:ext cx="2105598" cy="269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ive title slide">
  <p:cSld name="TITLE_1">
    <p:bg>
      <p:bgPr>
        <a:solidFill>
          <a:schemeClr val="accent4"/>
        </a:solidFill>
      </p:bgPr>
    </p:bg>
    <p:spTree>
      <p:nvGrpSpPr>
        <p:cNvPr id="48" name="Shape 48"/>
        <p:cNvGrpSpPr/>
        <p:nvPr/>
      </p:nvGrpSpPr>
      <p:grpSpPr>
        <a:xfrm>
          <a:off x="0" y="0"/>
          <a:ext cx="0" cy="0"/>
          <a:chOff x="0" y="0"/>
          <a:chExt cx="0" cy="0"/>
        </a:xfrm>
      </p:grpSpPr>
      <p:sp>
        <p:nvSpPr>
          <p:cNvPr id="49" name="Google Shape;49;p9"/>
          <p:cNvSpPr txBox="1"/>
          <p:nvPr>
            <p:ph type="ctrTitle"/>
          </p:nvPr>
        </p:nvSpPr>
        <p:spPr>
          <a:xfrm>
            <a:off x="244025" y="3048000"/>
            <a:ext cx="8520600" cy="10224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2"/>
              </a:buClr>
              <a:buSzPts val="4400"/>
              <a:buNone/>
              <a:defRPr sz="4400">
                <a:solidFill>
                  <a:schemeClr val="lt2"/>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50" name="Google Shape;50;p9"/>
          <p:cNvSpPr txBox="1"/>
          <p:nvPr>
            <p:ph idx="1" type="subTitle"/>
          </p:nvPr>
        </p:nvSpPr>
        <p:spPr>
          <a:xfrm>
            <a:off x="311700" y="4070400"/>
            <a:ext cx="8520600" cy="592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800"/>
              <a:buFont typeface="Poppins SemiBold"/>
              <a:buNone/>
              <a:defRPr sz="2800">
                <a:solidFill>
                  <a:schemeClr val="lt2"/>
                </a:solidFill>
                <a:latin typeface="Poppins SemiBold"/>
                <a:ea typeface="Poppins SemiBold"/>
                <a:cs typeface="Poppins SemiBold"/>
                <a:sym typeface="Poppins SemiBold"/>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p:txBody>
      </p:sp>
      <p:pic>
        <p:nvPicPr>
          <p:cNvPr id="51" name="Google Shape;51;p9"/>
          <p:cNvPicPr preferRelativeResize="0"/>
          <p:nvPr/>
        </p:nvPicPr>
        <p:blipFill>
          <a:blip r:embed="rId2">
            <a:alphaModFix/>
          </a:blip>
          <a:stretch>
            <a:fillRect/>
          </a:stretch>
        </p:blipFill>
        <p:spPr>
          <a:xfrm>
            <a:off x="0" y="0"/>
            <a:ext cx="9144000" cy="304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MAIN_POINT_1">
    <p:bg>
      <p:bgPr>
        <a:solidFill>
          <a:schemeClr val="accent1"/>
        </a:solidFill>
      </p:bgPr>
    </p:bg>
    <p:spTree>
      <p:nvGrpSpPr>
        <p:cNvPr id="52" name="Shape 52"/>
        <p:cNvGrpSpPr/>
        <p:nvPr/>
      </p:nvGrpSpPr>
      <p:grpSpPr>
        <a:xfrm>
          <a:off x="0" y="0"/>
          <a:ext cx="0" cy="0"/>
          <a:chOff x="0" y="0"/>
          <a:chExt cx="0" cy="0"/>
        </a:xfrm>
      </p:grpSpPr>
      <p:sp>
        <p:nvSpPr>
          <p:cNvPr id="53" name="Google Shape;53;p10"/>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pic>
        <p:nvPicPr>
          <p:cNvPr id="54" name="Google Shape;54;p10"/>
          <p:cNvPicPr preferRelativeResize="0"/>
          <p:nvPr/>
        </p:nvPicPr>
        <p:blipFill rotWithShape="1">
          <a:blip r:embed="rId2">
            <a:alphaModFix/>
          </a:blip>
          <a:srcRect b="0" l="109" r="119" t="0"/>
          <a:stretch/>
        </p:blipFill>
        <p:spPr>
          <a:xfrm>
            <a:off x="152400" y="4873688"/>
            <a:ext cx="2105598" cy="269825"/>
          </a:xfrm>
          <a:prstGeom prst="rect">
            <a:avLst/>
          </a:prstGeom>
          <a:noFill/>
          <a:ln>
            <a:noFill/>
          </a:ln>
        </p:spPr>
      </p:pic>
      <p:sp>
        <p:nvSpPr>
          <p:cNvPr id="55" name="Google Shape;55;p10"/>
          <p:cNvSpPr txBox="1"/>
          <p:nvPr>
            <p:ph idx="1" type="body"/>
          </p:nvPr>
        </p:nvSpPr>
        <p:spPr>
          <a:xfrm>
            <a:off x="618775" y="647775"/>
            <a:ext cx="7332300" cy="3471000"/>
          </a:xfrm>
          <a:prstGeom prst="rect">
            <a:avLst/>
          </a:prstGeom>
        </p:spPr>
        <p:txBody>
          <a:bodyPr anchorCtr="0" anchor="ctr" bIns="91425" lIns="90000" spcFirstLastPara="1" rIns="91425" wrap="square" tIns="91425">
            <a:normAutofit/>
          </a:bodyPr>
          <a:lstStyle>
            <a:lvl1pPr indent="-419100" lvl="0" marL="457200" rtl="0">
              <a:spcBef>
                <a:spcPts val="0"/>
              </a:spcBef>
              <a:spcAft>
                <a:spcPts val="0"/>
              </a:spcAft>
              <a:buSzPts val="3000"/>
              <a:buFont typeface="Poppins SemiBold"/>
              <a:buChar char="■"/>
              <a:defRPr sz="3000">
                <a:solidFill>
                  <a:schemeClr val="lt2"/>
                </a:solidFill>
                <a:latin typeface="Poppins SemiBold"/>
                <a:ea typeface="Poppins SemiBold"/>
                <a:cs typeface="Poppins SemiBold"/>
                <a:sym typeface="Poppins SemiBold"/>
              </a:defRPr>
            </a:lvl1pPr>
            <a:lvl2pPr indent="-400050" lvl="1" marL="914400" rtl="0">
              <a:spcBef>
                <a:spcPts val="1000"/>
              </a:spcBef>
              <a:spcAft>
                <a:spcPts val="0"/>
              </a:spcAft>
              <a:buClr>
                <a:schemeClr val="lt2"/>
              </a:buClr>
              <a:buSzPts val="2700"/>
              <a:buFont typeface="Poppins SemiBold"/>
              <a:buChar char="■"/>
              <a:defRPr>
                <a:solidFill>
                  <a:schemeClr val="lt2"/>
                </a:solidFill>
                <a:latin typeface="Poppins SemiBold"/>
                <a:ea typeface="Poppins SemiBold"/>
                <a:cs typeface="Poppins SemiBold"/>
                <a:sym typeface="Poppins SemiBold"/>
              </a:defRPr>
            </a:lvl2pPr>
            <a:lvl3pPr indent="-381000" lvl="2" marL="1371600" rtl="0">
              <a:spcBef>
                <a:spcPts val="1000"/>
              </a:spcBef>
              <a:spcAft>
                <a:spcPts val="0"/>
              </a:spcAft>
              <a:buClr>
                <a:schemeClr val="lt2"/>
              </a:buClr>
              <a:buSzPts val="2400"/>
              <a:buFont typeface="Poppins SemiBold"/>
              <a:buChar char="■"/>
              <a:defRPr>
                <a:solidFill>
                  <a:schemeClr val="lt2"/>
                </a:solidFill>
                <a:latin typeface="Poppins SemiBold"/>
                <a:ea typeface="Poppins SemiBold"/>
                <a:cs typeface="Poppins SemiBold"/>
                <a:sym typeface="Poppins SemiBold"/>
              </a:defRPr>
            </a:lvl3pPr>
            <a:lvl4pPr indent="-361950" lvl="3" marL="1828800" rtl="0">
              <a:spcBef>
                <a:spcPts val="1000"/>
              </a:spcBef>
              <a:spcAft>
                <a:spcPts val="0"/>
              </a:spcAft>
              <a:buClr>
                <a:schemeClr val="lt2"/>
              </a:buClr>
              <a:buSzPts val="2100"/>
              <a:buFont typeface="Poppins SemiBold"/>
              <a:buChar char="■"/>
              <a:defRPr>
                <a:solidFill>
                  <a:schemeClr val="lt2"/>
                </a:solidFill>
                <a:latin typeface="Poppins SemiBold"/>
                <a:ea typeface="Poppins SemiBold"/>
                <a:cs typeface="Poppins SemiBold"/>
                <a:sym typeface="Poppins SemiBold"/>
              </a:defRPr>
            </a:lvl4pPr>
            <a:lvl5pPr indent="-342900" lvl="4" marL="2286000" rtl="0">
              <a:spcBef>
                <a:spcPts val="1000"/>
              </a:spcBef>
              <a:spcAft>
                <a:spcPts val="0"/>
              </a:spcAft>
              <a:buClr>
                <a:schemeClr val="lt2"/>
              </a:buClr>
              <a:buSzPts val="1800"/>
              <a:buFont typeface="Poppins SemiBold"/>
              <a:buChar char="○"/>
              <a:defRPr>
                <a:solidFill>
                  <a:schemeClr val="lt2"/>
                </a:solidFill>
                <a:latin typeface="Poppins SemiBold"/>
                <a:ea typeface="Poppins SemiBold"/>
                <a:cs typeface="Poppins SemiBold"/>
                <a:sym typeface="Poppins SemiBold"/>
              </a:defRPr>
            </a:lvl5pPr>
            <a:lvl6pPr indent="-342900" lvl="5" marL="2743200" rtl="0">
              <a:spcBef>
                <a:spcPts val="1000"/>
              </a:spcBef>
              <a:spcAft>
                <a:spcPts val="0"/>
              </a:spcAft>
              <a:buClr>
                <a:schemeClr val="lt2"/>
              </a:buClr>
              <a:buSzPts val="1800"/>
              <a:buFont typeface="Poppins SemiBold"/>
              <a:buChar char="■"/>
              <a:defRPr>
                <a:solidFill>
                  <a:schemeClr val="lt2"/>
                </a:solidFill>
                <a:latin typeface="Poppins SemiBold"/>
                <a:ea typeface="Poppins SemiBold"/>
                <a:cs typeface="Poppins SemiBold"/>
                <a:sym typeface="Poppins SemiBold"/>
              </a:defRPr>
            </a:lvl6pPr>
            <a:lvl7pPr indent="-342900" lvl="6" marL="3200400" rtl="0">
              <a:spcBef>
                <a:spcPts val="1000"/>
              </a:spcBef>
              <a:spcAft>
                <a:spcPts val="0"/>
              </a:spcAft>
              <a:buClr>
                <a:schemeClr val="lt2"/>
              </a:buClr>
              <a:buSzPts val="1800"/>
              <a:buFont typeface="Poppins SemiBold"/>
              <a:buChar char="●"/>
              <a:defRPr>
                <a:solidFill>
                  <a:schemeClr val="lt2"/>
                </a:solidFill>
                <a:latin typeface="Poppins SemiBold"/>
                <a:ea typeface="Poppins SemiBold"/>
                <a:cs typeface="Poppins SemiBold"/>
                <a:sym typeface="Poppins SemiBold"/>
              </a:defRPr>
            </a:lvl7pPr>
            <a:lvl8pPr indent="-342900" lvl="7" marL="3657600" rtl="0">
              <a:spcBef>
                <a:spcPts val="1000"/>
              </a:spcBef>
              <a:spcAft>
                <a:spcPts val="0"/>
              </a:spcAft>
              <a:buClr>
                <a:schemeClr val="lt2"/>
              </a:buClr>
              <a:buSzPts val="1800"/>
              <a:buFont typeface="Poppins SemiBold"/>
              <a:buChar char="○"/>
              <a:defRPr>
                <a:solidFill>
                  <a:schemeClr val="lt2"/>
                </a:solidFill>
                <a:latin typeface="Poppins SemiBold"/>
                <a:ea typeface="Poppins SemiBold"/>
                <a:cs typeface="Poppins SemiBold"/>
                <a:sym typeface="Poppins SemiBold"/>
              </a:defRPr>
            </a:lvl8pPr>
            <a:lvl9pPr indent="-342900" lvl="8" marL="4114800" rtl="0">
              <a:spcBef>
                <a:spcPts val="1000"/>
              </a:spcBef>
              <a:spcAft>
                <a:spcPts val="1000"/>
              </a:spcAft>
              <a:buClr>
                <a:schemeClr val="lt2"/>
              </a:buClr>
              <a:buSzPts val="1800"/>
              <a:buFont typeface="Poppins SemiBold"/>
              <a:buChar char="■"/>
              <a:defRPr>
                <a:solidFill>
                  <a:schemeClr val="lt2"/>
                </a:solidFill>
                <a:latin typeface="Poppins SemiBold"/>
                <a:ea typeface="Poppins SemiBold"/>
                <a:cs typeface="Poppins SemiBold"/>
                <a:sym typeface="Poppins SemiBold"/>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77200" y="1152475"/>
            <a:ext cx="8520600" cy="3416400"/>
          </a:xfrm>
          <a:prstGeom prst="rect">
            <a:avLst/>
          </a:prstGeom>
          <a:noFill/>
          <a:ln>
            <a:noFill/>
          </a:ln>
        </p:spPr>
        <p:txBody>
          <a:bodyPr anchorCtr="0" anchor="t" bIns="91425" lIns="91425" spcFirstLastPara="1" rIns="91425" wrap="square" tIns="91425">
            <a:normAutofit/>
          </a:bodyPr>
          <a:lstStyle>
            <a:lvl1pPr indent="-406400" lvl="0" marL="457200">
              <a:lnSpc>
                <a:spcPct val="115000"/>
              </a:lnSpc>
              <a:spcBef>
                <a:spcPts val="0"/>
              </a:spcBef>
              <a:spcAft>
                <a:spcPts val="0"/>
              </a:spcAft>
              <a:buClr>
                <a:schemeClr val="accent3"/>
              </a:buClr>
              <a:buSzPts val="2800"/>
              <a:buFont typeface="Noto Sans"/>
              <a:buChar char="■"/>
              <a:defRPr sz="2400">
                <a:solidFill>
                  <a:schemeClr val="dk1"/>
                </a:solidFill>
                <a:latin typeface="Noto Sans"/>
                <a:ea typeface="Noto Sans"/>
                <a:cs typeface="Noto Sans"/>
                <a:sym typeface="Noto Sans"/>
              </a:defRPr>
            </a:lvl1pPr>
            <a:lvl2pPr indent="-400050" lvl="1" marL="914400">
              <a:lnSpc>
                <a:spcPct val="115000"/>
              </a:lnSpc>
              <a:spcBef>
                <a:spcPts val="0"/>
              </a:spcBef>
              <a:spcAft>
                <a:spcPts val="0"/>
              </a:spcAft>
              <a:buClr>
                <a:schemeClr val="accent3"/>
              </a:buClr>
              <a:buSzPts val="2700"/>
              <a:buFont typeface="Noto Sans"/>
              <a:buChar char="■"/>
              <a:defRPr sz="2200">
                <a:solidFill>
                  <a:schemeClr val="dk1"/>
                </a:solidFill>
                <a:latin typeface="Noto Sans"/>
                <a:ea typeface="Noto Sans"/>
                <a:cs typeface="Noto Sans"/>
                <a:sym typeface="Noto Sans"/>
              </a:defRPr>
            </a:lvl2pPr>
            <a:lvl3pPr indent="-381000" lvl="2" marL="1371600">
              <a:lnSpc>
                <a:spcPct val="115000"/>
              </a:lnSpc>
              <a:spcBef>
                <a:spcPts val="0"/>
              </a:spcBef>
              <a:spcAft>
                <a:spcPts val="0"/>
              </a:spcAft>
              <a:buClr>
                <a:schemeClr val="accent3"/>
              </a:buClr>
              <a:buSzPts val="2400"/>
              <a:buFont typeface="Noto Sans"/>
              <a:buChar char="■"/>
              <a:defRPr sz="2000">
                <a:solidFill>
                  <a:schemeClr val="dk1"/>
                </a:solidFill>
                <a:latin typeface="Noto Sans"/>
                <a:ea typeface="Noto Sans"/>
                <a:cs typeface="Noto Sans"/>
                <a:sym typeface="Noto Sans"/>
              </a:defRPr>
            </a:lvl3pPr>
            <a:lvl4pPr indent="-361950" lvl="3" marL="1828800">
              <a:lnSpc>
                <a:spcPct val="115000"/>
              </a:lnSpc>
              <a:spcBef>
                <a:spcPts val="0"/>
              </a:spcBef>
              <a:spcAft>
                <a:spcPts val="0"/>
              </a:spcAft>
              <a:buClr>
                <a:schemeClr val="accent3"/>
              </a:buClr>
              <a:buSzPts val="2100"/>
              <a:buFont typeface="Noto Sans"/>
              <a:buChar char="■"/>
              <a:defRPr sz="1800">
                <a:solidFill>
                  <a:schemeClr val="dk1"/>
                </a:solidFill>
                <a:latin typeface="Noto Sans"/>
                <a:ea typeface="Noto Sans"/>
                <a:cs typeface="Noto Sans"/>
                <a:sym typeface="Noto Sans"/>
              </a:defRPr>
            </a:lvl4pPr>
            <a:lvl5pPr indent="-342900" lvl="4" marL="2286000">
              <a:lnSpc>
                <a:spcPct val="115000"/>
              </a:lnSpc>
              <a:spcBef>
                <a:spcPts val="0"/>
              </a:spcBef>
              <a:spcAft>
                <a:spcPts val="0"/>
              </a:spcAft>
              <a:buClr>
                <a:schemeClr val="dk1"/>
              </a:buClr>
              <a:buSzPts val="1800"/>
              <a:buFont typeface="Noto Sans"/>
              <a:buChar char="○"/>
              <a:defRPr sz="1800">
                <a:solidFill>
                  <a:schemeClr val="dk1"/>
                </a:solidFill>
                <a:latin typeface="Noto Sans"/>
                <a:ea typeface="Noto Sans"/>
                <a:cs typeface="Noto Sans"/>
                <a:sym typeface="Noto Sans"/>
              </a:defRPr>
            </a:lvl5pPr>
            <a:lvl6pPr indent="-342900" lvl="5" marL="2743200">
              <a:lnSpc>
                <a:spcPct val="115000"/>
              </a:lnSpc>
              <a:spcBef>
                <a:spcPts val="0"/>
              </a:spcBef>
              <a:spcAft>
                <a:spcPts val="0"/>
              </a:spcAft>
              <a:buClr>
                <a:schemeClr val="dk1"/>
              </a:buClr>
              <a:buSzPts val="1800"/>
              <a:buFont typeface="Noto Sans"/>
              <a:buChar char="■"/>
              <a:defRPr sz="1800">
                <a:solidFill>
                  <a:schemeClr val="dk1"/>
                </a:solidFill>
                <a:latin typeface="Noto Sans"/>
                <a:ea typeface="Noto Sans"/>
                <a:cs typeface="Noto Sans"/>
                <a:sym typeface="Noto Sans"/>
              </a:defRPr>
            </a:lvl6pPr>
            <a:lvl7pPr indent="-342900" lvl="6" marL="3200400">
              <a:lnSpc>
                <a:spcPct val="115000"/>
              </a:lnSpc>
              <a:spcBef>
                <a:spcPts val="0"/>
              </a:spcBef>
              <a:spcAft>
                <a:spcPts val="0"/>
              </a:spcAft>
              <a:buClr>
                <a:schemeClr val="dk1"/>
              </a:buClr>
              <a:buSzPts val="1800"/>
              <a:buFont typeface="Noto Sans"/>
              <a:buChar char="●"/>
              <a:defRPr sz="1800">
                <a:solidFill>
                  <a:schemeClr val="dk1"/>
                </a:solidFill>
                <a:latin typeface="Noto Sans"/>
                <a:ea typeface="Noto Sans"/>
                <a:cs typeface="Noto Sans"/>
                <a:sym typeface="Noto Sans"/>
              </a:defRPr>
            </a:lvl7pPr>
            <a:lvl8pPr indent="-342900" lvl="7" marL="3657600">
              <a:lnSpc>
                <a:spcPct val="115000"/>
              </a:lnSpc>
              <a:spcBef>
                <a:spcPts val="0"/>
              </a:spcBef>
              <a:spcAft>
                <a:spcPts val="0"/>
              </a:spcAft>
              <a:buClr>
                <a:schemeClr val="dk1"/>
              </a:buClr>
              <a:buSzPts val="1800"/>
              <a:buFont typeface="Noto Sans"/>
              <a:buChar char="○"/>
              <a:defRPr sz="1800">
                <a:solidFill>
                  <a:schemeClr val="dk1"/>
                </a:solidFill>
                <a:latin typeface="Noto Sans"/>
                <a:ea typeface="Noto Sans"/>
                <a:cs typeface="Noto Sans"/>
                <a:sym typeface="Noto Sans"/>
              </a:defRPr>
            </a:lvl8pPr>
            <a:lvl9pPr indent="-342900" lvl="8" marL="4114800">
              <a:lnSpc>
                <a:spcPct val="115000"/>
              </a:lnSpc>
              <a:spcBef>
                <a:spcPts val="0"/>
              </a:spcBef>
              <a:spcAft>
                <a:spcPts val="0"/>
              </a:spcAft>
              <a:buClr>
                <a:schemeClr val="dk1"/>
              </a:buClr>
              <a:buSzPts val="1800"/>
              <a:buFont typeface="Noto Sans"/>
              <a:buChar char="■"/>
              <a:defRPr sz="1800">
                <a:solidFill>
                  <a:schemeClr val="dk1"/>
                </a:solidFill>
                <a:latin typeface="Noto Sans"/>
                <a:ea typeface="Noto Sans"/>
                <a:cs typeface="Noto Sans"/>
                <a:sym typeface="Noto Sans"/>
              </a:defRPr>
            </a:lvl9pPr>
          </a:lstStyle>
          <a:p/>
        </p:txBody>
      </p:sp>
      <p:sp>
        <p:nvSpPr>
          <p:cNvPr id="8" name="Google Shape;8;p1"/>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Noto Sans"/>
                <a:ea typeface="Noto Sans"/>
                <a:cs typeface="Noto Sans"/>
                <a:sym typeface="Noto Sans"/>
              </a:defRPr>
            </a:lvl1pPr>
            <a:lvl2pPr lvl="1" algn="r">
              <a:buNone/>
              <a:defRPr sz="1000">
                <a:solidFill>
                  <a:schemeClr val="dk1"/>
                </a:solidFill>
                <a:latin typeface="Noto Sans"/>
                <a:ea typeface="Noto Sans"/>
                <a:cs typeface="Noto Sans"/>
                <a:sym typeface="Noto Sans"/>
              </a:defRPr>
            </a:lvl2pPr>
            <a:lvl3pPr lvl="2" algn="r">
              <a:buNone/>
              <a:defRPr sz="1000">
                <a:solidFill>
                  <a:schemeClr val="dk1"/>
                </a:solidFill>
                <a:latin typeface="Noto Sans"/>
                <a:ea typeface="Noto Sans"/>
                <a:cs typeface="Noto Sans"/>
                <a:sym typeface="Noto Sans"/>
              </a:defRPr>
            </a:lvl3pPr>
            <a:lvl4pPr lvl="3" algn="r">
              <a:buNone/>
              <a:defRPr sz="1000">
                <a:solidFill>
                  <a:schemeClr val="dk1"/>
                </a:solidFill>
                <a:latin typeface="Noto Sans"/>
                <a:ea typeface="Noto Sans"/>
                <a:cs typeface="Noto Sans"/>
                <a:sym typeface="Noto Sans"/>
              </a:defRPr>
            </a:lvl4pPr>
            <a:lvl5pPr lvl="4" algn="r">
              <a:buNone/>
              <a:defRPr sz="1000">
                <a:solidFill>
                  <a:schemeClr val="dk1"/>
                </a:solidFill>
                <a:latin typeface="Noto Sans"/>
                <a:ea typeface="Noto Sans"/>
                <a:cs typeface="Noto Sans"/>
                <a:sym typeface="Noto Sans"/>
              </a:defRPr>
            </a:lvl5pPr>
            <a:lvl6pPr lvl="5" algn="r">
              <a:buNone/>
              <a:defRPr sz="1000">
                <a:solidFill>
                  <a:schemeClr val="dk1"/>
                </a:solidFill>
                <a:latin typeface="Noto Sans"/>
                <a:ea typeface="Noto Sans"/>
                <a:cs typeface="Noto Sans"/>
                <a:sym typeface="Noto Sans"/>
              </a:defRPr>
            </a:lvl6pPr>
            <a:lvl7pPr lvl="6" algn="r">
              <a:buNone/>
              <a:defRPr sz="1000">
                <a:solidFill>
                  <a:schemeClr val="dk1"/>
                </a:solidFill>
                <a:latin typeface="Noto Sans"/>
                <a:ea typeface="Noto Sans"/>
                <a:cs typeface="Noto Sans"/>
                <a:sym typeface="Noto Sans"/>
              </a:defRPr>
            </a:lvl7pPr>
            <a:lvl8pPr lvl="7" algn="r">
              <a:buNone/>
              <a:defRPr sz="1000">
                <a:solidFill>
                  <a:schemeClr val="dk1"/>
                </a:solidFill>
                <a:latin typeface="Noto Sans"/>
                <a:ea typeface="Noto Sans"/>
                <a:cs typeface="Noto Sans"/>
                <a:sym typeface="Noto Sans"/>
              </a:defRPr>
            </a:lvl8pPr>
            <a:lvl9pPr lvl="8" algn="r">
              <a:buNone/>
              <a:defRPr sz="1000">
                <a:solidFill>
                  <a:schemeClr val="dk1"/>
                </a:solidFill>
                <a:latin typeface="Noto Sans"/>
                <a:ea typeface="Noto Sans"/>
                <a:cs typeface="Noto Sans"/>
                <a:sym typeface="Noto Sans"/>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txBox="1"/>
          <p:nvPr/>
        </p:nvSpPr>
        <p:spPr>
          <a:xfrm>
            <a:off x="5771925" y="3219525"/>
            <a:ext cx="55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oto Sans"/>
              <a:ea typeface="Noto Sans"/>
              <a:cs typeface="Noto Sans"/>
              <a:sym typeface="Noto Sans"/>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3"/>
          <p:cNvSpPr txBox="1"/>
          <p:nvPr>
            <p:ph type="ctrTitle"/>
          </p:nvPr>
        </p:nvSpPr>
        <p:spPr>
          <a:xfrm>
            <a:off x="244025" y="3115825"/>
            <a:ext cx="8520600" cy="1359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Data</a:t>
            </a:r>
            <a:r>
              <a:rPr lang="en-GB"/>
              <a:t> Protection Reform: </a:t>
            </a:r>
            <a:endParaRPr/>
          </a:p>
          <a:p>
            <a:pPr indent="0" lvl="0" marL="0" rtl="0" algn="l">
              <a:spcBef>
                <a:spcPts val="0"/>
              </a:spcBef>
              <a:spcAft>
                <a:spcPts val="0"/>
              </a:spcAft>
              <a:buNone/>
            </a:pPr>
            <a:r>
              <a:rPr lang="en-GB"/>
              <a:t>The changing UK landscape</a:t>
            </a:r>
            <a:endParaRPr/>
          </a:p>
        </p:txBody>
      </p:sp>
      <p:sp>
        <p:nvSpPr>
          <p:cNvPr id="88" name="Google Shape;88;p13"/>
          <p:cNvSpPr txBox="1"/>
          <p:nvPr>
            <p:ph idx="1" type="subTitle"/>
          </p:nvPr>
        </p:nvSpPr>
        <p:spPr>
          <a:xfrm>
            <a:off x="623400" y="4600475"/>
            <a:ext cx="8181300" cy="592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sz="2200"/>
              <a:t>Gavin Freeguard</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GB" sz="4000"/>
              <a:t>… but big data </a:t>
            </a:r>
            <a:br>
              <a:rPr lang="en-GB" sz="4000"/>
            </a:br>
            <a:r>
              <a:rPr lang="en-GB" sz="4000"/>
              <a:t>is </a:t>
            </a:r>
            <a:r>
              <a:rPr lang="en-GB" sz="4000">
                <a:solidFill>
                  <a:schemeClr val="accent3"/>
                </a:solidFill>
              </a:rPr>
              <a:t>relational</a:t>
            </a:r>
            <a:endParaRPr sz="4000">
              <a:solidFill>
                <a:schemeClr val="accent3"/>
              </a:solidFill>
            </a:endParaRPr>
          </a:p>
        </p:txBody>
      </p:sp>
      <p:sp>
        <p:nvSpPr>
          <p:cNvPr id="142" name="Google Shape;142;p22"/>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3"/>
          <p:cNvPicPr preferRelativeResize="0"/>
          <p:nvPr/>
        </p:nvPicPr>
        <p:blipFill rotWithShape="1">
          <a:blip r:embed="rId3">
            <a:alphaModFix/>
          </a:blip>
          <a:srcRect b="20384" l="0" r="0" t="3069"/>
          <a:stretch/>
        </p:blipFill>
        <p:spPr>
          <a:xfrm>
            <a:off x="152400" y="152400"/>
            <a:ext cx="8839199" cy="3766201"/>
          </a:xfrm>
          <a:prstGeom prst="rect">
            <a:avLst/>
          </a:prstGeom>
          <a:noFill/>
          <a:ln>
            <a:noFill/>
          </a:ln>
        </p:spPr>
      </p:pic>
      <p:sp>
        <p:nvSpPr>
          <p:cNvPr id="148" name="Google Shape;148;p23"/>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49" name="Google Shape;149;p23"/>
          <p:cNvSpPr txBox="1"/>
          <p:nvPr/>
        </p:nvSpPr>
        <p:spPr>
          <a:xfrm>
            <a:off x="152400" y="3918600"/>
            <a:ext cx="8839200" cy="831300"/>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Noto Sans"/>
                <a:ea typeface="Noto Sans"/>
                <a:cs typeface="Noto Sans"/>
                <a:sym typeface="Noto Sans"/>
              </a:rPr>
              <a:t>Viljoen, Salome, </a:t>
            </a:r>
            <a:r>
              <a:rPr b="1" i="0" lang="en-GB" sz="1400" u="none" cap="none" strike="noStrike">
                <a:solidFill>
                  <a:srgbClr val="000000"/>
                </a:solidFill>
                <a:latin typeface="Noto Sans"/>
                <a:ea typeface="Noto Sans"/>
                <a:cs typeface="Noto Sans"/>
                <a:sym typeface="Noto Sans"/>
              </a:rPr>
              <a:t>A Relational Theory of Data Governance</a:t>
            </a:r>
            <a:r>
              <a:rPr b="0" i="0" lang="en-GB" sz="1400" u="none" cap="none" strike="noStrike">
                <a:solidFill>
                  <a:srgbClr val="000000"/>
                </a:solidFill>
                <a:latin typeface="Noto Sans"/>
                <a:ea typeface="Noto Sans"/>
                <a:cs typeface="Noto Sans"/>
                <a:sym typeface="Noto Sans"/>
              </a:rPr>
              <a:t> (November 11, 2020). Yale Law Journal, Forthcoming, Available at SSRN: https://ssrn.com/abstract=3727562 or http://dx.doi.org/10.2139/ssrn.3727562</a:t>
            </a:r>
            <a:endParaRPr b="0" i="0" sz="1400" u="none" cap="none" strike="noStrike">
              <a:solidFill>
                <a:srgbClr val="000000"/>
              </a:solidFill>
              <a:latin typeface="Noto Sans"/>
              <a:ea typeface="Noto Sans"/>
              <a:cs typeface="Noto Sans"/>
              <a:sym typeface="No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GB" sz="4000"/>
              <a:t>… but data has </a:t>
            </a:r>
            <a:r>
              <a:rPr lang="en-GB" sz="4000">
                <a:solidFill>
                  <a:schemeClr val="accent3"/>
                </a:solidFill>
              </a:rPr>
              <a:t>collective</a:t>
            </a:r>
            <a:r>
              <a:rPr lang="en-GB" sz="4000"/>
              <a:t> impacts</a:t>
            </a:r>
            <a:endParaRPr sz="4000"/>
          </a:p>
        </p:txBody>
      </p:sp>
      <p:sp>
        <p:nvSpPr>
          <p:cNvPr id="155" name="Google Shape;155;p24"/>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1310700" y="72363"/>
            <a:ext cx="7898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Recognise data subjects AND </a:t>
            </a:r>
            <a:r>
              <a:rPr i="1" lang="en-GB"/>
              <a:t>decision</a:t>
            </a:r>
            <a:r>
              <a:rPr lang="en-GB"/>
              <a:t> subjects</a:t>
            </a:r>
            <a:endParaRPr/>
          </a:p>
        </p:txBody>
      </p:sp>
      <p:sp>
        <p:nvSpPr>
          <p:cNvPr id="161" name="Google Shape;161;p25"/>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62" name="Google Shape;162;p25"/>
          <p:cNvPicPr preferRelativeResize="0"/>
          <p:nvPr>
            <p:ph idx="2" type="pic"/>
          </p:nvPr>
        </p:nvPicPr>
        <p:blipFill rotWithShape="1">
          <a:blip r:embed="rId3">
            <a:alphaModFix/>
          </a:blip>
          <a:srcRect b="0" l="0" r="0" t="0"/>
          <a:stretch/>
        </p:blipFill>
        <p:spPr>
          <a:xfrm>
            <a:off x="-175" y="0"/>
            <a:ext cx="1152601" cy="1152601"/>
          </a:xfrm>
          <a:prstGeom prst="rect">
            <a:avLst/>
          </a:prstGeom>
          <a:noFill/>
          <a:ln>
            <a:noFill/>
          </a:ln>
        </p:spPr>
      </p:pic>
      <p:sp>
        <p:nvSpPr>
          <p:cNvPr id="163" name="Google Shape;163;p25"/>
          <p:cNvSpPr txBox="1"/>
          <p:nvPr/>
        </p:nvSpPr>
        <p:spPr>
          <a:xfrm>
            <a:off x="152400" y="4134369"/>
            <a:ext cx="8839200" cy="615600"/>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Noto Sans"/>
                <a:ea typeface="Noto Sans"/>
                <a:cs typeface="Noto Sans"/>
                <a:sym typeface="Noto Sans"/>
              </a:rPr>
              <a:t>Binns, Reuben, </a:t>
            </a:r>
            <a:r>
              <a:rPr b="1" i="0" lang="en-GB" sz="1400" u="none" cap="none" strike="noStrike">
                <a:solidFill>
                  <a:srgbClr val="000000"/>
                </a:solidFill>
                <a:latin typeface="Noto Sans"/>
                <a:ea typeface="Noto Sans"/>
                <a:cs typeface="Noto Sans"/>
                <a:sym typeface="Noto Sans"/>
              </a:rPr>
              <a:t>Algorithmic Accountability and Public Reason</a:t>
            </a:r>
            <a:r>
              <a:rPr b="0" i="0" lang="en-GB" sz="1400" u="none" cap="none" strike="noStrike">
                <a:solidFill>
                  <a:srgbClr val="000000"/>
                </a:solidFill>
                <a:latin typeface="Noto Sans"/>
                <a:ea typeface="Noto Sans"/>
                <a:cs typeface="Noto Sans"/>
                <a:sym typeface="Noto Sans"/>
              </a:rPr>
              <a:t> (24 May, 2017). Philosophy and Technology, Available at SSRN: https://doi.org/10.1007/s13347-017-0263-5</a:t>
            </a:r>
            <a:endParaRPr b="0" i="0" sz="1400" u="none" cap="none" strike="noStrike">
              <a:solidFill>
                <a:srgbClr val="000000"/>
              </a:solidFill>
              <a:latin typeface="Noto Sans"/>
              <a:ea typeface="Noto Sans"/>
              <a:cs typeface="Noto Sans"/>
              <a:sym typeface="Noto Sans"/>
            </a:endParaRPr>
          </a:p>
        </p:txBody>
      </p:sp>
      <p:pic>
        <p:nvPicPr>
          <p:cNvPr id="164" name="Google Shape;164;p25"/>
          <p:cNvPicPr preferRelativeResize="0"/>
          <p:nvPr/>
        </p:nvPicPr>
        <p:blipFill rotWithShape="1">
          <a:blip r:embed="rId4">
            <a:alphaModFix/>
          </a:blip>
          <a:srcRect b="5123" l="0" r="0" t="0"/>
          <a:stretch/>
        </p:blipFill>
        <p:spPr>
          <a:xfrm>
            <a:off x="341087" y="1299713"/>
            <a:ext cx="8461826" cy="27425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265500" y="285482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a:t>
            </a:r>
            <a:r>
              <a:rPr lang="en-GB"/>
              <a:t>a new data protection Bill is needed, but perhaps not this one”</a:t>
            </a:r>
            <a:endParaRPr/>
          </a:p>
          <a:p>
            <a:pPr indent="0" lvl="0" marL="0" rtl="0" algn="ctr">
              <a:spcBef>
                <a:spcPts val="0"/>
              </a:spcBef>
              <a:spcAft>
                <a:spcPts val="0"/>
              </a:spcAft>
              <a:buNone/>
            </a:pPr>
            <a:r>
              <a:t/>
            </a:r>
            <a:endParaRPr sz="2755"/>
          </a:p>
          <a:p>
            <a:pPr indent="0" lvl="0" marL="0" rtl="0" algn="ctr">
              <a:spcBef>
                <a:spcPts val="0"/>
              </a:spcBef>
              <a:spcAft>
                <a:spcPts val="0"/>
              </a:spcAft>
              <a:buNone/>
            </a:pPr>
            <a:r>
              <a:rPr lang="en-GB" sz="2755"/>
              <a:t>Lord Knight (Lab)</a:t>
            </a:r>
            <a:endParaRPr sz="2755"/>
          </a:p>
        </p:txBody>
      </p:sp>
      <p:sp>
        <p:nvSpPr>
          <p:cNvPr id="170" name="Google Shape;170;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406400" lvl="0" marL="457200" rtl="0" algn="l">
              <a:spcBef>
                <a:spcPts val="1000"/>
              </a:spcBef>
              <a:spcAft>
                <a:spcPts val="0"/>
              </a:spcAft>
              <a:buSzPts val="2800"/>
              <a:buChar char="■"/>
            </a:pPr>
            <a:r>
              <a:rPr lang="en-GB"/>
              <a:t>existing people, groups, and organisations</a:t>
            </a:r>
            <a:endParaRPr/>
          </a:p>
          <a:p>
            <a:pPr indent="-406400" lvl="0" marL="457200" rtl="0" algn="l">
              <a:spcBef>
                <a:spcPts val="1200"/>
              </a:spcBef>
              <a:spcAft>
                <a:spcPts val="1200"/>
              </a:spcAft>
              <a:buSzPts val="2800"/>
              <a:buChar char="■"/>
            </a:pPr>
            <a:r>
              <a:rPr lang="en-GB"/>
              <a:t>new data, stories and other assets you can build together</a:t>
            </a:r>
            <a:endParaRPr/>
          </a:p>
        </p:txBody>
      </p:sp>
      <p:pic>
        <p:nvPicPr>
          <p:cNvPr id="171" name="Google Shape;171;p26"/>
          <p:cNvPicPr preferRelativeResize="0"/>
          <p:nvPr/>
        </p:nvPicPr>
        <p:blipFill rotWithShape="1">
          <a:blip r:embed="rId3">
            <a:alphaModFix/>
          </a:blip>
          <a:srcRect b="30243" l="27775" r="55534" t="35093"/>
          <a:stretch/>
        </p:blipFill>
        <p:spPr>
          <a:xfrm>
            <a:off x="4572000" y="0"/>
            <a:ext cx="4603949" cy="5179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What DPDIB will do</a:t>
            </a:r>
            <a:endParaRPr/>
          </a:p>
        </p:txBody>
      </p:sp>
      <p:sp>
        <p:nvSpPr>
          <p:cNvPr id="177" name="Google Shape;177;p27"/>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the Bill does</a:t>
            </a:r>
            <a:endParaRPr/>
          </a:p>
        </p:txBody>
      </p:sp>
      <p:sp>
        <p:nvSpPr>
          <p:cNvPr id="183" name="Google Shape;183;p28"/>
          <p:cNvSpPr txBox="1"/>
          <p:nvPr>
            <p:ph idx="1" type="body"/>
          </p:nvPr>
        </p:nvSpPr>
        <p:spPr>
          <a:xfrm>
            <a:off x="277200" y="1219625"/>
            <a:ext cx="8783700" cy="3609900"/>
          </a:xfrm>
          <a:prstGeom prst="rect">
            <a:avLst/>
          </a:prstGeom>
        </p:spPr>
        <p:txBody>
          <a:bodyPr anchorCtr="0" anchor="ctr" bIns="91425" lIns="91425" spcFirstLastPara="1" rIns="91425" wrap="square" tIns="91425">
            <a:normAutofit fontScale="92500"/>
          </a:bodyPr>
          <a:lstStyle/>
          <a:p>
            <a:pPr indent="-393065" lvl="0" marL="457200" rtl="0" algn="l">
              <a:spcBef>
                <a:spcPts val="1000"/>
              </a:spcBef>
              <a:spcAft>
                <a:spcPts val="0"/>
              </a:spcAft>
              <a:buSzPct val="116666"/>
              <a:buChar char="■"/>
            </a:pPr>
            <a:r>
              <a:rPr b="1" lang="en-GB"/>
              <a:t>Part 1</a:t>
            </a:r>
            <a:r>
              <a:rPr lang="en-GB"/>
              <a:t> Changes data protection rules</a:t>
            </a:r>
            <a:endParaRPr b="1"/>
          </a:p>
          <a:p>
            <a:pPr indent="-393065" lvl="0" marL="457200" rtl="0" algn="l">
              <a:spcBef>
                <a:spcPts val="1200"/>
              </a:spcBef>
              <a:spcAft>
                <a:spcPts val="0"/>
              </a:spcAft>
              <a:buSzPct val="116666"/>
              <a:buChar char="■"/>
            </a:pPr>
            <a:r>
              <a:rPr b="1" lang="en-GB"/>
              <a:t>Part 2</a:t>
            </a:r>
            <a:r>
              <a:rPr lang="en-GB"/>
              <a:t> Sets a framework for digital identity verification</a:t>
            </a:r>
            <a:endParaRPr b="1"/>
          </a:p>
          <a:p>
            <a:pPr indent="-393065" lvl="0" marL="457200" rtl="0" algn="l">
              <a:spcBef>
                <a:spcPts val="1200"/>
              </a:spcBef>
              <a:spcAft>
                <a:spcPts val="0"/>
              </a:spcAft>
              <a:buSzPct val="116666"/>
              <a:buChar char="■"/>
            </a:pPr>
            <a:r>
              <a:rPr b="1" lang="en-GB"/>
              <a:t>Part 3</a:t>
            </a:r>
            <a:r>
              <a:rPr lang="en-GB"/>
              <a:t> Focuses on ‘smart data’ initiatives</a:t>
            </a:r>
            <a:endParaRPr/>
          </a:p>
          <a:p>
            <a:pPr indent="-393065" lvl="0" marL="457200" rtl="0" algn="l">
              <a:spcBef>
                <a:spcPts val="1200"/>
              </a:spcBef>
              <a:spcAft>
                <a:spcPts val="0"/>
              </a:spcAft>
              <a:buSzPct val="116666"/>
              <a:buChar char="■"/>
            </a:pPr>
            <a:r>
              <a:rPr b="1" lang="en-GB"/>
              <a:t>Part 4</a:t>
            </a:r>
            <a:r>
              <a:rPr lang="en-GB"/>
              <a:t> Covers other digital information (including cookies)</a:t>
            </a:r>
            <a:endParaRPr/>
          </a:p>
          <a:p>
            <a:pPr indent="-393065" lvl="0" marL="457200" rtl="0" algn="l">
              <a:spcBef>
                <a:spcPts val="1200"/>
              </a:spcBef>
              <a:spcAft>
                <a:spcPts val="0"/>
              </a:spcAft>
              <a:buSzPct val="116666"/>
              <a:buChar char="■"/>
            </a:pPr>
            <a:r>
              <a:rPr b="1" lang="en-GB"/>
              <a:t>Part 5</a:t>
            </a:r>
            <a:r>
              <a:rPr lang="en-GB"/>
              <a:t> (with Part 1) Replaces ICO with Info Commission</a:t>
            </a:r>
            <a:endParaRPr/>
          </a:p>
          <a:p>
            <a:pPr indent="-393065" lvl="0" marL="457200" rtl="0" algn="l">
              <a:spcBef>
                <a:spcPts val="1200"/>
              </a:spcBef>
              <a:spcAft>
                <a:spcPts val="1200"/>
              </a:spcAft>
              <a:buSzPct val="116666"/>
              <a:buChar char="■"/>
            </a:pPr>
            <a:r>
              <a:rPr b="1" lang="en-GB"/>
              <a:t>Part 6</a:t>
            </a:r>
            <a:r>
              <a:rPr lang="en-GB"/>
              <a:t> Technical issues including Sec of State powers</a:t>
            </a:r>
            <a:endParaRPr/>
          </a:p>
        </p:txBody>
      </p:sp>
      <p:sp>
        <p:nvSpPr>
          <p:cNvPr id="184" name="Google Shape;184;p28"/>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85" name="Google Shape;185;p28"/>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a:t>
            </a:r>
            <a:r>
              <a:rPr lang="en-GB"/>
              <a:t>the Government says</a:t>
            </a:r>
            <a:endParaRPr/>
          </a:p>
        </p:txBody>
      </p:sp>
      <p:sp>
        <p:nvSpPr>
          <p:cNvPr id="191" name="Google Shape;191;p29"/>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fontScale="85000"/>
          </a:bodyPr>
          <a:lstStyle/>
          <a:p>
            <a:pPr indent="-379730" lvl="0" marL="457200" rtl="0" algn="l">
              <a:spcBef>
                <a:spcPts val="1000"/>
              </a:spcBef>
              <a:spcAft>
                <a:spcPts val="0"/>
              </a:spcAft>
              <a:buSzPct val="116666"/>
              <a:buChar char="■"/>
            </a:pPr>
            <a:r>
              <a:rPr lang="en-GB"/>
              <a:t>Brexit benefit</a:t>
            </a:r>
            <a:endParaRPr b="1"/>
          </a:p>
          <a:p>
            <a:pPr indent="-379730" lvl="0" marL="457200" rtl="0" algn="l">
              <a:spcBef>
                <a:spcPts val="1200"/>
              </a:spcBef>
              <a:spcAft>
                <a:spcPts val="0"/>
              </a:spcAft>
              <a:buSzPct val="116666"/>
              <a:buChar char="■"/>
            </a:pPr>
            <a:r>
              <a:rPr lang="en-GB"/>
              <a:t>Reduces burdens on business while maintaining EU adequacy</a:t>
            </a:r>
            <a:endParaRPr/>
          </a:p>
          <a:p>
            <a:pPr indent="-379730" lvl="0" marL="457200" rtl="0" algn="l">
              <a:spcBef>
                <a:spcPts val="1200"/>
              </a:spcBef>
              <a:spcAft>
                <a:spcPts val="0"/>
              </a:spcAft>
              <a:buSzPct val="116666"/>
              <a:buChar char="■"/>
            </a:pPr>
            <a:r>
              <a:rPr lang="en-GB"/>
              <a:t>Clarifies rules</a:t>
            </a:r>
            <a:endParaRPr/>
          </a:p>
          <a:p>
            <a:pPr indent="-379730" lvl="0" marL="457200" rtl="0" algn="l">
              <a:spcBef>
                <a:spcPts val="1200"/>
              </a:spcBef>
              <a:spcAft>
                <a:spcPts val="0"/>
              </a:spcAft>
              <a:buSzPct val="116666"/>
              <a:buChar char="■"/>
            </a:pPr>
            <a:r>
              <a:rPr lang="en-GB"/>
              <a:t>Supports international trade</a:t>
            </a:r>
            <a:endParaRPr/>
          </a:p>
          <a:p>
            <a:pPr indent="-379730" lvl="0" marL="457200" rtl="0" algn="l">
              <a:spcBef>
                <a:spcPts val="1200"/>
              </a:spcBef>
              <a:spcAft>
                <a:spcPts val="0"/>
              </a:spcAft>
              <a:buSzPct val="116666"/>
              <a:buChar char="■"/>
            </a:pPr>
            <a:r>
              <a:rPr lang="en-GB"/>
              <a:t>Enables innovation</a:t>
            </a:r>
            <a:endParaRPr/>
          </a:p>
          <a:p>
            <a:pPr indent="-379730" lvl="0" marL="457200" rtl="0" algn="l">
              <a:spcBef>
                <a:spcPts val="1200"/>
              </a:spcBef>
              <a:spcAft>
                <a:spcPts val="1200"/>
              </a:spcAft>
              <a:buSzPct val="116666"/>
              <a:buChar char="■"/>
            </a:pPr>
            <a:r>
              <a:rPr lang="en-GB"/>
              <a:t>Increases public confidence in eg automated decision-making</a:t>
            </a:r>
            <a:endParaRPr/>
          </a:p>
        </p:txBody>
      </p:sp>
      <p:sp>
        <p:nvSpPr>
          <p:cNvPr id="192" name="Google Shape;192;p29"/>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93" name="Google Shape;193;p29"/>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we’re concerned about</a:t>
            </a:r>
            <a:endParaRPr/>
          </a:p>
        </p:txBody>
      </p:sp>
      <p:sp>
        <p:nvSpPr>
          <p:cNvPr id="199" name="Google Shape;199;p30"/>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a:bodyPr>
          <a:lstStyle/>
          <a:p>
            <a:pPr indent="-406400" lvl="0" marL="457200" rtl="0" algn="l">
              <a:spcBef>
                <a:spcPts val="1000"/>
              </a:spcBef>
              <a:spcAft>
                <a:spcPts val="0"/>
              </a:spcAft>
              <a:buSzPts val="2800"/>
              <a:buChar char="■"/>
            </a:pPr>
            <a:r>
              <a:rPr lang="en-GB"/>
              <a:t>Trades off citizen data rights for minimal, unproven economic benefits</a:t>
            </a:r>
            <a:endParaRPr b="1"/>
          </a:p>
          <a:p>
            <a:pPr indent="-406400" lvl="0" marL="457200" rtl="0" algn="l">
              <a:spcBef>
                <a:spcPts val="1200"/>
              </a:spcBef>
              <a:spcAft>
                <a:spcPts val="0"/>
              </a:spcAft>
              <a:buSzPts val="2800"/>
              <a:buChar char="■"/>
            </a:pPr>
            <a:r>
              <a:rPr lang="en-GB"/>
              <a:t>Undermines existing safeguards, parliamentary sovereignty, democratic data governance</a:t>
            </a:r>
            <a:endParaRPr/>
          </a:p>
          <a:p>
            <a:pPr indent="-406400" lvl="0" marL="457200" rtl="0" algn="l">
              <a:spcBef>
                <a:spcPts val="1200"/>
              </a:spcBef>
              <a:spcAft>
                <a:spcPts val="1200"/>
              </a:spcAft>
              <a:buSzPts val="2800"/>
              <a:buChar char="■"/>
            </a:pPr>
            <a:r>
              <a:rPr lang="en-GB"/>
              <a:t>Misses a critical opportunity to build public confidence and give citizens and communities a powerful say</a:t>
            </a:r>
            <a:endParaRPr/>
          </a:p>
        </p:txBody>
      </p:sp>
      <p:sp>
        <p:nvSpPr>
          <p:cNvPr id="200" name="Google Shape;200;p30"/>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01" name="Google Shape;201;p30"/>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we’re concerned about</a:t>
            </a:r>
            <a:endParaRPr/>
          </a:p>
        </p:txBody>
      </p:sp>
      <p:sp>
        <p:nvSpPr>
          <p:cNvPr id="207" name="Google Shape;207;p31"/>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a:bodyPr>
          <a:lstStyle/>
          <a:p>
            <a:pPr indent="-406400" lvl="0" marL="457200" rtl="0" algn="l">
              <a:spcBef>
                <a:spcPts val="1000"/>
              </a:spcBef>
              <a:spcAft>
                <a:spcPts val="0"/>
              </a:spcAft>
              <a:buSzPts val="2800"/>
              <a:buChar char="■"/>
            </a:pPr>
            <a:r>
              <a:rPr lang="en-GB"/>
              <a:t>Trades off citizen data rights for minimal, unproven economic benefits</a:t>
            </a:r>
            <a:endParaRPr b="1"/>
          </a:p>
          <a:p>
            <a:pPr indent="-406400" lvl="0" marL="457200" rtl="0" algn="l">
              <a:spcBef>
                <a:spcPts val="1200"/>
              </a:spcBef>
              <a:spcAft>
                <a:spcPts val="0"/>
              </a:spcAft>
              <a:buSzPts val="2800"/>
              <a:buChar char="■"/>
            </a:pPr>
            <a:r>
              <a:rPr lang="en-GB"/>
              <a:t>Undermines existing safeguards, parliamentary sovereignty, democratic data governance</a:t>
            </a:r>
            <a:endParaRPr/>
          </a:p>
          <a:p>
            <a:pPr indent="-406400" lvl="0" marL="457200" rtl="0" algn="l">
              <a:spcBef>
                <a:spcPts val="1200"/>
              </a:spcBef>
              <a:spcAft>
                <a:spcPts val="1200"/>
              </a:spcAft>
              <a:buSzPts val="2800"/>
              <a:buChar char="■"/>
            </a:pPr>
            <a:r>
              <a:rPr lang="en-GB"/>
              <a:t>Misses a critical opportunity to build public confidence and give citizens and communities a powerful say</a:t>
            </a:r>
            <a:endParaRPr/>
          </a:p>
        </p:txBody>
      </p:sp>
      <p:sp>
        <p:nvSpPr>
          <p:cNvPr id="208" name="Google Shape;208;p31"/>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09" name="Google Shape;209;p31"/>
          <p:cNvPicPr preferRelativeResize="0"/>
          <p:nvPr>
            <p:ph idx="2" type="pic"/>
          </p:nvPr>
        </p:nvPicPr>
        <p:blipFill rotWithShape="1">
          <a:blip r:embed="rId3">
            <a:alphaModFix/>
          </a:blip>
          <a:srcRect b="0" l="0" r="0" t="0"/>
          <a:stretch/>
        </p:blipFill>
        <p:spPr>
          <a:xfrm>
            <a:off x="-175" y="0"/>
            <a:ext cx="1152600" cy="1152600"/>
          </a:xfrm>
          <a:prstGeom prst="rect">
            <a:avLst/>
          </a:prstGeom>
        </p:spPr>
      </p:pic>
      <p:pic>
        <p:nvPicPr>
          <p:cNvPr id="210" name="Google Shape;210;p31"/>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244025" y="3363175"/>
            <a:ext cx="8520600" cy="1513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100"/>
              <a:buNone/>
            </a:pPr>
            <a:r>
              <a:t/>
            </a:r>
            <a:endParaRPr b="0" sz="2400">
              <a:latin typeface="Poppins SemiBold"/>
              <a:ea typeface="Poppins SemiBold"/>
              <a:cs typeface="Poppins SemiBold"/>
              <a:sym typeface="Poppins SemiBold"/>
            </a:endParaRPr>
          </a:p>
          <a:p>
            <a:pPr indent="0" lvl="0" marL="0" rtl="0" algn="l">
              <a:lnSpc>
                <a:spcPct val="115000"/>
              </a:lnSpc>
              <a:spcBef>
                <a:spcPts val="1000"/>
              </a:spcBef>
              <a:spcAft>
                <a:spcPts val="0"/>
              </a:spcAft>
              <a:buClr>
                <a:schemeClr val="dk2"/>
              </a:buClr>
              <a:buSzPts val="1100"/>
              <a:buFont typeface="Arial"/>
              <a:buNone/>
            </a:pPr>
            <a:r>
              <a:rPr b="0" lang="en-GB" sz="2600">
                <a:latin typeface="Poppins SemiBold"/>
                <a:ea typeface="Poppins SemiBold"/>
                <a:cs typeface="Poppins SemiBold"/>
                <a:sym typeface="Poppins SemiBold"/>
              </a:rPr>
              <a:t>A campaign for communities to have a powerful say on data and AI</a:t>
            </a:r>
            <a:endParaRPr b="0" sz="2600">
              <a:latin typeface="Poppins SemiBold"/>
              <a:ea typeface="Poppins SemiBold"/>
              <a:cs typeface="Poppins SemiBold"/>
              <a:sym typeface="Poppins SemiBold"/>
            </a:endParaRPr>
          </a:p>
          <a:p>
            <a:pPr indent="0" lvl="0" marL="0" rtl="0" algn="l">
              <a:lnSpc>
                <a:spcPct val="115000"/>
              </a:lnSpc>
              <a:spcBef>
                <a:spcPts val="1000"/>
              </a:spcBef>
              <a:spcAft>
                <a:spcPts val="0"/>
              </a:spcAft>
              <a:buClr>
                <a:schemeClr val="dk2"/>
              </a:buClr>
              <a:buSzPts val="1100"/>
              <a:buFont typeface="Arial"/>
              <a:buNone/>
            </a:pPr>
            <a:r>
              <a:rPr b="0" lang="en-GB" sz="2600">
                <a:latin typeface="Poppins SemiBold"/>
                <a:ea typeface="Poppins SemiBold"/>
                <a:cs typeface="Poppins SemiBold"/>
                <a:sym typeface="Poppins SemiBold"/>
              </a:rPr>
              <a:t>to help create an equitable and sustainable world.</a:t>
            </a:r>
            <a:endParaRPr b="0" sz="2600">
              <a:latin typeface="Poppins SemiBold"/>
              <a:ea typeface="Poppins SemiBold"/>
              <a:cs typeface="Poppins SemiBold"/>
              <a:sym typeface="Poppins SemiBold"/>
            </a:endParaRPr>
          </a:p>
          <a:p>
            <a:pPr indent="0" lvl="0" marL="0" rtl="0" algn="l">
              <a:spcBef>
                <a:spcPts val="1000"/>
              </a:spcBef>
              <a:spcAft>
                <a:spcPts val="0"/>
              </a:spcAft>
              <a:buSzPts val="990"/>
              <a:buNone/>
            </a:pPr>
            <a:r>
              <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others are concerned about</a:t>
            </a:r>
            <a:endParaRPr/>
          </a:p>
        </p:txBody>
      </p:sp>
      <p:sp>
        <p:nvSpPr>
          <p:cNvPr id="216" name="Google Shape;216;p32"/>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fontScale="85000" lnSpcReduction="20000"/>
          </a:bodyPr>
          <a:lstStyle/>
          <a:p>
            <a:pPr indent="-379730" lvl="0" marL="457200" rtl="0" algn="l">
              <a:spcBef>
                <a:spcPts val="1000"/>
              </a:spcBef>
              <a:spcAft>
                <a:spcPts val="0"/>
              </a:spcAft>
              <a:buSzPct val="116666"/>
              <a:buChar char="■"/>
            </a:pPr>
            <a:r>
              <a:rPr lang="en-GB"/>
              <a:t>Focus on business, not citizens or communities</a:t>
            </a:r>
            <a:endParaRPr/>
          </a:p>
          <a:p>
            <a:pPr indent="-379730" lvl="0" marL="457200" rtl="0" algn="l">
              <a:spcBef>
                <a:spcPts val="1200"/>
              </a:spcBef>
              <a:spcAft>
                <a:spcPts val="0"/>
              </a:spcAft>
              <a:buSzPct val="116666"/>
              <a:buChar char="■"/>
            </a:pPr>
            <a:r>
              <a:rPr lang="en-GB"/>
              <a:t>Threat to EU adequacy</a:t>
            </a:r>
            <a:endParaRPr b="1"/>
          </a:p>
          <a:p>
            <a:pPr indent="-379730" lvl="0" marL="457200" rtl="0" algn="l">
              <a:spcBef>
                <a:spcPts val="1200"/>
              </a:spcBef>
              <a:spcAft>
                <a:spcPts val="0"/>
              </a:spcAft>
              <a:buSzPct val="116666"/>
              <a:buChar char="■"/>
            </a:pPr>
            <a:r>
              <a:rPr lang="en-GB"/>
              <a:t>Concerns around automated decision-making</a:t>
            </a:r>
            <a:endParaRPr/>
          </a:p>
          <a:p>
            <a:pPr indent="-379730" lvl="0" marL="457200" rtl="0" algn="l">
              <a:spcBef>
                <a:spcPts val="1200"/>
              </a:spcBef>
              <a:spcAft>
                <a:spcPts val="0"/>
              </a:spcAft>
              <a:buSzPct val="116666"/>
              <a:buChar char="■"/>
            </a:pPr>
            <a:r>
              <a:rPr lang="en-GB"/>
              <a:t>Reduction in rights, reporting and redress</a:t>
            </a:r>
            <a:endParaRPr/>
          </a:p>
          <a:p>
            <a:pPr indent="-379730" lvl="0" marL="457200" rtl="0" algn="l">
              <a:spcBef>
                <a:spcPts val="1200"/>
              </a:spcBef>
              <a:spcAft>
                <a:spcPts val="0"/>
              </a:spcAft>
              <a:buSzPct val="116666"/>
              <a:buChar char="■"/>
            </a:pPr>
            <a:r>
              <a:rPr lang="en-GB"/>
              <a:t>Definition of scientific research</a:t>
            </a:r>
            <a:endParaRPr/>
          </a:p>
          <a:p>
            <a:pPr indent="-379730" lvl="0" marL="457200" rtl="0" algn="l">
              <a:spcBef>
                <a:spcPts val="1200"/>
              </a:spcBef>
              <a:spcAft>
                <a:spcPts val="0"/>
              </a:spcAft>
              <a:buSzPct val="116666"/>
              <a:buChar char="■"/>
            </a:pPr>
            <a:r>
              <a:rPr lang="en-GB"/>
              <a:t>Changes to legitimate interests with no safeguards</a:t>
            </a:r>
            <a:endParaRPr/>
          </a:p>
          <a:p>
            <a:pPr indent="-379730" lvl="0" marL="457200" rtl="0" algn="l">
              <a:spcBef>
                <a:spcPts val="1200"/>
              </a:spcBef>
              <a:spcAft>
                <a:spcPts val="1200"/>
              </a:spcAft>
              <a:buSzPct val="116666"/>
              <a:buChar char="■"/>
            </a:pPr>
            <a:r>
              <a:rPr lang="en-GB"/>
              <a:t>Independence of the ICO, Sec of State powers</a:t>
            </a:r>
            <a:endParaRPr/>
          </a:p>
        </p:txBody>
      </p:sp>
      <p:sp>
        <p:nvSpPr>
          <p:cNvPr id="217" name="Google Shape;217;p32"/>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18" name="Google Shape;218;p32"/>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others are concerned about</a:t>
            </a:r>
            <a:endParaRPr/>
          </a:p>
        </p:txBody>
      </p:sp>
      <p:sp>
        <p:nvSpPr>
          <p:cNvPr id="224" name="Google Shape;224;p33"/>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fontScale="85000" lnSpcReduction="20000"/>
          </a:bodyPr>
          <a:lstStyle/>
          <a:p>
            <a:pPr indent="-379730" lvl="0" marL="457200" rtl="0" algn="l">
              <a:spcBef>
                <a:spcPts val="1000"/>
              </a:spcBef>
              <a:spcAft>
                <a:spcPts val="0"/>
              </a:spcAft>
              <a:buSzPct val="116666"/>
              <a:buChar char="■"/>
            </a:pPr>
            <a:r>
              <a:rPr lang="en-GB"/>
              <a:t>Abolition of Biometrics and Surveillance Camera Commissioner</a:t>
            </a:r>
            <a:endParaRPr/>
          </a:p>
          <a:p>
            <a:pPr indent="-379730" lvl="0" marL="457200" rtl="0" algn="l">
              <a:spcBef>
                <a:spcPts val="1200"/>
              </a:spcBef>
              <a:spcAft>
                <a:spcPts val="0"/>
              </a:spcAft>
              <a:buSzPct val="116666"/>
              <a:buChar char="■"/>
            </a:pPr>
            <a:r>
              <a:rPr lang="en-GB"/>
              <a:t>Cookie consent</a:t>
            </a:r>
            <a:endParaRPr b="1"/>
          </a:p>
          <a:p>
            <a:pPr indent="-379730" lvl="0" marL="457200" rtl="0" algn="l">
              <a:spcBef>
                <a:spcPts val="1200"/>
              </a:spcBef>
              <a:spcAft>
                <a:spcPts val="0"/>
              </a:spcAft>
              <a:buSzPct val="116666"/>
              <a:buChar char="■"/>
            </a:pPr>
            <a:r>
              <a:rPr lang="en-GB"/>
              <a:t>Children’s data rights and c</a:t>
            </a:r>
            <a:r>
              <a:rPr lang="en-GB"/>
              <a:t>oroner access to data</a:t>
            </a:r>
            <a:endParaRPr/>
          </a:p>
          <a:p>
            <a:pPr indent="-379730" lvl="0" marL="457200" rtl="0" algn="l">
              <a:spcBef>
                <a:spcPts val="1200"/>
              </a:spcBef>
              <a:spcAft>
                <a:spcPts val="0"/>
              </a:spcAft>
              <a:buSzPct val="116666"/>
              <a:buChar char="■"/>
            </a:pPr>
            <a:r>
              <a:rPr lang="en-GB"/>
              <a:t>Expanded powers for police and security services</a:t>
            </a:r>
            <a:endParaRPr/>
          </a:p>
          <a:p>
            <a:pPr indent="-379730" lvl="0" marL="457200" rtl="0" algn="l">
              <a:spcBef>
                <a:spcPts val="1200"/>
              </a:spcBef>
              <a:spcAft>
                <a:spcPts val="0"/>
              </a:spcAft>
              <a:buSzPct val="116666"/>
              <a:buChar char="■"/>
            </a:pPr>
            <a:r>
              <a:rPr lang="en-GB"/>
              <a:t>Lack of AI, lack of general policy coherence</a:t>
            </a:r>
            <a:endParaRPr/>
          </a:p>
          <a:p>
            <a:pPr indent="-379730" lvl="0" marL="457200" rtl="0" algn="l">
              <a:spcBef>
                <a:spcPts val="1200"/>
              </a:spcBef>
              <a:spcAft>
                <a:spcPts val="0"/>
              </a:spcAft>
              <a:buSzPct val="116666"/>
              <a:buChar char="■"/>
            </a:pPr>
            <a:r>
              <a:rPr lang="en-GB"/>
              <a:t>Length and complexity</a:t>
            </a:r>
            <a:endParaRPr/>
          </a:p>
          <a:p>
            <a:pPr indent="-379730" lvl="0" marL="457200" rtl="0" algn="l">
              <a:spcBef>
                <a:spcPts val="1200"/>
              </a:spcBef>
              <a:spcAft>
                <a:spcPts val="1200"/>
              </a:spcAft>
              <a:buSzPct val="116666"/>
              <a:buChar char="■"/>
            </a:pPr>
            <a:r>
              <a:rPr lang="en-GB"/>
              <a:t>Lack of scrutiny</a:t>
            </a:r>
            <a:endParaRPr/>
          </a:p>
        </p:txBody>
      </p:sp>
      <p:sp>
        <p:nvSpPr>
          <p:cNvPr id="225" name="Google Shape;225;p33"/>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26" name="Google Shape;226;p33"/>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Concerning last-minute additions</a:t>
            </a:r>
            <a:endParaRPr/>
          </a:p>
        </p:txBody>
      </p:sp>
      <p:sp>
        <p:nvSpPr>
          <p:cNvPr id="232" name="Google Shape;232;p34"/>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a:bodyPr>
          <a:lstStyle/>
          <a:p>
            <a:pPr indent="-406400" lvl="0" marL="457200" rtl="0" algn="l">
              <a:spcBef>
                <a:spcPts val="1000"/>
              </a:spcBef>
              <a:spcAft>
                <a:spcPts val="0"/>
              </a:spcAft>
              <a:buSzPts val="2800"/>
              <a:buChar char="■"/>
            </a:pPr>
            <a:r>
              <a:rPr lang="en-GB"/>
              <a:t>DWP powers to access </a:t>
            </a:r>
            <a:r>
              <a:rPr lang="en-GB"/>
              <a:t>bank account data of benefit recipients</a:t>
            </a:r>
            <a:endParaRPr/>
          </a:p>
          <a:p>
            <a:pPr indent="-406400" lvl="0" marL="457200" rtl="0" algn="l">
              <a:spcBef>
                <a:spcPts val="1200"/>
              </a:spcBef>
              <a:spcAft>
                <a:spcPts val="1200"/>
              </a:spcAft>
              <a:buSzPts val="2800"/>
              <a:buChar char="■"/>
            </a:pPr>
            <a:r>
              <a:rPr lang="en-GB"/>
              <a:t>Democratic engagement</a:t>
            </a:r>
            <a:endParaRPr/>
          </a:p>
        </p:txBody>
      </p:sp>
      <p:sp>
        <p:nvSpPr>
          <p:cNvPr id="233" name="Google Shape;233;p34"/>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34" name="Google Shape;234;p34"/>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What should be done</a:t>
            </a:r>
            <a:endParaRPr/>
          </a:p>
        </p:txBody>
      </p:sp>
      <p:sp>
        <p:nvSpPr>
          <p:cNvPr id="240" name="Google Shape;240;p35"/>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fontScale="77500" lnSpcReduction="10000"/>
          </a:bodyPr>
          <a:lstStyle/>
          <a:p>
            <a:pPr indent="-366395" lvl="0" marL="457200" rtl="0" algn="l">
              <a:spcBef>
                <a:spcPts val="1000"/>
              </a:spcBef>
              <a:spcAft>
                <a:spcPts val="0"/>
              </a:spcAft>
              <a:buSzPct val="116666"/>
              <a:buChar char="■"/>
            </a:pPr>
            <a:r>
              <a:rPr lang="en-GB"/>
              <a:t>Ensure Automated Decision Making (ADM) provisions apply to decision subjects, not just data subjects</a:t>
            </a:r>
            <a:endParaRPr/>
          </a:p>
          <a:p>
            <a:pPr indent="-366395" lvl="0" marL="457200" rtl="0" algn="l">
              <a:spcBef>
                <a:spcPts val="1200"/>
              </a:spcBef>
              <a:spcAft>
                <a:spcPts val="0"/>
              </a:spcAft>
              <a:buSzPct val="116666"/>
              <a:buChar char="■"/>
            </a:pPr>
            <a:r>
              <a:rPr lang="en-GB"/>
              <a:t>Extend the scope of risk assessment to impacts on groups and society </a:t>
            </a:r>
            <a:endParaRPr/>
          </a:p>
          <a:p>
            <a:pPr indent="-366395" lvl="0" marL="457200" rtl="0" algn="l">
              <a:spcBef>
                <a:spcPts val="1200"/>
              </a:spcBef>
              <a:spcAft>
                <a:spcPts val="0"/>
              </a:spcAft>
              <a:buSzPct val="116666"/>
              <a:buChar char="■"/>
            </a:pPr>
            <a:r>
              <a:rPr lang="en-GB"/>
              <a:t>Require consultation with impacted communities during risk assessment</a:t>
            </a:r>
            <a:endParaRPr/>
          </a:p>
          <a:p>
            <a:pPr indent="-366395" lvl="0" marL="457200" rtl="0" algn="l">
              <a:spcBef>
                <a:spcPts val="1200"/>
              </a:spcBef>
              <a:spcAft>
                <a:spcPts val="0"/>
              </a:spcAft>
              <a:buSzPct val="116666"/>
              <a:buChar char="■"/>
            </a:pPr>
            <a:r>
              <a:rPr lang="en-GB"/>
              <a:t>Provide collective redress mechanisms for collective harms</a:t>
            </a:r>
            <a:endParaRPr/>
          </a:p>
          <a:p>
            <a:pPr indent="-366395" lvl="0" marL="457200" rtl="0" algn="l">
              <a:spcBef>
                <a:spcPts val="1200"/>
              </a:spcBef>
              <a:spcAft>
                <a:spcPts val="0"/>
              </a:spcAft>
              <a:buSzPct val="116666"/>
              <a:buChar char="■"/>
            </a:pPr>
            <a:r>
              <a:rPr lang="en-GB"/>
              <a:t>Increase transparency about the use of AI and ADM and its impacts</a:t>
            </a:r>
            <a:endParaRPr/>
          </a:p>
          <a:p>
            <a:pPr indent="0" lvl="0" marL="457200" rtl="0" algn="l">
              <a:spcBef>
                <a:spcPts val="1200"/>
              </a:spcBef>
              <a:spcAft>
                <a:spcPts val="1200"/>
              </a:spcAft>
              <a:buNone/>
            </a:pPr>
            <a:r>
              <a:t/>
            </a:r>
            <a:endParaRPr/>
          </a:p>
        </p:txBody>
      </p:sp>
      <p:sp>
        <p:nvSpPr>
          <p:cNvPr id="246" name="Google Shape;246;p36"/>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Amendments</a:t>
            </a:r>
            <a:endParaRPr/>
          </a:p>
        </p:txBody>
      </p:sp>
      <p:sp>
        <p:nvSpPr>
          <p:cNvPr id="247" name="Google Shape;247;p36"/>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48" name="Google Shape;248;p36"/>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ph idx="1" type="body"/>
          </p:nvPr>
        </p:nvSpPr>
        <p:spPr>
          <a:xfrm>
            <a:off x="277200" y="1219625"/>
            <a:ext cx="8520600" cy="3609900"/>
          </a:xfrm>
          <a:prstGeom prst="rect">
            <a:avLst/>
          </a:prstGeom>
        </p:spPr>
        <p:txBody>
          <a:bodyPr anchorCtr="0" anchor="ctr" bIns="91425" lIns="91425" spcFirstLastPara="1" rIns="91425" wrap="square" tIns="91425">
            <a:normAutofit lnSpcReduction="10000"/>
          </a:bodyPr>
          <a:lstStyle/>
          <a:p>
            <a:pPr indent="-406400" lvl="0" marL="457200" rtl="0" algn="l">
              <a:spcBef>
                <a:spcPts val="1000"/>
              </a:spcBef>
              <a:spcAft>
                <a:spcPts val="0"/>
              </a:spcAft>
              <a:buSzPts val="2800"/>
              <a:buChar char="■"/>
            </a:pPr>
            <a:r>
              <a:rPr lang="en-GB"/>
              <a:t>Remove the concept of “recognised legitimate interests”</a:t>
            </a:r>
            <a:endParaRPr/>
          </a:p>
          <a:p>
            <a:pPr indent="-406400" lvl="0" marL="457200" rtl="0" algn="l">
              <a:spcBef>
                <a:spcPts val="1200"/>
              </a:spcBef>
              <a:spcAft>
                <a:spcPts val="0"/>
              </a:spcAft>
              <a:buSzPts val="2800"/>
              <a:buChar char="■"/>
            </a:pPr>
            <a:r>
              <a:rPr lang="en-GB"/>
              <a:t>Remove the ability of organisations to label requests as “vexatious or excessive”</a:t>
            </a:r>
            <a:endParaRPr/>
          </a:p>
          <a:p>
            <a:pPr indent="-406400" lvl="0" marL="457200" rtl="0" algn="l">
              <a:spcBef>
                <a:spcPts val="1200"/>
              </a:spcBef>
              <a:spcAft>
                <a:spcPts val="0"/>
              </a:spcAft>
              <a:buSzPts val="2800"/>
              <a:buChar char="■"/>
            </a:pPr>
            <a:r>
              <a:rPr lang="en-GB"/>
              <a:t>Remove access by DWP to bank account data of benefit and pension recipients </a:t>
            </a:r>
            <a:endParaRPr/>
          </a:p>
          <a:p>
            <a:pPr indent="0" lvl="0" marL="457200" rtl="0" algn="l">
              <a:spcBef>
                <a:spcPts val="1200"/>
              </a:spcBef>
              <a:spcAft>
                <a:spcPts val="1200"/>
              </a:spcAft>
              <a:buNone/>
            </a:pPr>
            <a:r>
              <a:t/>
            </a:r>
            <a:endParaRPr/>
          </a:p>
        </p:txBody>
      </p:sp>
      <p:sp>
        <p:nvSpPr>
          <p:cNvPr id="254" name="Google Shape;254;p37"/>
          <p:cNvSpPr txBox="1"/>
          <p:nvPr>
            <p:ph type="title"/>
          </p:nvPr>
        </p:nvSpPr>
        <p:spPr>
          <a:xfrm>
            <a:off x="1310700" y="289888"/>
            <a:ext cx="748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Additional amendments</a:t>
            </a:r>
            <a:endParaRPr/>
          </a:p>
        </p:txBody>
      </p:sp>
      <p:sp>
        <p:nvSpPr>
          <p:cNvPr id="255" name="Google Shape;255;p37"/>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56" name="Google Shape;256;p37"/>
          <p:cNvPicPr preferRelativeResize="0"/>
          <p:nvPr>
            <p:ph idx="2" type="pic"/>
          </p:nvPr>
        </p:nvPicPr>
        <p:blipFill rotWithShape="1">
          <a:blip r:embed="rId3">
            <a:alphaModFix/>
          </a:blip>
          <a:srcRect b="0" l="0" r="0" t="0"/>
          <a:stretch/>
        </p:blipFill>
        <p:spPr>
          <a:xfrm>
            <a:off x="-175" y="0"/>
            <a:ext cx="1152600" cy="1152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265500" y="285482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“a new data protection Bill is needed, but perhaps not this one”</a:t>
            </a:r>
            <a:endParaRPr/>
          </a:p>
          <a:p>
            <a:pPr indent="0" lvl="0" marL="0" rtl="0" algn="ctr">
              <a:spcBef>
                <a:spcPts val="0"/>
              </a:spcBef>
              <a:spcAft>
                <a:spcPts val="0"/>
              </a:spcAft>
              <a:buNone/>
            </a:pPr>
            <a:r>
              <a:t/>
            </a:r>
            <a:endParaRPr sz="2755"/>
          </a:p>
          <a:p>
            <a:pPr indent="0" lvl="0" marL="0" rtl="0" algn="ctr">
              <a:spcBef>
                <a:spcPts val="0"/>
              </a:spcBef>
              <a:spcAft>
                <a:spcPts val="0"/>
              </a:spcAft>
              <a:buNone/>
            </a:pPr>
            <a:r>
              <a:rPr lang="en-GB" sz="2755"/>
              <a:t>Lord Knight (Lab)</a:t>
            </a:r>
            <a:endParaRPr sz="2755"/>
          </a:p>
        </p:txBody>
      </p:sp>
      <p:sp>
        <p:nvSpPr>
          <p:cNvPr id="262" name="Google Shape;262;p3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406400" lvl="0" marL="457200" rtl="0" algn="l">
              <a:spcBef>
                <a:spcPts val="1000"/>
              </a:spcBef>
              <a:spcAft>
                <a:spcPts val="0"/>
              </a:spcAft>
              <a:buSzPts val="2800"/>
              <a:buChar char="■"/>
            </a:pPr>
            <a:r>
              <a:rPr lang="en-GB"/>
              <a:t>existing people, groups, and organisations</a:t>
            </a:r>
            <a:endParaRPr/>
          </a:p>
          <a:p>
            <a:pPr indent="-406400" lvl="0" marL="457200" rtl="0" algn="l">
              <a:spcBef>
                <a:spcPts val="1200"/>
              </a:spcBef>
              <a:spcAft>
                <a:spcPts val="1200"/>
              </a:spcAft>
              <a:buSzPts val="2800"/>
              <a:buChar char="■"/>
            </a:pPr>
            <a:r>
              <a:rPr lang="en-GB"/>
              <a:t>new data, stories and other assets you can build together</a:t>
            </a:r>
            <a:endParaRPr/>
          </a:p>
        </p:txBody>
      </p:sp>
      <p:pic>
        <p:nvPicPr>
          <p:cNvPr id="263" name="Google Shape;263;p38"/>
          <p:cNvPicPr preferRelativeResize="0"/>
          <p:nvPr/>
        </p:nvPicPr>
        <p:blipFill rotWithShape="1">
          <a:blip r:embed="rId3">
            <a:alphaModFix/>
          </a:blip>
          <a:srcRect b="30243" l="27775" r="55534" t="35093"/>
          <a:stretch/>
        </p:blipFill>
        <p:spPr>
          <a:xfrm>
            <a:off x="4572000" y="0"/>
            <a:ext cx="4603949" cy="5179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ctrTitle"/>
          </p:nvPr>
        </p:nvSpPr>
        <p:spPr>
          <a:xfrm>
            <a:off x="244025" y="3048000"/>
            <a:ext cx="8520600" cy="1022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Thank you</a:t>
            </a:r>
            <a:endParaRPr/>
          </a:p>
        </p:txBody>
      </p:sp>
      <p:sp>
        <p:nvSpPr>
          <p:cNvPr id="269" name="Google Shape;269;p39"/>
          <p:cNvSpPr txBox="1"/>
          <p:nvPr>
            <p:ph idx="1" type="subTitle"/>
          </p:nvPr>
        </p:nvSpPr>
        <p:spPr>
          <a:xfrm>
            <a:off x="311700" y="4070400"/>
            <a:ext cx="8520600" cy="59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2"/>
              </a:buClr>
              <a:buSzPts val="1100"/>
              <a:buFont typeface="Arial"/>
              <a:buNone/>
            </a:pPr>
            <a:r>
              <a:rPr lang="en-GB"/>
              <a:t>gavin</a:t>
            </a:r>
            <a:r>
              <a:rPr lang="en-GB"/>
              <a:t>@connectedbydata.org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457200" rtl="0" algn="l">
              <a:spcBef>
                <a:spcPts val="0"/>
              </a:spcBef>
              <a:spcAft>
                <a:spcPts val="0"/>
              </a:spcAft>
              <a:buNone/>
            </a:pPr>
            <a:r>
              <a:rPr lang="en-GB" sz="4000"/>
              <a:t>Making data and tech a collective and democratic issue</a:t>
            </a:r>
            <a:endParaRPr sz="4000"/>
          </a:p>
          <a:p>
            <a:pPr indent="0" lvl="0" marL="457200" rtl="0" algn="l">
              <a:spcBef>
                <a:spcPts val="0"/>
              </a:spcBef>
              <a:spcAft>
                <a:spcPts val="0"/>
              </a:spcAft>
              <a:buNone/>
            </a:pPr>
            <a:r>
              <a:t/>
            </a:r>
            <a:endParaRPr sz="4000"/>
          </a:p>
          <a:p>
            <a:pPr indent="0" lvl="0" marL="457200" rtl="0" algn="l">
              <a:spcBef>
                <a:spcPts val="0"/>
              </a:spcBef>
              <a:spcAft>
                <a:spcPts val="0"/>
              </a:spcAft>
              <a:buNone/>
            </a:pPr>
            <a:r>
              <a:rPr lang="en-GB" sz="4000"/>
              <a:t>Not individualised and technocratic</a:t>
            </a:r>
            <a:endParaRPr sz="4000"/>
          </a:p>
        </p:txBody>
      </p:sp>
      <p:sp>
        <p:nvSpPr>
          <p:cNvPr id="99" name="Google Shape;99;p15"/>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idx="1" type="body"/>
          </p:nvPr>
        </p:nvSpPr>
        <p:spPr>
          <a:xfrm>
            <a:off x="618775" y="647775"/>
            <a:ext cx="7332300" cy="3471000"/>
          </a:xfrm>
          <a:prstGeom prst="rect">
            <a:avLst/>
          </a:prstGeom>
        </p:spPr>
        <p:txBody>
          <a:bodyPr anchorCtr="0" anchor="ctr" bIns="91425" lIns="90000" spcFirstLastPara="1" rIns="91425" wrap="square" tIns="91425">
            <a:normAutofit lnSpcReduction="20000"/>
          </a:bodyPr>
          <a:lstStyle/>
          <a:p>
            <a:pPr indent="-419100" lvl="0" marL="457200" rtl="0" algn="l">
              <a:spcBef>
                <a:spcPts val="0"/>
              </a:spcBef>
              <a:spcAft>
                <a:spcPts val="0"/>
              </a:spcAft>
              <a:buSzPts val="3000"/>
              <a:buChar char="■"/>
            </a:pPr>
            <a:r>
              <a:rPr lang="en-GB"/>
              <a:t>Changes to the narrative</a:t>
            </a:r>
            <a:endParaRPr/>
          </a:p>
          <a:p>
            <a:pPr indent="-419100" lvl="0" marL="457200" rtl="0" algn="l">
              <a:spcBef>
                <a:spcPts val="1000"/>
              </a:spcBef>
              <a:spcAft>
                <a:spcPts val="0"/>
              </a:spcAft>
              <a:buSzPts val="3000"/>
              <a:buChar char="■"/>
            </a:pPr>
            <a:r>
              <a:rPr lang="en-GB"/>
              <a:t>Changes to practice</a:t>
            </a:r>
            <a:endParaRPr/>
          </a:p>
          <a:p>
            <a:pPr indent="-419100" lvl="0" marL="457200" rtl="0" algn="l">
              <a:spcBef>
                <a:spcPts val="1000"/>
              </a:spcBef>
              <a:spcAft>
                <a:spcPts val="0"/>
              </a:spcAft>
              <a:buSzPts val="3000"/>
              <a:buChar char="■"/>
            </a:pPr>
            <a:r>
              <a:rPr lang="en-GB"/>
              <a:t>Changes to public policy</a:t>
            </a:r>
            <a:endParaRPr/>
          </a:p>
          <a:p>
            <a:pPr indent="0" lvl="0" marL="457200" rtl="0" algn="l">
              <a:spcBef>
                <a:spcPts val="1000"/>
              </a:spcBef>
              <a:spcAft>
                <a:spcPts val="0"/>
              </a:spcAft>
              <a:buNone/>
            </a:pPr>
            <a:r>
              <a:t/>
            </a:r>
            <a:endParaRPr/>
          </a:p>
          <a:p>
            <a:pPr indent="-419100" lvl="0" marL="457200" rtl="0" algn="l">
              <a:spcBef>
                <a:spcPts val="1000"/>
              </a:spcBef>
              <a:spcAft>
                <a:spcPts val="0"/>
              </a:spcAft>
              <a:buSzPts val="3000"/>
              <a:buChar char="■"/>
            </a:pPr>
            <a:r>
              <a:rPr lang="en-GB"/>
              <a:t>Working openly/collaboratively </a:t>
            </a:r>
            <a:endParaRPr/>
          </a:p>
          <a:p>
            <a:pPr indent="-419100" lvl="0" marL="457200" rtl="0" algn="l">
              <a:spcBef>
                <a:spcPts val="1000"/>
              </a:spcBef>
              <a:spcAft>
                <a:spcPts val="1000"/>
              </a:spcAft>
              <a:buSzPts val="3000"/>
              <a:buChar char="■"/>
            </a:pPr>
            <a:r>
              <a:rPr lang="en-GB"/>
              <a:t>Enabling others to have impact</a:t>
            </a:r>
            <a:endParaRPr/>
          </a:p>
        </p:txBody>
      </p:sp>
      <p:sp>
        <p:nvSpPr>
          <p:cNvPr id="105" name="Google Shape;105;p16"/>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idx="1" type="body"/>
          </p:nvPr>
        </p:nvSpPr>
        <p:spPr>
          <a:xfrm>
            <a:off x="618775" y="647775"/>
            <a:ext cx="7332300" cy="3471000"/>
          </a:xfrm>
          <a:prstGeom prst="rect">
            <a:avLst/>
          </a:prstGeom>
        </p:spPr>
        <p:txBody>
          <a:bodyPr anchorCtr="0" anchor="ctr" bIns="91425" lIns="90000" spcFirstLastPara="1" rIns="91425" wrap="square" tIns="91425">
            <a:normAutofit/>
          </a:bodyPr>
          <a:lstStyle/>
          <a:p>
            <a:pPr indent="-419100" lvl="0" marL="457200" rtl="0" algn="l">
              <a:spcBef>
                <a:spcPts val="0"/>
              </a:spcBef>
              <a:spcAft>
                <a:spcPts val="0"/>
              </a:spcAft>
              <a:buSzPts val="3000"/>
              <a:buChar char="■"/>
            </a:pPr>
            <a:r>
              <a:rPr lang="en-GB"/>
              <a:t>What’s working and what isn’t</a:t>
            </a:r>
            <a:endParaRPr/>
          </a:p>
          <a:p>
            <a:pPr indent="-419100" lvl="0" marL="457200" rtl="0" algn="l">
              <a:spcBef>
                <a:spcPts val="1000"/>
              </a:spcBef>
              <a:spcAft>
                <a:spcPts val="0"/>
              </a:spcAft>
              <a:buSzPts val="3000"/>
              <a:buChar char="■"/>
            </a:pPr>
            <a:r>
              <a:rPr lang="en-GB"/>
              <a:t>What DPDIB will do</a:t>
            </a:r>
            <a:endParaRPr/>
          </a:p>
          <a:p>
            <a:pPr indent="-419100" lvl="0" marL="457200" rtl="0" algn="l">
              <a:spcBef>
                <a:spcPts val="1000"/>
              </a:spcBef>
              <a:spcAft>
                <a:spcPts val="1000"/>
              </a:spcAft>
              <a:buSzPts val="3000"/>
              <a:buChar char="■"/>
            </a:pPr>
            <a:r>
              <a:rPr lang="en-GB"/>
              <a:t>What should be done</a:t>
            </a:r>
            <a:endParaRPr/>
          </a:p>
        </p:txBody>
      </p:sp>
      <p:sp>
        <p:nvSpPr>
          <p:cNvPr id="111" name="Google Shape;111;p17"/>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What’s working and what isn’t</a:t>
            </a:r>
            <a:endParaRPr/>
          </a:p>
        </p:txBody>
      </p:sp>
      <p:sp>
        <p:nvSpPr>
          <p:cNvPr id="117" name="Google Shape;117;p18"/>
          <p:cNvSpPr txBox="1"/>
          <p:nvPr>
            <p:ph idx="12" type="sldNum"/>
          </p:nvPr>
        </p:nvSpPr>
        <p:spPr>
          <a:xfrm>
            <a:off x="8462783" y="47498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GB" sz="4000"/>
              <a:t>We have </a:t>
            </a:r>
            <a:r>
              <a:rPr lang="en-GB" sz="4000">
                <a:solidFill>
                  <a:schemeClr val="accent3"/>
                </a:solidFill>
              </a:rPr>
              <a:t>individualised</a:t>
            </a:r>
            <a:r>
              <a:rPr lang="en-GB" sz="4000"/>
              <a:t> decisions about data</a:t>
            </a:r>
            <a:endParaRPr sz="4000"/>
          </a:p>
        </p:txBody>
      </p:sp>
      <p:sp>
        <p:nvSpPr>
          <p:cNvPr id="123" name="Google Shape;123;p19"/>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GB" sz="4000"/>
              <a:t>… but we’re not good at making </a:t>
            </a:r>
            <a:r>
              <a:rPr lang="en-GB" sz="4000">
                <a:solidFill>
                  <a:schemeClr val="accent3"/>
                </a:solidFill>
              </a:rPr>
              <a:t>decisions</a:t>
            </a:r>
            <a:r>
              <a:rPr lang="en-GB" sz="4000"/>
              <a:t> about data</a:t>
            </a:r>
            <a:endParaRPr sz="4000"/>
          </a:p>
        </p:txBody>
      </p:sp>
      <p:sp>
        <p:nvSpPr>
          <p:cNvPr id="129" name="Google Shape;129;p20"/>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2" type="sldNum"/>
          </p:nvPr>
        </p:nvSpPr>
        <p:spPr>
          <a:xfrm>
            <a:off x="8462783" y="47498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35" name="Google Shape;135;p21"/>
          <p:cNvPicPr preferRelativeResize="0"/>
          <p:nvPr/>
        </p:nvPicPr>
        <p:blipFill rotWithShape="1">
          <a:blip r:embed="rId3">
            <a:alphaModFix/>
          </a:blip>
          <a:srcRect b="8458" l="0" r="0" t="0"/>
          <a:stretch/>
        </p:blipFill>
        <p:spPr>
          <a:xfrm>
            <a:off x="152400" y="152400"/>
            <a:ext cx="8839200" cy="3827275"/>
          </a:xfrm>
          <a:prstGeom prst="rect">
            <a:avLst/>
          </a:prstGeom>
          <a:noFill/>
          <a:ln>
            <a:noFill/>
          </a:ln>
        </p:spPr>
      </p:pic>
      <p:sp>
        <p:nvSpPr>
          <p:cNvPr id="136" name="Google Shape;136;p21"/>
          <p:cNvSpPr txBox="1"/>
          <p:nvPr/>
        </p:nvSpPr>
        <p:spPr>
          <a:xfrm>
            <a:off x="152400" y="3918600"/>
            <a:ext cx="8839200" cy="831300"/>
          </a:xfrm>
          <a:prstGeom prst="rect">
            <a:avLst/>
          </a:prstGeom>
          <a:solidFill>
            <a:schemeClr val="accent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Noto Sans"/>
                <a:ea typeface="Noto Sans"/>
                <a:cs typeface="Noto Sans"/>
                <a:sym typeface="Noto Sans"/>
              </a:rPr>
              <a:t>Kröger, Jacob Leon and Lutz, Otto Hans-Martin and Ullrich, Stefan, </a:t>
            </a:r>
            <a:r>
              <a:rPr b="1" i="0" lang="en-GB" sz="1400" u="none" cap="none" strike="noStrike">
                <a:solidFill>
                  <a:srgbClr val="000000"/>
                </a:solidFill>
                <a:latin typeface="Noto Sans"/>
                <a:ea typeface="Noto Sans"/>
                <a:cs typeface="Noto Sans"/>
                <a:sym typeface="Noto Sans"/>
              </a:rPr>
              <a:t>The Myth of Individual Control: Mapping the Limitations of Privacy Self-management</a:t>
            </a:r>
            <a:r>
              <a:rPr b="0" i="0" lang="en-GB" sz="1400" u="none" cap="none" strike="noStrike">
                <a:solidFill>
                  <a:srgbClr val="000000"/>
                </a:solidFill>
                <a:latin typeface="Noto Sans"/>
                <a:ea typeface="Noto Sans"/>
                <a:cs typeface="Noto Sans"/>
                <a:sym typeface="Noto Sans"/>
              </a:rPr>
              <a:t> (July 7, 2021). Available at SSRN: https://ssrn.com/abstract=3881776</a:t>
            </a:r>
            <a:endParaRPr b="0" i="0" sz="1400" u="none" cap="none" strike="noStrike">
              <a:solidFill>
                <a:srgbClr val="000000"/>
              </a:solidFill>
              <a:latin typeface="Noto Sans"/>
              <a:ea typeface="Noto Sans"/>
              <a:cs typeface="Noto Sans"/>
              <a:sym typeface="No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Connected by data">
  <a:themeElements>
    <a:clrScheme name="Simple Light">
      <a:dk1>
        <a:srgbClr val="25333A"/>
      </a:dk1>
      <a:lt1>
        <a:srgbClr val="F3F2F2"/>
      </a:lt1>
      <a:dk2>
        <a:srgbClr val="000000"/>
      </a:dk2>
      <a:lt2>
        <a:srgbClr val="FFFFFF"/>
      </a:lt2>
      <a:accent1>
        <a:srgbClr val="8132F1"/>
      </a:accent1>
      <a:accent2>
        <a:srgbClr val="3200A1"/>
      </a:accent2>
      <a:accent3>
        <a:srgbClr val="00D1B2"/>
      </a:accent3>
      <a:accent4>
        <a:srgbClr val="00A0A1"/>
      </a:accent4>
      <a:accent5>
        <a:srgbClr val="FF6700"/>
      </a:accent5>
      <a:accent6>
        <a:srgbClr val="E53935"/>
      </a:accent6>
      <a:hlink>
        <a:srgbClr val="3200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