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1"/>
  </p:sldMasterIdLst>
  <p:notesMasterIdLst>
    <p:notesMasterId r:id="rId17"/>
  </p:notesMasterIdLst>
  <p:handoutMasterIdLst>
    <p:handoutMasterId r:id="rId18"/>
  </p:handoutMasterIdLst>
  <p:sldIdLst>
    <p:sldId id="315" r:id="rId2"/>
    <p:sldId id="357" r:id="rId3"/>
    <p:sldId id="391" r:id="rId4"/>
    <p:sldId id="348" r:id="rId5"/>
    <p:sldId id="397" r:id="rId6"/>
    <p:sldId id="398" r:id="rId7"/>
    <p:sldId id="399" r:id="rId8"/>
    <p:sldId id="427" r:id="rId9"/>
    <p:sldId id="438" r:id="rId10"/>
    <p:sldId id="439" r:id="rId11"/>
    <p:sldId id="415" r:id="rId12"/>
    <p:sldId id="411" r:id="rId13"/>
    <p:sldId id="416" r:id="rId14"/>
    <p:sldId id="417" r:id="rId15"/>
    <p:sldId id="392" r:id="rId1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66"/>
    <a:srgbClr val="430B08"/>
    <a:srgbClr val="8D1711"/>
    <a:srgbClr val="EA8282"/>
    <a:srgbClr val="05052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88760" autoAdjust="0"/>
  </p:normalViewPr>
  <p:slideViewPr>
    <p:cSldViewPr>
      <p:cViewPr varScale="1">
        <p:scale>
          <a:sx n="67" d="100"/>
          <a:sy n="67" d="100"/>
        </p:scale>
        <p:origin x="139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7850BF5-0194-42B6-A70D-EA9D5DE926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39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4DFD4D7-D249-4864-ABF0-78F712FF0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05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67DED-E907-44EB-9AAC-0D71C4BDEFB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0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tx2">
              <a:alpha val="7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gro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2D3BE227-57A1-47F5-92B7-C89296747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n grafi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 bwMode="auto">
          <a:xfrm>
            <a:off x="0" y="477838"/>
            <a:ext cx="9144000" cy="6380162"/>
          </a:xfrm>
          <a:custGeom>
            <a:avLst/>
            <a:gdLst/>
            <a:ahLst/>
            <a:cxnLst>
              <a:cxn ang="0">
                <a:pos x="192" y="200"/>
              </a:cxn>
              <a:cxn ang="0">
                <a:pos x="0" y="0"/>
              </a:cxn>
              <a:cxn ang="0">
                <a:pos x="0" y="2680"/>
              </a:cxn>
              <a:cxn ang="0">
                <a:pos x="3841" y="2680"/>
              </a:cxn>
              <a:cxn ang="0">
                <a:pos x="3841" y="200"/>
              </a:cxn>
              <a:cxn ang="0">
                <a:pos x="192" y="200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4" descr="02-UTI_Basisvormen_powerpoint_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800"/>
            <a:ext cx="4038600" cy="467863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4978400" y="950913"/>
            <a:ext cx="4165600" cy="4962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6C8CBE20-170D-4A9D-8F16-D67134871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 en ko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 bwMode="auto">
          <a:xfrm>
            <a:off x="0" y="477838"/>
            <a:ext cx="9144000" cy="6380162"/>
          </a:xfrm>
          <a:custGeom>
            <a:avLst/>
            <a:gdLst/>
            <a:ahLst/>
            <a:cxnLst>
              <a:cxn ang="0">
                <a:pos x="192" y="200"/>
              </a:cxn>
              <a:cxn ang="0">
                <a:pos x="0" y="0"/>
              </a:cxn>
              <a:cxn ang="0">
                <a:pos x="0" y="2680"/>
              </a:cxn>
              <a:cxn ang="0">
                <a:pos x="3841" y="2680"/>
              </a:cxn>
              <a:cxn ang="0">
                <a:pos x="3841" y="200"/>
              </a:cxn>
              <a:cxn ang="0">
                <a:pos x="192" y="200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4" descr="02-UTI_Basisvormen_powerpoint_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5520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5282"/>
            <a:ext cx="4040188" cy="40381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latin typeface="Arial"/>
                <a:cs typeface="Arial"/>
              </a:defRPr>
            </a:lvl1pPr>
            <a:lvl2pPr>
              <a:spcAft>
                <a:spcPts val="600"/>
              </a:spcAft>
              <a:defRPr sz="2000">
                <a:latin typeface="Arial"/>
                <a:cs typeface="Arial"/>
              </a:defRPr>
            </a:lvl2pPr>
            <a:lvl3pPr>
              <a:spcAft>
                <a:spcPts val="600"/>
              </a:spcAft>
              <a:defRPr sz="2000">
                <a:latin typeface="Arial"/>
                <a:cs typeface="Arial"/>
              </a:defRPr>
            </a:lvl3pPr>
            <a:lvl4pPr>
              <a:defRPr sz="1600">
                <a:latin typeface="ScalaSans"/>
                <a:cs typeface="ScalaSans"/>
              </a:defRPr>
            </a:lvl4pPr>
            <a:lvl5pPr>
              <a:defRPr sz="1600">
                <a:latin typeface="ScalaSans"/>
                <a:cs typeface="Scala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5520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5282"/>
            <a:ext cx="4041775" cy="40381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latin typeface="Arial"/>
                <a:cs typeface="Arial"/>
              </a:defRPr>
            </a:lvl1pPr>
            <a:lvl2pPr>
              <a:spcAft>
                <a:spcPts val="600"/>
              </a:spcAft>
              <a:defRPr sz="2000">
                <a:latin typeface="Arial"/>
                <a:cs typeface="Arial"/>
              </a:defRPr>
            </a:lvl2pPr>
            <a:lvl3pPr>
              <a:spcAft>
                <a:spcPts val="600"/>
              </a:spcAft>
              <a:defRPr sz="2000">
                <a:latin typeface="Arial"/>
                <a:cs typeface="Arial"/>
              </a:defRPr>
            </a:lvl3pPr>
            <a:lvl4pPr>
              <a:defRPr sz="1600">
                <a:latin typeface="ScalaSans"/>
                <a:cs typeface="ScalaSans"/>
              </a:defRPr>
            </a:lvl4pPr>
            <a:lvl5pPr>
              <a:defRPr sz="1600">
                <a:latin typeface="ScalaSans"/>
                <a:cs typeface="Scala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404AD50F-5F3A-45C7-B3E8-AD3065BB9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tx2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31B33390-ABFC-4488-9816-74B6B5C5D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E75E1E09-E3D3-415E-A141-5B0027020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to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9F2B79A9-3EE5-497D-ACB1-11299F469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to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DA679AC0-F116-4E3B-9A31-1FA988345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to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990DD1E7-7B15-4A56-8E52-7497C50BE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to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5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5FED2E14-5E32-4389-92BC-FD022F1CA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to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01874685-2CE4-4BBC-86CF-BC2FF5F0B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br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D532C166-1EA4-49BE-A0D3-7E4CC0BD2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4B4746B0-C79E-40B0-9195-AA3A93857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bei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3D3281A8-D687-4960-BBA7-7782760D7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lichtblau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2F4D57E4-17B1-4466-8609-DDF9CA234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lichtbro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50D62FA7-66F3-4ACD-B9BB-DE9361352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lichtgro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D1018759-E98D-4990-A137-C7CD990EC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Picture 4" descr="02-UTI_Basisvormen_powerpoint_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175516EC-F463-4D1F-90EF-0DAD58C41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5">
              <a:alpha val="8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blauw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 bwMode="auto">
          <a:xfrm>
            <a:off x="0" y="477838"/>
            <a:ext cx="9144000" cy="6380162"/>
          </a:xfrm>
          <a:custGeom>
            <a:avLst/>
            <a:gdLst/>
            <a:ahLst/>
            <a:cxnLst>
              <a:cxn ang="0">
                <a:pos x="192" y="200"/>
              </a:cxn>
              <a:cxn ang="0">
                <a:pos x="0" y="0"/>
              </a:cxn>
              <a:cxn ang="0">
                <a:pos x="0" y="2680"/>
              </a:cxn>
              <a:cxn ang="0">
                <a:pos x="3841" y="2680"/>
              </a:cxn>
              <a:cxn ang="0">
                <a:pos x="3841" y="200"/>
              </a:cxn>
              <a:cxn ang="0">
                <a:pos x="192" y="200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reeform 3"/>
          <p:cNvSpPr>
            <a:spLocks/>
          </p:cNvSpPr>
          <p:nvPr userDrawn="1"/>
        </p:nvSpPr>
        <p:spPr bwMode="auto">
          <a:xfrm>
            <a:off x="0" y="0"/>
            <a:ext cx="6097588" cy="635000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</a:path>
            </a:pathLst>
          </a:custGeom>
          <a:noFill/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 descr="02-UTI_Basisvormen_powerpoint_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520"/>
            <a:ext cx="8229600" cy="467791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spcAft>
                <a:spcPts val="600"/>
              </a:spcAft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spcAft>
                <a:spcPts val="600"/>
              </a:spcAft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72D08B61-47A6-47A9-9E09-27B815518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n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 bwMode="auto">
          <a:xfrm>
            <a:off x="0" y="477838"/>
            <a:ext cx="9144000" cy="6380162"/>
          </a:xfrm>
          <a:custGeom>
            <a:avLst/>
            <a:gdLst/>
            <a:ahLst/>
            <a:cxnLst>
              <a:cxn ang="0">
                <a:pos x="192" y="200"/>
              </a:cxn>
              <a:cxn ang="0">
                <a:pos x="0" y="0"/>
              </a:cxn>
              <a:cxn ang="0">
                <a:pos x="0" y="2680"/>
              </a:cxn>
              <a:cxn ang="0">
                <a:pos x="3841" y="2680"/>
              </a:cxn>
              <a:cxn ang="0">
                <a:pos x="3841" y="200"/>
              </a:cxn>
              <a:cxn ang="0">
                <a:pos x="192" y="200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4" descr="02-UTI_Basisvormen_powerpoint_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800"/>
            <a:ext cx="4038600" cy="467863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4986868" y="950913"/>
            <a:ext cx="4157132" cy="4962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Titelpresentatie in Footer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fld id="{AAC2455E-4F9F-4D9F-B181-186256FAC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CC99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editMastertextstyles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  <p:sldLayoutId id="2147484066" r:id="rId17"/>
    <p:sldLayoutId id="2147484067" r:id="rId18"/>
    <p:sldLayoutId id="2147484068" r:id="rId19"/>
    <p:sldLayoutId id="2147484069" r:id="rId20"/>
    <p:sldLayoutId id="2147484070" r:id="rId21"/>
    <p:sldLayoutId id="2147484071" r:id="rId22"/>
    <p:sldLayoutId id="2147484072" r:id="rId23"/>
    <p:sldLayoutId id="2147484073" r:id="rId24"/>
    <p:sldLayoutId id="2147484074" r:id="rId25"/>
    <p:sldLayoutId id="2147484075" r:id="rId26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09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3366"/>
          </a:solidFill>
          <a:latin typeface="Arial"/>
          <a:ea typeface="ヒラギノ角ゴ Pro W3" pitchFamily="-109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3366"/>
          </a:solidFill>
          <a:latin typeface="Arial"/>
          <a:ea typeface="ヒラギノ角ゴ Pro W3" pitchFamily="-109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3366"/>
          </a:solidFill>
          <a:latin typeface="Arial"/>
          <a:ea typeface="ヒラギノ角ゴ Pro W3" pitchFamily="-109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.j.koops@tilburguniversity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ssrn.com/abstract=2505692" TargetMode="External"/><Relationship Id="rId4" Type="http://schemas.openxmlformats.org/officeDocument/2006/relationships/hyperlink" Target="http://idpl.oxfordjournals.org/content/4/4/262.full.pdf+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srn.com/abstract=2505692" TargetMode="External"/><Relationship Id="rId2" Type="http://schemas.openxmlformats.org/officeDocument/2006/relationships/hyperlink" Target="http://idpl.oxfordjournals.org/content/4/4/262.full.pdf+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hyperlink" Target="mailto:e.j.koops@tilburguniversity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gREhHTLbRhc&amp;pp=ygUfdGhlIHRyb3VibGUgd2l0aCBoYXJyeSB0cmFpbGVyIA%3D%3D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563938" y="2780928"/>
            <a:ext cx="5178425" cy="2016224"/>
          </a:xfrm>
        </p:spPr>
        <p:txBody>
          <a:bodyPr>
            <a:normAutofit/>
          </a:bodyPr>
          <a:lstStyle/>
          <a:p>
            <a:pPr algn="r" eaLnBrk="1" hangingPunct="1"/>
            <a:endParaRPr lang="nl-NL" dirty="0">
              <a:solidFill>
                <a:schemeClr val="bg1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algn="r" eaLnBrk="1" hangingPunct="1"/>
            <a:r>
              <a:rPr lang="nl-NL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Prof. Bert-Jaap Koops</a:t>
            </a:r>
          </a:p>
          <a:p>
            <a:pPr algn="r" eaLnBrk="1" hangingPunct="1"/>
            <a:endParaRPr lang="nl-NL" sz="1100" i="1" dirty="0">
              <a:solidFill>
                <a:schemeClr val="bg1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  <a:p>
            <a:pPr algn="r" eaLnBrk="1" hangingPunct="1"/>
            <a:r>
              <a:rPr lang="nl-NL" sz="180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Arial" pitchFamily="34" charset="0"/>
                <a:hlinkClick r:id="rId3"/>
              </a:rPr>
              <a:t>e.j.koops@tilburguniversity.edu</a:t>
            </a:r>
            <a:r>
              <a:rPr lang="nl-NL" sz="180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 </a:t>
            </a:r>
          </a:p>
          <a:p>
            <a:pPr eaLnBrk="1" hangingPunct="1"/>
            <a:endParaRPr lang="nl-NL" sz="1800" dirty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61977" y="908720"/>
            <a:ext cx="6604000" cy="2370138"/>
          </a:xfrm>
        </p:spPr>
        <p:txBody>
          <a:bodyPr/>
          <a:lstStyle/>
          <a:p>
            <a:pPr algn="r" eaLnBrk="1" hangingPunct="1">
              <a:spcAft>
                <a:spcPts val="2400"/>
              </a:spcAft>
            </a:pPr>
            <a:br>
              <a:rPr lang="en-GB" sz="2800" dirty="0">
                <a:latin typeface="Arial" pitchFamily="34" charset="0"/>
                <a:ea typeface="ヒラギノ角ゴ Pro W3"/>
                <a:cs typeface="Arial" pitchFamily="34" charset="0"/>
              </a:rPr>
            </a:br>
            <a:r>
              <a:rPr lang="en-US" sz="2600" b="1" i="1" dirty="0"/>
              <a:t>The Trouble with European </a:t>
            </a:r>
            <a:br>
              <a:rPr lang="en-US" sz="2600" b="1" i="1" dirty="0"/>
            </a:br>
            <a:r>
              <a:rPr lang="en-US" sz="2600" b="1" i="1" dirty="0"/>
              <a:t>Data Protection Law</a:t>
            </a:r>
            <a:br>
              <a:rPr lang="en-US" sz="1600" b="1" i="1" dirty="0"/>
            </a:br>
            <a:endParaRPr lang="nl-NL" sz="2000" i="1" dirty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28676" name="Tekstvak 5"/>
          <p:cNvSpPr txBox="1">
            <a:spLocks noChangeArrowheads="1"/>
          </p:cNvSpPr>
          <p:nvPr/>
        </p:nvSpPr>
        <p:spPr bwMode="auto">
          <a:xfrm>
            <a:off x="6659563" y="5949950"/>
            <a:ext cx="2305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b="1"/>
              <a:t>TILT</a:t>
            </a:r>
            <a:br>
              <a:rPr lang="en-US"/>
            </a:br>
            <a:r>
              <a:rPr lang="en-US" sz="1200" i="1"/>
              <a:t>Tilburg Institute for Law, Technology, and Society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10EA-635A-568F-B98E-B6198A61BE42}"/>
              </a:ext>
            </a:extLst>
          </p:cNvPr>
          <p:cNvSpPr txBox="1"/>
          <p:nvPr/>
        </p:nvSpPr>
        <p:spPr>
          <a:xfrm>
            <a:off x="467544" y="4601326"/>
            <a:ext cx="8418835" cy="10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40000"/>
              </a:lnSpc>
              <a:buNone/>
            </a:pPr>
            <a:r>
              <a:rPr lang="nl-NL" sz="1600" dirty="0" err="1">
                <a:solidFill>
                  <a:schemeClr val="bg1"/>
                </a:solidFill>
              </a:rPr>
              <a:t>based</a:t>
            </a:r>
            <a:r>
              <a:rPr lang="nl-NL" sz="1600" dirty="0">
                <a:solidFill>
                  <a:schemeClr val="bg1"/>
                </a:solidFill>
              </a:rPr>
              <a:t> on B.J. Koops (2014), ‘The </a:t>
            </a:r>
            <a:r>
              <a:rPr lang="nl-NL" sz="1600" dirty="0" err="1">
                <a:solidFill>
                  <a:schemeClr val="bg1"/>
                </a:solidFill>
              </a:rPr>
              <a:t>trouble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1600" dirty="0" err="1">
                <a:solidFill>
                  <a:schemeClr val="bg1"/>
                </a:solidFill>
              </a:rPr>
              <a:t>with</a:t>
            </a:r>
            <a:r>
              <a:rPr lang="nl-NL" sz="1600" dirty="0">
                <a:solidFill>
                  <a:schemeClr val="bg1"/>
                </a:solidFill>
              </a:rPr>
              <a:t> European data </a:t>
            </a:r>
            <a:r>
              <a:rPr lang="nl-NL" sz="1600" dirty="0" err="1">
                <a:solidFill>
                  <a:schemeClr val="bg1"/>
                </a:solidFill>
              </a:rPr>
              <a:t>protection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1600" dirty="0" err="1">
                <a:solidFill>
                  <a:schemeClr val="bg1"/>
                </a:solidFill>
              </a:rPr>
              <a:t>law</a:t>
            </a:r>
            <a:r>
              <a:rPr lang="nl-NL" sz="1600" dirty="0">
                <a:solidFill>
                  <a:schemeClr val="bg1"/>
                </a:solidFill>
              </a:rPr>
              <a:t>’, </a:t>
            </a:r>
            <a:br>
              <a:rPr lang="nl-NL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 </a:t>
            </a:r>
            <a:r>
              <a:rPr lang="en-US" sz="16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International Data Privacy Law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(4), p. 250-261</a:t>
            </a:r>
            <a:r>
              <a:rPr lang="nl-NL" sz="1600" dirty="0">
                <a:solidFill>
                  <a:schemeClr val="bg1"/>
                </a:solidFill>
              </a:rPr>
              <a:t>, doi:10.1093/</a:t>
            </a:r>
            <a:r>
              <a:rPr lang="nl-NL" sz="1600" dirty="0" err="1">
                <a:solidFill>
                  <a:schemeClr val="bg1"/>
                </a:solidFill>
              </a:rPr>
              <a:t>idpl</a:t>
            </a:r>
            <a:r>
              <a:rPr lang="nl-NL" sz="1600" dirty="0">
                <a:solidFill>
                  <a:schemeClr val="bg1"/>
                </a:solidFill>
              </a:rPr>
              <a:t>/ipu023, </a:t>
            </a:r>
            <a:r>
              <a:rPr lang="nl-NL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http://idpl.oxfordjournals.org/content/4/4/262.full.pdf+html</a:t>
            </a:r>
            <a:r>
              <a:rPr lang="nl-NL" sz="1200" dirty="0">
                <a:solidFill>
                  <a:schemeClr val="bg1"/>
                </a:solidFill>
              </a:rPr>
              <a:t> / </a:t>
            </a:r>
            <a:r>
              <a:rPr lang="en-US" sz="11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http://ssrn.com/abstract=2505692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nl-NL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err="1"/>
              <a:t>Fallacy</a:t>
            </a:r>
            <a:r>
              <a:rPr lang="nl-NL" b="1" dirty="0"/>
              <a:t> 3: </a:t>
            </a:r>
            <a:r>
              <a:rPr lang="nl-NL" b="1" dirty="0" err="1"/>
              <a:t>regulating</a:t>
            </a:r>
            <a:r>
              <a:rPr lang="nl-NL" b="1" dirty="0"/>
              <a:t> </a:t>
            </a:r>
            <a:r>
              <a:rPr lang="nl-NL" b="1" dirty="0" err="1"/>
              <a:t>everything</a:t>
            </a:r>
            <a:r>
              <a:rPr lang="nl-NL" b="1" dirty="0"/>
              <a:t> in </a:t>
            </a:r>
            <a:r>
              <a:rPr lang="nl-NL" b="1" dirty="0" err="1"/>
              <a:t>one</a:t>
            </a:r>
            <a:r>
              <a:rPr lang="nl-NL" b="1" dirty="0"/>
              <a:t> </a:t>
            </a:r>
            <a:r>
              <a:rPr lang="nl-NL" b="1" dirty="0" err="1"/>
              <a:t>statutory</a:t>
            </a:r>
            <a:r>
              <a:rPr lang="nl-NL" b="1" dirty="0"/>
              <a:t> </a:t>
            </a:r>
            <a:r>
              <a:rPr lang="nl-NL" b="1" dirty="0" err="1"/>
              <a:t>law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err="1"/>
              <a:t>problem</a:t>
            </a:r>
            <a:r>
              <a:rPr lang="nl-NL" dirty="0"/>
              <a:t> 1: </a:t>
            </a:r>
            <a:r>
              <a:rPr lang="nl-NL" dirty="0" err="1"/>
              <a:t>huge</a:t>
            </a:r>
            <a:r>
              <a:rPr lang="nl-NL" dirty="0"/>
              <a:t> </a:t>
            </a:r>
            <a:r>
              <a:rPr lang="nl-NL" dirty="0" err="1"/>
              <a:t>disconnect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law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reality</a:t>
            </a:r>
            <a:endParaRPr lang="nl-NL" dirty="0"/>
          </a:p>
          <a:p>
            <a:r>
              <a:rPr lang="nl-NL" dirty="0" err="1"/>
              <a:t>problem</a:t>
            </a:r>
            <a:r>
              <a:rPr lang="nl-NL" dirty="0"/>
              <a:t> 2: response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regulatory</a:t>
            </a:r>
            <a:r>
              <a:rPr lang="nl-NL" dirty="0"/>
              <a:t> </a:t>
            </a:r>
            <a:r>
              <a:rPr lang="nl-NL" dirty="0" err="1"/>
              <a:t>disconnection</a:t>
            </a:r>
            <a:r>
              <a:rPr lang="nl-NL" dirty="0"/>
              <a:t> is… more of the </a:t>
            </a:r>
            <a:r>
              <a:rPr lang="nl-NL" dirty="0" err="1"/>
              <a:t>same</a:t>
            </a:r>
            <a:r>
              <a:rPr lang="nl-NL" dirty="0"/>
              <a:t> </a:t>
            </a:r>
            <a:r>
              <a:rPr lang="nl-NL" dirty="0" err="1"/>
              <a:t>law</a:t>
            </a:r>
            <a:endParaRPr lang="nl-NL" dirty="0"/>
          </a:p>
          <a:p>
            <a:r>
              <a:rPr lang="nl-NL" dirty="0" err="1"/>
              <a:t>problem</a:t>
            </a:r>
            <a:r>
              <a:rPr lang="nl-NL" dirty="0"/>
              <a:t> 3: data </a:t>
            </a:r>
            <a:r>
              <a:rPr lang="nl-NL" dirty="0" err="1"/>
              <a:t>protection</a:t>
            </a:r>
            <a:r>
              <a:rPr lang="nl-NL" dirty="0"/>
              <a:t> has a </a:t>
            </a:r>
            <a:r>
              <a:rPr lang="nl-NL" dirty="0" err="1"/>
              <a:t>communication</a:t>
            </a:r>
            <a:r>
              <a:rPr lang="nl-NL" dirty="0"/>
              <a:t> </a:t>
            </a:r>
            <a:r>
              <a:rPr lang="nl-NL" dirty="0" err="1"/>
              <a:t>problem</a:t>
            </a:r>
            <a:endParaRPr lang="nl-NL" dirty="0"/>
          </a:p>
          <a:p>
            <a:pPr lvl="1"/>
            <a:r>
              <a:rPr lang="nl-NL" sz="1800" dirty="0"/>
              <a:t>wrong frame (‘GDPR </a:t>
            </a:r>
            <a:r>
              <a:rPr lang="nl-NL" sz="1800" dirty="0" err="1"/>
              <a:t>says</a:t>
            </a:r>
            <a:r>
              <a:rPr lang="nl-NL" sz="1800" dirty="0"/>
              <a:t> no’)</a:t>
            </a:r>
          </a:p>
          <a:p>
            <a:pPr lvl="1"/>
            <a:r>
              <a:rPr lang="nl-NL" sz="1800" dirty="0" err="1"/>
              <a:t>poor</a:t>
            </a:r>
            <a:r>
              <a:rPr lang="nl-NL" sz="1800" dirty="0"/>
              <a:t> </a:t>
            </a:r>
            <a:r>
              <a:rPr lang="nl-NL" sz="1800" dirty="0" err="1"/>
              <a:t>expectation</a:t>
            </a:r>
            <a:r>
              <a:rPr lang="nl-NL" sz="1800" dirty="0"/>
              <a:t> management</a:t>
            </a:r>
          </a:p>
          <a:p>
            <a:pPr lvl="1"/>
            <a:r>
              <a:rPr lang="nl-NL" sz="1800" dirty="0" err="1"/>
              <a:t>underlying</a:t>
            </a:r>
            <a:r>
              <a:rPr lang="nl-NL" sz="1800" dirty="0"/>
              <a:t>: </a:t>
            </a:r>
            <a:r>
              <a:rPr lang="nl-NL" sz="1800" dirty="0" err="1"/>
              <a:t>too</a:t>
            </a:r>
            <a:r>
              <a:rPr lang="nl-NL" sz="1800" dirty="0"/>
              <a:t> </a:t>
            </a:r>
            <a:r>
              <a:rPr lang="nl-NL" sz="1800" dirty="0" err="1"/>
              <a:t>narrow</a:t>
            </a:r>
            <a:r>
              <a:rPr lang="nl-NL" sz="1800" dirty="0"/>
              <a:t> focus on </a:t>
            </a:r>
            <a:r>
              <a:rPr lang="nl-NL" sz="1800" dirty="0" err="1"/>
              <a:t>command</a:t>
            </a:r>
            <a:r>
              <a:rPr lang="nl-NL" sz="1800" dirty="0"/>
              <a:t>-</a:t>
            </a:r>
            <a:r>
              <a:rPr lang="nl-NL" sz="1800" dirty="0" err="1"/>
              <a:t>and</a:t>
            </a:r>
            <a:r>
              <a:rPr lang="nl-NL" sz="1800" dirty="0"/>
              <a:t>-control </a:t>
            </a:r>
            <a:r>
              <a:rPr lang="nl-NL" sz="1800" dirty="0" err="1"/>
              <a:t>law</a:t>
            </a:r>
            <a:endParaRPr lang="nl-NL" sz="1800" dirty="0"/>
          </a:p>
          <a:p>
            <a:r>
              <a:rPr lang="nl-NL" sz="1900" dirty="0" err="1"/>
              <a:t>conclusion</a:t>
            </a:r>
            <a:endParaRPr lang="nl-NL" sz="1900" dirty="0"/>
          </a:p>
          <a:p>
            <a:pPr lvl="1"/>
            <a:r>
              <a:rPr lang="nl-NL" sz="1800" dirty="0" err="1"/>
              <a:t>regulatory</a:t>
            </a:r>
            <a:r>
              <a:rPr lang="nl-NL" sz="1800" dirty="0"/>
              <a:t> </a:t>
            </a:r>
            <a:r>
              <a:rPr lang="nl-NL" sz="1800" dirty="0" err="1"/>
              <a:t>disconnection</a:t>
            </a:r>
            <a:r>
              <a:rPr lang="nl-NL" sz="1800" dirty="0"/>
              <a:t> has </a:t>
            </a:r>
            <a:r>
              <a:rPr lang="nl-NL" sz="1800" dirty="0" err="1"/>
              <a:t>enlarged</a:t>
            </a:r>
            <a:r>
              <a:rPr lang="nl-NL" sz="1800" dirty="0"/>
              <a:t> </a:t>
            </a:r>
            <a:r>
              <a:rPr lang="nl-NL" sz="1800" dirty="0" err="1"/>
              <a:t>by</a:t>
            </a:r>
            <a:r>
              <a:rPr lang="nl-NL" sz="1800" dirty="0"/>
              <a:t> </a:t>
            </a:r>
            <a:r>
              <a:rPr lang="nl-NL" sz="1800" dirty="0" err="1"/>
              <a:t>stretching</a:t>
            </a:r>
            <a:r>
              <a:rPr lang="nl-NL" sz="1800" dirty="0"/>
              <a:t> the scope of data </a:t>
            </a:r>
            <a:r>
              <a:rPr lang="nl-NL" sz="1800" dirty="0" err="1"/>
              <a:t>protection</a:t>
            </a:r>
            <a:r>
              <a:rPr lang="nl-NL" sz="1800" dirty="0"/>
              <a:t> </a:t>
            </a:r>
            <a:r>
              <a:rPr lang="nl-NL" sz="1800" dirty="0" err="1"/>
              <a:t>law</a:t>
            </a:r>
            <a:endParaRPr lang="nl-NL" sz="1800" dirty="0"/>
          </a:p>
          <a:p>
            <a:pPr lvl="1"/>
            <a:r>
              <a:rPr lang="nl-NL" sz="1800" dirty="0" err="1"/>
              <a:t>too</a:t>
            </a:r>
            <a:r>
              <a:rPr lang="nl-NL" sz="1800" dirty="0"/>
              <a:t> </a:t>
            </a:r>
            <a:r>
              <a:rPr lang="nl-NL" sz="1800" dirty="0" err="1"/>
              <a:t>little</a:t>
            </a:r>
            <a:r>
              <a:rPr lang="nl-NL" sz="1800" dirty="0"/>
              <a:t> attention 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other</a:t>
            </a:r>
            <a:r>
              <a:rPr lang="nl-NL" sz="1800" dirty="0"/>
              <a:t> </a:t>
            </a:r>
            <a:r>
              <a:rPr lang="nl-NL" sz="1800" dirty="0" err="1"/>
              <a:t>regulatory</a:t>
            </a:r>
            <a:r>
              <a:rPr lang="nl-NL" sz="1800" dirty="0"/>
              <a:t> tools</a:t>
            </a:r>
          </a:p>
          <a:p>
            <a:pPr lvl="1"/>
            <a:r>
              <a:rPr lang="nl-NL" sz="1800" dirty="0" err="1">
                <a:solidFill>
                  <a:srgbClr val="FF0000"/>
                </a:solidFill>
              </a:rPr>
              <a:t>fallacy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/>
              <a:t>of </a:t>
            </a:r>
            <a:r>
              <a:rPr lang="nl-NL" sz="1800" dirty="0" err="1"/>
              <a:t>believing</a:t>
            </a:r>
            <a:r>
              <a:rPr lang="nl-NL" sz="1800" dirty="0"/>
              <a:t> </a:t>
            </a:r>
            <a:r>
              <a:rPr lang="nl-NL" sz="1800" dirty="0" err="1"/>
              <a:t>every</a:t>
            </a:r>
            <a:r>
              <a:rPr lang="nl-NL" sz="1800" dirty="0"/>
              <a:t> </a:t>
            </a:r>
            <a:r>
              <a:rPr lang="nl-NL" sz="1800" dirty="0" err="1"/>
              <a:t>problem</a:t>
            </a:r>
            <a:r>
              <a:rPr lang="nl-NL" sz="1800" dirty="0"/>
              <a:t> of internet data </a:t>
            </a:r>
            <a:r>
              <a:rPr lang="nl-NL" sz="1800" dirty="0" err="1"/>
              <a:t>flows</a:t>
            </a:r>
            <a:r>
              <a:rPr lang="nl-NL" sz="1800" dirty="0"/>
              <a:t> </a:t>
            </a:r>
            <a:r>
              <a:rPr lang="nl-NL" sz="1800" dirty="0" err="1"/>
              <a:t>can</a:t>
            </a:r>
            <a:r>
              <a:rPr lang="nl-NL" sz="1800" dirty="0"/>
              <a:t> </a:t>
            </a:r>
            <a:r>
              <a:rPr lang="nl-NL" sz="1800" dirty="0" err="1"/>
              <a:t>be</a:t>
            </a:r>
            <a:r>
              <a:rPr lang="nl-NL" sz="1800" dirty="0"/>
              <a:t> </a:t>
            </a:r>
            <a:r>
              <a:rPr lang="nl-NL" sz="1800" dirty="0" err="1"/>
              <a:t>addressed</a:t>
            </a:r>
            <a:r>
              <a:rPr lang="nl-NL" sz="1800" dirty="0"/>
              <a:t> </a:t>
            </a:r>
            <a:r>
              <a:rPr lang="nl-NL" sz="1800" dirty="0" err="1"/>
              <a:t>by</a:t>
            </a:r>
            <a:r>
              <a:rPr lang="nl-NL" sz="1800" dirty="0"/>
              <a:t> data </a:t>
            </a:r>
            <a:r>
              <a:rPr lang="nl-NL" sz="1800" dirty="0" err="1"/>
              <a:t>protection</a:t>
            </a:r>
            <a:r>
              <a:rPr lang="nl-NL" sz="1800" dirty="0"/>
              <a:t> </a:t>
            </a:r>
            <a:r>
              <a:rPr lang="nl-NL" sz="1800" dirty="0" err="1"/>
              <a:t>law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lvl="1"/>
            <a:endParaRPr lang="nl-NL" dirty="0"/>
          </a:p>
        </p:txBody>
      </p:sp>
      <p:sp>
        <p:nvSpPr>
          <p:cNvPr id="4" name="Tekstvak 5"/>
          <p:cNvSpPr txBox="1">
            <a:spLocks noChangeArrowheads="1"/>
          </p:cNvSpPr>
          <p:nvPr/>
        </p:nvSpPr>
        <p:spPr bwMode="auto">
          <a:xfrm>
            <a:off x="6659563" y="5949950"/>
            <a:ext cx="2305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b="1" dirty="0"/>
              <a:t>TILT</a:t>
            </a:r>
            <a:br>
              <a:rPr lang="en-US" dirty="0"/>
            </a:br>
            <a:r>
              <a:rPr lang="en-US" sz="1200" i="1" dirty="0"/>
              <a:t>Tilburg Institute for Law, Technology, and Society</a:t>
            </a:r>
          </a:p>
        </p:txBody>
      </p:sp>
    </p:spTree>
    <p:extLst>
      <p:ext uri="{BB962C8B-B14F-4D97-AF65-F5344CB8AC3E}">
        <p14:creationId xmlns:p14="http://schemas.microsoft.com/office/powerpoint/2010/main" val="13389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211961" y="1700808"/>
            <a:ext cx="4536503" cy="1470944"/>
          </a:xfrm>
        </p:spPr>
        <p:txBody>
          <a:bodyPr>
            <a:normAutofit/>
          </a:bodyPr>
          <a:lstStyle/>
          <a:p>
            <a:pPr algn="r"/>
            <a:r>
              <a:rPr lang="en-US" sz="2600" b="1" u="sng" dirty="0">
                <a:solidFill>
                  <a:schemeClr val="tx1"/>
                </a:solidFill>
              </a:rPr>
              <a:t>Conclusion</a:t>
            </a:r>
          </a:p>
          <a:p>
            <a:pPr algn="r"/>
            <a:r>
              <a:rPr lang="en-US" sz="2600" b="1" i="1" dirty="0">
                <a:solidFill>
                  <a:schemeClr val="tx1"/>
                </a:solidFill>
              </a:rPr>
              <a:t>What do to with Harry?</a:t>
            </a:r>
          </a:p>
        </p:txBody>
      </p:sp>
      <p:sp>
        <p:nvSpPr>
          <p:cNvPr id="2" name="Rechthoek 1"/>
          <p:cNvSpPr/>
          <p:nvPr/>
        </p:nvSpPr>
        <p:spPr>
          <a:xfrm>
            <a:off x="323528" y="4005064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GB" dirty="0">
                <a:solidFill>
                  <a:schemeClr val="bg1"/>
                </a:solidFill>
              </a:rPr>
              <a:t>“The trouble with Harry is that he's dead, and everyone seems to have a different idea of what needs to be done with his body...”</a:t>
            </a:r>
            <a:endParaRPr lang="nl-NL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GB" sz="1000" dirty="0">
                <a:solidFill>
                  <a:schemeClr val="bg1"/>
                </a:solidFill>
              </a:rPr>
              <a:t>(synopsis of Alfred Hitchcock, </a:t>
            </a:r>
            <a:r>
              <a:rPr lang="en-GB" sz="1000" i="1" dirty="0">
                <a:solidFill>
                  <a:schemeClr val="bg1"/>
                </a:solidFill>
              </a:rPr>
              <a:t>The Trouble with Harry</a:t>
            </a:r>
            <a:r>
              <a:rPr lang="en-GB" sz="1000" dirty="0">
                <a:solidFill>
                  <a:schemeClr val="bg1"/>
                </a:solidFill>
              </a:rPr>
              <a:t>, 1955)</a:t>
            </a:r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5" name="Tekstvak 5"/>
          <p:cNvSpPr txBox="1">
            <a:spLocks noChangeArrowheads="1"/>
          </p:cNvSpPr>
          <p:nvPr/>
        </p:nvSpPr>
        <p:spPr bwMode="auto">
          <a:xfrm>
            <a:off x="6659563" y="5949950"/>
            <a:ext cx="2305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b="1" dirty="0"/>
              <a:t>TILT</a:t>
            </a:r>
            <a:br>
              <a:rPr lang="en-US" dirty="0"/>
            </a:br>
            <a:r>
              <a:rPr lang="en-US" sz="1200" i="1" dirty="0"/>
              <a:t>Tilburg Institute for Law, Technology, and Society</a:t>
            </a:r>
          </a:p>
        </p:txBody>
      </p:sp>
    </p:spTree>
    <p:extLst>
      <p:ext uri="{BB962C8B-B14F-4D97-AF65-F5344CB8AC3E}">
        <p14:creationId xmlns:p14="http://schemas.microsoft.com/office/powerpoint/2010/main" val="308845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b="1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The </a:t>
            </a:r>
            <a:r>
              <a:rPr lang="nl-NL" sz="3200" b="1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future</a:t>
            </a:r>
            <a:r>
              <a:rPr lang="nl-NL" sz="3200" b="1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 of data </a:t>
            </a:r>
            <a:r>
              <a:rPr lang="nl-NL" sz="3200" b="1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protection</a:t>
            </a:r>
            <a:r>
              <a:rPr lang="nl-NL" sz="3200" b="1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 </a:t>
            </a:r>
            <a:r>
              <a:rPr lang="nl-NL" sz="3200" b="1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law</a:t>
            </a:r>
            <a:r>
              <a:rPr lang="nl-NL" sz="3200" b="1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 </a:t>
            </a:r>
            <a:br>
              <a:rPr lang="nl-NL" sz="3200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</a:br>
            <a:r>
              <a:rPr lang="nl-NL" sz="3200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(</a:t>
            </a:r>
            <a:r>
              <a:rPr lang="nl-NL" sz="3200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if</a:t>
            </a:r>
            <a:r>
              <a:rPr lang="nl-NL" sz="3200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 </a:t>
            </a:r>
            <a:r>
              <a:rPr lang="nl-NL" sz="3200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it</a:t>
            </a:r>
            <a:r>
              <a:rPr lang="nl-NL" sz="3200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 is to have a </a:t>
            </a:r>
            <a:r>
              <a:rPr lang="nl-NL" sz="3200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future</a:t>
            </a:r>
            <a:r>
              <a:rPr lang="nl-NL" sz="3200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16686"/>
          </a:xfrm>
        </p:spPr>
        <p:txBody>
          <a:bodyPr>
            <a:normAutofit/>
          </a:bodyPr>
          <a:lstStyle/>
          <a:p>
            <a:r>
              <a:rPr lang="en-GB" sz="1700" dirty="0"/>
              <a:t>GDPR: ‘a comedy about a corpse’</a:t>
            </a:r>
          </a:p>
        </p:txBody>
      </p:sp>
      <p:sp>
        <p:nvSpPr>
          <p:cNvPr id="4" name="Tekstvak 5"/>
          <p:cNvSpPr txBox="1">
            <a:spLocks noChangeArrowheads="1"/>
          </p:cNvSpPr>
          <p:nvPr/>
        </p:nvSpPr>
        <p:spPr bwMode="auto">
          <a:xfrm>
            <a:off x="6659563" y="5949950"/>
            <a:ext cx="2305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b="1" dirty="0"/>
              <a:t>TILT</a:t>
            </a:r>
            <a:br>
              <a:rPr lang="en-US" dirty="0"/>
            </a:br>
            <a:r>
              <a:rPr lang="en-US" sz="1200" i="1" dirty="0"/>
              <a:t>Tilburg Institute for Law, Technology, and Society</a:t>
            </a:r>
          </a:p>
        </p:txBody>
      </p:sp>
    </p:spTree>
    <p:extLst>
      <p:ext uri="{BB962C8B-B14F-4D97-AF65-F5344CB8AC3E}">
        <p14:creationId xmlns:p14="http://schemas.microsoft.com/office/powerpoint/2010/main" val="149288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b="1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The </a:t>
            </a:r>
            <a:r>
              <a:rPr lang="nl-NL" sz="3200" b="1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future</a:t>
            </a:r>
            <a:r>
              <a:rPr lang="nl-NL" sz="3200" b="1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 of data </a:t>
            </a:r>
            <a:r>
              <a:rPr lang="nl-NL" sz="3200" b="1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protection</a:t>
            </a:r>
            <a:r>
              <a:rPr lang="nl-NL" sz="3200" b="1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 </a:t>
            </a:r>
            <a:r>
              <a:rPr lang="nl-NL" sz="3200" b="1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law</a:t>
            </a:r>
            <a:r>
              <a:rPr lang="nl-NL" sz="3200" b="1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 </a:t>
            </a:r>
            <a:br>
              <a:rPr lang="nl-NL" sz="3200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</a:br>
            <a:r>
              <a:rPr lang="nl-NL" sz="3200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(</a:t>
            </a:r>
            <a:r>
              <a:rPr lang="nl-NL" sz="3200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if</a:t>
            </a:r>
            <a:r>
              <a:rPr lang="nl-NL" sz="3200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 </a:t>
            </a:r>
            <a:r>
              <a:rPr lang="nl-NL" sz="3200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it</a:t>
            </a:r>
            <a:r>
              <a:rPr lang="nl-NL" sz="3200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 is to have a </a:t>
            </a:r>
            <a:r>
              <a:rPr lang="nl-NL" sz="3200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future</a:t>
            </a:r>
            <a:r>
              <a:rPr lang="nl-NL" sz="3200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r>
              <a:rPr lang="en-GB" sz="1700" dirty="0"/>
              <a:t>GDPR: ‘a comedy about a corpse’ or a zombie horror movie?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3042408" cy="2026244"/>
          </a:xfrm>
          <a:prstGeom prst="rect">
            <a:avLst/>
          </a:prstGeom>
        </p:spPr>
      </p:pic>
      <p:sp>
        <p:nvSpPr>
          <p:cNvPr id="5" name="Tekstvak 5"/>
          <p:cNvSpPr txBox="1">
            <a:spLocks noChangeArrowheads="1"/>
          </p:cNvSpPr>
          <p:nvPr/>
        </p:nvSpPr>
        <p:spPr bwMode="auto">
          <a:xfrm>
            <a:off x="6659563" y="5949950"/>
            <a:ext cx="2305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b="1" dirty="0"/>
              <a:t>TILT</a:t>
            </a:r>
            <a:br>
              <a:rPr lang="en-US" dirty="0"/>
            </a:br>
            <a:r>
              <a:rPr lang="en-US" sz="1200" i="1" dirty="0"/>
              <a:t>Tilburg Institute for Law, Technology, and Society</a:t>
            </a:r>
          </a:p>
        </p:txBody>
      </p:sp>
      <p:sp>
        <p:nvSpPr>
          <p:cNvPr id="6" name="Rechthoek 5"/>
          <p:cNvSpPr/>
          <p:nvPr/>
        </p:nvSpPr>
        <p:spPr>
          <a:xfrm>
            <a:off x="4194536" y="366156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nl-NL" sz="1000" dirty="0">
                <a:solidFill>
                  <a:schemeClr val="bg1">
                    <a:lumMod val="65000"/>
                  </a:schemeClr>
                </a:solidFill>
              </a:rPr>
              <a:t>source: http://www.fanpop.com/clubs/zombie-movies/images/6425644/title/zombie-photo</a:t>
            </a:r>
          </a:p>
        </p:txBody>
      </p:sp>
    </p:spTree>
    <p:extLst>
      <p:ext uri="{BB962C8B-B14F-4D97-AF65-F5344CB8AC3E}">
        <p14:creationId xmlns:p14="http://schemas.microsoft.com/office/powerpoint/2010/main" val="24554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b="1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The </a:t>
            </a:r>
            <a:r>
              <a:rPr lang="nl-NL" sz="3200" b="1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future</a:t>
            </a:r>
            <a:r>
              <a:rPr lang="nl-NL" sz="3200" b="1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 of data </a:t>
            </a:r>
            <a:r>
              <a:rPr lang="nl-NL" sz="3200" b="1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protection</a:t>
            </a:r>
            <a:r>
              <a:rPr lang="nl-NL" sz="3200" b="1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 </a:t>
            </a:r>
            <a:r>
              <a:rPr lang="nl-NL" sz="3200" b="1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law</a:t>
            </a:r>
            <a:r>
              <a:rPr lang="nl-NL" sz="3200" b="1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 </a:t>
            </a:r>
            <a:br>
              <a:rPr lang="nl-NL" sz="3200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</a:br>
            <a:r>
              <a:rPr lang="nl-NL" sz="3200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(</a:t>
            </a:r>
            <a:r>
              <a:rPr lang="nl-NL" sz="3200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if</a:t>
            </a:r>
            <a:r>
              <a:rPr lang="nl-NL" sz="3200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 </a:t>
            </a:r>
            <a:r>
              <a:rPr lang="nl-NL" sz="3200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it</a:t>
            </a:r>
            <a:r>
              <a:rPr lang="nl-NL" sz="3200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 is to have a </a:t>
            </a:r>
            <a:r>
              <a:rPr lang="nl-NL" sz="3200" kern="1200" dirty="0" err="1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future</a:t>
            </a:r>
            <a:r>
              <a:rPr lang="nl-NL" sz="3200" kern="1200" dirty="0">
                <a:solidFill>
                  <a:schemeClr val="bg1"/>
                </a:solidFill>
                <a:effectLst/>
                <a:latin typeface="Arial"/>
                <a:ea typeface="ヒラギノ角ゴ Pro W3" pitchFamily="-109" charset="-128"/>
                <a:cs typeface="Arial"/>
              </a:rPr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35520"/>
            <a:ext cx="8229600" cy="492978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GDPR: ‘a comedy about a corpse’ or a zombie horror movie? </a:t>
            </a:r>
          </a:p>
          <a:p>
            <a:r>
              <a:rPr lang="en-GB" dirty="0"/>
              <a:t>with the current GDPR foundations, data protection law risks being moribund (or already dead?)</a:t>
            </a:r>
            <a:endParaRPr lang="nl-NL" dirty="0"/>
          </a:p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do </a:t>
            </a:r>
            <a:r>
              <a:rPr lang="nl-NL" dirty="0" err="1"/>
              <a:t>with</a:t>
            </a:r>
            <a:r>
              <a:rPr lang="nl-NL" dirty="0"/>
              <a:t> data </a:t>
            </a:r>
            <a:r>
              <a:rPr lang="nl-NL" dirty="0" err="1"/>
              <a:t>protection</a:t>
            </a:r>
            <a:r>
              <a:rPr lang="nl-NL" dirty="0"/>
              <a:t> </a:t>
            </a:r>
            <a:r>
              <a:rPr lang="nl-NL" dirty="0" err="1"/>
              <a:t>law’s</a:t>
            </a:r>
            <a:r>
              <a:rPr lang="nl-NL" dirty="0"/>
              <a:t> body?</a:t>
            </a:r>
          </a:p>
          <a:p>
            <a:pPr lvl="1"/>
            <a:r>
              <a:rPr lang="nl-NL" dirty="0" err="1"/>
              <a:t>resurrect</a:t>
            </a:r>
            <a:endParaRPr lang="nl-NL" dirty="0"/>
          </a:p>
          <a:p>
            <a:pPr lvl="2"/>
            <a:r>
              <a:rPr lang="nl-NL" sz="1800" dirty="0" err="1"/>
              <a:t>going</a:t>
            </a:r>
            <a:r>
              <a:rPr lang="nl-NL" sz="1800" dirty="0"/>
              <a:t> back </a:t>
            </a:r>
            <a:r>
              <a:rPr lang="nl-NL" sz="1800" dirty="0" err="1"/>
              <a:t>to</a:t>
            </a:r>
            <a:r>
              <a:rPr lang="nl-NL" sz="1800" dirty="0"/>
              <a:t> the </a:t>
            </a:r>
            <a:r>
              <a:rPr lang="nl-NL" sz="1800" dirty="0" err="1"/>
              <a:t>roots</a:t>
            </a:r>
            <a:r>
              <a:rPr lang="nl-NL" sz="1800" dirty="0"/>
              <a:t> – a </a:t>
            </a:r>
            <a:r>
              <a:rPr lang="nl-NL" sz="1800" dirty="0" err="1"/>
              <a:t>framework</a:t>
            </a:r>
            <a:r>
              <a:rPr lang="nl-NL" sz="1800" dirty="0"/>
              <a:t> of basic </a:t>
            </a:r>
            <a:r>
              <a:rPr lang="nl-NL" sz="1800" dirty="0" err="1"/>
              <a:t>principles</a:t>
            </a:r>
            <a:endParaRPr lang="nl-NL" sz="1800" dirty="0"/>
          </a:p>
          <a:p>
            <a:pPr lvl="2"/>
            <a:r>
              <a:rPr lang="nl-NL" sz="1800" dirty="0" err="1"/>
              <a:t>showing</a:t>
            </a:r>
            <a:r>
              <a:rPr lang="nl-NL" sz="1800" dirty="0"/>
              <a:t> the </a:t>
            </a:r>
            <a:r>
              <a:rPr lang="nl-NL" sz="1800" i="1" dirty="0"/>
              <a:t>spirit</a:t>
            </a:r>
            <a:r>
              <a:rPr lang="nl-NL" sz="1800" dirty="0"/>
              <a:t> of data </a:t>
            </a:r>
            <a:r>
              <a:rPr lang="nl-NL" sz="1800" dirty="0" err="1"/>
              <a:t>protection</a:t>
            </a:r>
            <a:r>
              <a:rPr lang="nl-NL" sz="1800" dirty="0"/>
              <a:t>, </a:t>
            </a:r>
            <a:r>
              <a:rPr lang="nl-NL" sz="1800" dirty="0" err="1"/>
              <a:t>not</a:t>
            </a:r>
            <a:r>
              <a:rPr lang="nl-NL" sz="1800" dirty="0"/>
              <a:t> the </a:t>
            </a:r>
            <a:r>
              <a:rPr lang="nl-NL" sz="1800" dirty="0" err="1"/>
              <a:t>rules</a:t>
            </a:r>
            <a:r>
              <a:rPr lang="nl-NL" sz="1800" dirty="0"/>
              <a:t> – the </a:t>
            </a:r>
            <a:r>
              <a:rPr lang="nl-NL" sz="1800" dirty="0" err="1"/>
              <a:t>forest</a:t>
            </a:r>
            <a:r>
              <a:rPr lang="nl-NL" sz="1800" dirty="0"/>
              <a:t>, </a:t>
            </a:r>
            <a:r>
              <a:rPr lang="nl-NL" sz="1800" dirty="0" err="1"/>
              <a:t>not</a:t>
            </a:r>
            <a:r>
              <a:rPr lang="nl-NL" sz="1800" dirty="0"/>
              <a:t> the trees</a:t>
            </a:r>
          </a:p>
          <a:p>
            <a:pPr lvl="2"/>
            <a:r>
              <a:rPr lang="nl-NL" sz="1800" dirty="0"/>
              <a:t>focus on </a:t>
            </a:r>
            <a:r>
              <a:rPr lang="nl-NL" sz="1800" dirty="0" err="1"/>
              <a:t>other</a:t>
            </a:r>
            <a:r>
              <a:rPr lang="nl-NL" sz="1800" dirty="0"/>
              <a:t> </a:t>
            </a:r>
            <a:r>
              <a:rPr lang="nl-NL" sz="1800" dirty="0" err="1"/>
              <a:t>regulatory</a:t>
            </a:r>
            <a:r>
              <a:rPr lang="nl-NL" sz="1800" dirty="0"/>
              <a:t> </a:t>
            </a:r>
            <a:r>
              <a:rPr lang="nl-NL" sz="1800" dirty="0" err="1"/>
              <a:t>instruments</a:t>
            </a:r>
            <a:r>
              <a:rPr lang="nl-NL" sz="1800" dirty="0"/>
              <a:t> </a:t>
            </a:r>
            <a:r>
              <a:rPr lang="nl-NL" sz="1800" dirty="0" err="1"/>
              <a:t>besides</a:t>
            </a:r>
            <a:r>
              <a:rPr lang="nl-NL" sz="1800" dirty="0"/>
              <a:t> </a:t>
            </a:r>
            <a:r>
              <a:rPr lang="nl-NL" sz="1800" dirty="0" err="1"/>
              <a:t>command</a:t>
            </a:r>
            <a:r>
              <a:rPr lang="nl-NL" sz="1800" dirty="0"/>
              <a:t>-</a:t>
            </a:r>
            <a:r>
              <a:rPr lang="nl-NL" sz="1800" dirty="0" err="1"/>
              <a:t>and</a:t>
            </a:r>
            <a:r>
              <a:rPr lang="nl-NL" sz="1800" dirty="0"/>
              <a:t>-control </a:t>
            </a:r>
            <a:r>
              <a:rPr lang="nl-NL" sz="1800" dirty="0" err="1"/>
              <a:t>rules</a:t>
            </a:r>
            <a:endParaRPr lang="nl-NL" sz="1800" dirty="0"/>
          </a:p>
          <a:p>
            <a:pPr lvl="1"/>
            <a:r>
              <a:rPr lang="nl-NL" dirty="0"/>
              <a:t>or R.I.P. </a:t>
            </a:r>
            <a:r>
              <a:rPr lang="nl-NL" dirty="0" err="1"/>
              <a:t>and</a:t>
            </a:r>
            <a:r>
              <a:rPr lang="nl-NL" dirty="0"/>
              <a:t> look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protection</a:t>
            </a:r>
            <a:r>
              <a:rPr lang="nl-NL" dirty="0"/>
              <a:t> </a:t>
            </a:r>
            <a:r>
              <a:rPr lang="nl-NL" dirty="0" err="1"/>
              <a:t>elsewhere</a:t>
            </a:r>
            <a:endParaRPr lang="nl-NL" dirty="0"/>
          </a:p>
          <a:p>
            <a:pPr lvl="2"/>
            <a:r>
              <a:rPr lang="nl-NL" sz="1800" dirty="0" err="1"/>
              <a:t>sui</a:t>
            </a:r>
            <a:r>
              <a:rPr lang="nl-NL" sz="1800" dirty="0"/>
              <a:t> </a:t>
            </a:r>
            <a:r>
              <a:rPr lang="nl-NL" sz="1800" dirty="0" err="1"/>
              <a:t>generis</a:t>
            </a:r>
            <a:r>
              <a:rPr lang="nl-NL" sz="1800" dirty="0"/>
              <a:t> </a:t>
            </a:r>
            <a:r>
              <a:rPr lang="nl-NL" sz="1800" dirty="0" err="1"/>
              <a:t>frameworks</a:t>
            </a:r>
            <a:r>
              <a:rPr lang="nl-NL" sz="1800" dirty="0"/>
              <a:t> 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particular</a:t>
            </a:r>
            <a:r>
              <a:rPr lang="nl-NL" sz="1800" dirty="0"/>
              <a:t> </a:t>
            </a:r>
            <a:r>
              <a:rPr lang="nl-NL" sz="1800" dirty="0" err="1"/>
              <a:t>challenges</a:t>
            </a:r>
            <a:r>
              <a:rPr lang="nl-NL" sz="1800" dirty="0"/>
              <a:t>, e.g. </a:t>
            </a:r>
            <a:r>
              <a:rPr lang="nl-NL" sz="1800" dirty="0" err="1"/>
              <a:t>profiling</a:t>
            </a:r>
            <a:endParaRPr lang="nl-NL" sz="1800" dirty="0"/>
          </a:p>
          <a:p>
            <a:pPr lvl="2"/>
            <a:r>
              <a:rPr lang="nl-NL" sz="1800" dirty="0" err="1"/>
              <a:t>consumer</a:t>
            </a:r>
            <a:r>
              <a:rPr lang="nl-NL" sz="1800" dirty="0"/>
              <a:t> </a:t>
            </a:r>
            <a:r>
              <a:rPr lang="nl-NL" sz="1800" dirty="0" err="1"/>
              <a:t>protection</a:t>
            </a:r>
            <a:r>
              <a:rPr lang="nl-NL" sz="1800" dirty="0"/>
              <a:t>, </a:t>
            </a:r>
            <a:r>
              <a:rPr lang="nl-NL" sz="1800" dirty="0" err="1"/>
              <a:t>administrative</a:t>
            </a:r>
            <a:r>
              <a:rPr lang="nl-NL" sz="1800" dirty="0"/>
              <a:t> </a:t>
            </a:r>
            <a:r>
              <a:rPr lang="nl-NL" sz="1800" dirty="0" err="1"/>
              <a:t>law</a:t>
            </a:r>
            <a:r>
              <a:rPr lang="nl-NL" sz="1800" dirty="0"/>
              <a:t>, public procedure </a:t>
            </a:r>
            <a:r>
              <a:rPr lang="nl-NL" sz="1800" dirty="0" err="1"/>
              <a:t>law</a:t>
            </a:r>
            <a:endParaRPr lang="nl-NL" sz="1800" dirty="0"/>
          </a:p>
          <a:p>
            <a:pPr lvl="2"/>
            <a:r>
              <a:rPr lang="nl-NL" sz="1800" dirty="0" err="1"/>
              <a:t>regulating</a:t>
            </a:r>
            <a:r>
              <a:rPr lang="nl-NL" sz="1800" dirty="0"/>
              <a:t> </a:t>
            </a:r>
            <a:r>
              <a:rPr lang="nl-NL" sz="1800" dirty="0" err="1"/>
              <a:t>decision</a:t>
            </a:r>
            <a:r>
              <a:rPr lang="nl-NL" sz="1800" dirty="0"/>
              <a:t>-making</a:t>
            </a:r>
          </a:p>
          <a:p>
            <a:pPr lvl="1"/>
            <a:r>
              <a:rPr lang="nl-NL" dirty="0" err="1"/>
              <a:t>and</a:t>
            </a:r>
            <a:r>
              <a:rPr lang="nl-NL" dirty="0"/>
              <a:t>/or </a:t>
            </a:r>
            <a:r>
              <a:rPr lang="nl-NL" dirty="0" err="1"/>
              <a:t>commemorate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keep </a:t>
            </a:r>
            <a:r>
              <a:rPr lang="nl-NL" dirty="0" err="1"/>
              <a:t>its</a:t>
            </a:r>
            <a:r>
              <a:rPr lang="nl-NL" dirty="0"/>
              <a:t> spirit </a:t>
            </a:r>
            <a:r>
              <a:rPr lang="nl-NL" dirty="0" err="1"/>
              <a:t>alive</a:t>
            </a:r>
            <a:endParaRPr lang="nl-NL" dirty="0"/>
          </a:p>
          <a:p>
            <a:pPr lvl="2"/>
            <a:r>
              <a:rPr lang="nl-NL" dirty="0" err="1"/>
              <a:t>role</a:t>
            </a:r>
            <a:r>
              <a:rPr lang="nl-NL" dirty="0"/>
              <a:t> </a:t>
            </a:r>
            <a:r>
              <a:rPr lang="nl-NL" dirty="0" err="1"/>
              <a:t>models</a:t>
            </a:r>
            <a:endParaRPr lang="nl-NL" dirty="0"/>
          </a:p>
          <a:p>
            <a:pPr lvl="3"/>
            <a:r>
              <a:rPr lang="nl-NL" dirty="0" err="1">
                <a:latin typeface="+mn-lt"/>
              </a:rPr>
              <a:t>administrations</a:t>
            </a:r>
            <a:r>
              <a:rPr lang="nl-NL" dirty="0">
                <a:latin typeface="+mn-lt"/>
              </a:rPr>
              <a:t> and regulators </a:t>
            </a:r>
            <a:r>
              <a:rPr lang="nl-NL" dirty="0" err="1">
                <a:latin typeface="+mn-lt"/>
              </a:rPr>
              <a:t>showing</a:t>
            </a:r>
            <a:r>
              <a:rPr lang="nl-NL" dirty="0">
                <a:latin typeface="+mn-lt"/>
              </a:rPr>
              <a:t> data </a:t>
            </a:r>
            <a:r>
              <a:rPr lang="nl-NL" dirty="0" err="1">
                <a:latin typeface="+mn-lt"/>
              </a:rPr>
              <a:t>collection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restraint</a:t>
            </a:r>
            <a:endParaRPr lang="nl-NL" dirty="0">
              <a:latin typeface="+mn-lt"/>
            </a:endParaRPr>
          </a:p>
          <a:p>
            <a:pPr lvl="3"/>
            <a:r>
              <a:rPr lang="nl-NL" dirty="0">
                <a:latin typeface="+mn-lt"/>
              </a:rPr>
              <a:t>(</a:t>
            </a:r>
            <a:r>
              <a:rPr lang="nl-NL" dirty="0" err="1">
                <a:latin typeface="+mn-lt"/>
              </a:rPr>
              <a:t>really</a:t>
            </a:r>
            <a:r>
              <a:rPr lang="nl-NL" dirty="0">
                <a:latin typeface="+mn-lt"/>
              </a:rPr>
              <a:t>) </a:t>
            </a:r>
            <a:r>
              <a:rPr lang="nl-NL" dirty="0" err="1">
                <a:latin typeface="+mn-lt"/>
              </a:rPr>
              <a:t>adopt</a:t>
            </a:r>
            <a:r>
              <a:rPr lang="nl-NL" dirty="0">
                <a:latin typeface="+mn-lt"/>
              </a:rPr>
              <a:t> Data </a:t>
            </a:r>
            <a:r>
              <a:rPr lang="nl-NL" dirty="0" err="1">
                <a:latin typeface="+mn-lt"/>
              </a:rPr>
              <a:t>Protection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Enhancing</a:t>
            </a:r>
            <a:r>
              <a:rPr lang="nl-NL" dirty="0">
                <a:latin typeface="+mn-lt"/>
              </a:rPr>
              <a:t> Technologies </a:t>
            </a:r>
            <a:r>
              <a:rPr lang="nl-NL" dirty="0" err="1">
                <a:latin typeface="+mn-lt"/>
              </a:rPr>
              <a:t>and</a:t>
            </a:r>
            <a:r>
              <a:rPr lang="nl-NL" dirty="0">
                <a:latin typeface="+mn-lt"/>
              </a:rPr>
              <a:t> data </a:t>
            </a:r>
            <a:r>
              <a:rPr lang="nl-NL" dirty="0" err="1">
                <a:latin typeface="+mn-lt"/>
              </a:rPr>
              <a:t>protection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by</a:t>
            </a:r>
            <a:r>
              <a:rPr lang="nl-NL" dirty="0">
                <a:latin typeface="+mn-lt"/>
              </a:rPr>
              <a:t> default</a:t>
            </a:r>
          </a:p>
          <a:p>
            <a:pPr lvl="2"/>
            <a:endParaRPr lang="nl-NL" dirty="0"/>
          </a:p>
        </p:txBody>
      </p:sp>
      <p:sp>
        <p:nvSpPr>
          <p:cNvPr id="5" name="Tekstvak 5"/>
          <p:cNvSpPr txBox="1">
            <a:spLocks noChangeArrowheads="1"/>
          </p:cNvSpPr>
          <p:nvPr/>
        </p:nvSpPr>
        <p:spPr bwMode="auto">
          <a:xfrm>
            <a:off x="6659563" y="5949950"/>
            <a:ext cx="2305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b="1" dirty="0"/>
              <a:t>TILT</a:t>
            </a:r>
            <a:br>
              <a:rPr lang="en-US" dirty="0"/>
            </a:br>
            <a:r>
              <a:rPr lang="en-US" sz="1200" i="1" dirty="0"/>
              <a:t>Tilburg Institute for Law, Technology, and Society</a:t>
            </a:r>
          </a:p>
        </p:txBody>
      </p:sp>
    </p:spTree>
    <p:extLst>
      <p:ext uri="{BB962C8B-B14F-4D97-AF65-F5344CB8AC3E}">
        <p14:creationId xmlns:p14="http://schemas.microsoft.com/office/powerpoint/2010/main" val="298534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err="1"/>
              <a:t>Thank</a:t>
            </a:r>
            <a:r>
              <a:rPr lang="nl-NL" b="1" dirty="0"/>
              <a:t> </a:t>
            </a:r>
            <a:r>
              <a:rPr lang="nl-NL" b="1" dirty="0" err="1"/>
              <a:t>you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your</a:t>
            </a:r>
            <a:r>
              <a:rPr lang="nl-NL" b="1" dirty="0"/>
              <a:t> attention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088232"/>
          </a:xfrm>
        </p:spPr>
        <p:txBody>
          <a:bodyPr>
            <a:normAutofit fontScale="77500" lnSpcReduction="20000"/>
          </a:bodyPr>
          <a:lstStyle/>
          <a:p>
            <a:pPr lvl="0" algn="r">
              <a:lnSpc>
                <a:spcPct val="140000"/>
              </a:lnSpc>
              <a:buNone/>
            </a:pPr>
            <a:r>
              <a:rPr lang="nl-NL" sz="1900" dirty="0">
                <a:solidFill>
                  <a:srgbClr val="003366"/>
                </a:solidFill>
              </a:rPr>
              <a:t>B.J. Koops (2014), ‘The </a:t>
            </a:r>
            <a:r>
              <a:rPr lang="nl-NL" sz="1900" dirty="0" err="1">
                <a:solidFill>
                  <a:srgbClr val="003366"/>
                </a:solidFill>
              </a:rPr>
              <a:t>Trouble</a:t>
            </a:r>
            <a:r>
              <a:rPr lang="nl-NL" sz="1900" dirty="0">
                <a:solidFill>
                  <a:srgbClr val="003366"/>
                </a:solidFill>
              </a:rPr>
              <a:t> </a:t>
            </a:r>
            <a:r>
              <a:rPr lang="nl-NL" sz="1900" dirty="0" err="1">
                <a:solidFill>
                  <a:srgbClr val="003366"/>
                </a:solidFill>
              </a:rPr>
              <a:t>with</a:t>
            </a:r>
            <a:r>
              <a:rPr lang="nl-NL" sz="1900" dirty="0">
                <a:solidFill>
                  <a:srgbClr val="003366"/>
                </a:solidFill>
              </a:rPr>
              <a:t> European Data </a:t>
            </a:r>
            <a:r>
              <a:rPr lang="nl-NL" sz="1900" dirty="0" err="1">
                <a:solidFill>
                  <a:srgbClr val="003366"/>
                </a:solidFill>
              </a:rPr>
              <a:t>Protection</a:t>
            </a:r>
            <a:r>
              <a:rPr lang="nl-NL" sz="1900" dirty="0">
                <a:solidFill>
                  <a:srgbClr val="003366"/>
                </a:solidFill>
              </a:rPr>
              <a:t> Law’, </a:t>
            </a:r>
            <a:br>
              <a:rPr lang="nl-NL" sz="1900" dirty="0">
                <a:solidFill>
                  <a:srgbClr val="003366"/>
                </a:solidFill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International Data Privacy Law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(4), p. 250-261</a:t>
            </a:r>
            <a:r>
              <a:rPr lang="nl-NL" sz="1900" dirty="0">
                <a:solidFill>
                  <a:srgbClr val="003366"/>
                </a:solidFill>
              </a:rPr>
              <a:t>, doi:10.1093/</a:t>
            </a:r>
            <a:r>
              <a:rPr lang="nl-NL" sz="1900" dirty="0" err="1">
                <a:solidFill>
                  <a:srgbClr val="003366"/>
                </a:solidFill>
              </a:rPr>
              <a:t>idpl</a:t>
            </a:r>
            <a:r>
              <a:rPr lang="nl-NL" sz="1900" dirty="0">
                <a:solidFill>
                  <a:srgbClr val="003366"/>
                </a:solidFill>
              </a:rPr>
              <a:t>/ipu023, </a:t>
            </a:r>
            <a:r>
              <a:rPr lang="nl-NL" sz="1400" dirty="0">
                <a:solidFill>
                  <a:srgbClr val="003366"/>
                </a:solidFill>
                <a:hlinkClick r:id="rId2"/>
              </a:rPr>
              <a:t>http://idpl.oxfordjournals.org/content/4/4/262.full.pdf+html</a:t>
            </a:r>
            <a:r>
              <a:rPr lang="nl-NL" sz="1400" dirty="0">
                <a:solidFill>
                  <a:srgbClr val="003366"/>
                </a:solidFill>
              </a:rPr>
              <a:t> / </a:t>
            </a:r>
            <a:r>
              <a:rPr lang="en-US" sz="1300" dirty="0">
                <a:hlinkClick r:id="rId3"/>
              </a:rPr>
              <a:t>http://ssrn.com/abstract=2505692</a:t>
            </a:r>
            <a:r>
              <a:rPr lang="en-US" sz="1300" dirty="0"/>
              <a:t> </a:t>
            </a:r>
            <a:endParaRPr lang="nl-NL" sz="1300" dirty="0">
              <a:solidFill>
                <a:srgbClr val="003366"/>
              </a:solidFill>
            </a:endParaRPr>
          </a:p>
          <a:p>
            <a:pPr algn="ctr">
              <a:buNone/>
            </a:pPr>
            <a:endParaRPr lang="nl-NL" sz="1200" b="1" dirty="0"/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endParaRPr lang="nl-NL" b="1" dirty="0"/>
          </a:p>
          <a:p>
            <a:pPr algn="r">
              <a:buNone/>
            </a:pPr>
            <a:r>
              <a:rPr lang="nl-NL" sz="1800" i="1" dirty="0"/>
              <a:t>follow-up </a:t>
            </a:r>
            <a:r>
              <a:rPr lang="nl-NL" sz="1800" i="1" dirty="0" err="1"/>
              <a:t>questions</a:t>
            </a:r>
            <a:r>
              <a:rPr lang="nl-NL" sz="1800" i="1" dirty="0"/>
              <a:t> </a:t>
            </a:r>
            <a:r>
              <a:rPr lang="nl-NL" sz="1800" i="1" dirty="0" err="1"/>
              <a:t>and</a:t>
            </a:r>
            <a:r>
              <a:rPr lang="nl-NL" sz="1800" i="1" dirty="0"/>
              <a:t> </a:t>
            </a:r>
            <a:r>
              <a:rPr lang="nl-NL" sz="1800" i="1" dirty="0" err="1"/>
              <a:t>suggestions</a:t>
            </a:r>
            <a:r>
              <a:rPr lang="nl-NL" sz="1800" i="1" dirty="0"/>
              <a:t>: </a:t>
            </a:r>
            <a:r>
              <a:rPr lang="nl-NL" sz="1800" i="1" dirty="0">
                <a:hlinkClick r:id="rId4"/>
              </a:rPr>
              <a:t>e.j.koops@tilburguniversity.edu</a:t>
            </a:r>
            <a:r>
              <a:rPr lang="nl-NL" sz="1800" i="1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35780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2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Trouble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Harry</a:t>
            </a:r>
          </a:p>
        </p:txBody>
      </p:sp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Outline</a:t>
            </a:r>
            <a:r>
              <a:rPr lang="nl-NL" b="1" dirty="0"/>
              <a:t>	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GDPR foundations: </a:t>
            </a:r>
            <a:r>
              <a:rPr lang="nl-NL" dirty="0" err="1"/>
              <a:t>the</a:t>
            </a:r>
            <a:r>
              <a:rPr lang="nl-NL" dirty="0"/>
              <a:t> 2012 data </a:t>
            </a:r>
            <a:r>
              <a:rPr lang="nl-NL" dirty="0" err="1"/>
              <a:t>protection</a:t>
            </a:r>
            <a:r>
              <a:rPr lang="nl-NL" dirty="0"/>
              <a:t> reform </a:t>
            </a:r>
            <a:r>
              <a:rPr lang="nl-NL" dirty="0" err="1"/>
              <a:t>objectives</a:t>
            </a:r>
            <a:endParaRPr lang="nl-NL" dirty="0"/>
          </a:p>
          <a:p>
            <a:r>
              <a:rPr lang="nl-NL" dirty="0" err="1"/>
              <a:t>fallacy</a:t>
            </a:r>
            <a:r>
              <a:rPr lang="nl-NL" dirty="0"/>
              <a:t> 1: </a:t>
            </a:r>
            <a:r>
              <a:rPr lang="nl-NL" dirty="0" err="1"/>
              <a:t>too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 focus on </a:t>
            </a:r>
            <a:r>
              <a:rPr lang="nl-NL" dirty="0" err="1"/>
              <a:t>informational</a:t>
            </a:r>
            <a:r>
              <a:rPr lang="nl-NL" dirty="0"/>
              <a:t> </a:t>
            </a:r>
            <a:r>
              <a:rPr lang="nl-NL" dirty="0" err="1"/>
              <a:t>self-determination</a:t>
            </a:r>
            <a:endParaRPr lang="nl-NL" dirty="0"/>
          </a:p>
          <a:p>
            <a:r>
              <a:rPr lang="nl-NL" dirty="0" err="1"/>
              <a:t>fallacy</a:t>
            </a:r>
            <a:r>
              <a:rPr lang="nl-NL" dirty="0"/>
              <a:t> 2: </a:t>
            </a:r>
            <a:r>
              <a:rPr lang="nl-NL" dirty="0" err="1"/>
              <a:t>too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faith</a:t>
            </a:r>
            <a:r>
              <a:rPr lang="nl-NL" dirty="0"/>
              <a:t> in controller actions</a:t>
            </a:r>
          </a:p>
          <a:p>
            <a:r>
              <a:rPr lang="nl-NL" dirty="0" err="1"/>
              <a:t>fallacy</a:t>
            </a:r>
            <a:r>
              <a:rPr lang="nl-NL" dirty="0"/>
              <a:t> 3: </a:t>
            </a:r>
            <a:r>
              <a:rPr lang="nl-NL" dirty="0" err="1"/>
              <a:t>regulating</a:t>
            </a:r>
            <a:r>
              <a:rPr lang="nl-NL" dirty="0"/>
              <a:t> </a:t>
            </a:r>
            <a:r>
              <a:rPr lang="nl-NL" dirty="0" err="1"/>
              <a:t>everything</a:t>
            </a:r>
            <a:r>
              <a:rPr lang="nl-NL" dirty="0"/>
              <a:t> in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statutory</a:t>
            </a:r>
            <a:r>
              <a:rPr lang="nl-NL" dirty="0"/>
              <a:t> </a:t>
            </a:r>
            <a:r>
              <a:rPr lang="nl-NL" dirty="0" err="1"/>
              <a:t>law</a:t>
            </a:r>
            <a:endParaRPr lang="nl-NL" dirty="0"/>
          </a:p>
          <a:p>
            <a:r>
              <a:rPr lang="nl-NL" dirty="0" err="1"/>
              <a:t>conclusion</a:t>
            </a:r>
            <a:r>
              <a:rPr lang="nl-NL" dirty="0"/>
              <a:t>: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do </a:t>
            </a:r>
            <a:r>
              <a:rPr lang="nl-NL" dirty="0" err="1"/>
              <a:t>with</a:t>
            </a:r>
            <a:r>
              <a:rPr lang="nl-NL" dirty="0"/>
              <a:t> Harry?</a:t>
            </a:r>
          </a:p>
        </p:txBody>
      </p:sp>
    </p:spTree>
    <p:extLst>
      <p:ext uri="{BB962C8B-B14F-4D97-AF65-F5344CB8AC3E}">
        <p14:creationId xmlns:p14="http://schemas.microsoft.com/office/powerpoint/2010/main" val="304927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0" fontAlgn="base" hangingPunct="0"/>
            <a:r>
              <a:rPr lang="nl-NL" b="1" dirty="0"/>
              <a:t>GDPR foundations: </a:t>
            </a:r>
            <a:r>
              <a:rPr lang="nl-NL" b="1" dirty="0" err="1"/>
              <a:t>the</a:t>
            </a:r>
            <a:r>
              <a:rPr lang="nl-NL" b="1" dirty="0"/>
              <a:t> d</a:t>
            </a:r>
            <a:r>
              <a:rPr lang="nl-NL" sz="3200" b="1" kern="1200" dirty="0">
                <a:solidFill>
                  <a:schemeClr val="bg1"/>
                </a:solidFill>
                <a:effectLst/>
              </a:rPr>
              <a:t>ata </a:t>
            </a:r>
            <a:r>
              <a:rPr lang="nl-NL" sz="3200" b="1" kern="1200" dirty="0" err="1">
                <a:solidFill>
                  <a:schemeClr val="bg1"/>
                </a:solidFill>
                <a:effectLst/>
              </a:rPr>
              <a:t>protection</a:t>
            </a:r>
            <a:r>
              <a:rPr lang="nl-NL" sz="3200" b="1" kern="1200" dirty="0">
                <a:solidFill>
                  <a:schemeClr val="bg1"/>
                </a:solidFill>
                <a:effectLst/>
              </a:rPr>
              <a:t> reform </a:t>
            </a:r>
            <a:r>
              <a:rPr lang="nl-NL" sz="3200" b="1" kern="1200" dirty="0" err="1">
                <a:solidFill>
                  <a:schemeClr val="bg1"/>
                </a:solidFill>
                <a:effectLst/>
              </a:rPr>
              <a:t>objectives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800" b="1" dirty="0" err="1"/>
              <a:t>Objectives</a:t>
            </a:r>
            <a:endParaRPr lang="nl-NL" sz="1800" b="1" dirty="0"/>
          </a:p>
          <a:p>
            <a:pPr marL="0" indent="0">
              <a:buNone/>
            </a:pPr>
            <a:r>
              <a:rPr lang="en-US" sz="1800" i="1" dirty="0"/>
              <a:t>1.4.1. The Commission's multiannual strategic objective(s) targeted by the proposal/initiative</a:t>
            </a:r>
          </a:p>
          <a:p>
            <a:pPr marL="0" indent="0">
              <a:buNone/>
            </a:pPr>
            <a:r>
              <a:rPr lang="en-US" sz="1800" dirty="0"/>
              <a:t>The reform aims at completing the achievement of the original objectives, taking account of new developments and challenges, i.e.:</a:t>
            </a:r>
          </a:p>
          <a:p>
            <a:pPr>
              <a:buFontTx/>
              <a:buChar char="-"/>
            </a:pPr>
            <a:r>
              <a:rPr lang="en-US" sz="1800" dirty="0"/>
              <a:t>increasing the effectiveness of the fundamental right to data protection and putting individuals in control of their data, particularly in the context of technological developments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increased</a:t>
            </a:r>
            <a:r>
              <a:rPr lang="nl-NL" sz="1800" dirty="0"/>
              <a:t> </a:t>
            </a:r>
            <a:r>
              <a:rPr lang="nl-NL" sz="1800" dirty="0" err="1"/>
              <a:t>globalisation</a:t>
            </a:r>
            <a:r>
              <a:rPr lang="nl-NL" sz="1800" dirty="0"/>
              <a:t>;</a:t>
            </a:r>
          </a:p>
          <a:p>
            <a:pPr>
              <a:buFontTx/>
              <a:buChar char="-"/>
            </a:pPr>
            <a:r>
              <a:rPr lang="en-US" sz="1800" dirty="0"/>
              <a:t>enhancing the internal market dimension of data protection by reducing fragmentation, strengthening consistency and simplifying the regulatory environment, thus eliminating unnecessary costs and reducing the administrative burden.</a:t>
            </a:r>
          </a:p>
          <a:p>
            <a:pPr marL="0" indent="0">
              <a:buNone/>
            </a:pPr>
            <a:r>
              <a:rPr lang="en-US" sz="1800" dirty="0"/>
              <a:t>In addition, the entry into force of the Lisbon Treaty - and in particular the introduction of a new legal basis (Article 16 TFEU) - offers the opportunity to achieve a new objective, i.e.</a:t>
            </a:r>
          </a:p>
          <a:p>
            <a:pPr>
              <a:buFontTx/>
              <a:buChar char="-"/>
            </a:pPr>
            <a:r>
              <a:rPr lang="en-US" sz="1800" dirty="0"/>
              <a:t>to establish a comprehensive data protection framework covering all areas.</a:t>
            </a:r>
            <a:endParaRPr lang="en-US" sz="1100" dirty="0"/>
          </a:p>
          <a:p>
            <a:pPr marL="0" indent="0" algn="r">
              <a:buNone/>
            </a:pPr>
            <a:r>
              <a:rPr lang="en-US" sz="1100" dirty="0"/>
              <a:t>source: Proposal for a General Data Protection Regulation, </a:t>
            </a:r>
            <a:r>
              <a:rPr lang="en-GB" sz="1100" dirty="0"/>
              <a:t>COM(2012) 11 final, p. 102</a:t>
            </a:r>
            <a:endParaRPr lang="en-US" sz="1100" dirty="0"/>
          </a:p>
        </p:txBody>
      </p:sp>
      <p:sp>
        <p:nvSpPr>
          <p:cNvPr id="4" name="Tekstvak 5"/>
          <p:cNvSpPr txBox="1">
            <a:spLocks noChangeArrowheads="1"/>
          </p:cNvSpPr>
          <p:nvPr/>
        </p:nvSpPr>
        <p:spPr bwMode="auto">
          <a:xfrm>
            <a:off x="6659563" y="5949950"/>
            <a:ext cx="2305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b="1" dirty="0"/>
              <a:t>TILT</a:t>
            </a:r>
            <a:br>
              <a:rPr lang="en-US" dirty="0"/>
            </a:br>
            <a:r>
              <a:rPr lang="en-US" sz="1200" i="1" dirty="0"/>
              <a:t>Tilburg Institute for Law, Technology, and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0" fontAlgn="base" hangingPunct="0"/>
            <a:r>
              <a:rPr lang="nl-NL" b="1" dirty="0"/>
              <a:t>GDPR foundations: </a:t>
            </a:r>
            <a:r>
              <a:rPr lang="nl-NL" b="1" dirty="0" err="1"/>
              <a:t>the</a:t>
            </a:r>
            <a:r>
              <a:rPr lang="nl-NL" b="1" dirty="0"/>
              <a:t> d</a:t>
            </a:r>
            <a:r>
              <a:rPr lang="nl-NL" sz="3200" b="1" kern="1200" dirty="0">
                <a:solidFill>
                  <a:schemeClr val="bg1"/>
                </a:solidFill>
                <a:effectLst/>
              </a:rPr>
              <a:t>ata </a:t>
            </a:r>
            <a:r>
              <a:rPr lang="nl-NL" sz="3200" b="1" kern="1200" dirty="0" err="1">
                <a:solidFill>
                  <a:schemeClr val="bg1"/>
                </a:solidFill>
                <a:effectLst/>
              </a:rPr>
              <a:t>protection</a:t>
            </a:r>
            <a:r>
              <a:rPr lang="nl-NL" sz="3200" b="1" kern="1200" dirty="0">
                <a:solidFill>
                  <a:schemeClr val="bg1"/>
                </a:solidFill>
                <a:effectLst/>
              </a:rPr>
              <a:t> reform </a:t>
            </a:r>
            <a:r>
              <a:rPr lang="nl-NL" sz="3200" b="1" kern="1200" dirty="0" err="1">
                <a:solidFill>
                  <a:schemeClr val="bg1"/>
                </a:solidFill>
                <a:effectLst/>
              </a:rPr>
              <a:t>objectives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800" b="1" dirty="0" err="1"/>
              <a:t>Objectives</a:t>
            </a:r>
            <a:endParaRPr lang="nl-NL" sz="1800" b="1" dirty="0"/>
          </a:p>
          <a:p>
            <a:pPr marL="0" indent="0">
              <a:buNone/>
            </a:pPr>
            <a:r>
              <a:rPr lang="en-US" sz="1800" i="1" dirty="0"/>
              <a:t>1.4.1. The Commission's multiannual strategic objective(s) targeted by the proposal/initiative</a:t>
            </a:r>
          </a:p>
          <a:p>
            <a:pPr marL="0" indent="0">
              <a:buNone/>
            </a:pPr>
            <a:r>
              <a:rPr lang="en-US" sz="1800" dirty="0"/>
              <a:t>The reform aims at completing the achievement of the original objectives, taking account of new developments and challenges, i.e.:</a:t>
            </a:r>
          </a:p>
          <a:p>
            <a:pPr>
              <a:buFontTx/>
              <a:buChar char="-"/>
            </a:pPr>
            <a:r>
              <a:rPr lang="en-US" sz="1800" dirty="0"/>
              <a:t>increasing the effectiveness of the fundamental right to data protection and </a:t>
            </a:r>
            <a:r>
              <a:rPr lang="en-US" sz="1800" dirty="0">
                <a:solidFill>
                  <a:srgbClr val="FF0000"/>
                </a:solidFill>
              </a:rPr>
              <a:t>putting individuals in control of their data</a:t>
            </a:r>
            <a:r>
              <a:rPr lang="en-US" sz="1800" dirty="0"/>
              <a:t>, particularly in the context of technological developments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increased</a:t>
            </a:r>
            <a:r>
              <a:rPr lang="nl-NL" sz="1800" dirty="0"/>
              <a:t> </a:t>
            </a:r>
            <a:r>
              <a:rPr lang="nl-NL" sz="1800" dirty="0" err="1"/>
              <a:t>globalisation</a:t>
            </a:r>
            <a:r>
              <a:rPr lang="nl-NL" sz="1800" dirty="0"/>
              <a:t>;</a:t>
            </a:r>
          </a:p>
          <a:p>
            <a:pPr>
              <a:buFontTx/>
              <a:buChar char="-"/>
            </a:pPr>
            <a:r>
              <a:rPr lang="en-US" sz="1800" dirty="0"/>
              <a:t>enhancing the internal market dimension of data protection by reducing fragmentation, strengthening consistency and simplifying the regulatory environment, thus eliminating unnecessary costs and reducing the administrative burden.</a:t>
            </a:r>
          </a:p>
          <a:p>
            <a:pPr marL="0" indent="0">
              <a:buNone/>
            </a:pPr>
            <a:r>
              <a:rPr lang="en-US" sz="1800" dirty="0"/>
              <a:t>In addition, the entry into force of the Lisbon Treaty - and in particular the introduction of a new legal basis (Article 16 TFEU) - offers the opportunity to achieve a new objective, i.e.</a:t>
            </a:r>
          </a:p>
          <a:p>
            <a:pPr>
              <a:buFontTx/>
              <a:buChar char="-"/>
            </a:pPr>
            <a:r>
              <a:rPr lang="en-US" sz="1800" dirty="0"/>
              <a:t>to establish a comprehensive data protection framework covering all areas.</a:t>
            </a:r>
            <a:endParaRPr lang="en-US" sz="1100" dirty="0"/>
          </a:p>
          <a:p>
            <a:pPr marL="0" indent="0" algn="r">
              <a:buNone/>
            </a:pPr>
            <a:r>
              <a:rPr lang="en-US" sz="1100" dirty="0"/>
              <a:t>source: Proposal for a General Data Protection Regulation, </a:t>
            </a:r>
            <a:r>
              <a:rPr lang="en-GB" sz="1100" dirty="0"/>
              <a:t>COM(2012) 11 final, p. 102</a:t>
            </a:r>
            <a:endParaRPr lang="en-US" sz="1100" dirty="0"/>
          </a:p>
        </p:txBody>
      </p:sp>
      <p:sp>
        <p:nvSpPr>
          <p:cNvPr id="4" name="Tekstvak 5"/>
          <p:cNvSpPr txBox="1">
            <a:spLocks noChangeArrowheads="1"/>
          </p:cNvSpPr>
          <p:nvPr/>
        </p:nvSpPr>
        <p:spPr bwMode="auto">
          <a:xfrm>
            <a:off x="6659563" y="5949950"/>
            <a:ext cx="2305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b="1" dirty="0"/>
              <a:t>TILT</a:t>
            </a:r>
            <a:br>
              <a:rPr lang="en-US" dirty="0"/>
            </a:br>
            <a:r>
              <a:rPr lang="en-US" sz="1200" i="1" dirty="0"/>
              <a:t>Tilburg Institute for Law, Technology, and Society</a:t>
            </a:r>
          </a:p>
        </p:txBody>
      </p:sp>
    </p:spTree>
    <p:extLst>
      <p:ext uri="{BB962C8B-B14F-4D97-AF65-F5344CB8AC3E}">
        <p14:creationId xmlns:p14="http://schemas.microsoft.com/office/powerpoint/2010/main" val="32205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0" fontAlgn="base" hangingPunct="0"/>
            <a:r>
              <a:rPr lang="nl-NL" b="1" dirty="0"/>
              <a:t>GDPR foundations: </a:t>
            </a:r>
            <a:r>
              <a:rPr lang="nl-NL" b="1" dirty="0" err="1"/>
              <a:t>the</a:t>
            </a:r>
            <a:r>
              <a:rPr lang="nl-NL" b="1" dirty="0"/>
              <a:t> d</a:t>
            </a:r>
            <a:r>
              <a:rPr lang="nl-NL" sz="3200" b="1" kern="1200" dirty="0">
                <a:solidFill>
                  <a:schemeClr val="bg1"/>
                </a:solidFill>
                <a:effectLst/>
              </a:rPr>
              <a:t>ata </a:t>
            </a:r>
            <a:r>
              <a:rPr lang="nl-NL" sz="3200" b="1" kern="1200" dirty="0" err="1">
                <a:solidFill>
                  <a:schemeClr val="bg1"/>
                </a:solidFill>
                <a:effectLst/>
              </a:rPr>
              <a:t>protection</a:t>
            </a:r>
            <a:r>
              <a:rPr lang="nl-NL" sz="3200" b="1" kern="1200" dirty="0">
                <a:solidFill>
                  <a:schemeClr val="bg1"/>
                </a:solidFill>
                <a:effectLst/>
              </a:rPr>
              <a:t> reform </a:t>
            </a:r>
            <a:r>
              <a:rPr lang="nl-NL" sz="3200" b="1" kern="1200" dirty="0" err="1">
                <a:solidFill>
                  <a:schemeClr val="bg1"/>
                </a:solidFill>
                <a:effectLst/>
              </a:rPr>
              <a:t>objectives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800" b="1" dirty="0" err="1"/>
              <a:t>Objectives</a:t>
            </a:r>
            <a:endParaRPr lang="nl-NL" sz="1800" b="1" dirty="0"/>
          </a:p>
          <a:p>
            <a:pPr marL="0" indent="0">
              <a:buNone/>
            </a:pPr>
            <a:r>
              <a:rPr lang="en-US" sz="1800" i="1" dirty="0"/>
              <a:t>1.4.1. The Commission's multiannual strategic objective(s) targeted by the proposal/initiative</a:t>
            </a:r>
          </a:p>
          <a:p>
            <a:pPr marL="0" indent="0">
              <a:buNone/>
            </a:pPr>
            <a:r>
              <a:rPr lang="en-US" sz="1800" dirty="0"/>
              <a:t>The reform aims at completing the achievement of the original objectives, taking account of new developments and challenges, i.e.:</a:t>
            </a:r>
          </a:p>
          <a:p>
            <a:pPr>
              <a:buFontTx/>
              <a:buChar char="-"/>
            </a:pPr>
            <a:r>
              <a:rPr lang="en-US" sz="1800" dirty="0"/>
              <a:t>increasing the effectiveness of the fundamental right to data protection and </a:t>
            </a:r>
            <a:r>
              <a:rPr lang="en-US" sz="1800" dirty="0">
                <a:solidFill>
                  <a:srgbClr val="FF0000"/>
                </a:solidFill>
              </a:rPr>
              <a:t>putting individuals in control of their data</a:t>
            </a:r>
            <a:r>
              <a:rPr lang="en-US" sz="1800" dirty="0"/>
              <a:t>, particularly in the context of technological developments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increased</a:t>
            </a:r>
            <a:r>
              <a:rPr lang="nl-NL" sz="1800" dirty="0"/>
              <a:t> </a:t>
            </a:r>
            <a:r>
              <a:rPr lang="nl-NL" sz="1800" dirty="0" err="1"/>
              <a:t>globalisation</a:t>
            </a:r>
            <a:r>
              <a:rPr lang="nl-NL" sz="1800" dirty="0"/>
              <a:t>;</a:t>
            </a:r>
          </a:p>
          <a:p>
            <a:pPr>
              <a:buFontTx/>
              <a:buChar char="-"/>
            </a:pPr>
            <a:r>
              <a:rPr lang="en-US" sz="1800" dirty="0"/>
              <a:t>enhancing the internal market dimension of data protection by reducing fragmentation, strengthening consistency and </a:t>
            </a:r>
            <a:r>
              <a:rPr lang="en-US" sz="1800" dirty="0">
                <a:solidFill>
                  <a:srgbClr val="FF0000"/>
                </a:solidFill>
              </a:rPr>
              <a:t>simplifying the regulatory environment</a:t>
            </a:r>
            <a:r>
              <a:rPr lang="en-US" sz="1800" dirty="0"/>
              <a:t>, thus eliminating unnecessary costs and </a:t>
            </a:r>
            <a:r>
              <a:rPr lang="en-US" sz="1800" dirty="0">
                <a:solidFill>
                  <a:srgbClr val="FF0000"/>
                </a:solidFill>
              </a:rPr>
              <a:t>reducing the administrative burden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In addition, the entry into force of the Lisbon Treaty - and in particular the introduction of a new legal basis (Article 16 TFEU) - offers the opportunity to achieve a new objective, i.e.</a:t>
            </a:r>
          </a:p>
          <a:p>
            <a:pPr>
              <a:buFontTx/>
              <a:buChar char="-"/>
            </a:pPr>
            <a:r>
              <a:rPr lang="en-US" sz="1800" dirty="0"/>
              <a:t>to establish a comprehensive data protection framework covering all areas.</a:t>
            </a:r>
            <a:endParaRPr lang="en-US" sz="1100" dirty="0"/>
          </a:p>
          <a:p>
            <a:pPr marL="0" indent="0" algn="r">
              <a:buNone/>
            </a:pPr>
            <a:r>
              <a:rPr lang="en-US" sz="1100" dirty="0"/>
              <a:t>source: Proposal for a General Data Protection Regulation, </a:t>
            </a:r>
            <a:r>
              <a:rPr lang="en-GB" sz="1100" dirty="0"/>
              <a:t>COM(2012) 11 final, p. 102</a:t>
            </a:r>
            <a:endParaRPr lang="en-US" sz="1100" dirty="0"/>
          </a:p>
        </p:txBody>
      </p:sp>
      <p:sp>
        <p:nvSpPr>
          <p:cNvPr id="4" name="Tekstvak 5"/>
          <p:cNvSpPr txBox="1">
            <a:spLocks noChangeArrowheads="1"/>
          </p:cNvSpPr>
          <p:nvPr/>
        </p:nvSpPr>
        <p:spPr bwMode="auto">
          <a:xfrm>
            <a:off x="6659563" y="5949950"/>
            <a:ext cx="2305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b="1" dirty="0"/>
              <a:t>TILT</a:t>
            </a:r>
            <a:br>
              <a:rPr lang="en-US" dirty="0"/>
            </a:br>
            <a:r>
              <a:rPr lang="en-US" sz="1200" i="1" dirty="0"/>
              <a:t>Tilburg Institute for Law, Technology, and Society</a:t>
            </a:r>
          </a:p>
        </p:txBody>
      </p:sp>
    </p:spTree>
    <p:extLst>
      <p:ext uri="{BB962C8B-B14F-4D97-AF65-F5344CB8AC3E}">
        <p14:creationId xmlns:p14="http://schemas.microsoft.com/office/powerpoint/2010/main" val="380776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0" fontAlgn="base" hangingPunct="0"/>
            <a:r>
              <a:rPr lang="nl-NL" b="1" dirty="0"/>
              <a:t>GDPR foundations: </a:t>
            </a:r>
            <a:r>
              <a:rPr lang="nl-NL" b="1" dirty="0" err="1"/>
              <a:t>the</a:t>
            </a:r>
            <a:r>
              <a:rPr lang="nl-NL" b="1" dirty="0"/>
              <a:t> d</a:t>
            </a:r>
            <a:r>
              <a:rPr lang="nl-NL" sz="3200" b="1" kern="1200" dirty="0">
                <a:solidFill>
                  <a:schemeClr val="bg1"/>
                </a:solidFill>
                <a:effectLst/>
              </a:rPr>
              <a:t>ata </a:t>
            </a:r>
            <a:r>
              <a:rPr lang="nl-NL" sz="3200" b="1" kern="1200" dirty="0" err="1">
                <a:solidFill>
                  <a:schemeClr val="bg1"/>
                </a:solidFill>
                <a:effectLst/>
              </a:rPr>
              <a:t>protection</a:t>
            </a:r>
            <a:r>
              <a:rPr lang="nl-NL" sz="3200" b="1" kern="1200" dirty="0">
                <a:solidFill>
                  <a:schemeClr val="bg1"/>
                </a:solidFill>
                <a:effectLst/>
              </a:rPr>
              <a:t> reform </a:t>
            </a:r>
            <a:r>
              <a:rPr lang="nl-NL" sz="3200" b="1" kern="1200" dirty="0" err="1">
                <a:solidFill>
                  <a:schemeClr val="bg1"/>
                </a:solidFill>
                <a:effectLst/>
              </a:rPr>
              <a:t>objectives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800" b="1" dirty="0" err="1"/>
              <a:t>Objectives</a:t>
            </a:r>
            <a:endParaRPr lang="nl-NL" sz="1800" b="1" dirty="0"/>
          </a:p>
          <a:p>
            <a:pPr marL="0" indent="0">
              <a:buNone/>
            </a:pPr>
            <a:r>
              <a:rPr lang="en-US" sz="1800" i="1" dirty="0"/>
              <a:t>1.4.1. The Commission's multiannual strategic objective(s) targeted by the proposal/initiative</a:t>
            </a:r>
          </a:p>
          <a:p>
            <a:pPr marL="0" indent="0">
              <a:buNone/>
            </a:pPr>
            <a:r>
              <a:rPr lang="en-US" sz="1800" dirty="0"/>
              <a:t>The reform aims at completing the achievement of the original objectives, taking account of new developments and challenges, i.e.:</a:t>
            </a:r>
          </a:p>
          <a:p>
            <a:pPr>
              <a:buFontTx/>
              <a:buChar char="-"/>
            </a:pPr>
            <a:r>
              <a:rPr lang="en-US" sz="1800" dirty="0"/>
              <a:t>increasing the effectiveness of the fundamental right to data protection and </a:t>
            </a:r>
            <a:r>
              <a:rPr lang="en-US" sz="1800" dirty="0">
                <a:solidFill>
                  <a:srgbClr val="FF0000"/>
                </a:solidFill>
              </a:rPr>
              <a:t>putting individuals in control of their data</a:t>
            </a:r>
            <a:r>
              <a:rPr lang="en-US" sz="1800" dirty="0"/>
              <a:t>, particularly in the context of technological developments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increased</a:t>
            </a:r>
            <a:r>
              <a:rPr lang="nl-NL" sz="1800" dirty="0"/>
              <a:t> </a:t>
            </a:r>
            <a:r>
              <a:rPr lang="nl-NL" sz="1800" dirty="0" err="1"/>
              <a:t>globalisation</a:t>
            </a:r>
            <a:r>
              <a:rPr lang="nl-NL" sz="1800" dirty="0"/>
              <a:t>;</a:t>
            </a:r>
          </a:p>
          <a:p>
            <a:pPr>
              <a:buFontTx/>
              <a:buChar char="-"/>
            </a:pPr>
            <a:r>
              <a:rPr lang="en-US" sz="1800" dirty="0"/>
              <a:t>enhancing the internal market dimension of data protection by reducing fragmentation, strengthening consistency and </a:t>
            </a:r>
            <a:r>
              <a:rPr lang="en-US" sz="1800" dirty="0">
                <a:solidFill>
                  <a:srgbClr val="FF0000"/>
                </a:solidFill>
              </a:rPr>
              <a:t>simplifying the regulatory environment</a:t>
            </a:r>
            <a:r>
              <a:rPr lang="en-US" sz="1800" dirty="0"/>
              <a:t>, thus eliminating unnecessary costs and </a:t>
            </a:r>
            <a:r>
              <a:rPr lang="en-US" sz="1800" dirty="0">
                <a:solidFill>
                  <a:srgbClr val="FF0000"/>
                </a:solidFill>
              </a:rPr>
              <a:t>reducing the administrative burden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In addition, the entry into force of the Lisbon Treaty - and in particular the introduction of a new legal basis (Article 16 TFEU) - offers the opportunity to achieve a new objective, i.e.</a:t>
            </a:r>
          </a:p>
          <a:p>
            <a:pPr>
              <a:buFontTx/>
              <a:buChar char="-"/>
            </a:pPr>
            <a:r>
              <a:rPr lang="en-US" sz="1800" dirty="0"/>
              <a:t>to establish a </a:t>
            </a:r>
            <a:r>
              <a:rPr lang="en-US" sz="1800" dirty="0">
                <a:solidFill>
                  <a:srgbClr val="FF0000"/>
                </a:solidFill>
              </a:rPr>
              <a:t>comprehensive data protection framework covering all areas</a:t>
            </a:r>
            <a:r>
              <a:rPr lang="en-US" sz="1800" dirty="0"/>
              <a:t>.</a:t>
            </a:r>
            <a:endParaRPr lang="en-US" sz="1100" dirty="0"/>
          </a:p>
          <a:p>
            <a:pPr marL="0" indent="0" algn="r">
              <a:buNone/>
            </a:pPr>
            <a:r>
              <a:rPr lang="en-US" sz="1100" dirty="0"/>
              <a:t>source: Proposal for a General Data Protection Regulation, </a:t>
            </a:r>
            <a:r>
              <a:rPr lang="en-GB" sz="1100" dirty="0"/>
              <a:t>COM(2012) 11 final, p. 102</a:t>
            </a:r>
            <a:endParaRPr lang="en-US" sz="1100" dirty="0"/>
          </a:p>
        </p:txBody>
      </p:sp>
      <p:sp>
        <p:nvSpPr>
          <p:cNvPr id="4" name="Tekstvak 5"/>
          <p:cNvSpPr txBox="1">
            <a:spLocks noChangeArrowheads="1"/>
          </p:cNvSpPr>
          <p:nvPr/>
        </p:nvSpPr>
        <p:spPr bwMode="auto">
          <a:xfrm>
            <a:off x="6659563" y="5949950"/>
            <a:ext cx="2305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b="1" dirty="0"/>
              <a:t>TILT</a:t>
            </a:r>
            <a:br>
              <a:rPr lang="en-US" dirty="0"/>
            </a:br>
            <a:r>
              <a:rPr lang="en-US" sz="1200" i="1" dirty="0"/>
              <a:t>Tilburg Institute for Law, Technology, and Society</a:t>
            </a:r>
          </a:p>
        </p:txBody>
      </p:sp>
    </p:spTree>
    <p:extLst>
      <p:ext uri="{BB962C8B-B14F-4D97-AF65-F5344CB8AC3E}">
        <p14:creationId xmlns:p14="http://schemas.microsoft.com/office/powerpoint/2010/main" val="182142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err="1"/>
              <a:t>Fallacy</a:t>
            </a:r>
            <a:r>
              <a:rPr lang="nl-NL" b="1" dirty="0"/>
              <a:t> 1: </a:t>
            </a:r>
            <a:r>
              <a:rPr lang="nl-NL" b="1" dirty="0" err="1"/>
              <a:t>too</a:t>
            </a:r>
            <a:r>
              <a:rPr lang="nl-NL" b="1" dirty="0"/>
              <a:t> </a:t>
            </a:r>
            <a:r>
              <a:rPr lang="nl-NL" b="1" dirty="0" err="1"/>
              <a:t>much</a:t>
            </a:r>
            <a:r>
              <a:rPr lang="nl-NL" b="1" dirty="0"/>
              <a:t> focus on information </a:t>
            </a:r>
            <a:r>
              <a:rPr lang="nl-NL" b="1" dirty="0" err="1"/>
              <a:t>self-determination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60702"/>
          </a:xfrm>
        </p:spPr>
        <p:txBody>
          <a:bodyPr/>
          <a:lstStyle/>
          <a:p>
            <a:r>
              <a:rPr lang="nl-NL" dirty="0" err="1"/>
              <a:t>starting</a:t>
            </a:r>
            <a:r>
              <a:rPr lang="nl-NL" dirty="0"/>
              <a:t> point of ISD has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components</a:t>
            </a:r>
            <a:r>
              <a:rPr lang="nl-NL" dirty="0"/>
              <a:t>: </a:t>
            </a:r>
          </a:p>
          <a:p>
            <a:pPr lvl="1"/>
            <a:r>
              <a:rPr lang="nl-NL" sz="1800" dirty="0"/>
              <a:t>consent as </a:t>
            </a:r>
            <a:r>
              <a:rPr lang="nl-NL" sz="1800" dirty="0" err="1"/>
              <a:t>an</a:t>
            </a:r>
            <a:r>
              <a:rPr lang="nl-NL" sz="1800" dirty="0"/>
              <a:t> important (</a:t>
            </a:r>
            <a:r>
              <a:rPr lang="nl-NL" sz="1800" dirty="0" err="1"/>
              <a:t>or</a:t>
            </a:r>
            <a:r>
              <a:rPr lang="nl-NL" sz="1800" dirty="0"/>
              <a:t> </a:t>
            </a:r>
            <a:r>
              <a:rPr lang="nl-NL" sz="1800" dirty="0" err="1"/>
              <a:t>primary</a:t>
            </a:r>
            <a:r>
              <a:rPr lang="nl-NL" sz="1800" dirty="0"/>
              <a:t>) </a:t>
            </a:r>
            <a:r>
              <a:rPr lang="nl-NL" sz="1800" dirty="0" err="1"/>
              <a:t>legitimating</a:t>
            </a:r>
            <a:r>
              <a:rPr lang="nl-NL" sz="1800" dirty="0"/>
              <a:t> </a:t>
            </a:r>
            <a:r>
              <a:rPr lang="nl-NL" sz="1800" dirty="0" err="1"/>
              <a:t>ground</a:t>
            </a:r>
            <a:endParaRPr lang="nl-NL" sz="1800" dirty="0"/>
          </a:p>
          <a:p>
            <a:pPr lvl="1"/>
            <a:r>
              <a:rPr lang="nl-NL" sz="1800" dirty="0"/>
              <a:t>data subject </a:t>
            </a:r>
            <a:r>
              <a:rPr lang="nl-NL" sz="1800" dirty="0" err="1"/>
              <a:t>rights</a:t>
            </a:r>
            <a:endParaRPr lang="nl-NL" sz="1800" dirty="0"/>
          </a:p>
          <a:p>
            <a:r>
              <a:rPr lang="nl-NL" dirty="0" err="1"/>
              <a:t>problem</a:t>
            </a:r>
            <a:r>
              <a:rPr lang="nl-NL" dirty="0"/>
              <a:t> 1: </a:t>
            </a:r>
            <a:r>
              <a:rPr lang="nl-NL" dirty="0" err="1"/>
              <a:t>mythology</a:t>
            </a:r>
            <a:r>
              <a:rPr lang="nl-NL" dirty="0"/>
              <a:t> of consent</a:t>
            </a:r>
          </a:p>
          <a:p>
            <a:r>
              <a:rPr lang="nl-NL" dirty="0" err="1"/>
              <a:t>problem</a:t>
            </a:r>
            <a:r>
              <a:rPr lang="nl-NL" dirty="0"/>
              <a:t> 2: </a:t>
            </a:r>
            <a:r>
              <a:rPr lang="nl-NL" dirty="0" err="1"/>
              <a:t>exercising</a:t>
            </a:r>
            <a:r>
              <a:rPr lang="nl-NL" dirty="0"/>
              <a:t> control of data is </a:t>
            </a:r>
            <a:r>
              <a:rPr lang="nl-NL" dirty="0" err="1"/>
              <a:t>extremely</a:t>
            </a:r>
            <a:r>
              <a:rPr lang="nl-NL" dirty="0"/>
              <a:t> </a:t>
            </a:r>
            <a:r>
              <a:rPr lang="nl-NL" dirty="0" err="1"/>
              <a:t>difficult</a:t>
            </a:r>
            <a:endParaRPr lang="nl-NL" dirty="0"/>
          </a:p>
          <a:p>
            <a:r>
              <a:rPr lang="nl-NL" dirty="0" err="1"/>
              <a:t>problem</a:t>
            </a:r>
            <a:r>
              <a:rPr lang="nl-NL" dirty="0"/>
              <a:t> 3: ISD does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in the public sector</a:t>
            </a:r>
          </a:p>
          <a:p>
            <a:r>
              <a:rPr lang="nl-NL" dirty="0" err="1"/>
              <a:t>conclusion</a:t>
            </a:r>
            <a:endParaRPr lang="nl-NL" dirty="0"/>
          </a:p>
          <a:p>
            <a:pPr lvl="1"/>
            <a:r>
              <a:rPr lang="nl-NL" sz="1800" dirty="0" err="1"/>
              <a:t>there</a:t>
            </a:r>
            <a:r>
              <a:rPr lang="nl-NL" sz="1800" dirty="0"/>
              <a:t> is </a:t>
            </a:r>
            <a:r>
              <a:rPr lang="nl-NL" sz="1800" dirty="0" err="1"/>
              <a:t>little</a:t>
            </a:r>
            <a:r>
              <a:rPr lang="nl-NL" sz="1800" dirty="0"/>
              <a:t> </a:t>
            </a:r>
            <a:r>
              <a:rPr lang="nl-NL" sz="1800" dirty="0" err="1"/>
              <a:t>informational</a:t>
            </a:r>
            <a:r>
              <a:rPr lang="nl-NL" sz="1800" dirty="0"/>
              <a:t> </a:t>
            </a:r>
            <a:r>
              <a:rPr lang="nl-NL" sz="1800" dirty="0" err="1"/>
              <a:t>self-determination</a:t>
            </a:r>
            <a:r>
              <a:rPr lang="nl-NL" sz="1800" dirty="0"/>
              <a:t> in the private sector</a:t>
            </a:r>
          </a:p>
          <a:p>
            <a:pPr lvl="1"/>
            <a:r>
              <a:rPr lang="nl-NL" sz="1800" dirty="0" err="1"/>
              <a:t>informational</a:t>
            </a:r>
            <a:r>
              <a:rPr lang="nl-NL" sz="1800" dirty="0"/>
              <a:t> </a:t>
            </a:r>
            <a:r>
              <a:rPr lang="nl-NL" sz="1800" dirty="0" err="1"/>
              <a:t>self-determination</a:t>
            </a:r>
            <a:r>
              <a:rPr lang="nl-NL" sz="1800" dirty="0"/>
              <a:t> is at </a:t>
            </a:r>
            <a:r>
              <a:rPr lang="nl-NL" sz="1800" dirty="0" err="1"/>
              <a:t>odds</a:t>
            </a:r>
            <a:r>
              <a:rPr lang="nl-NL" sz="1800" dirty="0"/>
              <a:t> </a:t>
            </a:r>
            <a:r>
              <a:rPr lang="nl-NL" sz="1800" dirty="0" err="1"/>
              <a:t>with</a:t>
            </a:r>
            <a:r>
              <a:rPr lang="nl-NL" sz="1800" dirty="0"/>
              <a:t> the public sector</a:t>
            </a:r>
          </a:p>
          <a:p>
            <a:pPr lvl="1"/>
            <a:r>
              <a:rPr lang="nl-NL" sz="1800" dirty="0" err="1">
                <a:solidFill>
                  <a:srgbClr val="FF0000"/>
                </a:solidFill>
              </a:rPr>
              <a:t>fallacy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/>
              <a:t>of </a:t>
            </a:r>
            <a:r>
              <a:rPr lang="nl-NL" sz="1800" dirty="0" err="1"/>
              <a:t>relying</a:t>
            </a:r>
            <a:r>
              <a:rPr lang="nl-NL" sz="1800" dirty="0"/>
              <a:t> on ISD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focusing</a:t>
            </a:r>
            <a:r>
              <a:rPr lang="nl-NL" sz="1800" dirty="0"/>
              <a:t> on user empowerment</a:t>
            </a:r>
          </a:p>
          <a:p>
            <a:endParaRPr lang="nl-NL" sz="1800" dirty="0"/>
          </a:p>
        </p:txBody>
      </p:sp>
      <p:sp>
        <p:nvSpPr>
          <p:cNvPr id="4" name="Tekstvak 5"/>
          <p:cNvSpPr txBox="1">
            <a:spLocks noChangeArrowheads="1"/>
          </p:cNvSpPr>
          <p:nvPr/>
        </p:nvSpPr>
        <p:spPr bwMode="auto">
          <a:xfrm>
            <a:off x="6659563" y="5949950"/>
            <a:ext cx="2305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b="1" dirty="0"/>
              <a:t>TILT</a:t>
            </a:r>
            <a:br>
              <a:rPr lang="en-US" dirty="0"/>
            </a:br>
            <a:r>
              <a:rPr lang="en-US" sz="1200" i="1" dirty="0"/>
              <a:t>Tilburg Institute for Law, Technology, and Society</a:t>
            </a:r>
          </a:p>
        </p:txBody>
      </p:sp>
    </p:spTree>
    <p:extLst>
      <p:ext uri="{BB962C8B-B14F-4D97-AF65-F5344CB8AC3E}">
        <p14:creationId xmlns:p14="http://schemas.microsoft.com/office/powerpoint/2010/main" val="12973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err="1"/>
              <a:t>Fallacy</a:t>
            </a:r>
            <a:r>
              <a:rPr lang="nl-NL" b="1" dirty="0"/>
              <a:t> 2: </a:t>
            </a:r>
            <a:r>
              <a:rPr lang="nl-NL" b="1" dirty="0" err="1"/>
              <a:t>too</a:t>
            </a:r>
            <a:r>
              <a:rPr lang="nl-NL" b="1" dirty="0"/>
              <a:t> </a:t>
            </a:r>
            <a:r>
              <a:rPr lang="nl-NL" b="1" dirty="0" err="1"/>
              <a:t>much</a:t>
            </a:r>
            <a:r>
              <a:rPr lang="nl-NL" b="1" dirty="0"/>
              <a:t> </a:t>
            </a:r>
            <a:r>
              <a:rPr lang="nl-NL" b="1" dirty="0" err="1"/>
              <a:t>faith</a:t>
            </a:r>
            <a:r>
              <a:rPr lang="nl-NL" b="1" dirty="0"/>
              <a:t> in controller actions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problem</a:t>
            </a:r>
            <a:r>
              <a:rPr lang="nl-NL" dirty="0"/>
              <a:t> 1: data </a:t>
            </a:r>
            <a:r>
              <a:rPr lang="nl-NL" dirty="0" err="1"/>
              <a:t>protection</a:t>
            </a:r>
            <a:r>
              <a:rPr lang="nl-NL" dirty="0"/>
              <a:t> </a:t>
            </a:r>
            <a:r>
              <a:rPr lang="nl-NL" dirty="0" err="1"/>
              <a:t>law</a:t>
            </a:r>
            <a:r>
              <a:rPr lang="nl-NL" dirty="0"/>
              <a:t> is </a:t>
            </a:r>
            <a:r>
              <a:rPr lang="nl-NL" dirty="0" err="1"/>
              <a:t>pretty</a:t>
            </a:r>
            <a:r>
              <a:rPr lang="nl-NL" dirty="0"/>
              <a:t> complex</a:t>
            </a:r>
          </a:p>
          <a:p>
            <a:r>
              <a:rPr lang="nl-NL" dirty="0" err="1"/>
              <a:t>problem</a:t>
            </a:r>
            <a:r>
              <a:rPr lang="nl-NL" dirty="0"/>
              <a:t> 2: more </a:t>
            </a:r>
            <a:r>
              <a:rPr lang="nl-NL" i="1" dirty="0"/>
              <a:t>ex ante </a:t>
            </a:r>
            <a:r>
              <a:rPr lang="nl-NL" dirty="0" err="1"/>
              <a:t>obligations</a:t>
            </a:r>
            <a:r>
              <a:rPr lang="nl-NL" dirty="0"/>
              <a:t>… on paper</a:t>
            </a:r>
          </a:p>
          <a:p>
            <a:r>
              <a:rPr lang="nl-NL" dirty="0" err="1"/>
              <a:t>problem</a:t>
            </a:r>
            <a:r>
              <a:rPr lang="nl-NL" dirty="0"/>
              <a:t> 3: more </a:t>
            </a:r>
            <a:r>
              <a:rPr lang="nl-NL" i="1" dirty="0"/>
              <a:t>ex post </a:t>
            </a:r>
            <a:r>
              <a:rPr lang="nl-NL" dirty="0" err="1"/>
              <a:t>regulation</a:t>
            </a:r>
            <a:r>
              <a:rPr lang="nl-NL" dirty="0"/>
              <a:t>… on paper</a:t>
            </a:r>
          </a:p>
          <a:p>
            <a:r>
              <a:rPr lang="nl-NL" dirty="0" err="1"/>
              <a:t>conclusion</a:t>
            </a:r>
            <a:endParaRPr lang="nl-NL" dirty="0"/>
          </a:p>
          <a:p>
            <a:pPr lvl="1"/>
            <a:r>
              <a:rPr lang="nl-NL" sz="1800" dirty="0" err="1"/>
              <a:t>complexity</a:t>
            </a:r>
            <a:r>
              <a:rPr lang="nl-NL" sz="1800" dirty="0"/>
              <a:t> of the </a:t>
            </a:r>
            <a:r>
              <a:rPr lang="nl-NL" sz="1800" dirty="0" err="1"/>
              <a:t>law</a:t>
            </a:r>
            <a:r>
              <a:rPr lang="nl-NL" sz="1800" dirty="0"/>
              <a:t> has </a:t>
            </a:r>
            <a:r>
              <a:rPr lang="nl-NL" sz="1800" dirty="0" err="1"/>
              <a:t>increased</a:t>
            </a:r>
            <a:r>
              <a:rPr lang="nl-NL" sz="1800" dirty="0"/>
              <a:t> </a:t>
            </a:r>
            <a:r>
              <a:rPr lang="nl-NL" sz="1800" dirty="0" err="1"/>
              <a:t>rather</a:t>
            </a:r>
            <a:r>
              <a:rPr lang="nl-NL" sz="1800" dirty="0"/>
              <a:t> </a:t>
            </a:r>
            <a:r>
              <a:rPr lang="nl-NL" sz="1800" dirty="0" err="1"/>
              <a:t>than</a:t>
            </a:r>
            <a:r>
              <a:rPr lang="nl-NL" sz="1800" dirty="0"/>
              <a:t> </a:t>
            </a:r>
            <a:r>
              <a:rPr lang="nl-NL" sz="1800" dirty="0" err="1"/>
              <a:t>decreased</a:t>
            </a:r>
            <a:endParaRPr lang="nl-NL" sz="1800" dirty="0"/>
          </a:p>
          <a:p>
            <a:pPr lvl="1"/>
            <a:r>
              <a:rPr lang="nl-NL" sz="1800" dirty="0"/>
              <a:t>more </a:t>
            </a:r>
            <a:r>
              <a:rPr lang="nl-NL" sz="1800" i="1" dirty="0"/>
              <a:t>ex ante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i="1" dirty="0"/>
              <a:t>ex post </a:t>
            </a:r>
            <a:r>
              <a:rPr lang="nl-NL" sz="1800" dirty="0" err="1"/>
              <a:t>paperwork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checklist </a:t>
            </a:r>
            <a:r>
              <a:rPr lang="nl-NL" sz="1800" dirty="0" err="1"/>
              <a:t>obligations</a:t>
            </a:r>
            <a:endParaRPr lang="nl-NL" sz="1800" dirty="0"/>
          </a:p>
          <a:p>
            <a:pPr lvl="1"/>
            <a:r>
              <a:rPr lang="nl-NL" sz="1800" dirty="0"/>
              <a:t>controllers are </a:t>
            </a:r>
            <a:r>
              <a:rPr lang="nl-NL" sz="1800" dirty="0" err="1"/>
              <a:t>likely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be</a:t>
            </a:r>
            <a:r>
              <a:rPr lang="nl-NL" sz="1800" dirty="0"/>
              <a:t> </a:t>
            </a:r>
            <a:r>
              <a:rPr lang="nl-NL" sz="1800" dirty="0" err="1">
                <a:solidFill>
                  <a:srgbClr val="FF0000"/>
                </a:solidFill>
              </a:rPr>
              <a:t>rule</a:t>
            </a:r>
            <a:r>
              <a:rPr lang="nl-NL" sz="1800" dirty="0">
                <a:solidFill>
                  <a:srgbClr val="FF0000"/>
                </a:solidFill>
              </a:rPr>
              <a:t>-compliant</a:t>
            </a:r>
            <a:r>
              <a:rPr lang="nl-NL" sz="1800" dirty="0"/>
              <a:t> without </a:t>
            </a:r>
            <a:r>
              <a:rPr lang="nl-NL" sz="1800" dirty="0" err="1"/>
              <a:t>understanding</a:t>
            </a:r>
            <a:r>
              <a:rPr lang="nl-NL" sz="1800" dirty="0"/>
              <a:t> </a:t>
            </a:r>
            <a:r>
              <a:rPr lang="nl-NL" sz="1800" dirty="0" err="1"/>
              <a:t>much</a:t>
            </a:r>
            <a:r>
              <a:rPr lang="nl-NL" sz="1800" dirty="0"/>
              <a:t> </a:t>
            </a:r>
            <a:r>
              <a:rPr lang="nl-NL" sz="1800" dirty="0" err="1"/>
              <a:t>about</a:t>
            </a:r>
            <a:r>
              <a:rPr lang="nl-NL" sz="1800" dirty="0"/>
              <a:t> (or </a:t>
            </a:r>
            <a:r>
              <a:rPr lang="nl-NL" sz="1800" dirty="0" err="1"/>
              <a:t>caring</a:t>
            </a:r>
            <a:r>
              <a:rPr lang="nl-NL" sz="1800" dirty="0"/>
              <a:t> </a:t>
            </a:r>
            <a:r>
              <a:rPr lang="nl-NL" sz="1800" dirty="0" err="1"/>
              <a:t>for</a:t>
            </a:r>
            <a:r>
              <a:rPr lang="nl-NL" sz="1800" dirty="0"/>
              <a:t>) data </a:t>
            </a:r>
            <a:r>
              <a:rPr lang="nl-NL" sz="1800" dirty="0" err="1">
                <a:solidFill>
                  <a:srgbClr val="FF0000"/>
                </a:solidFill>
              </a:rPr>
              <a:t>protection</a:t>
            </a:r>
            <a:endParaRPr lang="nl-NL" sz="1800" dirty="0">
              <a:solidFill>
                <a:srgbClr val="FF0000"/>
              </a:solidFill>
            </a:endParaRPr>
          </a:p>
          <a:p>
            <a:pPr lvl="1"/>
            <a:r>
              <a:rPr lang="nl-NL" sz="1800" dirty="0" err="1">
                <a:solidFill>
                  <a:srgbClr val="FF0000"/>
                </a:solidFill>
              </a:rPr>
              <a:t>fallacy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/>
              <a:t>of </a:t>
            </a:r>
            <a:r>
              <a:rPr lang="nl-NL" sz="1800" dirty="0" err="1"/>
              <a:t>creating</a:t>
            </a:r>
            <a:r>
              <a:rPr lang="nl-NL" sz="1800" dirty="0"/>
              <a:t> more </a:t>
            </a:r>
            <a:r>
              <a:rPr lang="nl-NL" sz="1800" dirty="0" err="1"/>
              <a:t>rules</a:t>
            </a:r>
            <a:r>
              <a:rPr lang="nl-NL" sz="1800" dirty="0"/>
              <a:t> leads </a:t>
            </a:r>
            <a:r>
              <a:rPr lang="nl-NL" sz="1800" dirty="0" err="1"/>
              <a:t>to</a:t>
            </a:r>
            <a:r>
              <a:rPr lang="nl-NL" sz="1800" dirty="0"/>
              <a:t> data </a:t>
            </a:r>
            <a:r>
              <a:rPr lang="nl-NL" sz="1800" dirty="0" err="1"/>
              <a:t>protection</a:t>
            </a:r>
            <a:r>
              <a:rPr lang="nl-NL" sz="1800" dirty="0"/>
              <a:t> </a:t>
            </a:r>
            <a:r>
              <a:rPr lang="nl-NL" sz="1800" dirty="0" err="1"/>
              <a:t>law</a:t>
            </a:r>
            <a:r>
              <a:rPr lang="nl-NL" sz="1800" dirty="0"/>
              <a:t> </a:t>
            </a:r>
            <a:r>
              <a:rPr lang="nl-NL" sz="1800" dirty="0" err="1"/>
              <a:t>being</a:t>
            </a:r>
            <a:r>
              <a:rPr lang="nl-NL" sz="1800" dirty="0"/>
              <a:t> a zombie: </a:t>
            </a:r>
            <a:r>
              <a:rPr lang="nl-NL" sz="1800" dirty="0" err="1"/>
              <a:t>it</a:t>
            </a:r>
            <a:r>
              <a:rPr lang="nl-NL" sz="1800" dirty="0"/>
              <a:t> </a:t>
            </a:r>
            <a:r>
              <a:rPr lang="nl-NL" sz="1800" dirty="0" err="1"/>
              <a:t>seems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live, but </a:t>
            </a:r>
            <a:r>
              <a:rPr lang="nl-NL" sz="1800" dirty="0" err="1"/>
              <a:t>lacks</a:t>
            </a:r>
            <a:r>
              <a:rPr lang="nl-NL" sz="1800" dirty="0"/>
              <a:t> a </a:t>
            </a:r>
            <a:r>
              <a:rPr lang="nl-NL" sz="1800" dirty="0" err="1"/>
              <a:t>vital</a:t>
            </a:r>
            <a:r>
              <a:rPr lang="nl-NL" sz="1800" dirty="0"/>
              <a:t> spirit</a:t>
            </a:r>
          </a:p>
          <a:p>
            <a:endParaRPr lang="nl-NL" dirty="0"/>
          </a:p>
        </p:txBody>
      </p:sp>
      <p:sp>
        <p:nvSpPr>
          <p:cNvPr id="4" name="Tekstvak 5"/>
          <p:cNvSpPr txBox="1">
            <a:spLocks noChangeArrowheads="1"/>
          </p:cNvSpPr>
          <p:nvPr/>
        </p:nvSpPr>
        <p:spPr bwMode="auto">
          <a:xfrm>
            <a:off x="6659563" y="5949950"/>
            <a:ext cx="2305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b="1" dirty="0"/>
              <a:t>TILT</a:t>
            </a:r>
            <a:br>
              <a:rPr lang="en-US" dirty="0"/>
            </a:br>
            <a:r>
              <a:rPr lang="en-US" sz="1200" i="1" dirty="0"/>
              <a:t>Tilburg Institute for Law, Technology, and Society</a:t>
            </a:r>
          </a:p>
        </p:txBody>
      </p:sp>
    </p:spTree>
    <p:extLst>
      <p:ext uri="{BB962C8B-B14F-4D97-AF65-F5344CB8AC3E}">
        <p14:creationId xmlns:p14="http://schemas.microsoft.com/office/powerpoint/2010/main" val="211204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I_powerpoint_v2_Arial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5362</TotalTime>
  <Words>1647</Words>
  <Application>Microsoft Office PowerPoint</Application>
  <PresentationFormat>On-screen Show (4:3)</PresentationFormat>
  <Paragraphs>124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ScalaSans</vt:lpstr>
      <vt:lpstr>Times New Roman</vt:lpstr>
      <vt:lpstr>UTI_powerpoint_v2_Arial</vt:lpstr>
      <vt:lpstr> The Trouble with European  Data Protection Law </vt:lpstr>
      <vt:lpstr>The Trouble with Harry</vt:lpstr>
      <vt:lpstr>Outline </vt:lpstr>
      <vt:lpstr>GDPR foundations: the data protection reform objectives</vt:lpstr>
      <vt:lpstr>GDPR foundations: the data protection reform objectives</vt:lpstr>
      <vt:lpstr>GDPR foundations: the data protection reform objectives</vt:lpstr>
      <vt:lpstr>GDPR foundations: the data protection reform objectives</vt:lpstr>
      <vt:lpstr>Fallacy 1: too much focus on information self-determination</vt:lpstr>
      <vt:lpstr>Fallacy 2: too much faith in controller actions </vt:lpstr>
      <vt:lpstr>Fallacy 3: regulating everything in one statutory law</vt:lpstr>
      <vt:lpstr>PowerPoint Presentation</vt:lpstr>
      <vt:lpstr>The future of data protection law  (if it is to have a future)</vt:lpstr>
      <vt:lpstr>The future of data protection law  (if it is to have a future)</vt:lpstr>
      <vt:lpstr>The future of data protection law  (if it is to have a future)</vt:lpstr>
      <vt:lpstr>Thank you for your attention</vt:lpstr>
    </vt:vector>
  </TitlesOfParts>
  <Company>Tilburg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Responsible innovation of human enhancement</dc:title>
  <dc:creator>koops</dc:creator>
  <cp:lastModifiedBy>Bert-Jaap Koops</cp:lastModifiedBy>
  <cp:revision>315</cp:revision>
  <dcterms:created xsi:type="dcterms:W3CDTF">2004-01-12T12:35:29Z</dcterms:created>
  <dcterms:modified xsi:type="dcterms:W3CDTF">2024-03-21T16:07:26Z</dcterms:modified>
</cp:coreProperties>
</file>