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Lst>
  <p:notesMasterIdLst>
    <p:notesMasterId r:id="rId38"/>
  </p:notesMasterIdLst>
  <p:sldIdLst>
    <p:sldId id="256" r:id="rId2"/>
    <p:sldId id="259" r:id="rId3"/>
    <p:sldId id="260" r:id="rId4"/>
    <p:sldId id="261" r:id="rId5"/>
    <p:sldId id="263" r:id="rId6"/>
    <p:sldId id="264" r:id="rId7"/>
    <p:sldId id="265" r:id="rId8"/>
    <p:sldId id="313" r:id="rId9"/>
    <p:sldId id="266" r:id="rId10"/>
    <p:sldId id="267" r:id="rId11"/>
    <p:sldId id="268" r:id="rId12"/>
    <p:sldId id="262" r:id="rId13"/>
    <p:sldId id="269" r:id="rId14"/>
    <p:sldId id="270" r:id="rId15"/>
    <p:sldId id="289" r:id="rId16"/>
    <p:sldId id="290" r:id="rId17"/>
    <p:sldId id="291" r:id="rId18"/>
    <p:sldId id="292" r:id="rId19"/>
    <p:sldId id="295" r:id="rId20"/>
    <p:sldId id="296" r:id="rId21"/>
    <p:sldId id="297" r:id="rId22"/>
    <p:sldId id="298" r:id="rId23"/>
    <p:sldId id="299" r:id="rId24"/>
    <p:sldId id="312" r:id="rId25"/>
    <p:sldId id="300" r:id="rId26"/>
    <p:sldId id="293" r:id="rId27"/>
    <p:sldId id="302" r:id="rId28"/>
    <p:sldId id="303" r:id="rId29"/>
    <p:sldId id="304" r:id="rId30"/>
    <p:sldId id="305" r:id="rId31"/>
    <p:sldId id="307" r:id="rId32"/>
    <p:sldId id="310" r:id="rId33"/>
    <p:sldId id="309" r:id="rId34"/>
    <p:sldId id="311" r:id="rId35"/>
    <p:sldId id="308" r:id="rId36"/>
    <p:sldId id="286" r:id="rId37"/>
  </p:sldIdLst>
  <p:sldSz cx="12192000" cy="6858000"/>
  <p:notesSz cx="6858000" cy="9144000"/>
  <p:defaultText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499"/>
    <p:restoredTop sz="96197"/>
  </p:normalViewPr>
  <p:slideViewPr>
    <p:cSldViewPr snapToGrid="0">
      <p:cViewPr varScale="1">
        <p:scale>
          <a:sx n="103" d="100"/>
          <a:sy n="103" d="100"/>
        </p:scale>
        <p:origin x="176" y="5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09EF0D-61E1-4E34-94DB-8CE309F014C5}" type="doc">
      <dgm:prSet loTypeId="urn:microsoft.com/office/officeart/2018/2/layout/IconLabelDescriptionList" loCatId="icon" qsTypeId="urn:microsoft.com/office/officeart/2005/8/quickstyle/simple1" qsCatId="simple" csTypeId="urn:microsoft.com/office/officeart/2005/8/colors/accent1_2" csCatId="accent1" phldr="1"/>
      <dgm:spPr/>
      <dgm:t>
        <a:bodyPr/>
        <a:lstStyle/>
        <a:p>
          <a:endParaRPr lang="en-US"/>
        </a:p>
      </dgm:t>
    </dgm:pt>
    <dgm:pt modelId="{76A6EE87-CD2E-40C7-AEDB-471E54BD875D}">
      <dgm:prSet custT="1"/>
      <dgm:spPr/>
      <dgm:t>
        <a:bodyPr/>
        <a:lstStyle/>
        <a:p>
          <a:pPr>
            <a:lnSpc>
              <a:spcPct val="100000"/>
            </a:lnSpc>
            <a:defRPr b="1"/>
          </a:pPr>
          <a:r>
            <a:rPr lang="en-US" sz="2000" kern="1200" dirty="0"/>
            <a:t>Targets a broad range of </a:t>
          </a:r>
          <a:r>
            <a:rPr lang="en-US" sz="2000" b="1" kern="1200" dirty="0">
              <a:solidFill>
                <a:srgbClr val="FF0000"/>
              </a:solidFill>
              <a:latin typeface="Calibri" panose="020F0502020204030204"/>
              <a:ea typeface="+mn-ea"/>
              <a:cs typeface="+mn-cs"/>
            </a:rPr>
            <a:t>meaning-driven</a:t>
          </a:r>
          <a:r>
            <a:rPr lang="en-US" sz="2000" kern="1200" dirty="0">
              <a:solidFill>
                <a:srgbClr val="FF0000"/>
              </a:solidFill>
            </a:rPr>
            <a:t> </a:t>
          </a:r>
          <a:r>
            <a:rPr lang="en-US" sz="2000" i="1" kern="1200" dirty="0">
              <a:solidFill>
                <a:srgbClr val="FF0000"/>
              </a:solidFill>
            </a:rPr>
            <a:t>and</a:t>
          </a:r>
          <a:r>
            <a:rPr lang="en-US" sz="2000" kern="1200" dirty="0">
              <a:solidFill>
                <a:srgbClr val="FF0000"/>
              </a:solidFill>
            </a:rPr>
            <a:t> meaning-agnostic </a:t>
          </a:r>
          <a:r>
            <a:rPr lang="en-US" sz="2000" kern="1200" dirty="0"/>
            <a:t>wrongs;</a:t>
          </a:r>
        </a:p>
      </dgm:t>
    </dgm:pt>
    <dgm:pt modelId="{FF13A1CF-86C6-4BF9-8B8A-6566986A9896}" type="parTrans" cxnId="{A2649A7D-E407-492E-BA78-B2A4CF386D0C}">
      <dgm:prSet/>
      <dgm:spPr/>
      <dgm:t>
        <a:bodyPr/>
        <a:lstStyle/>
        <a:p>
          <a:endParaRPr lang="en-US"/>
        </a:p>
      </dgm:t>
    </dgm:pt>
    <dgm:pt modelId="{EDC9EDEC-2057-4D02-81A9-58460F77A6E0}" type="sibTrans" cxnId="{A2649A7D-E407-492E-BA78-B2A4CF386D0C}">
      <dgm:prSet/>
      <dgm:spPr/>
      <dgm:t>
        <a:bodyPr/>
        <a:lstStyle/>
        <a:p>
          <a:endParaRPr lang="en-US"/>
        </a:p>
      </dgm:t>
    </dgm:pt>
    <dgm:pt modelId="{ABDB84CB-5273-4104-9B54-418E49AD72AB}">
      <dgm:prSet custT="1"/>
      <dgm:spPr/>
      <dgm:t>
        <a:bodyPr/>
        <a:lstStyle/>
        <a:p>
          <a:pPr>
            <a:lnSpc>
              <a:spcPct val="100000"/>
            </a:lnSpc>
            <a:defRPr b="1"/>
          </a:pPr>
          <a:r>
            <a:rPr lang="en-US" sz="2000" dirty="0">
              <a:solidFill>
                <a:srgbClr val="FF0000"/>
              </a:solidFill>
            </a:rPr>
            <a:t>“Personal data” can be semantic and syntactic </a:t>
          </a:r>
          <a:r>
            <a:rPr lang="en-US" sz="2000" dirty="0"/>
            <a:t>information:</a:t>
          </a:r>
        </a:p>
      </dgm:t>
    </dgm:pt>
    <dgm:pt modelId="{E8060400-CF64-4B5E-809C-EA0FFDC38A02}" type="parTrans" cxnId="{A8A63004-4704-4AAC-8510-EB7488DA7054}">
      <dgm:prSet/>
      <dgm:spPr/>
      <dgm:t>
        <a:bodyPr/>
        <a:lstStyle/>
        <a:p>
          <a:endParaRPr lang="en-US"/>
        </a:p>
      </dgm:t>
    </dgm:pt>
    <dgm:pt modelId="{E4ED3F65-24EB-4E95-859B-109C2B6D37A5}" type="sibTrans" cxnId="{A8A63004-4704-4AAC-8510-EB7488DA7054}">
      <dgm:prSet/>
      <dgm:spPr/>
      <dgm:t>
        <a:bodyPr/>
        <a:lstStyle/>
        <a:p>
          <a:endParaRPr lang="en-US"/>
        </a:p>
      </dgm:t>
    </dgm:pt>
    <dgm:pt modelId="{21D6A20E-74DC-4651-AF03-65A8C09EC1F9}">
      <dgm:prSet custT="1"/>
      <dgm:spPr/>
      <dgm:t>
        <a:bodyPr/>
        <a:lstStyle/>
        <a:p>
          <a:pPr>
            <a:lnSpc>
              <a:spcPct val="100000"/>
            </a:lnSpc>
          </a:pPr>
          <a:r>
            <a:rPr lang="en-US" sz="1800" dirty="0"/>
            <a:t>“relating to” by reason of content, purpose and effect</a:t>
          </a:r>
        </a:p>
      </dgm:t>
    </dgm:pt>
    <dgm:pt modelId="{48A7B669-BE1F-4151-8D96-34DC988CC04C}" type="parTrans" cxnId="{77F4CDE4-6776-4206-B587-2AAFF0B1F48F}">
      <dgm:prSet/>
      <dgm:spPr/>
      <dgm:t>
        <a:bodyPr/>
        <a:lstStyle/>
        <a:p>
          <a:endParaRPr lang="en-US"/>
        </a:p>
      </dgm:t>
    </dgm:pt>
    <dgm:pt modelId="{D10C29BA-7004-4299-BF25-745605CB2EFE}" type="sibTrans" cxnId="{77F4CDE4-6776-4206-B587-2AAFF0B1F48F}">
      <dgm:prSet/>
      <dgm:spPr/>
      <dgm:t>
        <a:bodyPr/>
        <a:lstStyle/>
        <a:p>
          <a:endParaRPr lang="en-US"/>
        </a:p>
      </dgm:t>
    </dgm:pt>
    <dgm:pt modelId="{11ABB46A-0C9F-4953-92A3-98C8BFF68B86}">
      <dgm:prSet/>
      <dgm:spPr/>
      <dgm:t>
        <a:bodyPr/>
        <a:lstStyle/>
        <a:p>
          <a:pPr>
            <a:lnSpc>
              <a:spcPct val="100000"/>
            </a:lnSpc>
            <a:defRPr b="1"/>
          </a:pPr>
          <a:r>
            <a:rPr lang="en-US" b="1" dirty="0">
              <a:solidFill>
                <a:srgbClr val="FF0000"/>
              </a:solidFill>
            </a:rPr>
            <a:t>Taking syntactic info out takes away already granted protections</a:t>
          </a:r>
          <a:r>
            <a:rPr lang="en-US" b="0" dirty="0"/>
            <a:t>: IP addresses, cookies, DNA are syntactic information</a:t>
          </a:r>
        </a:p>
      </dgm:t>
    </dgm:pt>
    <dgm:pt modelId="{B5FF7375-6E5E-42E9-B7B4-B6A3DF6EA8FD}" type="parTrans" cxnId="{DD7A513F-4A7B-4977-A141-72DE2DDA0D6A}">
      <dgm:prSet/>
      <dgm:spPr/>
      <dgm:t>
        <a:bodyPr/>
        <a:lstStyle/>
        <a:p>
          <a:endParaRPr lang="en-US"/>
        </a:p>
      </dgm:t>
    </dgm:pt>
    <dgm:pt modelId="{C5AB0BA5-E895-4A10-9411-8DA85E001AB1}" type="sibTrans" cxnId="{DD7A513F-4A7B-4977-A141-72DE2DDA0D6A}">
      <dgm:prSet/>
      <dgm:spPr/>
      <dgm:t>
        <a:bodyPr/>
        <a:lstStyle/>
        <a:p>
          <a:endParaRPr lang="en-US"/>
        </a:p>
      </dgm:t>
    </dgm:pt>
    <dgm:pt modelId="{457163DB-A68B-4449-A2F6-C79E4B58E887}" type="pres">
      <dgm:prSet presAssocID="{7C09EF0D-61E1-4E34-94DB-8CE309F014C5}" presName="root" presStyleCnt="0">
        <dgm:presLayoutVars>
          <dgm:dir/>
          <dgm:resizeHandles val="exact"/>
        </dgm:presLayoutVars>
      </dgm:prSet>
      <dgm:spPr/>
    </dgm:pt>
    <dgm:pt modelId="{58B3F8D7-CAAC-441B-BC6C-E9F455A6A413}" type="pres">
      <dgm:prSet presAssocID="{76A6EE87-CD2E-40C7-AEDB-471E54BD875D}" presName="compNode" presStyleCnt="0"/>
      <dgm:spPr/>
    </dgm:pt>
    <dgm:pt modelId="{9D39B86A-A010-43E1-84BD-76354028A1F5}" type="pres">
      <dgm:prSet presAssocID="{76A6EE87-CD2E-40C7-AEDB-471E54BD875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ullseye"/>
        </a:ext>
      </dgm:extLst>
    </dgm:pt>
    <dgm:pt modelId="{75AC9F66-BD19-4B4B-96AD-05B819154971}" type="pres">
      <dgm:prSet presAssocID="{76A6EE87-CD2E-40C7-AEDB-471E54BD875D}" presName="iconSpace" presStyleCnt="0"/>
      <dgm:spPr/>
    </dgm:pt>
    <dgm:pt modelId="{D57F61F9-8F93-4736-93FE-9D13CDCEA265}" type="pres">
      <dgm:prSet presAssocID="{76A6EE87-CD2E-40C7-AEDB-471E54BD875D}" presName="parTx" presStyleLbl="revTx" presStyleIdx="0" presStyleCnt="6">
        <dgm:presLayoutVars>
          <dgm:chMax val="0"/>
          <dgm:chPref val="0"/>
        </dgm:presLayoutVars>
      </dgm:prSet>
      <dgm:spPr/>
    </dgm:pt>
    <dgm:pt modelId="{C3B67A1B-CF7E-4852-AF49-D4B5AF9AC904}" type="pres">
      <dgm:prSet presAssocID="{76A6EE87-CD2E-40C7-AEDB-471E54BD875D}" presName="txSpace" presStyleCnt="0"/>
      <dgm:spPr/>
    </dgm:pt>
    <dgm:pt modelId="{C43EED20-A56F-4458-91BB-E0CB4864BC65}" type="pres">
      <dgm:prSet presAssocID="{76A6EE87-CD2E-40C7-AEDB-471E54BD875D}" presName="desTx" presStyleLbl="revTx" presStyleIdx="1" presStyleCnt="6">
        <dgm:presLayoutVars/>
      </dgm:prSet>
      <dgm:spPr/>
    </dgm:pt>
    <dgm:pt modelId="{38B72004-95F4-4F40-A890-6B4C2EF3729B}" type="pres">
      <dgm:prSet presAssocID="{EDC9EDEC-2057-4D02-81A9-58460F77A6E0}" presName="sibTrans" presStyleCnt="0"/>
      <dgm:spPr/>
    </dgm:pt>
    <dgm:pt modelId="{AE1C9FC9-1B78-41D8-B689-3C668656150F}" type="pres">
      <dgm:prSet presAssocID="{ABDB84CB-5273-4104-9B54-418E49AD72AB}" presName="compNode" presStyleCnt="0"/>
      <dgm:spPr/>
    </dgm:pt>
    <dgm:pt modelId="{B887156F-C72C-4D9F-947F-A22699D61777}" type="pres">
      <dgm:prSet presAssocID="{ABDB84CB-5273-4104-9B54-418E49AD72AB}"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ap compass"/>
        </a:ext>
      </dgm:extLst>
    </dgm:pt>
    <dgm:pt modelId="{436FC021-1F42-452B-9C08-99FEA4FABFA4}" type="pres">
      <dgm:prSet presAssocID="{ABDB84CB-5273-4104-9B54-418E49AD72AB}" presName="iconSpace" presStyleCnt="0"/>
      <dgm:spPr/>
    </dgm:pt>
    <dgm:pt modelId="{3D7EA4B3-2237-4ED7-8ABB-258D59481D69}" type="pres">
      <dgm:prSet presAssocID="{ABDB84CB-5273-4104-9B54-418E49AD72AB}" presName="parTx" presStyleLbl="revTx" presStyleIdx="2" presStyleCnt="6">
        <dgm:presLayoutVars>
          <dgm:chMax val="0"/>
          <dgm:chPref val="0"/>
        </dgm:presLayoutVars>
      </dgm:prSet>
      <dgm:spPr/>
    </dgm:pt>
    <dgm:pt modelId="{6D84E154-1FB2-461F-916D-255EFDB8317C}" type="pres">
      <dgm:prSet presAssocID="{ABDB84CB-5273-4104-9B54-418E49AD72AB}" presName="txSpace" presStyleCnt="0"/>
      <dgm:spPr/>
    </dgm:pt>
    <dgm:pt modelId="{9D6E5E53-126E-4704-BE21-9EAEAC86C381}" type="pres">
      <dgm:prSet presAssocID="{ABDB84CB-5273-4104-9B54-418E49AD72AB}" presName="desTx" presStyleLbl="revTx" presStyleIdx="3" presStyleCnt="6">
        <dgm:presLayoutVars/>
      </dgm:prSet>
      <dgm:spPr/>
    </dgm:pt>
    <dgm:pt modelId="{839968AD-39E0-467B-B03B-E49EBDCD4E39}" type="pres">
      <dgm:prSet presAssocID="{E4ED3F65-24EB-4E95-859B-109C2B6D37A5}" presName="sibTrans" presStyleCnt="0"/>
      <dgm:spPr/>
    </dgm:pt>
    <dgm:pt modelId="{D5CFAF40-040A-4B45-AA24-28D504BA41F6}" type="pres">
      <dgm:prSet presAssocID="{11ABB46A-0C9F-4953-92A3-98C8BFF68B86}" presName="compNode" presStyleCnt="0"/>
      <dgm:spPr/>
    </dgm:pt>
    <dgm:pt modelId="{4074F4F1-1775-4E51-B4D7-FF97636A27A7}" type="pres">
      <dgm:prSet presAssocID="{11ABB46A-0C9F-4953-92A3-98C8BFF68B86}"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DNA"/>
        </a:ext>
      </dgm:extLst>
    </dgm:pt>
    <dgm:pt modelId="{7AEF4DC3-DD93-4883-BD7A-AE130D648C12}" type="pres">
      <dgm:prSet presAssocID="{11ABB46A-0C9F-4953-92A3-98C8BFF68B86}" presName="iconSpace" presStyleCnt="0"/>
      <dgm:spPr/>
    </dgm:pt>
    <dgm:pt modelId="{90183547-B41C-406F-940A-F5DE659C93E0}" type="pres">
      <dgm:prSet presAssocID="{11ABB46A-0C9F-4953-92A3-98C8BFF68B86}" presName="parTx" presStyleLbl="revTx" presStyleIdx="4" presStyleCnt="6" custScaleX="125141" custScaleY="185476" custLinFactNeighborX="13" custLinFactNeighborY="45928">
        <dgm:presLayoutVars>
          <dgm:chMax val="0"/>
          <dgm:chPref val="0"/>
        </dgm:presLayoutVars>
      </dgm:prSet>
      <dgm:spPr/>
    </dgm:pt>
    <dgm:pt modelId="{18367786-2101-417D-845B-A63B453ABB73}" type="pres">
      <dgm:prSet presAssocID="{11ABB46A-0C9F-4953-92A3-98C8BFF68B86}" presName="txSpace" presStyleCnt="0"/>
      <dgm:spPr/>
    </dgm:pt>
    <dgm:pt modelId="{C27EBC33-9491-4C67-9A90-AF5E89D733AC}" type="pres">
      <dgm:prSet presAssocID="{11ABB46A-0C9F-4953-92A3-98C8BFF68B86}" presName="desTx" presStyleLbl="revTx" presStyleIdx="5" presStyleCnt="6">
        <dgm:presLayoutVars/>
      </dgm:prSet>
      <dgm:spPr/>
    </dgm:pt>
  </dgm:ptLst>
  <dgm:cxnLst>
    <dgm:cxn modelId="{A8A63004-4704-4AAC-8510-EB7488DA7054}" srcId="{7C09EF0D-61E1-4E34-94DB-8CE309F014C5}" destId="{ABDB84CB-5273-4104-9B54-418E49AD72AB}" srcOrd="1" destOrd="0" parTransId="{E8060400-CF64-4B5E-809C-EA0FFDC38A02}" sibTransId="{E4ED3F65-24EB-4E95-859B-109C2B6D37A5}"/>
    <dgm:cxn modelId="{DD7A513F-4A7B-4977-A141-72DE2DDA0D6A}" srcId="{7C09EF0D-61E1-4E34-94DB-8CE309F014C5}" destId="{11ABB46A-0C9F-4953-92A3-98C8BFF68B86}" srcOrd="2" destOrd="0" parTransId="{B5FF7375-6E5E-42E9-B7B4-B6A3DF6EA8FD}" sibTransId="{C5AB0BA5-E895-4A10-9411-8DA85E001AB1}"/>
    <dgm:cxn modelId="{17A9BC67-F4C4-46A3-AA69-9F3A4C479DBF}" type="presOf" srcId="{11ABB46A-0C9F-4953-92A3-98C8BFF68B86}" destId="{90183547-B41C-406F-940A-F5DE659C93E0}" srcOrd="0" destOrd="0" presId="urn:microsoft.com/office/officeart/2018/2/layout/IconLabelDescriptionList"/>
    <dgm:cxn modelId="{9D451A69-55F3-4657-83CE-1FF266A13CA3}" type="presOf" srcId="{7C09EF0D-61E1-4E34-94DB-8CE309F014C5}" destId="{457163DB-A68B-4449-A2F6-C79E4B58E887}" srcOrd="0" destOrd="0" presId="urn:microsoft.com/office/officeart/2018/2/layout/IconLabelDescriptionList"/>
    <dgm:cxn modelId="{A2649A7D-E407-492E-BA78-B2A4CF386D0C}" srcId="{7C09EF0D-61E1-4E34-94DB-8CE309F014C5}" destId="{76A6EE87-CD2E-40C7-AEDB-471E54BD875D}" srcOrd="0" destOrd="0" parTransId="{FF13A1CF-86C6-4BF9-8B8A-6566986A9896}" sibTransId="{EDC9EDEC-2057-4D02-81A9-58460F77A6E0}"/>
    <dgm:cxn modelId="{5DC2B18D-B60C-4A87-8C99-6F55EDB26872}" type="presOf" srcId="{21D6A20E-74DC-4651-AF03-65A8C09EC1F9}" destId="{9D6E5E53-126E-4704-BE21-9EAEAC86C381}" srcOrd="0" destOrd="0" presId="urn:microsoft.com/office/officeart/2018/2/layout/IconLabelDescriptionList"/>
    <dgm:cxn modelId="{77F4CDE4-6776-4206-B587-2AAFF0B1F48F}" srcId="{ABDB84CB-5273-4104-9B54-418E49AD72AB}" destId="{21D6A20E-74DC-4651-AF03-65A8C09EC1F9}" srcOrd="0" destOrd="0" parTransId="{48A7B669-BE1F-4151-8D96-34DC988CC04C}" sibTransId="{D10C29BA-7004-4299-BF25-745605CB2EFE}"/>
    <dgm:cxn modelId="{76E807E6-4FB0-49F0-9F8C-7F970C025649}" type="presOf" srcId="{76A6EE87-CD2E-40C7-AEDB-471E54BD875D}" destId="{D57F61F9-8F93-4736-93FE-9D13CDCEA265}" srcOrd="0" destOrd="0" presId="urn:microsoft.com/office/officeart/2018/2/layout/IconLabelDescriptionList"/>
    <dgm:cxn modelId="{203D0EF7-10ED-4A2A-AFA4-5E38A2225561}" type="presOf" srcId="{ABDB84CB-5273-4104-9B54-418E49AD72AB}" destId="{3D7EA4B3-2237-4ED7-8ABB-258D59481D69}" srcOrd="0" destOrd="0" presId="urn:microsoft.com/office/officeart/2018/2/layout/IconLabelDescriptionList"/>
    <dgm:cxn modelId="{E3A12902-4A26-4562-8892-D886FA7EAC52}" type="presParOf" srcId="{457163DB-A68B-4449-A2F6-C79E4B58E887}" destId="{58B3F8D7-CAAC-441B-BC6C-E9F455A6A413}" srcOrd="0" destOrd="0" presId="urn:microsoft.com/office/officeart/2018/2/layout/IconLabelDescriptionList"/>
    <dgm:cxn modelId="{EBD6260B-3741-44B1-B2CC-305B5250A9AD}" type="presParOf" srcId="{58B3F8D7-CAAC-441B-BC6C-E9F455A6A413}" destId="{9D39B86A-A010-43E1-84BD-76354028A1F5}" srcOrd="0" destOrd="0" presId="urn:microsoft.com/office/officeart/2018/2/layout/IconLabelDescriptionList"/>
    <dgm:cxn modelId="{27444212-6344-449E-B7C0-1932D6433936}" type="presParOf" srcId="{58B3F8D7-CAAC-441B-BC6C-E9F455A6A413}" destId="{75AC9F66-BD19-4B4B-96AD-05B819154971}" srcOrd="1" destOrd="0" presId="urn:microsoft.com/office/officeart/2018/2/layout/IconLabelDescriptionList"/>
    <dgm:cxn modelId="{D1CAC3DF-F5A3-4281-9090-C5E4C2052BAA}" type="presParOf" srcId="{58B3F8D7-CAAC-441B-BC6C-E9F455A6A413}" destId="{D57F61F9-8F93-4736-93FE-9D13CDCEA265}" srcOrd="2" destOrd="0" presId="urn:microsoft.com/office/officeart/2018/2/layout/IconLabelDescriptionList"/>
    <dgm:cxn modelId="{22F675CD-5BD8-47E1-B261-6CD7067C3B52}" type="presParOf" srcId="{58B3F8D7-CAAC-441B-BC6C-E9F455A6A413}" destId="{C3B67A1B-CF7E-4852-AF49-D4B5AF9AC904}" srcOrd="3" destOrd="0" presId="urn:microsoft.com/office/officeart/2018/2/layout/IconLabelDescriptionList"/>
    <dgm:cxn modelId="{8D1DA58A-4956-40A9-954D-0B317D2C5D96}" type="presParOf" srcId="{58B3F8D7-CAAC-441B-BC6C-E9F455A6A413}" destId="{C43EED20-A56F-4458-91BB-E0CB4864BC65}" srcOrd="4" destOrd="0" presId="urn:microsoft.com/office/officeart/2018/2/layout/IconLabelDescriptionList"/>
    <dgm:cxn modelId="{DB1B0BD7-5117-4A09-8E21-4E28AAEAC709}" type="presParOf" srcId="{457163DB-A68B-4449-A2F6-C79E4B58E887}" destId="{38B72004-95F4-4F40-A890-6B4C2EF3729B}" srcOrd="1" destOrd="0" presId="urn:microsoft.com/office/officeart/2018/2/layout/IconLabelDescriptionList"/>
    <dgm:cxn modelId="{10205CC9-06CC-4EEC-AC89-BF348DF9DFF6}" type="presParOf" srcId="{457163DB-A68B-4449-A2F6-C79E4B58E887}" destId="{AE1C9FC9-1B78-41D8-B689-3C668656150F}" srcOrd="2" destOrd="0" presId="urn:microsoft.com/office/officeart/2018/2/layout/IconLabelDescriptionList"/>
    <dgm:cxn modelId="{66066B1A-A5E7-44E4-A10D-2E6E147E98E2}" type="presParOf" srcId="{AE1C9FC9-1B78-41D8-B689-3C668656150F}" destId="{B887156F-C72C-4D9F-947F-A22699D61777}" srcOrd="0" destOrd="0" presId="urn:microsoft.com/office/officeart/2018/2/layout/IconLabelDescriptionList"/>
    <dgm:cxn modelId="{D8C82D9C-B8C6-4E31-8DAC-138248A91B8C}" type="presParOf" srcId="{AE1C9FC9-1B78-41D8-B689-3C668656150F}" destId="{436FC021-1F42-452B-9C08-99FEA4FABFA4}" srcOrd="1" destOrd="0" presId="urn:microsoft.com/office/officeart/2018/2/layout/IconLabelDescriptionList"/>
    <dgm:cxn modelId="{5C856847-92E4-413B-BEE2-2E4F44678206}" type="presParOf" srcId="{AE1C9FC9-1B78-41D8-B689-3C668656150F}" destId="{3D7EA4B3-2237-4ED7-8ABB-258D59481D69}" srcOrd="2" destOrd="0" presId="urn:microsoft.com/office/officeart/2018/2/layout/IconLabelDescriptionList"/>
    <dgm:cxn modelId="{19E5A078-586C-47C9-8B8F-2672CBCF167C}" type="presParOf" srcId="{AE1C9FC9-1B78-41D8-B689-3C668656150F}" destId="{6D84E154-1FB2-461F-916D-255EFDB8317C}" srcOrd="3" destOrd="0" presId="urn:microsoft.com/office/officeart/2018/2/layout/IconLabelDescriptionList"/>
    <dgm:cxn modelId="{6FFCAAA9-3EDF-413B-B893-B0B600E3163B}" type="presParOf" srcId="{AE1C9FC9-1B78-41D8-B689-3C668656150F}" destId="{9D6E5E53-126E-4704-BE21-9EAEAC86C381}" srcOrd="4" destOrd="0" presId="urn:microsoft.com/office/officeart/2018/2/layout/IconLabelDescriptionList"/>
    <dgm:cxn modelId="{040DAAC1-FD56-4DC0-89CF-98C89416DCCE}" type="presParOf" srcId="{457163DB-A68B-4449-A2F6-C79E4B58E887}" destId="{839968AD-39E0-467B-B03B-E49EBDCD4E39}" srcOrd="3" destOrd="0" presId="urn:microsoft.com/office/officeart/2018/2/layout/IconLabelDescriptionList"/>
    <dgm:cxn modelId="{80EF0F9B-0CB4-4B85-8DB2-59EA7EABB4C5}" type="presParOf" srcId="{457163DB-A68B-4449-A2F6-C79E4B58E887}" destId="{D5CFAF40-040A-4B45-AA24-28D504BA41F6}" srcOrd="4" destOrd="0" presId="urn:microsoft.com/office/officeart/2018/2/layout/IconLabelDescriptionList"/>
    <dgm:cxn modelId="{C68504D8-5A00-4AB4-AADC-60F866BC59BE}" type="presParOf" srcId="{D5CFAF40-040A-4B45-AA24-28D504BA41F6}" destId="{4074F4F1-1775-4E51-B4D7-FF97636A27A7}" srcOrd="0" destOrd="0" presId="urn:microsoft.com/office/officeart/2018/2/layout/IconLabelDescriptionList"/>
    <dgm:cxn modelId="{F1CC3F27-A3A6-496C-B71C-F3C281CB3469}" type="presParOf" srcId="{D5CFAF40-040A-4B45-AA24-28D504BA41F6}" destId="{7AEF4DC3-DD93-4883-BD7A-AE130D648C12}" srcOrd="1" destOrd="0" presId="urn:microsoft.com/office/officeart/2018/2/layout/IconLabelDescriptionList"/>
    <dgm:cxn modelId="{BEF579B3-A00E-476B-9AEA-B296596BEA57}" type="presParOf" srcId="{D5CFAF40-040A-4B45-AA24-28D504BA41F6}" destId="{90183547-B41C-406F-940A-F5DE659C93E0}" srcOrd="2" destOrd="0" presId="urn:microsoft.com/office/officeart/2018/2/layout/IconLabelDescriptionList"/>
    <dgm:cxn modelId="{504E0C3F-7BE8-4FD1-9EF6-EBBD61AA2E4F}" type="presParOf" srcId="{D5CFAF40-040A-4B45-AA24-28D504BA41F6}" destId="{18367786-2101-417D-845B-A63B453ABB73}" srcOrd="3" destOrd="0" presId="urn:microsoft.com/office/officeart/2018/2/layout/IconLabelDescriptionList"/>
    <dgm:cxn modelId="{1687D7D2-CAC6-4826-BEAC-EEA627905027}" type="presParOf" srcId="{D5CFAF40-040A-4B45-AA24-28D504BA41F6}" destId="{C27EBC33-9491-4C67-9A90-AF5E89D733AC}"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39B86A-A010-43E1-84BD-76354028A1F5}">
      <dsp:nvSpPr>
        <dsp:cNvPr id="0" name=""/>
        <dsp:cNvSpPr/>
      </dsp:nvSpPr>
      <dsp:spPr>
        <a:xfrm>
          <a:off x="866" y="831488"/>
          <a:ext cx="1021781" cy="102178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57F61F9-8F93-4736-93FE-9D13CDCEA265}">
      <dsp:nvSpPr>
        <dsp:cNvPr id="0" name=""/>
        <dsp:cNvSpPr/>
      </dsp:nvSpPr>
      <dsp:spPr>
        <a:xfrm>
          <a:off x="866" y="1968869"/>
          <a:ext cx="2919374" cy="9305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100000"/>
            </a:lnSpc>
            <a:spcBef>
              <a:spcPct val="0"/>
            </a:spcBef>
            <a:spcAft>
              <a:spcPct val="35000"/>
            </a:spcAft>
            <a:buNone/>
            <a:defRPr b="1"/>
          </a:pPr>
          <a:r>
            <a:rPr lang="en-US" sz="2000" kern="1200" dirty="0"/>
            <a:t>Targets a broad range of </a:t>
          </a:r>
          <a:r>
            <a:rPr lang="en-US" sz="2000" b="1" kern="1200" dirty="0">
              <a:solidFill>
                <a:srgbClr val="FF0000"/>
              </a:solidFill>
              <a:latin typeface="Calibri" panose="020F0502020204030204"/>
              <a:ea typeface="+mn-ea"/>
              <a:cs typeface="+mn-cs"/>
            </a:rPr>
            <a:t>meaning-driven</a:t>
          </a:r>
          <a:r>
            <a:rPr lang="en-US" sz="2000" kern="1200" dirty="0">
              <a:solidFill>
                <a:srgbClr val="FF0000"/>
              </a:solidFill>
            </a:rPr>
            <a:t> </a:t>
          </a:r>
          <a:r>
            <a:rPr lang="en-US" sz="2000" i="1" kern="1200" dirty="0">
              <a:solidFill>
                <a:srgbClr val="FF0000"/>
              </a:solidFill>
            </a:rPr>
            <a:t>and</a:t>
          </a:r>
          <a:r>
            <a:rPr lang="en-US" sz="2000" kern="1200" dirty="0">
              <a:solidFill>
                <a:srgbClr val="FF0000"/>
              </a:solidFill>
            </a:rPr>
            <a:t> meaning-agnostic </a:t>
          </a:r>
          <a:r>
            <a:rPr lang="en-US" sz="2000" kern="1200" dirty="0"/>
            <a:t>wrongs;</a:t>
          </a:r>
        </a:p>
      </dsp:txBody>
      <dsp:txXfrm>
        <a:off x="866" y="1968869"/>
        <a:ext cx="2919374" cy="930550"/>
      </dsp:txXfrm>
    </dsp:sp>
    <dsp:sp modelId="{C43EED20-A56F-4458-91BB-E0CB4864BC65}">
      <dsp:nvSpPr>
        <dsp:cNvPr id="0" name=""/>
        <dsp:cNvSpPr/>
      </dsp:nvSpPr>
      <dsp:spPr>
        <a:xfrm>
          <a:off x="866" y="2953187"/>
          <a:ext cx="2919374" cy="566662"/>
        </a:xfrm>
        <a:prstGeom prst="rect">
          <a:avLst/>
        </a:prstGeom>
        <a:noFill/>
        <a:ln>
          <a:noFill/>
        </a:ln>
        <a:effectLst/>
      </dsp:spPr>
      <dsp:style>
        <a:lnRef idx="0">
          <a:scrgbClr r="0" g="0" b="0"/>
        </a:lnRef>
        <a:fillRef idx="0">
          <a:scrgbClr r="0" g="0" b="0"/>
        </a:fillRef>
        <a:effectRef idx="0">
          <a:scrgbClr r="0" g="0" b="0"/>
        </a:effectRef>
        <a:fontRef idx="minor"/>
      </dsp:style>
    </dsp:sp>
    <dsp:sp modelId="{B887156F-C72C-4D9F-947F-A22699D61777}">
      <dsp:nvSpPr>
        <dsp:cNvPr id="0" name=""/>
        <dsp:cNvSpPr/>
      </dsp:nvSpPr>
      <dsp:spPr>
        <a:xfrm>
          <a:off x="3431132" y="831488"/>
          <a:ext cx="1021781" cy="102178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D7EA4B3-2237-4ED7-8ABB-258D59481D69}">
      <dsp:nvSpPr>
        <dsp:cNvPr id="0" name=""/>
        <dsp:cNvSpPr/>
      </dsp:nvSpPr>
      <dsp:spPr>
        <a:xfrm>
          <a:off x="3431132" y="1968869"/>
          <a:ext cx="2919374" cy="9305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100000"/>
            </a:lnSpc>
            <a:spcBef>
              <a:spcPct val="0"/>
            </a:spcBef>
            <a:spcAft>
              <a:spcPct val="35000"/>
            </a:spcAft>
            <a:buNone/>
            <a:defRPr b="1"/>
          </a:pPr>
          <a:r>
            <a:rPr lang="en-US" sz="2000" kern="1200" dirty="0">
              <a:solidFill>
                <a:srgbClr val="FF0000"/>
              </a:solidFill>
            </a:rPr>
            <a:t>“Personal data” can be semantic and syntactic </a:t>
          </a:r>
          <a:r>
            <a:rPr lang="en-US" sz="2000" kern="1200" dirty="0"/>
            <a:t>information:</a:t>
          </a:r>
        </a:p>
      </dsp:txBody>
      <dsp:txXfrm>
        <a:off x="3431132" y="1968869"/>
        <a:ext cx="2919374" cy="930550"/>
      </dsp:txXfrm>
    </dsp:sp>
    <dsp:sp modelId="{9D6E5E53-126E-4704-BE21-9EAEAC86C381}">
      <dsp:nvSpPr>
        <dsp:cNvPr id="0" name=""/>
        <dsp:cNvSpPr/>
      </dsp:nvSpPr>
      <dsp:spPr>
        <a:xfrm>
          <a:off x="3431132" y="2953187"/>
          <a:ext cx="2919374" cy="5666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100000"/>
            </a:lnSpc>
            <a:spcBef>
              <a:spcPct val="0"/>
            </a:spcBef>
            <a:spcAft>
              <a:spcPct val="35000"/>
            </a:spcAft>
            <a:buNone/>
          </a:pPr>
          <a:r>
            <a:rPr lang="en-US" sz="1800" kern="1200" dirty="0"/>
            <a:t>“relating to” by reason of content, purpose and effect</a:t>
          </a:r>
        </a:p>
      </dsp:txBody>
      <dsp:txXfrm>
        <a:off x="3431132" y="2953187"/>
        <a:ext cx="2919374" cy="566662"/>
      </dsp:txXfrm>
    </dsp:sp>
    <dsp:sp modelId="{4074F4F1-1775-4E51-B4D7-FF97636A27A7}">
      <dsp:nvSpPr>
        <dsp:cNvPr id="0" name=""/>
        <dsp:cNvSpPr/>
      </dsp:nvSpPr>
      <dsp:spPr>
        <a:xfrm>
          <a:off x="7228378" y="831488"/>
          <a:ext cx="1021781" cy="102178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0183547-B41C-406F-940A-F5DE659C93E0}">
      <dsp:nvSpPr>
        <dsp:cNvPr id="0" name=""/>
        <dsp:cNvSpPr/>
      </dsp:nvSpPr>
      <dsp:spPr>
        <a:xfrm>
          <a:off x="6861777" y="1998553"/>
          <a:ext cx="3653335" cy="17259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933450">
            <a:lnSpc>
              <a:spcPct val="100000"/>
            </a:lnSpc>
            <a:spcBef>
              <a:spcPct val="0"/>
            </a:spcBef>
            <a:spcAft>
              <a:spcPct val="35000"/>
            </a:spcAft>
            <a:buNone/>
            <a:defRPr b="1"/>
          </a:pPr>
          <a:r>
            <a:rPr lang="en-US" sz="2100" b="1" kern="1200" dirty="0">
              <a:solidFill>
                <a:srgbClr val="FF0000"/>
              </a:solidFill>
            </a:rPr>
            <a:t>Taking syntactic info out takes away already granted protections</a:t>
          </a:r>
          <a:r>
            <a:rPr lang="en-US" sz="2100" b="0" kern="1200" dirty="0"/>
            <a:t>: IP addresses, cookies, DNA are syntactic information</a:t>
          </a:r>
        </a:p>
      </dsp:txBody>
      <dsp:txXfrm>
        <a:off x="6861777" y="1998553"/>
        <a:ext cx="3653335" cy="1725948"/>
      </dsp:txXfrm>
    </dsp:sp>
    <dsp:sp modelId="{C27EBC33-9491-4C67-9A90-AF5E89D733AC}">
      <dsp:nvSpPr>
        <dsp:cNvPr id="0" name=""/>
        <dsp:cNvSpPr/>
      </dsp:nvSpPr>
      <dsp:spPr>
        <a:xfrm>
          <a:off x="7228378" y="2953187"/>
          <a:ext cx="2919374" cy="566662"/>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38BA65-7504-9C4F-8CED-823C8D4FCD30}" type="datetimeFigureOut">
              <a:rPr lang="en-US" smtClean="0"/>
              <a:t>3/21/24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4DCF69-B9A1-3843-8DAF-622CDACAA913}" type="slidenum">
              <a:rPr lang="en-US" smtClean="0"/>
              <a:t>‹#›</a:t>
            </a:fld>
            <a:endParaRPr lang="en-US"/>
          </a:p>
        </p:txBody>
      </p:sp>
    </p:spTree>
    <p:extLst>
      <p:ext uri="{BB962C8B-B14F-4D97-AF65-F5344CB8AC3E}">
        <p14:creationId xmlns:p14="http://schemas.microsoft.com/office/powerpoint/2010/main" val="5426422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72CB8-6740-0F52-BE3C-36A2AE7E1F63}"/>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FD47EE84-580F-7F59-5912-FAD57D83F1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B0880A3F-DDBC-2215-8DC0-4EAA42EB78AB}"/>
              </a:ext>
            </a:extLst>
          </p:cNvPr>
          <p:cNvSpPr>
            <a:spLocks noGrp="1"/>
          </p:cNvSpPr>
          <p:nvPr>
            <p:ph type="dt" sz="half" idx="10"/>
          </p:nvPr>
        </p:nvSpPr>
        <p:spPr/>
        <p:txBody>
          <a:bodyPr/>
          <a:lstStyle/>
          <a:p>
            <a:fld id="{073BF7CF-0F08-D54F-AA13-78B22791E9D7}" type="datetime1">
              <a:rPr lang="en-US" smtClean="0"/>
              <a:t>3/21/24</a:t>
            </a:fld>
            <a:endParaRPr lang="en-GB"/>
          </a:p>
        </p:txBody>
      </p:sp>
      <p:sp>
        <p:nvSpPr>
          <p:cNvPr id="5" name="Footer Placeholder 4">
            <a:extLst>
              <a:ext uri="{FF2B5EF4-FFF2-40B4-BE49-F238E27FC236}">
                <a16:creationId xmlns:a16="http://schemas.microsoft.com/office/drawing/2014/main" id="{B804ECEC-A875-FC6D-B0E8-7BFA10BDE28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9037D17-8E5B-9FC4-ACCC-4B6CC38F56E0}"/>
              </a:ext>
            </a:extLst>
          </p:cNvPr>
          <p:cNvSpPr>
            <a:spLocks noGrp="1"/>
          </p:cNvSpPr>
          <p:nvPr>
            <p:ph type="sldNum" sz="quarter" idx="12"/>
          </p:nvPr>
        </p:nvSpPr>
        <p:spPr/>
        <p:txBody>
          <a:bodyPr/>
          <a:lstStyle/>
          <a:p>
            <a:fld id="{2DD9A284-295B-F641-813E-388F8979EC05}" type="slidenum">
              <a:rPr lang="en-GB" smtClean="0"/>
              <a:t>‹#›</a:t>
            </a:fld>
            <a:endParaRPr lang="en-GB"/>
          </a:p>
        </p:txBody>
      </p:sp>
    </p:spTree>
    <p:extLst>
      <p:ext uri="{BB962C8B-B14F-4D97-AF65-F5344CB8AC3E}">
        <p14:creationId xmlns:p14="http://schemas.microsoft.com/office/powerpoint/2010/main" val="36177927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60514-81CF-354C-EF62-C65CA0681825}"/>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7673F1EB-4423-2177-51BE-2E634C49842B}"/>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B85E225-A5B1-8B53-E50B-C1DC3E053D03}"/>
              </a:ext>
            </a:extLst>
          </p:cNvPr>
          <p:cNvSpPr>
            <a:spLocks noGrp="1"/>
          </p:cNvSpPr>
          <p:nvPr>
            <p:ph type="dt" sz="half" idx="10"/>
          </p:nvPr>
        </p:nvSpPr>
        <p:spPr/>
        <p:txBody>
          <a:bodyPr/>
          <a:lstStyle/>
          <a:p>
            <a:fld id="{BC69CF5C-4361-F54C-8C4E-987878C1A0BE}" type="datetime1">
              <a:rPr lang="en-US" smtClean="0"/>
              <a:t>3/21/24</a:t>
            </a:fld>
            <a:endParaRPr lang="en-GB"/>
          </a:p>
        </p:txBody>
      </p:sp>
      <p:sp>
        <p:nvSpPr>
          <p:cNvPr id="5" name="Footer Placeholder 4">
            <a:extLst>
              <a:ext uri="{FF2B5EF4-FFF2-40B4-BE49-F238E27FC236}">
                <a16:creationId xmlns:a16="http://schemas.microsoft.com/office/drawing/2014/main" id="{67384987-49DE-2AC1-C8AA-25024F4124A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75E1495-1EB7-0B1F-5E7C-7F9796BA57A1}"/>
              </a:ext>
            </a:extLst>
          </p:cNvPr>
          <p:cNvSpPr>
            <a:spLocks noGrp="1"/>
          </p:cNvSpPr>
          <p:nvPr>
            <p:ph type="sldNum" sz="quarter" idx="12"/>
          </p:nvPr>
        </p:nvSpPr>
        <p:spPr/>
        <p:txBody>
          <a:bodyPr/>
          <a:lstStyle/>
          <a:p>
            <a:fld id="{2DD9A284-295B-F641-813E-388F8979EC05}" type="slidenum">
              <a:rPr lang="en-GB" smtClean="0"/>
              <a:t>‹#›</a:t>
            </a:fld>
            <a:endParaRPr lang="en-GB"/>
          </a:p>
        </p:txBody>
      </p:sp>
    </p:spTree>
    <p:extLst>
      <p:ext uri="{BB962C8B-B14F-4D97-AF65-F5344CB8AC3E}">
        <p14:creationId xmlns:p14="http://schemas.microsoft.com/office/powerpoint/2010/main" val="1773752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C179A46-3082-F3EF-6F48-9F640FF978EC}"/>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8E7BFD4-000D-4C9A-8FCF-E1E00DF4AEE9}"/>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574C04C-E6A9-CDEB-6AF7-6C9D680AD759}"/>
              </a:ext>
            </a:extLst>
          </p:cNvPr>
          <p:cNvSpPr>
            <a:spLocks noGrp="1"/>
          </p:cNvSpPr>
          <p:nvPr>
            <p:ph type="dt" sz="half" idx="10"/>
          </p:nvPr>
        </p:nvSpPr>
        <p:spPr/>
        <p:txBody>
          <a:bodyPr/>
          <a:lstStyle/>
          <a:p>
            <a:fld id="{BCE2BA9C-DD3A-7F4B-90CD-CA09DDD2B150}" type="datetime1">
              <a:rPr lang="en-US" smtClean="0"/>
              <a:t>3/21/24</a:t>
            </a:fld>
            <a:endParaRPr lang="en-GB"/>
          </a:p>
        </p:txBody>
      </p:sp>
      <p:sp>
        <p:nvSpPr>
          <p:cNvPr id="5" name="Footer Placeholder 4">
            <a:extLst>
              <a:ext uri="{FF2B5EF4-FFF2-40B4-BE49-F238E27FC236}">
                <a16:creationId xmlns:a16="http://schemas.microsoft.com/office/drawing/2014/main" id="{03557EA7-AEA3-AD8A-6784-E3F1B22935C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E25F834-A62C-DE83-6BE3-7DC1780616CF}"/>
              </a:ext>
            </a:extLst>
          </p:cNvPr>
          <p:cNvSpPr>
            <a:spLocks noGrp="1"/>
          </p:cNvSpPr>
          <p:nvPr>
            <p:ph type="sldNum" sz="quarter" idx="12"/>
          </p:nvPr>
        </p:nvSpPr>
        <p:spPr/>
        <p:txBody>
          <a:bodyPr/>
          <a:lstStyle/>
          <a:p>
            <a:fld id="{2DD9A284-295B-F641-813E-388F8979EC05}" type="slidenum">
              <a:rPr lang="en-GB" smtClean="0"/>
              <a:t>‹#›</a:t>
            </a:fld>
            <a:endParaRPr lang="en-GB"/>
          </a:p>
        </p:txBody>
      </p:sp>
    </p:spTree>
    <p:extLst>
      <p:ext uri="{BB962C8B-B14F-4D97-AF65-F5344CB8AC3E}">
        <p14:creationId xmlns:p14="http://schemas.microsoft.com/office/powerpoint/2010/main" val="13448752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ext only">
    <p:spTree>
      <p:nvGrpSpPr>
        <p:cNvPr id="1" name=""/>
        <p:cNvGrpSpPr/>
        <p:nvPr/>
      </p:nvGrpSpPr>
      <p:grpSpPr>
        <a:xfrm>
          <a:off x="0" y="0"/>
          <a:ext cx="0" cy="0"/>
          <a:chOff x="0" y="0"/>
          <a:chExt cx="0" cy="0"/>
        </a:xfrm>
      </p:grpSpPr>
      <p:sp>
        <p:nvSpPr>
          <p:cNvPr id="85" name="Title"/>
          <p:cNvSpPr txBox="1">
            <a:spLocks noGrp="1"/>
          </p:cNvSpPr>
          <p:nvPr>
            <p:ph type="title" hasCustomPrompt="1"/>
          </p:nvPr>
        </p:nvSpPr>
        <p:spPr>
          <a:xfrm>
            <a:off x="2317750" y="1196975"/>
            <a:ext cx="7559675" cy="1253617"/>
          </a:xfrm>
          <a:prstGeom prst="rect">
            <a:avLst/>
          </a:prstGeom>
        </p:spPr>
        <p:txBody>
          <a:bodyPr anchor="t">
            <a:normAutofit/>
          </a:bodyPr>
          <a:lstStyle>
            <a:lvl1pPr>
              <a:defRPr sz="2300" b="1"/>
            </a:lvl1pPr>
          </a:lstStyle>
          <a:p>
            <a:r>
              <a:t>Title</a:t>
            </a:r>
          </a:p>
        </p:txBody>
      </p:sp>
      <p:sp>
        <p:nvSpPr>
          <p:cNvPr id="86" name="Body Level One…"/>
          <p:cNvSpPr txBox="1">
            <a:spLocks noGrp="1"/>
          </p:cNvSpPr>
          <p:nvPr>
            <p:ph type="body" sz="half" idx="1" hasCustomPrompt="1"/>
          </p:nvPr>
        </p:nvSpPr>
        <p:spPr>
          <a:xfrm>
            <a:off x="2317750" y="2450593"/>
            <a:ext cx="7559675" cy="3443317"/>
          </a:xfrm>
          <a:prstGeom prst="rect">
            <a:avLst/>
          </a:prstGeom>
        </p:spPr>
        <p:txBody>
          <a:bodyPr>
            <a:normAutofit/>
          </a:bodyPr>
          <a:lstStyle>
            <a:lvl1pPr>
              <a:defRPr sz="2200"/>
            </a:lvl1pPr>
            <a:lvl2pPr>
              <a:defRPr sz="2200"/>
            </a:lvl2pPr>
            <a:lvl3pPr marL="371249" indent="-371249">
              <a:defRPr sz="2200"/>
            </a:lvl3pPr>
            <a:lvl4pPr marL="371249" indent="-371249">
              <a:defRPr sz="2200"/>
            </a:lvl4pPr>
            <a:lvl5pPr marL="911249" indent="-371250">
              <a:defRPr sz="2200"/>
            </a:lvl5pPr>
          </a:lstStyle>
          <a:p>
            <a:r>
              <a:t>Molorepudit ressimus exeri nus et ipienda et adiantot Ique niminti nonsendaecae volor a ad et ut eum se pos mos sed ulpa vitas aut quia doluptio iduciis sedis sitat es nihition nonsecturi officidis ex et que esecto dolorumenis aritat et des earcit, ium ad quam faccupt atiature, qui officipis dolupta spereium quias sum aut min prae nam aut que nobitatur, cus eario omnihic aeruptur, sunt eruptat volorep. &lt;Max. 70 words&gt; </a:t>
            </a:r>
          </a:p>
          <a:p>
            <a:pPr lvl="1"/>
            <a:endParaRPr/>
          </a:p>
          <a:p>
            <a:pPr lvl="2"/>
            <a:endParaRPr/>
          </a:p>
          <a:p>
            <a:pPr lvl="3"/>
            <a:endParaRPr/>
          </a:p>
          <a:p>
            <a:pPr lvl="4"/>
            <a:endParaRPr/>
          </a:p>
        </p:txBody>
      </p:sp>
      <p:sp>
        <p:nvSpPr>
          <p:cNvPr id="87" name="Tijdelijke aanduiding voor tekst 8"/>
          <p:cNvSpPr>
            <a:spLocks noGrp="1"/>
          </p:cNvSpPr>
          <p:nvPr>
            <p:ph type="body" sz="quarter" idx="21" hasCustomPrompt="1"/>
          </p:nvPr>
        </p:nvSpPr>
        <p:spPr>
          <a:xfrm>
            <a:off x="3984702" y="6155900"/>
            <a:ext cx="5905013" cy="399494"/>
          </a:xfrm>
          <a:prstGeom prst="rect">
            <a:avLst/>
          </a:prstGeom>
        </p:spPr>
        <p:txBody>
          <a:bodyPr lIns="0" tIns="0" rIns="0" bIns="0" anchor="ctr">
            <a:normAutofit/>
          </a:bodyPr>
          <a:lstStyle>
            <a:lvl1pPr algn="r">
              <a:defRPr sz="1200"/>
            </a:lvl1pPr>
          </a:lstStyle>
          <a:p>
            <a:r>
              <a:t>This is the footer</a:t>
            </a:r>
          </a:p>
        </p:txBody>
      </p:sp>
      <p:sp>
        <p:nvSpPr>
          <p:cNvPr id="89" name="Slide Number"/>
          <p:cNvSpPr txBox="1">
            <a:spLocks noGrp="1"/>
          </p:cNvSpPr>
          <p:nvPr>
            <p:ph type="sldNum" sz="quarter" idx="2"/>
          </p:nvPr>
        </p:nvSpPr>
        <p:spPr>
          <a:xfrm>
            <a:off x="11598431" y="6251878"/>
            <a:ext cx="182216" cy="177801"/>
          </a:xfrm>
          <a:prstGeom prst="rect">
            <a:avLst/>
          </a:prstGeom>
        </p:spPr>
        <p:txBody>
          <a:bodyPr lIns="0" tIns="0" rIns="0" bIns="0"/>
          <a:lstStyle>
            <a:lvl1pPr>
              <a:defRPr>
                <a:latin typeface="+mn-lt"/>
                <a:ea typeface="+mn-ea"/>
                <a:cs typeface="+mn-cs"/>
                <a:sym typeface="Helvetica"/>
              </a:defRPr>
            </a:lvl1pPr>
          </a:lstStyle>
          <a:p>
            <a:fld id="{86CB4B4D-7CA3-9044-876B-883B54F8677D}" type="slidenum">
              <a:t>‹#›</a:t>
            </a:fld>
            <a:endParaRPr/>
          </a:p>
        </p:txBody>
      </p:sp>
    </p:spTree>
    <p:extLst>
      <p:ext uri="{BB962C8B-B14F-4D97-AF65-F5344CB8AC3E}">
        <p14:creationId xmlns:p14="http://schemas.microsoft.com/office/powerpoint/2010/main" val="748997404"/>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68669-47C3-ABB8-C1D1-CD205E06A3B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92815FED-B919-A06D-CB8E-3D23DAE79D0E}"/>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5CE4FBE-47DA-25C9-7E09-3E19E20FFF58}"/>
              </a:ext>
            </a:extLst>
          </p:cNvPr>
          <p:cNvSpPr>
            <a:spLocks noGrp="1"/>
          </p:cNvSpPr>
          <p:nvPr>
            <p:ph type="dt" sz="half" idx="10"/>
          </p:nvPr>
        </p:nvSpPr>
        <p:spPr/>
        <p:txBody>
          <a:bodyPr/>
          <a:lstStyle/>
          <a:p>
            <a:fld id="{4F094243-38A3-5745-94BE-5B0BBA1B0EB1}" type="datetime1">
              <a:rPr lang="en-US" smtClean="0"/>
              <a:t>3/21/24</a:t>
            </a:fld>
            <a:endParaRPr lang="en-GB"/>
          </a:p>
        </p:txBody>
      </p:sp>
      <p:sp>
        <p:nvSpPr>
          <p:cNvPr id="5" name="Footer Placeholder 4">
            <a:extLst>
              <a:ext uri="{FF2B5EF4-FFF2-40B4-BE49-F238E27FC236}">
                <a16:creationId xmlns:a16="http://schemas.microsoft.com/office/drawing/2014/main" id="{9E7F9706-8BE6-196B-1795-279D9BC8FA9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2EAF3EF-7EB9-49AD-A6C6-E74159F58535}"/>
              </a:ext>
            </a:extLst>
          </p:cNvPr>
          <p:cNvSpPr>
            <a:spLocks noGrp="1"/>
          </p:cNvSpPr>
          <p:nvPr>
            <p:ph type="sldNum" sz="quarter" idx="12"/>
          </p:nvPr>
        </p:nvSpPr>
        <p:spPr/>
        <p:txBody>
          <a:bodyPr/>
          <a:lstStyle/>
          <a:p>
            <a:fld id="{2DD9A284-295B-F641-813E-388F8979EC05}" type="slidenum">
              <a:rPr lang="en-GB" smtClean="0"/>
              <a:t>‹#›</a:t>
            </a:fld>
            <a:endParaRPr lang="en-GB"/>
          </a:p>
        </p:txBody>
      </p:sp>
    </p:spTree>
    <p:extLst>
      <p:ext uri="{BB962C8B-B14F-4D97-AF65-F5344CB8AC3E}">
        <p14:creationId xmlns:p14="http://schemas.microsoft.com/office/powerpoint/2010/main" val="21514425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164A5-FD9B-DE58-0946-EF9BB22F1827}"/>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19FFA832-9EB5-54CD-8B5D-854379156F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819F8979-47DA-30A6-68BE-DA3CC3AE7F74}"/>
              </a:ext>
            </a:extLst>
          </p:cNvPr>
          <p:cNvSpPr>
            <a:spLocks noGrp="1"/>
          </p:cNvSpPr>
          <p:nvPr>
            <p:ph type="dt" sz="half" idx="10"/>
          </p:nvPr>
        </p:nvSpPr>
        <p:spPr/>
        <p:txBody>
          <a:bodyPr/>
          <a:lstStyle/>
          <a:p>
            <a:fld id="{B3B359DE-4A29-4645-B7E6-41810246D352}" type="datetime1">
              <a:rPr lang="en-US" smtClean="0"/>
              <a:t>3/21/24</a:t>
            </a:fld>
            <a:endParaRPr lang="en-GB"/>
          </a:p>
        </p:txBody>
      </p:sp>
      <p:sp>
        <p:nvSpPr>
          <p:cNvPr id="5" name="Footer Placeholder 4">
            <a:extLst>
              <a:ext uri="{FF2B5EF4-FFF2-40B4-BE49-F238E27FC236}">
                <a16:creationId xmlns:a16="http://schemas.microsoft.com/office/drawing/2014/main" id="{C10D720D-FAD6-7E5F-F25D-A4512540357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E65B543-E477-9BDE-83F9-21DC774DC2AE}"/>
              </a:ext>
            </a:extLst>
          </p:cNvPr>
          <p:cNvSpPr>
            <a:spLocks noGrp="1"/>
          </p:cNvSpPr>
          <p:nvPr>
            <p:ph type="sldNum" sz="quarter" idx="12"/>
          </p:nvPr>
        </p:nvSpPr>
        <p:spPr/>
        <p:txBody>
          <a:bodyPr/>
          <a:lstStyle/>
          <a:p>
            <a:fld id="{2DD9A284-295B-F641-813E-388F8979EC05}" type="slidenum">
              <a:rPr lang="en-GB" smtClean="0"/>
              <a:t>‹#›</a:t>
            </a:fld>
            <a:endParaRPr lang="en-GB"/>
          </a:p>
        </p:txBody>
      </p:sp>
    </p:spTree>
    <p:extLst>
      <p:ext uri="{BB962C8B-B14F-4D97-AF65-F5344CB8AC3E}">
        <p14:creationId xmlns:p14="http://schemas.microsoft.com/office/powerpoint/2010/main" val="1538714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B77B7-7306-F47A-43EE-57C2D0E06A2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32BBE03-5559-DFDE-9965-E2F86F8CAB5F}"/>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C82AB0C3-A790-371F-0B76-D4D5CA8C243E}"/>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A899D227-9B57-311F-CE09-E36A1EB2DC64}"/>
              </a:ext>
            </a:extLst>
          </p:cNvPr>
          <p:cNvSpPr>
            <a:spLocks noGrp="1"/>
          </p:cNvSpPr>
          <p:nvPr>
            <p:ph type="dt" sz="half" idx="10"/>
          </p:nvPr>
        </p:nvSpPr>
        <p:spPr/>
        <p:txBody>
          <a:bodyPr/>
          <a:lstStyle/>
          <a:p>
            <a:fld id="{4532FB79-3C10-7C43-AF6D-87551DE7875A}" type="datetime1">
              <a:rPr lang="en-US" smtClean="0"/>
              <a:t>3/21/24</a:t>
            </a:fld>
            <a:endParaRPr lang="en-GB"/>
          </a:p>
        </p:txBody>
      </p:sp>
      <p:sp>
        <p:nvSpPr>
          <p:cNvPr id="6" name="Footer Placeholder 5">
            <a:extLst>
              <a:ext uri="{FF2B5EF4-FFF2-40B4-BE49-F238E27FC236}">
                <a16:creationId xmlns:a16="http://schemas.microsoft.com/office/drawing/2014/main" id="{FE1970AA-0696-21C6-80A1-44A41DFBCDE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EBD1E08-955C-9AE0-AF9D-2375A04E2BB7}"/>
              </a:ext>
            </a:extLst>
          </p:cNvPr>
          <p:cNvSpPr>
            <a:spLocks noGrp="1"/>
          </p:cNvSpPr>
          <p:nvPr>
            <p:ph type="sldNum" sz="quarter" idx="12"/>
          </p:nvPr>
        </p:nvSpPr>
        <p:spPr/>
        <p:txBody>
          <a:bodyPr/>
          <a:lstStyle/>
          <a:p>
            <a:fld id="{2DD9A284-295B-F641-813E-388F8979EC05}" type="slidenum">
              <a:rPr lang="en-GB" smtClean="0"/>
              <a:t>‹#›</a:t>
            </a:fld>
            <a:endParaRPr lang="en-GB"/>
          </a:p>
        </p:txBody>
      </p:sp>
    </p:spTree>
    <p:extLst>
      <p:ext uri="{BB962C8B-B14F-4D97-AF65-F5344CB8AC3E}">
        <p14:creationId xmlns:p14="http://schemas.microsoft.com/office/powerpoint/2010/main" val="4123297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CC80F-5613-D652-AA45-93307D473C28}"/>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FC26A1E-0A05-B55F-1E45-9A0F6992458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6A2ED8E2-0015-DD78-459B-EDD14B38C197}"/>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28C8A9FB-5216-7A3B-ED7A-0B07D82475C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F3772216-DDFB-2F80-C4CA-A77AC61970A0}"/>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4E07EE4A-9490-8034-B1BA-639BE6132334}"/>
              </a:ext>
            </a:extLst>
          </p:cNvPr>
          <p:cNvSpPr>
            <a:spLocks noGrp="1"/>
          </p:cNvSpPr>
          <p:nvPr>
            <p:ph type="dt" sz="half" idx="10"/>
          </p:nvPr>
        </p:nvSpPr>
        <p:spPr/>
        <p:txBody>
          <a:bodyPr/>
          <a:lstStyle/>
          <a:p>
            <a:fld id="{D30E6BAA-2087-B64E-9737-C4F6130316D0}" type="datetime1">
              <a:rPr lang="en-US" smtClean="0"/>
              <a:t>3/21/24</a:t>
            </a:fld>
            <a:endParaRPr lang="en-GB"/>
          </a:p>
        </p:txBody>
      </p:sp>
      <p:sp>
        <p:nvSpPr>
          <p:cNvPr id="8" name="Footer Placeholder 7">
            <a:extLst>
              <a:ext uri="{FF2B5EF4-FFF2-40B4-BE49-F238E27FC236}">
                <a16:creationId xmlns:a16="http://schemas.microsoft.com/office/drawing/2014/main" id="{9BE58ACA-E334-32EF-FED8-5C524C9FCDC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E20D60A-F7CB-41FE-5F54-B7B8E0E880E8}"/>
              </a:ext>
            </a:extLst>
          </p:cNvPr>
          <p:cNvSpPr>
            <a:spLocks noGrp="1"/>
          </p:cNvSpPr>
          <p:nvPr>
            <p:ph type="sldNum" sz="quarter" idx="12"/>
          </p:nvPr>
        </p:nvSpPr>
        <p:spPr/>
        <p:txBody>
          <a:bodyPr/>
          <a:lstStyle/>
          <a:p>
            <a:fld id="{2DD9A284-295B-F641-813E-388F8979EC05}" type="slidenum">
              <a:rPr lang="en-GB" smtClean="0"/>
              <a:t>‹#›</a:t>
            </a:fld>
            <a:endParaRPr lang="en-GB"/>
          </a:p>
        </p:txBody>
      </p:sp>
    </p:spTree>
    <p:extLst>
      <p:ext uri="{BB962C8B-B14F-4D97-AF65-F5344CB8AC3E}">
        <p14:creationId xmlns:p14="http://schemas.microsoft.com/office/powerpoint/2010/main" val="28705924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B77F6-BA44-B35D-ACE8-557121FB2C20}"/>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8282F6F1-D815-5D8B-7540-FFF6AFB5DA76}"/>
              </a:ext>
            </a:extLst>
          </p:cNvPr>
          <p:cNvSpPr>
            <a:spLocks noGrp="1"/>
          </p:cNvSpPr>
          <p:nvPr>
            <p:ph type="dt" sz="half" idx="10"/>
          </p:nvPr>
        </p:nvSpPr>
        <p:spPr/>
        <p:txBody>
          <a:bodyPr/>
          <a:lstStyle/>
          <a:p>
            <a:fld id="{A72F4E39-6AEE-0745-ACA4-D5F9B5AE4B21}" type="datetime1">
              <a:rPr lang="en-US" smtClean="0"/>
              <a:t>3/21/24</a:t>
            </a:fld>
            <a:endParaRPr lang="en-GB"/>
          </a:p>
        </p:txBody>
      </p:sp>
      <p:sp>
        <p:nvSpPr>
          <p:cNvPr id="4" name="Footer Placeholder 3">
            <a:extLst>
              <a:ext uri="{FF2B5EF4-FFF2-40B4-BE49-F238E27FC236}">
                <a16:creationId xmlns:a16="http://schemas.microsoft.com/office/drawing/2014/main" id="{1409E252-B6D6-C2CB-EDB4-5C6428F8E93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3101044-34D3-2432-D2FD-22A481B8FDED}"/>
              </a:ext>
            </a:extLst>
          </p:cNvPr>
          <p:cNvSpPr>
            <a:spLocks noGrp="1"/>
          </p:cNvSpPr>
          <p:nvPr>
            <p:ph type="sldNum" sz="quarter" idx="12"/>
          </p:nvPr>
        </p:nvSpPr>
        <p:spPr/>
        <p:txBody>
          <a:bodyPr/>
          <a:lstStyle/>
          <a:p>
            <a:fld id="{2DD9A284-295B-F641-813E-388F8979EC05}" type="slidenum">
              <a:rPr lang="en-GB" smtClean="0"/>
              <a:t>‹#›</a:t>
            </a:fld>
            <a:endParaRPr lang="en-GB"/>
          </a:p>
        </p:txBody>
      </p:sp>
    </p:spTree>
    <p:extLst>
      <p:ext uri="{BB962C8B-B14F-4D97-AF65-F5344CB8AC3E}">
        <p14:creationId xmlns:p14="http://schemas.microsoft.com/office/powerpoint/2010/main" val="1994306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AA6BDB0-9BE3-8C23-07C1-0D7EAAA0EA4E}"/>
              </a:ext>
            </a:extLst>
          </p:cNvPr>
          <p:cNvSpPr>
            <a:spLocks noGrp="1"/>
          </p:cNvSpPr>
          <p:nvPr>
            <p:ph type="dt" sz="half" idx="10"/>
          </p:nvPr>
        </p:nvSpPr>
        <p:spPr/>
        <p:txBody>
          <a:bodyPr/>
          <a:lstStyle/>
          <a:p>
            <a:fld id="{7828C0AC-AE40-B348-BEAD-1CB22AB2C3C7}" type="datetime1">
              <a:rPr lang="en-US" smtClean="0"/>
              <a:t>3/21/24</a:t>
            </a:fld>
            <a:endParaRPr lang="en-GB"/>
          </a:p>
        </p:txBody>
      </p:sp>
      <p:sp>
        <p:nvSpPr>
          <p:cNvPr id="3" name="Footer Placeholder 2">
            <a:extLst>
              <a:ext uri="{FF2B5EF4-FFF2-40B4-BE49-F238E27FC236}">
                <a16:creationId xmlns:a16="http://schemas.microsoft.com/office/drawing/2014/main" id="{DC13EC80-8573-3CE8-6454-200E786DE2E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07CA5F5-D3FE-0CDB-E368-98526074A33F}"/>
              </a:ext>
            </a:extLst>
          </p:cNvPr>
          <p:cNvSpPr>
            <a:spLocks noGrp="1"/>
          </p:cNvSpPr>
          <p:nvPr>
            <p:ph type="sldNum" sz="quarter" idx="12"/>
          </p:nvPr>
        </p:nvSpPr>
        <p:spPr/>
        <p:txBody>
          <a:bodyPr/>
          <a:lstStyle/>
          <a:p>
            <a:fld id="{2DD9A284-295B-F641-813E-388F8979EC05}" type="slidenum">
              <a:rPr lang="en-GB" smtClean="0"/>
              <a:t>‹#›</a:t>
            </a:fld>
            <a:endParaRPr lang="en-GB"/>
          </a:p>
        </p:txBody>
      </p:sp>
    </p:spTree>
    <p:extLst>
      <p:ext uri="{BB962C8B-B14F-4D97-AF65-F5344CB8AC3E}">
        <p14:creationId xmlns:p14="http://schemas.microsoft.com/office/powerpoint/2010/main" val="21310219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2D3AB-70B6-B120-8EBE-3B1E95E1057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BA925E92-B1E8-4E56-E8FC-F0E690080AF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01D8CFA0-6347-5CAF-CC8D-C0771B7034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10D287C-D809-C1C7-4B1A-807A1D30543E}"/>
              </a:ext>
            </a:extLst>
          </p:cNvPr>
          <p:cNvSpPr>
            <a:spLocks noGrp="1"/>
          </p:cNvSpPr>
          <p:nvPr>
            <p:ph type="dt" sz="half" idx="10"/>
          </p:nvPr>
        </p:nvSpPr>
        <p:spPr/>
        <p:txBody>
          <a:bodyPr/>
          <a:lstStyle/>
          <a:p>
            <a:fld id="{6D4F0708-EB34-D84F-B0E2-0AB535140510}" type="datetime1">
              <a:rPr lang="en-US" smtClean="0"/>
              <a:t>3/21/24</a:t>
            </a:fld>
            <a:endParaRPr lang="en-GB"/>
          </a:p>
        </p:txBody>
      </p:sp>
      <p:sp>
        <p:nvSpPr>
          <p:cNvPr id="6" name="Footer Placeholder 5">
            <a:extLst>
              <a:ext uri="{FF2B5EF4-FFF2-40B4-BE49-F238E27FC236}">
                <a16:creationId xmlns:a16="http://schemas.microsoft.com/office/drawing/2014/main" id="{ACE7ACD9-EE65-D95F-D7E2-45AACAAD6C0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7BF9881-3BA9-2C7C-5AC0-FB62E54CE931}"/>
              </a:ext>
            </a:extLst>
          </p:cNvPr>
          <p:cNvSpPr>
            <a:spLocks noGrp="1"/>
          </p:cNvSpPr>
          <p:nvPr>
            <p:ph type="sldNum" sz="quarter" idx="12"/>
          </p:nvPr>
        </p:nvSpPr>
        <p:spPr/>
        <p:txBody>
          <a:bodyPr/>
          <a:lstStyle/>
          <a:p>
            <a:fld id="{2DD9A284-295B-F641-813E-388F8979EC05}" type="slidenum">
              <a:rPr lang="en-GB" smtClean="0"/>
              <a:t>‹#›</a:t>
            </a:fld>
            <a:endParaRPr lang="en-GB"/>
          </a:p>
        </p:txBody>
      </p:sp>
    </p:spTree>
    <p:extLst>
      <p:ext uri="{BB962C8B-B14F-4D97-AF65-F5344CB8AC3E}">
        <p14:creationId xmlns:p14="http://schemas.microsoft.com/office/powerpoint/2010/main" val="4183076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711E9-FA28-79B8-BFC3-B2660824B6A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2CC4B58A-CB3A-DDBB-EE7F-E7CF5820FD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51EA99E-7E48-3D62-72D3-93A85ADD2E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F40E995-495A-5991-729A-7D6833CEA8F5}"/>
              </a:ext>
            </a:extLst>
          </p:cNvPr>
          <p:cNvSpPr>
            <a:spLocks noGrp="1"/>
          </p:cNvSpPr>
          <p:nvPr>
            <p:ph type="dt" sz="half" idx="10"/>
          </p:nvPr>
        </p:nvSpPr>
        <p:spPr/>
        <p:txBody>
          <a:bodyPr/>
          <a:lstStyle/>
          <a:p>
            <a:fld id="{F8D70B44-251E-754A-863A-7DB5A3E275C3}" type="datetime1">
              <a:rPr lang="en-US" smtClean="0"/>
              <a:t>3/21/24</a:t>
            </a:fld>
            <a:endParaRPr lang="en-GB"/>
          </a:p>
        </p:txBody>
      </p:sp>
      <p:sp>
        <p:nvSpPr>
          <p:cNvPr id="6" name="Footer Placeholder 5">
            <a:extLst>
              <a:ext uri="{FF2B5EF4-FFF2-40B4-BE49-F238E27FC236}">
                <a16:creationId xmlns:a16="http://schemas.microsoft.com/office/drawing/2014/main" id="{DCAAD890-9EEA-2C26-7AAB-2C01010F58F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73D1C9E-13D2-041D-4092-F7D9193DB7AA}"/>
              </a:ext>
            </a:extLst>
          </p:cNvPr>
          <p:cNvSpPr>
            <a:spLocks noGrp="1"/>
          </p:cNvSpPr>
          <p:nvPr>
            <p:ph type="sldNum" sz="quarter" idx="12"/>
          </p:nvPr>
        </p:nvSpPr>
        <p:spPr/>
        <p:txBody>
          <a:bodyPr/>
          <a:lstStyle/>
          <a:p>
            <a:fld id="{2DD9A284-295B-F641-813E-388F8979EC05}" type="slidenum">
              <a:rPr lang="en-GB" smtClean="0"/>
              <a:t>‹#›</a:t>
            </a:fld>
            <a:endParaRPr lang="en-GB"/>
          </a:p>
        </p:txBody>
      </p:sp>
    </p:spTree>
    <p:extLst>
      <p:ext uri="{BB962C8B-B14F-4D97-AF65-F5344CB8AC3E}">
        <p14:creationId xmlns:p14="http://schemas.microsoft.com/office/powerpoint/2010/main" val="3525949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03CB2C-10D2-BEF4-6AE6-EFC878F2519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FA0CD079-B8E2-0593-0605-697A25EE44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9BECC03-9F63-6A9B-F03F-6A5ADF7DC54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1FEE9A-BA99-964E-BA4B-2B2505AB091D}" type="datetime1">
              <a:rPr lang="en-US" smtClean="0"/>
              <a:t>3/21/24</a:t>
            </a:fld>
            <a:endParaRPr lang="en-GB"/>
          </a:p>
        </p:txBody>
      </p:sp>
      <p:sp>
        <p:nvSpPr>
          <p:cNvPr id="5" name="Footer Placeholder 4">
            <a:extLst>
              <a:ext uri="{FF2B5EF4-FFF2-40B4-BE49-F238E27FC236}">
                <a16:creationId xmlns:a16="http://schemas.microsoft.com/office/drawing/2014/main" id="{96FBB8CC-DC05-0629-CFCF-1E5BEB6ABB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F68AAB4-2C37-2B49-F711-0058DB7BB85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D9A284-295B-F641-813E-388F8979EC05}" type="slidenum">
              <a:rPr lang="en-GB" smtClean="0"/>
              <a:t>‹#›</a:t>
            </a:fld>
            <a:endParaRPr lang="en-GB"/>
          </a:p>
        </p:txBody>
      </p:sp>
    </p:spTree>
    <p:extLst>
      <p:ext uri="{BB962C8B-B14F-4D97-AF65-F5344CB8AC3E}">
        <p14:creationId xmlns:p14="http://schemas.microsoft.com/office/powerpoint/2010/main" val="400255784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8.jpeg"/><Relationship Id="rId1" Type="http://schemas.openxmlformats.org/officeDocument/2006/relationships/slideLayout" Target="../slideLayouts/slideLayout6.xml"/><Relationship Id="rId4" Type="http://schemas.openxmlformats.org/officeDocument/2006/relationships/image" Target="../media/image3.emf"/></Relationships>
</file>

<file path=ppt/slides/_rels/slide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em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24.emf"/><Relationship Id="rId1" Type="http://schemas.openxmlformats.org/officeDocument/2006/relationships/slideLayout" Target="../slideLayouts/slideLayout6.xml"/><Relationship Id="rId4" Type="http://schemas.openxmlformats.org/officeDocument/2006/relationships/image" Target="../media/image3.emf"/></Relationships>
</file>

<file path=ppt/slides/_rels/slide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25.emf"/><Relationship Id="rId1" Type="http://schemas.openxmlformats.org/officeDocument/2006/relationships/slideLayout" Target="../slideLayouts/slideLayout6.xml"/><Relationship Id="rId4" Type="http://schemas.openxmlformats.org/officeDocument/2006/relationships/image" Target="../media/image3.emf"/></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6.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6.xml"/><Relationship Id="rId6" Type="http://schemas.openxmlformats.org/officeDocument/2006/relationships/image" Target="../media/image8.jpeg"/><Relationship Id="rId5" Type="http://schemas.openxmlformats.org/officeDocument/2006/relationships/image" Target="../media/image7.jpeg"/><Relationship Id="rId10" Type="http://schemas.openxmlformats.org/officeDocument/2006/relationships/image" Target="../media/image3.emf"/><Relationship Id="rId4" Type="http://schemas.openxmlformats.org/officeDocument/2006/relationships/image" Target="../media/image6.jpeg"/><Relationship Id="rId9"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5" Type="http://schemas.openxmlformats.org/officeDocument/2006/relationships/image" Target="../media/image3.emf"/><Relationship Id="rId4" Type="http://schemas.openxmlformats.org/officeDocument/2006/relationships/image" Target="../media/image2.emf"/></Relationships>
</file>

<file path=ppt/slides/_rels/slide2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diagramLayout" Target="../diagrams/layout1.xml"/><Relationship Id="rId7" Type="http://schemas.openxmlformats.org/officeDocument/2006/relationships/image" Target="../media/image2.emf"/><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2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9.jpeg"/><Relationship Id="rId1" Type="http://schemas.openxmlformats.org/officeDocument/2006/relationships/slideLayout" Target="../slideLayouts/slideLayout4.xml"/><Relationship Id="rId4" Type="http://schemas.openxmlformats.org/officeDocument/2006/relationships/image" Target="../media/image3.emf"/></Relationships>
</file>

<file path=ppt/slides/_rels/slide2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0.jpeg"/><Relationship Id="rId1" Type="http://schemas.openxmlformats.org/officeDocument/2006/relationships/slideLayout" Target="../slideLayouts/slideLayout6.xml"/><Relationship Id="rId4" Type="http://schemas.openxmlformats.org/officeDocument/2006/relationships/image" Target="../media/image3.emf"/></Relationships>
</file>

<file path=ppt/slides/_rels/slide2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1.png"/><Relationship Id="rId1" Type="http://schemas.openxmlformats.org/officeDocument/2006/relationships/slideLayout" Target="../slideLayouts/slideLayout6.xml"/><Relationship Id="rId4" Type="http://schemas.openxmlformats.org/officeDocument/2006/relationships/image" Target="../media/image3.emf"/></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1.jpeg"/><Relationship Id="rId1" Type="http://schemas.openxmlformats.org/officeDocument/2006/relationships/slideLayout" Target="../slideLayouts/slideLayout6.xml"/><Relationship Id="rId4" Type="http://schemas.openxmlformats.org/officeDocument/2006/relationships/image" Target="../media/image3.emf"/></Relationships>
</file>

<file path=ppt/slides/_rels/slide3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3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3.jpeg"/><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3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4.jpg"/><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33.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6.jpeg"/><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3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7.jpeg"/><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36.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3.emf"/><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3.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2" name="Picture 8">
            <a:extLst>
              <a:ext uri="{FF2B5EF4-FFF2-40B4-BE49-F238E27FC236}">
                <a16:creationId xmlns:a16="http://schemas.microsoft.com/office/drawing/2014/main" id="{CC6E7756-3323-097B-91C3-4459615EF9E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5831" b="14475"/>
          <a:stretch/>
        </p:blipFill>
        <p:spPr bwMode="auto">
          <a:xfrm>
            <a:off x="0" y="1"/>
            <a:ext cx="12192000" cy="409290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D97BC45-698F-41DF-93AA-D406D2946FD8}"/>
              </a:ext>
            </a:extLst>
          </p:cNvPr>
          <p:cNvSpPr>
            <a:spLocks noGrp="1"/>
          </p:cNvSpPr>
          <p:nvPr>
            <p:ph type="ctrTitle"/>
          </p:nvPr>
        </p:nvSpPr>
        <p:spPr>
          <a:xfrm>
            <a:off x="477980" y="1122363"/>
            <a:ext cx="7479771" cy="2970539"/>
          </a:xfrm>
        </p:spPr>
        <p:txBody>
          <a:bodyPr anchor="b">
            <a:normAutofit/>
          </a:bodyPr>
          <a:lstStyle/>
          <a:p>
            <a:pPr algn="l"/>
            <a:r>
              <a:rPr lang="en-GB" sz="3700" b="1" dirty="0">
                <a:solidFill>
                  <a:schemeClr val="bg1"/>
                </a:solidFill>
              </a:rPr>
              <a:t>Why personal data-centric legal protection against information wrongs fails and what to do about it</a:t>
            </a:r>
          </a:p>
        </p:txBody>
      </p:sp>
      <p:sp>
        <p:nvSpPr>
          <p:cNvPr id="3" name="Subtitle 2">
            <a:extLst>
              <a:ext uri="{FF2B5EF4-FFF2-40B4-BE49-F238E27FC236}">
                <a16:creationId xmlns:a16="http://schemas.microsoft.com/office/drawing/2014/main" id="{0B24FBB5-C914-9B2C-EB16-0ED7D8FDD110}"/>
              </a:ext>
            </a:extLst>
          </p:cNvPr>
          <p:cNvSpPr>
            <a:spLocks noGrp="1"/>
          </p:cNvSpPr>
          <p:nvPr>
            <p:ph type="subTitle" idx="1"/>
          </p:nvPr>
        </p:nvSpPr>
        <p:spPr>
          <a:xfrm>
            <a:off x="477980" y="4872922"/>
            <a:ext cx="5218485" cy="1208141"/>
          </a:xfrm>
        </p:spPr>
        <p:txBody>
          <a:bodyPr>
            <a:normAutofit fontScale="92500"/>
          </a:bodyPr>
          <a:lstStyle/>
          <a:p>
            <a:pPr algn="l"/>
            <a:r>
              <a:rPr lang="en-GB" sz="2000" dirty="0"/>
              <a:t>Prof. </a:t>
            </a:r>
            <a:r>
              <a:rPr lang="en-GB" sz="2000" dirty="0" err="1"/>
              <a:t>dr.</a:t>
            </a:r>
            <a:r>
              <a:rPr lang="en-GB" sz="2000" dirty="0"/>
              <a:t> Nadya Purtova, Utrecht University</a:t>
            </a:r>
          </a:p>
          <a:p>
            <a:pPr algn="l"/>
            <a:r>
              <a:rPr lang="en-GB" sz="2000" dirty="0"/>
              <a:t>CIPIL Spring Conference, Faculty of Law, Cambridge</a:t>
            </a:r>
          </a:p>
          <a:p>
            <a:pPr algn="l"/>
            <a:r>
              <a:rPr lang="en-GB" sz="2000" dirty="0"/>
              <a:t>22 March 2024</a:t>
            </a:r>
          </a:p>
        </p:txBody>
      </p:sp>
      <p:grpSp>
        <p:nvGrpSpPr>
          <p:cNvPr id="9" name="Group 8">
            <a:extLst>
              <a:ext uri="{FF2B5EF4-FFF2-40B4-BE49-F238E27FC236}">
                <a16:creationId xmlns:a16="http://schemas.microsoft.com/office/drawing/2014/main" id="{264DA3CA-51DF-A8DE-BAD5-B713A6FCE6C8}"/>
              </a:ext>
            </a:extLst>
          </p:cNvPr>
          <p:cNvGrpSpPr/>
          <p:nvPr/>
        </p:nvGrpSpPr>
        <p:grpSpPr>
          <a:xfrm>
            <a:off x="10427013" y="5475345"/>
            <a:ext cx="1656957" cy="1552254"/>
            <a:chOff x="3723132" y="5306069"/>
            <a:chExt cx="2351081" cy="1915637"/>
          </a:xfrm>
        </p:grpSpPr>
        <p:pic>
          <p:nvPicPr>
            <p:cNvPr id="11" name="Picture 10" descr="NEW-Logo-ERC-transparent.pdf">
              <a:extLst>
                <a:ext uri="{FF2B5EF4-FFF2-40B4-BE49-F238E27FC236}">
                  <a16:creationId xmlns:a16="http://schemas.microsoft.com/office/drawing/2014/main" id="{04E5B891-9375-D03C-7018-1B195B977C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3132" y="5962001"/>
              <a:ext cx="1498123" cy="1238803"/>
            </a:xfrm>
            <a:prstGeom prst="rect">
              <a:avLst/>
            </a:prstGeom>
          </p:spPr>
        </p:pic>
        <p:pic>
          <p:nvPicPr>
            <p:cNvPr id="18" name="Picture 17" descr="flag_yellow_.pdf">
              <a:extLst>
                <a:ext uri="{FF2B5EF4-FFF2-40B4-BE49-F238E27FC236}">
                  <a16:creationId xmlns:a16="http://schemas.microsoft.com/office/drawing/2014/main" id="{CB8FEE63-294B-C3AD-D6C7-6A3B016C33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70398" y="5306069"/>
              <a:ext cx="1603815" cy="1915637"/>
            </a:xfrm>
            <a:prstGeom prst="rect">
              <a:avLst/>
            </a:prstGeom>
          </p:spPr>
        </p:pic>
      </p:grpSp>
    </p:spTree>
    <p:extLst>
      <p:ext uri="{BB962C8B-B14F-4D97-AF65-F5344CB8AC3E}">
        <p14:creationId xmlns:p14="http://schemas.microsoft.com/office/powerpoint/2010/main" val="41394533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Domino effect white cut-outs and one blue cutout">
            <a:extLst>
              <a:ext uri="{FF2B5EF4-FFF2-40B4-BE49-F238E27FC236}">
                <a16:creationId xmlns:a16="http://schemas.microsoft.com/office/drawing/2014/main" id="{54CBB2D0-BC06-3908-E0B0-C8484611E753}"/>
              </a:ext>
            </a:extLst>
          </p:cNvPr>
          <p:cNvPicPr>
            <a:picLocks noChangeAspect="1"/>
          </p:cNvPicPr>
          <p:nvPr/>
        </p:nvPicPr>
        <p:blipFill rotWithShape="1">
          <a:blip r:embed="rId2"/>
          <a:srcRect l="38509" r="2157" b="-1"/>
          <a:stretch/>
        </p:blipFill>
        <p:spPr>
          <a:xfrm>
            <a:off x="1" y="10"/>
            <a:ext cx="6096000" cy="6857990"/>
          </a:xfrm>
          <a:prstGeom prst="rect">
            <a:avLst/>
          </a:prstGeom>
        </p:spPr>
      </p:pic>
      <p:sp>
        <p:nvSpPr>
          <p:cNvPr id="2" name="Title 1">
            <a:extLst>
              <a:ext uri="{FF2B5EF4-FFF2-40B4-BE49-F238E27FC236}">
                <a16:creationId xmlns:a16="http://schemas.microsoft.com/office/drawing/2014/main" id="{B39AA331-043B-E31A-70B0-72F35E2525A1}"/>
              </a:ext>
            </a:extLst>
          </p:cNvPr>
          <p:cNvSpPr>
            <a:spLocks noGrp="1"/>
          </p:cNvSpPr>
          <p:nvPr>
            <p:ph type="title"/>
          </p:nvPr>
        </p:nvSpPr>
        <p:spPr>
          <a:xfrm>
            <a:off x="6807575" y="771099"/>
            <a:ext cx="4658109" cy="3630304"/>
          </a:xfrm>
        </p:spPr>
        <p:txBody>
          <a:bodyPr vert="horz" lIns="91440" tIns="45720" rIns="91440" bIns="45720" rtlCol="0" anchor="t">
            <a:normAutofit/>
          </a:bodyPr>
          <a:lstStyle/>
          <a:p>
            <a:r>
              <a:rPr lang="en-US" sz="4800" dirty="0">
                <a:solidFill>
                  <a:srgbClr val="FF0000"/>
                </a:solidFill>
              </a:rPr>
              <a:t>Systemic problem </a:t>
            </a:r>
            <a:r>
              <a:rPr lang="en-US" sz="4800" dirty="0"/>
              <a:t>beyond enforcement</a:t>
            </a:r>
          </a:p>
        </p:txBody>
      </p:sp>
      <p:grpSp>
        <p:nvGrpSpPr>
          <p:cNvPr id="3" name="Group 2">
            <a:extLst>
              <a:ext uri="{FF2B5EF4-FFF2-40B4-BE49-F238E27FC236}">
                <a16:creationId xmlns:a16="http://schemas.microsoft.com/office/drawing/2014/main" id="{2F7EE1B9-1AF2-61DB-C213-D08493898FFE}"/>
              </a:ext>
            </a:extLst>
          </p:cNvPr>
          <p:cNvGrpSpPr/>
          <p:nvPr/>
        </p:nvGrpSpPr>
        <p:grpSpPr>
          <a:xfrm>
            <a:off x="10427013" y="5475345"/>
            <a:ext cx="1656957" cy="1552254"/>
            <a:chOff x="3723132" y="5306069"/>
            <a:chExt cx="2351081" cy="1915637"/>
          </a:xfrm>
        </p:grpSpPr>
        <p:pic>
          <p:nvPicPr>
            <p:cNvPr id="5" name="Picture 4" descr="NEW-Logo-ERC-transparent.pdf">
              <a:extLst>
                <a:ext uri="{FF2B5EF4-FFF2-40B4-BE49-F238E27FC236}">
                  <a16:creationId xmlns:a16="http://schemas.microsoft.com/office/drawing/2014/main" id="{0BF7CE4D-6076-0A3B-0D62-9898EFCCEC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3132" y="5962001"/>
              <a:ext cx="1498123" cy="1238803"/>
            </a:xfrm>
            <a:prstGeom prst="rect">
              <a:avLst/>
            </a:prstGeom>
          </p:spPr>
        </p:pic>
        <p:pic>
          <p:nvPicPr>
            <p:cNvPr id="6" name="Picture 5" descr="flag_yellow_.pdf">
              <a:extLst>
                <a:ext uri="{FF2B5EF4-FFF2-40B4-BE49-F238E27FC236}">
                  <a16:creationId xmlns:a16="http://schemas.microsoft.com/office/drawing/2014/main" id="{0A5F65B2-2412-024B-3448-A0C164436B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70398" y="5306069"/>
              <a:ext cx="1603815" cy="1915637"/>
            </a:xfrm>
            <a:prstGeom prst="rect">
              <a:avLst/>
            </a:prstGeom>
          </p:spPr>
        </p:pic>
      </p:grpSp>
    </p:spTree>
    <p:extLst>
      <p:ext uri="{BB962C8B-B14F-4D97-AF65-F5344CB8AC3E}">
        <p14:creationId xmlns:p14="http://schemas.microsoft.com/office/powerpoint/2010/main" val="11246924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7F4677-8AF3-E704-881B-50949B715784}"/>
              </a:ext>
            </a:extLst>
          </p:cNvPr>
          <p:cNvSpPr>
            <a:spLocks noGrp="1"/>
          </p:cNvSpPr>
          <p:nvPr>
            <p:ph type="title"/>
          </p:nvPr>
        </p:nvSpPr>
        <p:spPr>
          <a:xfrm>
            <a:off x="2040793" y="2514356"/>
            <a:ext cx="10515600" cy="1325563"/>
          </a:xfrm>
        </p:spPr>
        <p:txBody>
          <a:bodyPr/>
          <a:lstStyle/>
          <a:p>
            <a:r>
              <a:rPr lang="en-US" dirty="0"/>
              <a:t>Diminished </a:t>
            </a:r>
            <a:r>
              <a:rPr lang="en-US" dirty="0">
                <a:solidFill>
                  <a:srgbClr val="FF0000"/>
                </a:solidFill>
              </a:rPr>
              <a:t>quality of legal protection</a:t>
            </a:r>
          </a:p>
        </p:txBody>
      </p:sp>
      <p:grpSp>
        <p:nvGrpSpPr>
          <p:cNvPr id="2" name="Group 1">
            <a:extLst>
              <a:ext uri="{FF2B5EF4-FFF2-40B4-BE49-F238E27FC236}">
                <a16:creationId xmlns:a16="http://schemas.microsoft.com/office/drawing/2014/main" id="{89B206DA-6EC4-F267-C207-AD41DC2A6BC9}"/>
              </a:ext>
            </a:extLst>
          </p:cNvPr>
          <p:cNvGrpSpPr/>
          <p:nvPr/>
        </p:nvGrpSpPr>
        <p:grpSpPr>
          <a:xfrm>
            <a:off x="10427013" y="5475345"/>
            <a:ext cx="1656957" cy="1552254"/>
            <a:chOff x="3723132" y="5306069"/>
            <a:chExt cx="2351081" cy="1915637"/>
          </a:xfrm>
        </p:grpSpPr>
        <p:pic>
          <p:nvPicPr>
            <p:cNvPr id="4" name="Picture 3" descr="NEW-Logo-ERC-transparent.pdf">
              <a:extLst>
                <a:ext uri="{FF2B5EF4-FFF2-40B4-BE49-F238E27FC236}">
                  <a16:creationId xmlns:a16="http://schemas.microsoft.com/office/drawing/2014/main" id="{ED1FC1DB-43F0-B601-6068-47CE49B98A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23132" y="5962001"/>
              <a:ext cx="1498123" cy="1238803"/>
            </a:xfrm>
            <a:prstGeom prst="rect">
              <a:avLst/>
            </a:prstGeom>
          </p:spPr>
        </p:pic>
        <p:pic>
          <p:nvPicPr>
            <p:cNvPr id="5" name="Picture 4" descr="flag_yellow_.pdf">
              <a:extLst>
                <a:ext uri="{FF2B5EF4-FFF2-40B4-BE49-F238E27FC236}">
                  <a16:creationId xmlns:a16="http://schemas.microsoft.com/office/drawing/2014/main" id="{E480435A-7D77-CF46-444D-0CE62DD2BE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0398" y="5306069"/>
              <a:ext cx="1603815" cy="1915637"/>
            </a:xfrm>
            <a:prstGeom prst="rect">
              <a:avLst/>
            </a:prstGeom>
          </p:spPr>
        </p:pic>
      </p:grpSp>
    </p:spTree>
    <p:extLst>
      <p:ext uri="{BB962C8B-B14F-4D97-AF65-F5344CB8AC3E}">
        <p14:creationId xmlns:p14="http://schemas.microsoft.com/office/powerpoint/2010/main" val="12049143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9AA331-043B-E31A-70B0-72F35E2525A1}"/>
              </a:ext>
            </a:extLst>
          </p:cNvPr>
          <p:cNvSpPr>
            <a:spLocks noGrp="1"/>
          </p:cNvSpPr>
          <p:nvPr>
            <p:ph type="title"/>
          </p:nvPr>
        </p:nvSpPr>
        <p:spPr>
          <a:xfrm>
            <a:off x="643468" y="643467"/>
            <a:ext cx="4620584" cy="4567137"/>
          </a:xfrm>
        </p:spPr>
        <p:txBody>
          <a:bodyPr vert="horz" lIns="91440" tIns="45720" rIns="91440" bIns="45720" rtlCol="0" anchor="b">
            <a:normAutofit/>
          </a:bodyPr>
          <a:lstStyle/>
          <a:p>
            <a:r>
              <a:rPr lang="en-US" sz="3400" dirty="0"/>
              <a:t>“Personal data” is not doing well as a trigger of legal protection / regulatory target.</a:t>
            </a:r>
            <a:br>
              <a:rPr lang="en-US" sz="3400" dirty="0"/>
            </a:br>
            <a:br>
              <a:rPr lang="en-US" sz="3400" dirty="0"/>
            </a:br>
            <a:r>
              <a:rPr lang="en-US" sz="3400" i="1" dirty="0">
                <a:solidFill>
                  <a:srgbClr val="FF0000"/>
                </a:solidFill>
              </a:rPr>
              <a:t>How can it be done differently?</a:t>
            </a:r>
          </a:p>
        </p:txBody>
      </p:sp>
      <p:pic>
        <p:nvPicPr>
          <p:cNvPr id="4" name="Picture 3" descr="A colorful circular pattern with small squares&#10;&#10;Description automatically generated with medium confidence">
            <a:extLst>
              <a:ext uri="{FF2B5EF4-FFF2-40B4-BE49-F238E27FC236}">
                <a16:creationId xmlns:a16="http://schemas.microsoft.com/office/drawing/2014/main" id="{5921AEA8-80A6-C9FF-2315-DD952C3F8957}"/>
              </a:ext>
            </a:extLst>
          </p:cNvPr>
          <p:cNvPicPr>
            <a:picLocks noChangeAspect="1"/>
          </p:cNvPicPr>
          <p:nvPr/>
        </p:nvPicPr>
        <p:blipFill rotWithShape="1">
          <a:blip r:embed="rId2"/>
          <a:srcRect l="3925" r="40212"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24090249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AA331-043B-E31A-70B0-72F35E2525A1}"/>
              </a:ext>
            </a:extLst>
          </p:cNvPr>
          <p:cNvSpPr>
            <a:spLocks noGrp="1"/>
          </p:cNvSpPr>
          <p:nvPr>
            <p:ph type="title"/>
          </p:nvPr>
        </p:nvSpPr>
        <p:spPr>
          <a:xfrm>
            <a:off x="761803" y="350196"/>
            <a:ext cx="4646904" cy="1624520"/>
          </a:xfrm>
        </p:spPr>
        <p:txBody>
          <a:bodyPr anchor="ctr">
            <a:normAutofit/>
          </a:bodyPr>
          <a:lstStyle/>
          <a:p>
            <a:r>
              <a:rPr lang="nl-NL" sz="4000" dirty="0"/>
              <a:t>Approach</a:t>
            </a:r>
          </a:p>
        </p:txBody>
      </p:sp>
      <p:sp>
        <p:nvSpPr>
          <p:cNvPr id="3" name="Content Placeholder 2">
            <a:extLst>
              <a:ext uri="{FF2B5EF4-FFF2-40B4-BE49-F238E27FC236}">
                <a16:creationId xmlns:a16="http://schemas.microsoft.com/office/drawing/2014/main" id="{243D9C49-D771-8575-E7C1-7785F2826B6F}"/>
              </a:ext>
            </a:extLst>
          </p:cNvPr>
          <p:cNvSpPr>
            <a:spLocks noGrp="1"/>
          </p:cNvSpPr>
          <p:nvPr>
            <p:ph idx="1"/>
          </p:nvPr>
        </p:nvSpPr>
        <p:spPr>
          <a:xfrm>
            <a:off x="761802" y="1529862"/>
            <a:ext cx="5157084" cy="4826487"/>
          </a:xfrm>
        </p:spPr>
        <p:txBody>
          <a:bodyPr anchor="ctr">
            <a:normAutofit/>
          </a:bodyPr>
          <a:lstStyle/>
          <a:p>
            <a:pPr>
              <a:spcBef>
                <a:spcPts val="600"/>
              </a:spcBef>
              <a:spcAft>
                <a:spcPts val="600"/>
              </a:spcAft>
            </a:pPr>
            <a:r>
              <a:rPr lang="en-GB" sz="2400" dirty="0">
                <a:effectLst/>
                <a:latin typeface="Calibri" panose="020F0502020204030204" pitchFamily="34" charset="0"/>
                <a:ea typeface="Calibri" panose="020F0502020204030204" pitchFamily="34" charset="0"/>
              </a:rPr>
              <a:t>Understanding how </a:t>
            </a:r>
            <a:r>
              <a:rPr lang="en-GB" sz="2400" dirty="0">
                <a:solidFill>
                  <a:srgbClr val="FF0000"/>
                </a:solidFill>
                <a:effectLst/>
                <a:latin typeface="Calibri" panose="020F0502020204030204" pitchFamily="34" charset="0"/>
                <a:ea typeface="Calibri" panose="020F0502020204030204" pitchFamily="34" charset="0"/>
              </a:rPr>
              <a:t>legal protection </a:t>
            </a:r>
            <a:r>
              <a:rPr lang="en-GB" sz="2400" dirty="0">
                <a:effectLst/>
                <a:latin typeface="Calibri" panose="020F0502020204030204" pitchFamily="34" charset="0"/>
                <a:ea typeface="Calibri" panose="020F0502020204030204" pitchFamily="34" charset="0"/>
              </a:rPr>
              <a:t>is designed </a:t>
            </a:r>
            <a:r>
              <a:rPr lang="en-GB" sz="2400" dirty="0">
                <a:effectLst/>
                <a:latin typeface="Calibri" panose="020F0502020204030204" pitchFamily="34" charset="0"/>
                <a:ea typeface="Calibri" panose="020F0502020204030204" pitchFamily="34" charset="0"/>
                <a:sym typeface="Wingdings" pitchFamily="2" charset="2"/>
              </a:rPr>
              <a:t> </a:t>
            </a:r>
            <a:r>
              <a:rPr lang="en-GB" sz="2400" dirty="0">
                <a:effectLst/>
                <a:latin typeface="Calibri" panose="020F0502020204030204" pitchFamily="34" charset="0"/>
                <a:ea typeface="Calibri" panose="020F0502020204030204" pitchFamily="34" charset="0"/>
              </a:rPr>
              <a:t>regulatory theory</a:t>
            </a:r>
            <a:endParaRPr lang="en-NL" sz="2400" dirty="0">
              <a:effectLst/>
              <a:latin typeface="Calibri" panose="020F0502020204030204" pitchFamily="34" charset="0"/>
              <a:ea typeface="Calibri" panose="020F0502020204030204" pitchFamily="34" charset="0"/>
            </a:endParaRPr>
          </a:p>
          <a:p>
            <a:pPr>
              <a:spcBef>
                <a:spcPts val="600"/>
              </a:spcBef>
              <a:spcAft>
                <a:spcPts val="600"/>
              </a:spcAft>
            </a:pPr>
            <a:r>
              <a:rPr lang="en-GB" sz="2400" dirty="0">
                <a:effectLst/>
                <a:latin typeface="Calibri" panose="020F0502020204030204" pitchFamily="34" charset="0"/>
                <a:ea typeface="Calibri" panose="020F0502020204030204" pitchFamily="34" charset="0"/>
              </a:rPr>
              <a:t>Understanding </a:t>
            </a:r>
            <a:r>
              <a:rPr lang="en-GB" sz="2400" dirty="0">
                <a:solidFill>
                  <a:srgbClr val="FF0000"/>
                </a:solidFill>
                <a:effectLst/>
                <a:latin typeface="Calibri" panose="020F0502020204030204" pitchFamily="34" charset="0"/>
                <a:ea typeface="Calibri" panose="020F0502020204030204" pitchFamily="34" charset="0"/>
              </a:rPr>
              <a:t>information</a:t>
            </a:r>
            <a:r>
              <a:rPr lang="en-GB" sz="2400" dirty="0">
                <a:effectLst/>
                <a:latin typeface="Calibri" panose="020F0502020204030204" pitchFamily="34" charset="0"/>
                <a:ea typeface="Calibri" panose="020F0502020204030204" pitchFamily="34" charset="0"/>
              </a:rPr>
              <a:t> and how it relates to reality </a:t>
            </a:r>
            <a:r>
              <a:rPr lang="en-GB" sz="2400" dirty="0">
                <a:effectLst/>
                <a:latin typeface="Calibri" panose="020F0502020204030204" pitchFamily="34" charset="0"/>
                <a:ea typeface="Calibri" panose="020F0502020204030204" pitchFamily="34" charset="0"/>
                <a:sym typeface="Wingdings" pitchFamily="2" charset="2"/>
              </a:rPr>
              <a:t> information studies</a:t>
            </a:r>
            <a:endParaRPr lang="en-NL" sz="2400" dirty="0">
              <a:effectLst/>
              <a:latin typeface="Calibri" panose="020F0502020204030204" pitchFamily="34" charset="0"/>
              <a:ea typeface="Calibri" panose="020F0502020204030204" pitchFamily="34" charset="0"/>
            </a:endParaRPr>
          </a:p>
        </p:txBody>
      </p:sp>
      <p:pic>
        <p:nvPicPr>
          <p:cNvPr id="5" name="Picture 4" descr="3D box skeletons">
            <a:extLst>
              <a:ext uri="{FF2B5EF4-FFF2-40B4-BE49-F238E27FC236}">
                <a16:creationId xmlns:a16="http://schemas.microsoft.com/office/drawing/2014/main" id="{E5DF851F-D4D6-F9D9-1BFE-ED5C9E3E1FB9}"/>
              </a:ext>
            </a:extLst>
          </p:cNvPr>
          <p:cNvPicPr>
            <a:picLocks noChangeAspect="1"/>
          </p:cNvPicPr>
          <p:nvPr/>
        </p:nvPicPr>
        <p:blipFill rotWithShape="1">
          <a:blip r:embed="rId2"/>
          <a:srcRect l="22016" r="18583" b="-2"/>
          <a:stretch/>
        </p:blipFill>
        <p:spPr>
          <a:xfrm>
            <a:off x="6096000" y="1"/>
            <a:ext cx="6102825" cy="6858000"/>
          </a:xfrm>
          <a:prstGeom prst="rect">
            <a:avLst/>
          </a:prstGeom>
        </p:spPr>
      </p:pic>
      <p:grpSp>
        <p:nvGrpSpPr>
          <p:cNvPr id="4" name="Group 3">
            <a:extLst>
              <a:ext uri="{FF2B5EF4-FFF2-40B4-BE49-F238E27FC236}">
                <a16:creationId xmlns:a16="http://schemas.microsoft.com/office/drawing/2014/main" id="{9A23167A-0589-982F-1960-CE396036C6EF}"/>
              </a:ext>
            </a:extLst>
          </p:cNvPr>
          <p:cNvGrpSpPr/>
          <p:nvPr/>
        </p:nvGrpSpPr>
        <p:grpSpPr>
          <a:xfrm>
            <a:off x="10427013" y="5475345"/>
            <a:ext cx="1656957" cy="1552254"/>
            <a:chOff x="3723132" y="5306069"/>
            <a:chExt cx="2351081" cy="1915637"/>
          </a:xfrm>
        </p:grpSpPr>
        <p:pic>
          <p:nvPicPr>
            <p:cNvPr id="6" name="Picture 5" descr="NEW-Logo-ERC-transparent.pdf">
              <a:extLst>
                <a:ext uri="{FF2B5EF4-FFF2-40B4-BE49-F238E27FC236}">
                  <a16:creationId xmlns:a16="http://schemas.microsoft.com/office/drawing/2014/main" id="{F6B1B05A-4C45-238D-C7E6-61FFC9D1D4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3132" y="5962001"/>
              <a:ext cx="1498123" cy="1238803"/>
            </a:xfrm>
            <a:prstGeom prst="rect">
              <a:avLst/>
            </a:prstGeom>
          </p:spPr>
        </p:pic>
        <p:pic>
          <p:nvPicPr>
            <p:cNvPr id="7" name="Picture 6" descr="flag_yellow_.pdf">
              <a:extLst>
                <a:ext uri="{FF2B5EF4-FFF2-40B4-BE49-F238E27FC236}">
                  <a16:creationId xmlns:a16="http://schemas.microsoft.com/office/drawing/2014/main" id="{7CA15EE3-792B-F901-22D0-8C10D9F9A9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70398" y="5306069"/>
              <a:ext cx="1603815" cy="1915637"/>
            </a:xfrm>
            <a:prstGeom prst="rect">
              <a:avLst/>
            </a:prstGeom>
          </p:spPr>
        </p:pic>
      </p:grpSp>
    </p:spTree>
    <p:extLst>
      <p:ext uri="{BB962C8B-B14F-4D97-AF65-F5344CB8AC3E}">
        <p14:creationId xmlns:p14="http://schemas.microsoft.com/office/powerpoint/2010/main" val="34807126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9AA331-043B-E31A-70B0-72F35E2525A1}"/>
              </a:ext>
            </a:extLst>
          </p:cNvPr>
          <p:cNvSpPr>
            <a:spLocks noGrp="1"/>
          </p:cNvSpPr>
          <p:nvPr>
            <p:ph type="title"/>
          </p:nvPr>
        </p:nvSpPr>
        <p:spPr>
          <a:xfrm>
            <a:off x="761800" y="762001"/>
            <a:ext cx="5836224" cy="1708242"/>
          </a:xfrm>
        </p:spPr>
        <p:txBody>
          <a:bodyPr anchor="ctr">
            <a:normAutofit/>
          </a:bodyPr>
          <a:lstStyle/>
          <a:p>
            <a:r>
              <a:rPr lang="nl-NL" sz="3100" dirty="0">
                <a:solidFill>
                  <a:srgbClr val="FF0000"/>
                </a:solidFill>
              </a:rPr>
              <a:t>Design of </a:t>
            </a:r>
            <a:r>
              <a:rPr lang="nl-NL" sz="3100" dirty="0" err="1">
                <a:solidFill>
                  <a:srgbClr val="FF0000"/>
                </a:solidFill>
              </a:rPr>
              <a:t>legal</a:t>
            </a:r>
            <a:r>
              <a:rPr lang="nl-NL" sz="3100" dirty="0">
                <a:solidFill>
                  <a:srgbClr val="FF0000"/>
                </a:solidFill>
              </a:rPr>
              <a:t> </a:t>
            </a:r>
            <a:r>
              <a:rPr lang="nl-NL" sz="3100" dirty="0" err="1">
                <a:solidFill>
                  <a:srgbClr val="FF0000"/>
                </a:solidFill>
              </a:rPr>
              <a:t>rules</a:t>
            </a:r>
            <a:r>
              <a:rPr lang="nl-NL" sz="3100" dirty="0">
                <a:solidFill>
                  <a:srgbClr val="FF0000"/>
                </a:solidFill>
              </a:rPr>
              <a:t> </a:t>
            </a:r>
            <a:br>
              <a:rPr lang="nl-NL" sz="3100" dirty="0"/>
            </a:br>
            <a:r>
              <a:rPr lang="nl-NL" sz="3100" dirty="0"/>
              <a:t>(</a:t>
            </a:r>
            <a:r>
              <a:rPr lang="en-GB" sz="3100" dirty="0"/>
              <a:t>Black, </a:t>
            </a:r>
            <a:r>
              <a:rPr lang="en-GB" sz="3100" dirty="0" err="1"/>
              <a:t>Schreur</a:t>
            </a:r>
            <a:r>
              <a:rPr lang="en-GB" sz="3100" dirty="0"/>
              <a:t>, </a:t>
            </a:r>
            <a:r>
              <a:rPr lang="en-GB" sz="3100" dirty="0" err="1"/>
              <a:t>Paun</a:t>
            </a:r>
            <a:r>
              <a:rPr lang="en-GB" sz="3100" dirty="0"/>
              <a:t>)</a:t>
            </a:r>
            <a:endParaRPr lang="nl-NL" sz="3100" dirty="0"/>
          </a:p>
        </p:txBody>
      </p:sp>
      <p:sp>
        <p:nvSpPr>
          <p:cNvPr id="6" name="Content Placeholder 5">
            <a:extLst>
              <a:ext uri="{FF2B5EF4-FFF2-40B4-BE49-F238E27FC236}">
                <a16:creationId xmlns:a16="http://schemas.microsoft.com/office/drawing/2014/main" id="{FE49F68D-C412-9EF4-AA82-755E65D235A7}"/>
              </a:ext>
            </a:extLst>
          </p:cNvPr>
          <p:cNvSpPr>
            <a:spLocks noGrp="1"/>
          </p:cNvSpPr>
          <p:nvPr>
            <p:ph idx="1"/>
          </p:nvPr>
        </p:nvSpPr>
        <p:spPr>
          <a:xfrm>
            <a:off x="761800" y="2470244"/>
            <a:ext cx="5737854" cy="3769835"/>
          </a:xfrm>
        </p:spPr>
        <p:txBody>
          <a:bodyPr anchor="ctr">
            <a:normAutofit/>
          </a:bodyPr>
          <a:lstStyle/>
          <a:p>
            <a:r>
              <a:rPr lang="en-GB" sz="2200" dirty="0"/>
              <a:t>To reach a regulatory goal, law should regulate </a:t>
            </a:r>
            <a:r>
              <a:rPr lang="en-GB" sz="2200" i="1" dirty="0">
                <a:solidFill>
                  <a:srgbClr val="FF0000"/>
                </a:solidFill>
              </a:rPr>
              <a:t>something that is in a causal connection </a:t>
            </a:r>
            <a:r>
              <a:rPr lang="en-GB" sz="2200" dirty="0"/>
              <a:t>with an intended outcome</a:t>
            </a:r>
          </a:p>
          <a:p>
            <a:r>
              <a:rPr lang="en-GB" sz="2200" dirty="0"/>
              <a:t>Requires an </a:t>
            </a:r>
            <a:r>
              <a:rPr lang="en-GB" sz="2200" i="1" dirty="0">
                <a:solidFill>
                  <a:srgbClr val="FF0000"/>
                </a:solidFill>
              </a:rPr>
              <a:t>understanding of causal processes</a:t>
            </a:r>
            <a:endParaRPr lang="en-GB" sz="2200" dirty="0"/>
          </a:p>
          <a:p>
            <a:r>
              <a:rPr lang="en-GB" sz="2200" dirty="0"/>
              <a:t>Causal </a:t>
            </a:r>
            <a:r>
              <a:rPr lang="en-GB" sz="2200" i="1" dirty="0">
                <a:solidFill>
                  <a:srgbClr val="FF0000"/>
                </a:solidFill>
              </a:rPr>
              <a:t>processes change</a:t>
            </a:r>
            <a:r>
              <a:rPr lang="en-GB" sz="2200" dirty="0"/>
              <a:t>, and understanding evolves</a:t>
            </a:r>
          </a:p>
          <a:p>
            <a:r>
              <a:rPr lang="en-GB" sz="2200" dirty="0"/>
              <a:t>We must constantly </a:t>
            </a:r>
            <a:r>
              <a:rPr lang="en-GB" sz="2200" i="1" dirty="0">
                <a:solidFill>
                  <a:srgbClr val="FF0000"/>
                </a:solidFill>
              </a:rPr>
              <a:t>re-examine our understanding </a:t>
            </a:r>
            <a:r>
              <a:rPr lang="en-GB" sz="2200" dirty="0"/>
              <a:t>of reality</a:t>
            </a:r>
          </a:p>
        </p:txBody>
      </p:sp>
      <p:pic>
        <p:nvPicPr>
          <p:cNvPr id="3074" name="Picture 2" descr="the domino effect | Kurt:S | Flickr">
            <a:extLst>
              <a:ext uri="{FF2B5EF4-FFF2-40B4-BE49-F238E27FC236}">
                <a16:creationId xmlns:a16="http://schemas.microsoft.com/office/drawing/2014/main" id="{365CF9D8-D269-FCA1-CA48-690F699D723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8512" r="19846"/>
          <a:stretch/>
        </p:blipFill>
        <p:spPr bwMode="auto">
          <a:xfrm>
            <a:off x="6857797" y="-10886"/>
            <a:ext cx="5334204" cy="6868886"/>
          </a:xfrm>
          <a:prstGeom prst="rect">
            <a:avLst/>
          </a:prstGeom>
          <a:noFill/>
          <a:effectLst>
            <a:outerShdw blurRad="127000" dist="50800" dir="10800000" sx="99000" sy="99000" algn="r"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2B8312CC-7AE1-6631-B876-EB6342D96FAB}"/>
              </a:ext>
            </a:extLst>
          </p:cNvPr>
          <p:cNvGrpSpPr/>
          <p:nvPr/>
        </p:nvGrpSpPr>
        <p:grpSpPr>
          <a:xfrm>
            <a:off x="10427013" y="5475345"/>
            <a:ext cx="1656957" cy="1552254"/>
            <a:chOff x="3723132" y="5306069"/>
            <a:chExt cx="2351081" cy="1915637"/>
          </a:xfrm>
        </p:grpSpPr>
        <p:pic>
          <p:nvPicPr>
            <p:cNvPr id="8" name="Picture 7" descr="NEW-Logo-ERC-transparent.pdf">
              <a:extLst>
                <a:ext uri="{FF2B5EF4-FFF2-40B4-BE49-F238E27FC236}">
                  <a16:creationId xmlns:a16="http://schemas.microsoft.com/office/drawing/2014/main" id="{CEB9448F-5078-D6B4-DB89-5C6716BA57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3132" y="5962001"/>
              <a:ext cx="1498123" cy="1238803"/>
            </a:xfrm>
            <a:prstGeom prst="rect">
              <a:avLst/>
            </a:prstGeom>
          </p:spPr>
        </p:pic>
        <p:pic>
          <p:nvPicPr>
            <p:cNvPr id="9" name="Picture 8" descr="flag_yellow_.pdf">
              <a:extLst>
                <a:ext uri="{FF2B5EF4-FFF2-40B4-BE49-F238E27FC236}">
                  <a16:creationId xmlns:a16="http://schemas.microsoft.com/office/drawing/2014/main" id="{A73105F1-6D7C-A1A6-8F70-372BE62085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70398" y="5306069"/>
              <a:ext cx="1603815" cy="1915637"/>
            </a:xfrm>
            <a:prstGeom prst="rect">
              <a:avLst/>
            </a:prstGeom>
          </p:spPr>
        </p:pic>
      </p:grpSp>
    </p:spTree>
    <p:extLst>
      <p:ext uri="{BB962C8B-B14F-4D97-AF65-F5344CB8AC3E}">
        <p14:creationId xmlns:p14="http://schemas.microsoft.com/office/powerpoint/2010/main" val="16836711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AA331-043B-E31A-70B0-72F35E2525A1}"/>
              </a:ext>
            </a:extLst>
          </p:cNvPr>
          <p:cNvSpPr>
            <a:spLocks noGrp="1"/>
          </p:cNvSpPr>
          <p:nvPr>
            <p:ph type="title"/>
          </p:nvPr>
        </p:nvSpPr>
        <p:spPr>
          <a:xfrm>
            <a:off x="838200" y="728662"/>
            <a:ext cx="3785513" cy="3728853"/>
          </a:xfrm>
          <a:noFill/>
        </p:spPr>
        <p:txBody>
          <a:bodyPr vert="horz" lIns="91440" tIns="45720" rIns="91440" bIns="45720" rtlCol="0" anchor="b">
            <a:normAutofit/>
          </a:bodyPr>
          <a:lstStyle/>
          <a:p>
            <a:r>
              <a:rPr lang="en-US" dirty="0"/>
              <a:t>Understanding </a:t>
            </a:r>
            <a:r>
              <a:rPr lang="en-US" dirty="0">
                <a:solidFill>
                  <a:srgbClr val="FF0000"/>
                </a:solidFill>
              </a:rPr>
              <a:t>information</a:t>
            </a:r>
          </a:p>
        </p:txBody>
      </p:sp>
      <p:pic>
        <p:nvPicPr>
          <p:cNvPr id="15362" name="Picture 2" descr="Information Detailed Rounded Lineal icon">
            <a:extLst>
              <a:ext uri="{FF2B5EF4-FFF2-40B4-BE49-F238E27FC236}">
                <a16:creationId xmlns:a16="http://schemas.microsoft.com/office/drawing/2014/main" id="{4CBB16A6-361B-00AA-6964-9AC36E07609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518" r="-2" b="-2"/>
          <a:stretch/>
        </p:blipFill>
        <p:spPr bwMode="auto">
          <a:xfrm>
            <a:off x="5009505" y="10"/>
            <a:ext cx="7182495"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45068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AA331-043B-E31A-70B0-72F35E2525A1}"/>
              </a:ext>
            </a:extLst>
          </p:cNvPr>
          <p:cNvSpPr>
            <a:spLocks noGrp="1"/>
          </p:cNvSpPr>
          <p:nvPr>
            <p:ph type="title"/>
          </p:nvPr>
        </p:nvSpPr>
        <p:spPr>
          <a:xfrm>
            <a:off x="773408" y="1062434"/>
            <a:ext cx="4027192" cy="2795160"/>
          </a:xfrm>
        </p:spPr>
        <p:txBody>
          <a:bodyPr vert="horz" lIns="91440" tIns="45720" rIns="91440" bIns="45720" rtlCol="0" anchor="b">
            <a:normAutofit fontScale="90000"/>
          </a:bodyPr>
          <a:lstStyle/>
          <a:p>
            <a:pPr algn="ctr"/>
            <a:r>
              <a:rPr lang="en-US" kern="1200" dirty="0">
                <a:solidFill>
                  <a:srgbClr val="FF0000"/>
                </a:solidFill>
                <a:latin typeface="+mj-lt"/>
                <a:ea typeface="+mj-ea"/>
                <a:cs typeface="+mj-cs"/>
              </a:rPr>
              <a:t>Under-theorized</a:t>
            </a:r>
            <a:r>
              <a:rPr lang="en-US" kern="1200" dirty="0">
                <a:solidFill>
                  <a:schemeClr val="tx1"/>
                </a:solidFill>
                <a:latin typeface="+mj-lt"/>
                <a:ea typeface="+mj-ea"/>
                <a:cs typeface="+mj-cs"/>
              </a:rPr>
              <a:t> use of information concepts in (data protection) law</a:t>
            </a:r>
          </a:p>
        </p:txBody>
      </p:sp>
      <p:pic>
        <p:nvPicPr>
          <p:cNvPr id="3" name="Picture 2">
            <a:extLst>
              <a:ext uri="{FF2B5EF4-FFF2-40B4-BE49-F238E27FC236}">
                <a16:creationId xmlns:a16="http://schemas.microsoft.com/office/drawing/2014/main" id="{3FDC15E1-C9D7-EB90-2BEB-7CE6C1C1E414}"/>
              </a:ext>
            </a:extLst>
          </p:cNvPr>
          <p:cNvPicPr>
            <a:picLocks noChangeAspect="1"/>
          </p:cNvPicPr>
          <p:nvPr/>
        </p:nvPicPr>
        <p:blipFill>
          <a:blip r:embed="rId2"/>
          <a:stretch>
            <a:fillRect/>
          </a:stretch>
        </p:blipFill>
        <p:spPr>
          <a:xfrm>
            <a:off x="5163729" y="679933"/>
            <a:ext cx="6440671" cy="5498133"/>
          </a:xfrm>
          <a:prstGeom prst="rect">
            <a:avLst/>
          </a:prstGeom>
        </p:spPr>
      </p:pic>
      <p:grpSp>
        <p:nvGrpSpPr>
          <p:cNvPr id="4" name="Group 3">
            <a:extLst>
              <a:ext uri="{FF2B5EF4-FFF2-40B4-BE49-F238E27FC236}">
                <a16:creationId xmlns:a16="http://schemas.microsoft.com/office/drawing/2014/main" id="{F3D48FC1-81D9-52A2-7B9E-199C3BD766C1}"/>
              </a:ext>
            </a:extLst>
          </p:cNvPr>
          <p:cNvGrpSpPr/>
          <p:nvPr/>
        </p:nvGrpSpPr>
        <p:grpSpPr>
          <a:xfrm>
            <a:off x="10427013" y="5475345"/>
            <a:ext cx="1656957" cy="1552254"/>
            <a:chOff x="3723132" y="5306069"/>
            <a:chExt cx="2351081" cy="1915637"/>
          </a:xfrm>
        </p:grpSpPr>
        <p:pic>
          <p:nvPicPr>
            <p:cNvPr id="5" name="Picture 4" descr="NEW-Logo-ERC-transparent.pdf">
              <a:extLst>
                <a:ext uri="{FF2B5EF4-FFF2-40B4-BE49-F238E27FC236}">
                  <a16:creationId xmlns:a16="http://schemas.microsoft.com/office/drawing/2014/main" id="{082CEF13-C3F1-2942-DF12-798605A8D6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3132" y="5962001"/>
              <a:ext cx="1498123" cy="1238803"/>
            </a:xfrm>
            <a:prstGeom prst="rect">
              <a:avLst/>
            </a:prstGeom>
          </p:spPr>
        </p:pic>
        <p:pic>
          <p:nvPicPr>
            <p:cNvPr id="6" name="Picture 5" descr="flag_yellow_.pdf">
              <a:extLst>
                <a:ext uri="{FF2B5EF4-FFF2-40B4-BE49-F238E27FC236}">
                  <a16:creationId xmlns:a16="http://schemas.microsoft.com/office/drawing/2014/main" id="{645956D1-1F5C-EB29-EA5A-36416169E4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70398" y="5306069"/>
              <a:ext cx="1603815" cy="1915637"/>
            </a:xfrm>
            <a:prstGeom prst="rect">
              <a:avLst/>
            </a:prstGeom>
          </p:spPr>
        </p:pic>
      </p:grpSp>
    </p:spTree>
    <p:extLst>
      <p:ext uri="{BB962C8B-B14F-4D97-AF65-F5344CB8AC3E}">
        <p14:creationId xmlns:p14="http://schemas.microsoft.com/office/powerpoint/2010/main" val="10230332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F6C1E4E-B224-DF45-02A8-7FEEDA2BB277}"/>
              </a:ext>
            </a:extLst>
          </p:cNvPr>
          <p:cNvPicPr>
            <a:picLocks noChangeAspect="1"/>
          </p:cNvPicPr>
          <p:nvPr/>
        </p:nvPicPr>
        <p:blipFill>
          <a:blip r:embed="rId2"/>
          <a:stretch>
            <a:fillRect/>
          </a:stretch>
        </p:blipFill>
        <p:spPr>
          <a:xfrm>
            <a:off x="1098220" y="811702"/>
            <a:ext cx="9995559" cy="4915407"/>
          </a:xfrm>
          <a:prstGeom prst="rect">
            <a:avLst/>
          </a:prstGeom>
        </p:spPr>
      </p:pic>
      <p:sp>
        <p:nvSpPr>
          <p:cNvPr id="4" name="TextBox 3">
            <a:extLst>
              <a:ext uri="{FF2B5EF4-FFF2-40B4-BE49-F238E27FC236}">
                <a16:creationId xmlns:a16="http://schemas.microsoft.com/office/drawing/2014/main" id="{007F5FAA-8354-98F4-BBDC-804F03F74132}"/>
              </a:ext>
            </a:extLst>
          </p:cNvPr>
          <p:cNvSpPr txBox="1"/>
          <p:nvPr/>
        </p:nvSpPr>
        <p:spPr>
          <a:xfrm>
            <a:off x="3587262" y="5873262"/>
            <a:ext cx="6699738" cy="369332"/>
          </a:xfrm>
          <a:prstGeom prst="rect">
            <a:avLst/>
          </a:prstGeom>
          <a:noFill/>
        </p:spPr>
        <p:txBody>
          <a:bodyPr wrap="square" rtlCol="0">
            <a:spAutoFit/>
          </a:bodyPr>
          <a:lstStyle/>
          <a:p>
            <a:pPr algn="r"/>
            <a:r>
              <a:rPr lang="en-GB" b="0" i="0" u="none" strike="noStrike" dirty="0">
                <a:solidFill>
                  <a:srgbClr val="000000"/>
                </a:solidFill>
                <a:effectLst/>
              </a:rPr>
              <a:t>Based on </a:t>
            </a:r>
            <a:r>
              <a:rPr lang="en-GB" b="0" i="0" u="none" strike="noStrike" dirty="0" err="1">
                <a:solidFill>
                  <a:srgbClr val="000000"/>
                </a:solidFill>
                <a:effectLst/>
              </a:rPr>
              <a:t>Capurro</a:t>
            </a:r>
            <a:r>
              <a:rPr lang="en-GB" b="0" i="0" u="none" strike="noStrike" dirty="0">
                <a:solidFill>
                  <a:srgbClr val="000000"/>
                </a:solidFill>
                <a:effectLst/>
              </a:rPr>
              <a:t> and </a:t>
            </a:r>
            <a:r>
              <a:rPr lang="en-GB" b="0" i="0" u="none" strike="noStrike" dirty="0" err="1">
                <a:solidFill>
                  <a:srgbClr val="000000"/>
                </a:solidFill>
                <a:effectLst/>
              </a:rPr>
              <a:t>Hjørland</a:t>
            </a:r>
            <a:r>
              <a:rPr lang="en-GB" b="0" i="0" u="none" strike="noStrike" dirty="0">
                <a:solidFill>
                  <a:srgbClr val="000000"/>
                </a:solidFill>
                <a:effectLst/>
              </a:rPr>
              <a:t> (2003) “The concept of information”</a:t>
            </a:r>
            <a:endParaRPr lang="en-US" dirty="0"/>
          </a:p>
        </p:txBody>
      </p:sp>
      <p:grpSp>
        <p:nvGrpSpPr>
          <p:cNvPr id="2" name="Group 1">
            <a:extLst>
              <a:ext uri="{FF2B5EF4-FFF2-40B4-BE49-F238E27FC236}">
                <a16:creationId xmlns:a16="http://schemas.microsoft.com/office/drawing/2014/main" id="{63BC4CA2-94B5-1744-99E3-72217CFD1242}"/>
              </a:ext>
            </a:extLst>
          </p:cNvPr>
          <p:cNvGrpSpPr/>
          <p:nvPr/>
        </p:nvGrpSpPr>
        <p:grpSpPr>
          <a:xfrm>
            <a:off x="10427013" y="5475345"/>
            <a:ext cx="1656957" cy="1552254"/>
            <a:chOff x="3723132" y="5306069"/>
            <a:chExt cx="2351081" cy="1915637"/>
          </a:xfrm>
        </p:grpSpPr>
        <p:pic>
          <p:nvPicPr>
            <p:cNvPr id="5" name="Picture 4" descr="NEW-Logo-ERC-transparent.pdf">
              <a:extLst>
                <a:ext uri="{FF2B5EF4-FFF2-40B4-BE49-F238E27FC236}">
                  <a16:creationId xmlns:a16="http://schemas.microsoft.com/office/drawing/2014/main" id="{987D445F-6284-DB22-D5D0-FA95E54EB5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3132" y="5962001"/>
              <a:ext cx="1498123" cy="1238803"/>
            </a:xfrm>
            <a:prstGeom prst="rect">
              <a:avLst/>
            </a:prstGeom>
          </p:spPr>
        </p:pic>
        <p:pic>
          <p:nvPicPr>
            <p:cNvPr id="6" name="Picture 5" descr="flag_yellow_.pdf">
              <a:extLst>
                <a:ext uri="{FF2B5EF4-FFF2-40B4-BE49-F238E27FC236}">
                  <a16:creationId xmlns:a16="http://schemas.microsoft.com/office/drawing/2014/main" id="{2A25C4B6-249E-7344-F418-0FF7FE958C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70398" y="5306069"/>
              <a:ext cx="1603815" cy="1915637"/>
            </a:xfrm>
            <a:prstGeom prst="rect">
              <a:avLst/>
            </a:prstGeom>
          </p:spPr>
        </p:pic>
      </p:grpSp>
    </p:spTree>
    <p:extLst>
      <p:ext uri="{BB962C8B-B14F-4D97-AF65-F5344CB8AC3E}">
        <p14:creationId xmlns:p14="http://schemas.microsoft.com/office/powerpoint/2010/main" val="6045354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AA331-043B-E31A-70B0-72F35E2525A1}"/>
              </a:ext>
            </a:extLst>
          </p:cNvPr>
          <p:cNvSpPr>
            <a:spLocks noGrp="1"/>
          </p:cNvSpPr>
          <p:nvPr>
            <p:ph type="title"/>
          </p:nvPr>
        </p:nvSpPr>
        <p:spPr>
          <a:xfrm>
            <a:off x="1198181" y="557189"/>
            <a:ext cx="10055973" cy="1816734"/>
          </a:xfrm>
        </p:spPr>
        <p:txBody>
          <a:bodyPr vert="horz" lIns="91440" tIns="45720" rIns="91440" bIns="45720" rtlCol="0" anchor="b">
            <a:normAutofit fontScale="90000"/>
          </a:bodyPr>
          <a:lstStyle/>
          <a:p>
            <a:pPr algn="ctr"/>
            <a:r>
              <a:rPr lang="en-US" sz="4000" dirty="0"/>
              <a:t>Two ways in which information impacts reality:</a:t>
            </a:r>
            <a:br>
              <a:rPr lang="en-US" sz="4000" dirty="0"/>
            </a:br>
            <a:r>
              <a:rPr lang="en-US" sz="4000" dirty="0">
                <a:solidFill>
                  <a:srgbClr val="FF0000"/>
                </a:solidFill>
              </a:rPr>
              <a:t>cognitive interpretation </a:t>
            </a:r>
            <a:r>
              <a:rPr lang="en-US" sz="4000" dirty="0"/>
              <a:t>&amp; </a:t>
            </a:r>
            <a:r>
              <a:rPr lang="en-US" sz="4000" dirty="0">
                <a:solidFill>
                  <a:srgbClr val="FF0000"/>
                </a:solidFill>
              </a:rPr>
              <a:t>change in reality, </a:t>
            </a:r>
            <a:r>
              <a:rPr lang="en-US" sz="4000" dirty="0" err="1">
                <a:solidFill>
                  <a:srgbClr val="FF0000"/>
                </a:solidFill>
              </a:rPr>
              <a:t>ie</a:t>
            </a:r>
            <a:r>
              <a:rPr lang="en-US" sz="4000" dirty="0">
                <a:solidFill>
                  <a:srgbClr val="FF0000"/>
                </a:solidFill>
              </a:rPr>
              <a:t> </a:t>
            </a:r>
            <a:r>
              <a:rPr lang="en-US" sz="4000" dirty="0"/>
              <a:t>“causal role in producing a measured function” (</a:t>
            </a:r>
            <a:r>
              <a:rPr lang="en-GB" sz="4000" dirty="0" err="1">
                <a:effectLst/>
                <a:ea typeface="Times New Roman" panose="02020603050405020304" pitchFamily="18" charset="0"/>
              </a:rPr>
              <a:t>Dietterich</a:t>
            </a:r>
            <a:r>
              <a:rPr lang="en-US" sz="4000" dirty="0"/>
              <a:t>)</a:t>
            </a:r>
          </a:p>
        </p:txBody>
      </p:sp>
      <p:pic>
        <p:nvPicPr>
          <p:cNvPr id="3" name="Picture 6" descr="The History of Gossip Columns">
            <a:extLst>
              <a:ext uri="{FF2B5EF4-FFF2-40B4-BE49-F238E27FC236}">
                <a16:creationId xmlns:a16="http://schemas.microsoft.com/office/drawing/2014/main" id="{5F4A3B44-0558-2A84-491B-90283CCBF1F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13286" y="2785950"/>
            <a:ext cx="2759161" cy="351485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Babies Can Hear and See Inside the Womb">
            <a:extLst>
              <a:ext uri="{FF2B5EF4-FFF2-40B4-BE49-F238E27FC236}">
                <a16:creationId xmlns:a16="http://schemas.microsoft.com/office/drawing/2014/main" id="{3737A313-5B5D-59DF-D0D1-6CD75CCFE29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193386" y="3119301"/>
            <a:ext cx="3797536" cy="284815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What is Code?">
            <a:extLst>
              <a:ext uri="{FF2B5EF4-FFF2-40B4-BE49-F238E27FC236}">
                <a16:creationId xmlns:a16="http://schemas.microsoft.com/office/drawing/2014/main" id="{E72545A7-59F7-1E06-65BC-19926CB88A7F}"/>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192673" y="3279341"/>
            <a:ext cx="3797536" cy="2528073"/>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a:extLst>
              <a:ext uri="{FF2B5EF4-FFF2-40B4-BE49-F238E27FC236}">
                <a16:creationId xmlns:a16="http://schemas.microsoft.com/office/drawing/2014/main" id="{DE1862A9-EA56-F27F-26D1-E4E44050B057}"/>
              </a:ext>
            </a:extLst>
          </p:cNvPr>
          <p:cNvGrpSpPr/>
          <p:nvPr/>
        </p:nvGrpSpPr>
        <p:grpSpPr>
          <a:xfrm>
            <a:off x="10427013" y="5475345"/>
            <a:ext cx="1656957" cy="1552254"/>
            <a:chOff x="3723132" y="5306069"/>
            <a:chExt cx="2351081" cy="1915637"/>
          </a:xfrm>
        </p:grpSpPr>
        <p:pic>
          <p:nvPicPr>
            <p:cNvPr id="7" name="Picture 6" descr="NEW-Logo-ERC-transparent.pdf">
              <a:extLst>
                <a:ext uri="{FF2B5EF4-FFF2-40B4-BE49-F238E27FC236}">
                  <a16:creationId xmlns:a16="http://schemas.microsoft.com/office/drawing/2014/main" id="{484892A9-5D18-608E-4FAF-F981D67DC34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23132" y="5962001"/>
              <a:ext cx="1498123" cy="1238803"/>
            </a:xfrm>
            <a:prstGeom prst="rect">
              <a:avLst/>
            </a:prstGeom>
          </p:spPr>
        </p:pic>
        <p:pic>
          <p:nvPicPr>
            <p:cNvPr id="8" name="Picture 7" descr="flag_yellow_.pdf">
              <a:extLst>
                <a:ext uri="{FF2B5EF4-FFF2-40B4-BE49-F238E27FC236}">
                  <a16:creationId xmlns:a16="http://schemas.microsoft.com/office/drawing/2014/main" id="{F13884FF-523B-55EE-D6CB-36D0290F01C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70398" y="5306069"/>
              <a:ext cx="1603815" cy="1915637"/>
            </a:xfrm>
            <a:prstGeom prst="rect">
              <a:avLst/>
            </a:prstGeom>
          </p:spPr>
        </p:pic>
      </p:grpSp>
    </p:spTree>
    <p:extLst>
      <p:ext uri="{BB962C8B-B14F-4D97-AF65-F5344CB8AC3E}">
        <p14:creationId xmlns:p14="http://schemas.microsoft.com/office/powerpoint/2010/main" val="29857141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AA331-043B-E31A-70B0-72F35E2525A1}"/>
              </a:ext>
            </a:extLst>
          </p:cNvPr>
          <p:cNvSpPr>
            <a:spLocks noGrp="1"/>
          </p:cNvSpPr>
          <p:nvPr>
            <p:ph type="title"/>
          </p:nvPr>
        </p:nvSpPr>
        <p:spPr>
          <a:xfrm>
            <a:off x="949410" y="2366920"/>
            <a:ext cx="10801865" cy="2612853"/>
          </a:xfrm>
        </p:spPr>
        <p:txBody>
          <a:bodyPr>
            <a:normAutofit/>
          </a:bodyPr>
          <a:lstStyle/>
          <a:p>
            <a:r>
              <a:rPr lang="nl-NL" dirty="0" err="1"/>
              <a:t>Not</a:t>
            </a:r>
            <a:r>
              <a:rPr lang="nl-NL" dirty="0"/>
              <a:t> </a:t>
            </a:r>
            <a:r>
              <a:rPr lang="nl-NL" dirty="0" err="1"/>
              <a:t>all</a:t>
            </a:r>
            <a:r>
              <a:rPr lang="nl-NL" dirty="0"/>
              <a:t> “information-</a:t>
            </a:r>
            <a:r>
              <a:rPr lang="nl-NL" dirty="0" err="1"/>
              <a:t>induced</a:t>
            </a:r>
            <a:r>
              <a:rPr lang="nl-NL" dirty="0"/>
              <a:t> </a:t>
            </a:r>
            <a:r>
              <a:rPr lang="nl-NL" dirty="0" err="1"/>
              <a:t>wrongs</a:t>
            </a:r>
            <a:r>
              <a:rPr lang="nl-NL" dirty="0"/>
              <a:t>” are </a:t>
            </a:r>
            <a:r>
              <a:rPr lang="nl-NL" dirty="0" err="1"/>
              <a:t>created</a:t>
            </a:r>
            <a:r>
              <a:rPr lang="nl-NL" dirty="0"/>
              <a:t> </a:t>
            </a:r>
            <a:r>
              <a:rPr lang="nl-NL" dirty="0" err="1"/>
              <a:t>equal</a:t>
            </a:r>
            <a:r>
              <a:rPr lang="nl-NL" dirty="0"/>
              <a:t>: </a:t>
            </a:r>
            <a:br>
              <a:rPr lang="nl-NL" dirty="0"/>
            </a:br>
            <a:r>
              <a:rPr lang="nl-NL" i="1" dirty="0" err="1">
                <a:solidFill>
                  <a:srgbClr val="FF0000"/>
                </a:solidFill>
              </a:rPr>
              <a:t>meaning-driven</a:t>
            </a:r>
            <a:r>
              <a:rPr lang="nl-NL" i="1" dirty="0">
                <a:solidFill>
                  <a:srgbClr val="FF0000"/>
                </a:solidFill>
              </a:rPr>
              <a:t> </a:t>
            </a:r>
            <a:r>
              <a:rPr lang="nl-NL" i="1" dirty="0" err="1"/>
              <a:t>vs</a:t>
            </a:r>
            <a:r>
              <a:rPr lang="nl-NL" i="1" dirty="0"/>
              <a:t> </a:t>
            </a:r>
            <a:r>
              <a:rPr lang="nl-NL" i="1" dirty="0" err="1">
                <a:solidFill>
                  <a:srgbClr val="FF0000"/>
                </a:solidFill>
              </a:rPr>
              <a:t>meaning-agnostic</a:t>
            </a:r>
            <a:endParaRPr lang="nl-NL" i="1" dirty="0"/>
          </a:p>
        </p:txBody>
      </p:sp>
      <p:grpSp>
        <p:nvGrpSpPr>
          <p:cNvPr id="3" name="Group 2">
            <a:extLst>
              <a:ext uri="{FF2B5EF4-FFF2-40B4-BE49-F238E27FC236}">
                <a16:creationId xmlns:a16="http://schemas.microsoft.com/office/drawing/2014/main" id="{E77A702B-08FE-FF9E-8053-92FBA268834D}"/>
              </a:ext>
            </a:extLst>
          </p:cNvPr>
          <p:cNvGrpSpPr/>
          <p:nvPr/>
        </p:nvGrpSpPr>
        <p:grpSpPr>
          <a:xfrm>
            <a:off x="10427013" y="5475345"/>
            <a:ext cx="1656957" cy="1552254"/>
            <a:chOff x="3723132" y="5306069"/>
            <a:chExt cx="2351081" cy="1915637"/>
          </a:xfrm>
        </p:grpSpPr>
        <p:pic>
          <p:nvPicPr>
            <p:cNvPr id="4" name="Picture 3" descr="NEW-Logo-ERC-transparent.pdf">
              <a:extLst>
                <a:ext uri="{FF2B5EF4-FFF2-40B4-BE49-F238E27FC236}">
                  <a16:creationId xmlns:a16="http://schemas.microsoft.com/office/drawing/2014/main" id="{90AE808D-89C1-927F-3A32-BB4C268930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23132" y="5962001"/>
              <a:ext cx="1498123" cy="1238803"/>
            </a:xfrm>
            <a:prstGeom prst="rect">
              <a:avLst/>
            </a:prstGeom>
          </p:spPr>
        </p:pic>
        <p:pic>
          <p:nvPicPr>
            <p:cNvPr id="5" name="Picture 4" descr="flag_yellow_.pdf">
              <a:extLst>
                <a:ext uri="{FF2B5EF4-FFF2-40B4-BE49-F238E27FC236}">
                  <a16:creationId xmlns:a16="http://schemas.microsoft.com/office/drawing/2014/main" id="{260F1FEC-01C1-B969-7418-FE8B534887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0398" y="5306069"/>
              <a:ext cx="1603815" cy="1915637"/>
            </a:xfrm>
            <a:prstGeom prst="rect">
              <a:avLst/>
            </a:prstGeom>
          </p:spPr>
        </p:pic>
      </p:grpSp>
    </p:spTree>
    <p:extLst>
      <p:ext uri="{BB962C8B-B14F-4D97-AF65-F5344CB8AC3E}">
        <p14:creationId xmlns:p14="http://schemas.microsoft.com/office/powerpoint/2010/main" val="41580631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63" name="Rectangle 2062">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Leden van het lectoraat en kenniskring | Juridische Hogeschool">
            <a:extLst>
              <a:ext uri="{FF2B5EF4-FFF2-40B4-BE49-F238E27FC236}">
                <a16:creationId xmlns:a16="http://schemas.microsoft.com/office/drawing/2014/main" id="{E86B731F-E09A-A608-39BD-C9C5F3DD2A5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415" r="-6" b="12409"/>
          <a:stretch/>
        </p:blipFill>
        <p:spPr bwMode="auto">
          <a:xfrm>
            <a:off x="5172075" y="492125"/>
            <a:ext cx="2044700" cy="1646238"/>
          </a:xfrm>
          <a:prstGeom prst="rect">
            <a:avLst/>
          </a:prstGeom>
          <a:extLst>
            <a:ext uri="{909E8E84-426E-40DD-AFC4-6F175D3DCCD1}">
              <a14:hiddenFill xmlns:a14="http://schemas.microsoft.com/office/drawing/2010/main">
                <a:solidFill>
                  <a:srgbClr val="FFFFFF"/>
                </a:solidFill>
              </a14:hiddenFill>
            </a:ext>
          </a:extLst>
        </p:spPr>
      </p:pic>
      <p:pic>
        <p:nvPicPr>
          <p:cNvPr id="1026" name="Picture 2" descr="Lecturers Fourth Edition (2024) - AI Summer School">
            <a:extLst>
              <a:ext uri="{FF2B5EF4-FFF2-40B4-BE49-F238E27FC236}">
                <a16:creationId xmlns:a16="http://schemas.microsoft.com/office/drawing/2014/main" id="{8754BEBB-B4D2-3D87-D836-8821748331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2075" y="2209800"/>
            <a:ext cx="2044700" cy="2573338"/>
          </a:xfrm>
          <a:prstGeom prst="rect">
            <a:avLst/>
          </a:prstGeom>
          <a:extLst>
            <a:ext uri="{909E8E84-426E-40DD-AFC4-6F175D3DCCD1}">
              <a14:hiddenFill xmlns:a14="http://schemas.microsoft.com/office/drawing/2010/main">
                <a:solidFill>
                  <a:srgbClr val="FFFFFF"/>
                </a:solidFill>
              </a14:hiddenFill>
            </a:ext>
          </a:extLst>
        </p:spPr>
      </p:pic>
      <p:pic>
        <p:nvPicPr>
          <p:cNvPr id="2054" name="Picture 6" descr="Bryce NEWELL | Assistant Professor | J.D., Ph.D. | University of Oregon,  Oregon | UO | School of Journalism and Communication | Research profile">
            <a:extLst>
              <a:ext uri="{FF2B5EF4-FFF2-40B4-BE49-F238E27FC236}">
                <a16:creationId xmlns:a16="http://schemas.microsoft.com/office/drawing/2014/main" id="{C638F5F8-9F64-521F-E0F7-F5F0678B203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6368" r="-6" b="8612"/>
          <a:stretch/>
        </p:blipFill>
        <p:spPr bwMode="auto">
          <a:xfrm>
            <a:off x="5172075" y="4854575"/>
            <a:ext cx="2044700" cy="1517650"/>
          </a:xfrm>
          <a:prstGeom prst="rect">
            <a:avLst/>
          </a:prstGeom>
          <a:extLst>
            <a:ext uri="{909E8E84-426E-40DD-AFC4-6F175D3DCCD1}">
              <a14:hiddenFill xmlns:a14="http://schemas.microsoft.com/office/drawing/2010/main">
                <a:solidFill>
                  <a:srgbClr val="FFFFFF"/>
                </a:solidFill>
              </a14:hiddenFill>
            </a:ext>
          </a:extLst>
        </p:spPr>
      </p:pic>
      <p:pic>
        <p:nvPicPr>
          <p:cNvPr id="1028" name="Picture 4" descr="Diletta Huyskes | Advocacy - Privacy Network">
            <a:extLst>
              <a:ext uri="{FF2B5EF4-FFF2-40B4-BE49-F238E27FC236}">
                <a16:creationId xmlns:a16="http://schemas.microsoft.com/office/drawing/2014/main" id="{6124DCA4-55E8-31EC-DE06-6C9E0CD00C7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88213" y="492125"/>
            <a:ext cx="2635250" cy="2635250"/>
          </a:xfrm>
          <a:prstGeom prst="rect">
            <a:avLst/>
          </a:prstGeom>
          <a:extLst>
            <a:ext uri="{909E8E84-426E-40DD-AFC4-6F175D3DCCD1}">
              <a14:hiddenFill xmlns:a14="http://schemas.microsoft.com/office/drawing/2010/main">
                <a:solidFill>
                  <a:srgbClr val="FFFFFF"/>
                </a:solidFill>
              </a14:hiddenFill>
            </a:ext>
          </a:extLst>
        </p:spPr>
      </p:pic>
      <p:pic>
        <p:nvPicPr>
          <p:cNvPr id="2052" name="Picture 4" descr="Gijs van Maanen — Tilburg University Research Portal">
            <a:extLst>
              <a:ext uri="{FF2B5EF4-FFF2-40B4-BE49-F238E27FC236}">
                <a16:creationId xmlns:a16="http://schemas.microsoft.com/office/drawing/2014/main" id="{C005F855-D9BB-3463-FDD7-FEA8E38A8DF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0031" r="6" b="25036"/>
          <a:stretch/>
        </p:blipFill>
        <p:spPr bwMode="auto">
          <a:xfrm>
            <a:off x="9994900" y="492125"/>
            <a:ext cx="1692275" cy="1360488"/>
          </a:xfrm>
          <a:prstGeom prst="rect">
            <a:avLst/>
          </a:prstGeom>
          <a:extLst>
            <a:ext uri="{909E8E84-426E-40DD-AFC4-6F175D3DCCD1}">
              <a14:hiddenFill xmlns:a14="http://schemas.microsoft.com/office/drawing/2010/main">
                <a:solidFill>
                  <a:srgbClr val="FFFFFF"/>
                </a:solidFill>
              </a14:hiddenFill>
            </a:ext>
          </a:extLst>
        </p:spPr>
      </p:pic>
      <p:pic>
        <p:nvPicPr>
          <p:cNvPr id="2058" name="Picture 10" descr="Sebastian Dengler">
            <a:extLst>
              <a:ext uri="{FF2B5EF4-FFF2-40B4-BE49-F238E27FC236}">
                <a16:creationId xmlns:a16="http://schemas.microsoft.com/office/drawing/2014/main" id="{154DD4AD-9A1B-D6B0-DA99-8FBCBE0F3836}"/>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694" b="39027"/>
          <a:stretch/>
        </p:blipFill>
        <p:spPr bwMode="auto">
          <a:xfrm>
            <a:off x="9994900" y="1922463"/>
            <a:ext cx="1692275" cy="1204913"/>
          </a:xfrm>
          <a:prstGeom prst="rect">
            <a:avLst/>
          </a:prstGeom>
          <a:extLst>
            <a:ext uri="{909E8E84-426E-40DD-AFC4-6F175D3DCCD1}">
              <a14:hiddenFill xmlns:a14="http://schemas.microsoft.com/office/drawing/2010/main">
                <a:solidFill>
                  <a:srgbClr val="FFFFFF"/>
                </a:solidFill>
              </a14:hiddenFill>
            </a:ext>
          </a:extLst>
        </p:spPr>
      </p:pic>
      <p:pic>
        <p:nvPicPr>
          <p:cNvPr id="2056" name="Picture 8" descr="Dr Gellert, R.M. (Raphaël) | Radboud University">
            <a:extLst>
              <a:ext uri="{FF2B5EF4-FFF2-40B4-BE49-F238E27FC236}">
                <a16:creationId xmlns:a16="http://schemas.microsoft.com/office/drawing/2014/main" id="{A73FE718-5375-02E6-4E65-2D37913F35B5}"/>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18408" b="27158"/>
          <a:stretch/>
        </p:blipFill>
        <p:spPr bwMode="auto">
          <a:xfrm>
            <a:off x="7288213" y="3198813"/>
            <a:ext cx="4398963" cy="3173413"/>
          </a:xfrm>
          <a:prstGeom prst="rect">
            <a:avLst/>
          </a:prstGeom>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45A5AD5-D9E8-2C3D-41E4-8346D8319A74}"/>
              </a:ext>
            </a:extLst>
          </p:cNvPr>
          <p:cNvSpPr>
            <a:spLocks noGrp="1"/>
          </p:cNvSpPr>
          <p:nvPr>
            <p:ph type="title"/>
          </p:nvPr>
        </p:nvSpPr>
        <p:spPr>
          <a:xfrm>
            <a:off x="742950" y="742951"/>
            <a:ext cx="3476625" cy="4962524"/>
          </a:xfrm>
        </p:spPr>
        <p:txBody>
          <a:bodyPr vert="horz" lIns="91440" tIns="45720" rIns="91440" bIns="45720" rtlCol="0">
            <a:normAutofit/>
          </a:bodyPr>
          <a:lstStyle/>
          <a:p>
            <a:pPr algn="ctr"/>
            <a:r>
              <a:rPr lang="en-US" sz="4800" kern="1200" dirty="0">
                <a:solidFill>
                  <a:srgbClr val="FFFFFF"/>
                </a:solidFill>
                <a:latin typeface="+mj-lt"/>
                <a:ea typeface="+mj-ea"/>
                <a:cs typeface="+mj-cs"/>
              </a:rPr>
              <a:t>ERC Info-Leg team</a:t>
            </a:r>
          </a:p>
        </p:txBody>
      </p:sp>
      <p:grpSp>
        <p:nvGrpSpPr>
          <p:cNvPr id="3" name="Group 2">
            <a:extLst>
              <a:ext uri="{FF2B5EF4-FFF2-40B4-BE49-F238E27FC236}">
                <a16:creationId xmlns:a16="http://schemas.microsoft.com/office/drawing/2014/main" id="{9A6644D2-FCFE-CA97-88CE-D98FC8812CD8}"/>
              </a:ext>
            </a:extLst>
          </p:cNvPr>
          <p:cNvGrpSpPr/>
          <p:nvPr/>
        </p:nvGrpSpPr>
        <p:grpSpPr>
          <a:xfrm>
            <a:off x="10427013" y="5475345"/>
            <a:ext cx="1656957" cy="1552254"/>
            <a:chOff x="3723132" y="5306069"/>
            <a:chExt cx="2351081" cy="1915637"/>
          </a:xfrm>
        </p:grpSpPr>
        <p:pic>
          <p:nvPicPr>
            <p:cNvPr id="4" name="Picture 3" descr="NEW-Logo-ERC-transparent.pdf">
              <a:extLst>
                <a:ext uri="{FF2B5EF4-FFF2-40B4-BE49-F238E27FC236}">
                  <a16:creationId xmlns:a16="http://schemas.microsoft.com/office/drawing/2014/main" id="{77AF8312-CF3A-110F-1F1C-FE0485338A8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723132" y="5962001"/>
              <a:ext cx="1498123" cy="1238803"/>
            </a:xfrm>
            <a:prstGeom prst="rect">
              <a:avLst/>
            </a:prstGeom>
          </p:spPr>
        </p:pic>
        <p:pic>
          <p:nvPicPr>
            <p:cNvPr id="5" name="Picture 4" descr="flag_yellow_.pdf">
              <a:extLst>
                <a:ext uri="{FF2B5EF4-FFF2-40B4-BE49-F238E27FC236}">
                  <a16:creationId xmlns:a16="http://schemas.microsoft.com/office/drawing/2014/main" id="{DA8CE8B6-92E1-9DAE-C288-248B752499C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470398" y="5306069"/>
              <a:ext cx="1603815" cy="1915637"/>
            </a:xfrm>
            <a:prstGeom prst="rect">
              <a:avLst/>
            </a:prstGeom>
          </p:spPr>
        </p:pic>
      </p:grpSp>
    </p:spTree>
    <p:extLst>
      <p:ext uri="{BB962C8B-B14F-4D97-AF65-F5344CB8AC3E}">
        <p14:creationId xmlns:p14="http://schemas.microsoft.com/office/powerpoint/2010/main" val="8429541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AA331-043B-E31A-70B0-72F35E2525A1}"/>
              </a:ext>
            </a:extLst>
          </p:cNvPr>
          <p:cNvSpPr>
            <a:spLocks noGrp="1"/>
          </p:cNvSpPr>
          <p:nvPr>
            <p:ph type="title"/>
          </p:nvPr>
        </p:nvSpPr>
        <p:spPr>
          <a:xfrm>
            <a:off x="838201" y="345810"/>
            <a:ext cx="5524499" cy="1325563"/>
          </a:xfrm>
        </p:spPr>
        <p:txBody>
          <a:bodyPr>
            <a:normAutofit/>
          </a:bodyPr>
          <a:lstStyle/>
          <a:p>
            <a:r>
              <a:rPr lang="nl-NL" dirty="0" err="1">
                <a:solidFill>
                  <a:srgbClr val="FF0000"/>
                </a:solidFill>
              </a:rPr>
              <a:t>Meaning-driven</a:t>
            </a:r>
            <a:r>
              <a:rPr lang="nl-NL" dirty="0"/>
              <a:t> </a:t>
            </a:r>
            <a:r>
              <a:rPr lang="nl-NL" dirty="0" err="1"/>
              <a:t>wrongs</a:t>
            </a:r>
            <a:r>
              <a:rPr lang="nl-NL" dirty="0"/>
              <a:t> </a:t>
            </a:r>
            <a:r>
              <a:rPr lang="nl-NL" dirty="0" err="1"/>
              <a:t>hinge</a:t>
            </a:r>
            <a:r>
              <a:rPr lang="nl-NL" dirty="0"/>
              <a:t> on </a:t>
            </a:r>
            <a:r>
              <a:rPr lang="nl-NL" i="1" dirty="0" err="1"/>
              <a:t>meaning</a:t>
            </a:r>
            <a:endParaRPr lang="nl-NL" i="1" dirty="0"/>
          </a:p>
        </p:txBody>
      </p:sp>
      <p:sp>
        <p:nvSpPr>
          <p:cNvPr id="3" name="Content Placeholder 2">
            <a:extLst>
              <a:ext uri="{FF2B5EF4-FFF2-40B4-BE49-F238E27FC236}">
                <a16:creationId xmlns:a16="http://schemas.microsoft.com/office/drawing/2014/main" id="{C47AB65C-8A71-B7AD-568D-AC9C35997F0C}"/>
              </a:ext>
            </a:extLst>
          </p:cNvPr>
          <p:cNvSpPr>
            <a:spLocks noGrp="1"/>
          </p:cNvSpPr>
          <p:nvPr>
            <p:ph idx="1"/>
          </p:nvPr>
        </p:nvSpPr>
        <p:spPr>
          <a:xfrm>
            <a:off x="838201" y="1825625"/>
            <a:ext cx="5092194" cy="4351338"/>
          </a:xfrm>
        </p:spPr>
        <p:txBody>
          <a:bodyPr>
            <a:normAutofit/>
          </a:bodyPr>
          <a:lstStyle/>
          <a:p>
            <a:r>
              <a:rPr lang="en-GB" dirty="0">
                <a:latin typeface="Calibri" panose="020F0502020204030204" pitchFamily="34" charset="0"/>
                <a:ea typeface="Calibri" panose="020F0502020204030204" pitchFamily="34" charset="0"/>
              </a:rPr>
              <a:t>a</a:t>
            </a:r>
            <a:r>
              <a:rPr lang="en-GB" dirty="0">
                <a:effectLst/>
                <a:latin typeface="Calibri" panose="020F0502020204030204" pitchFamily="34" charset="0"/>
                <a:ea typeface="Calibri" panose="020F0502020204030204" pitchFamily="34" charset="0"/>
              </a:rPr>
              <a:t>rise </a:t>
            </a:r>
            <a:r>
              <a:rPr lang="en-GB" dirty="0">
                <a:latin typeface="Calibri" panose="020F0502020204030204" pitchFamily="34" charset="0"/>
                <a:ea typeface="Calibri" panose="020F0502020204030204" pitchFamily="34" charset="0"/>
              </a:rPr>
              <a:t>when </a:t>
            </a:r>
            <a:r>
              <a:rPr lang="en-GB" i="1" dirty="0">
                <a:solidFill>
                  <a:srgbClr val="FF0000"/>
                </a:solidFill>
                <a:effectLst/>
                <a:latin typeface="Calibri" panose="020F0502020204030204" pitchFamily="34" charset="0"/>
                <a:ea typeface="Calibri" panose="020F0502020204030204" pitchFamily="34" charset="0"/>
              </a:rPr>
              <a:t>meaningful information </a:t>
            </a:r>
            <a:r>
              <a:rPr lang="en-GB" dirty="0">
                <a:effectLst/>
                <a:latin typeface="Calibri" panose="020F0502020204030204" pitchFamily="34" charset="0"/>
                <a:ea typeface="Calibri" panose="020F0502020204030204" pitchFamily="34" charset="0"/>
              </a:rPr>
              <a:t>about a person or group of individuals is </a:t>
            </a:r>
            <a:r>
              <a:rPr lang="en-GB" dirty="0">
                <a:latin typeface="Calibri" panose="020F0502020204030204" pitchFamily="34" charset="0"/>
              </a:rPr>
              <a:t>communicated (or is known) to others </a:t>
            </a:r>
            <a:r>
              <a:rPr lang="en-GB" dirty="0">
                <a:effectLst/>
                <a:latin typeface="Calibri" panose="020F0502020204030204" pitchFamily="34" charset="0"/>
                <a:ea typeface="Calibri" panose="020F0502020204030204" pitchFamily="34" charset="0"/>
              </a:rPr>
              <a:t>who access, </a:t>
            </a:r>
            <a:r>
              <a:rPr lang="en-GB" dirty="0" err="1">
                <a:effectLst/>
                <a:latin typeface="Calibri" panose="020F0502020204030204" pitchFamily="34" charset="0"/>
                <a:ea typeface="Calibri" panose="020F0502020204030204" pitchFamily="34" charset="0"/>
              </a:rPr>
              <a:t>analyze</a:t>
            </a:r>
            <a:r>
              <a:rPr lang="en-GB" dirty="0">
                <a:effectLst/>
                <a:latin typeface="Calibri" panose="020F0502020204030204" pitchFamily="34" charset="0"/>
                <a:ea typeface="Calibri" panose="020F0502020204030204" pitchFamily="34" charset="0"/>
              </a:rPr>
              <a:t>, or use the information. </a:t>
            </a:r>
          </a:p>
          <a:p>
            <a:r>
              <a:rPr lang="en-GB" i="1" dirty="0">
                <a:solidFill>
                  <a:srgbClr val="FF0000"/>
                </a:solidFill>
                <a:latin typeface="Calibri" panose="020F0502020204030204" pitchFamily="34" charset="0"/>
                <a:ea typeface="Calibri" panose="020F0502020204030204" pitchFamily="34" charset="0"/>
              </a:rPr>
              <a:t>Sphere theory </a:t>
            </a:r>
            <a:r>
              <a:rPr lang="en-GB" dirty="0">
                <a:latin typeface="Calibri" panose="020F0502020204030204" pitchFamily="34" charset="0"/>
                <a:ea typeface="Calibri" panose="020F0502020204030204" pitchFamily="34" charset="0"/>
              </a:rPr>
              <a:t>of privacy;</a:t>
            </a:r>
          </a:p>
          <a:p>
            <a:r>
              <a:rPr lang="en-GB" i="1" dirty="0" err="1">
                <a:solidFill>
                  <a:srgbClr val="FF0000"/>
                </a:solidFill>
                <a:latin typeface="Calibri" panose="020F0502020204030204" pitchFamily="34" charset="0"/>
              </a:rPr>
              <a:t>Mozaik</a:t>
            </a:r>
            <a:r>
              <a:rPr lang="en-GB" i="1" dirty="0">
                <a:solidFill>
                  <a:srgbClr val="FF0000"/>
                </a:solidFill>
                <a:latin typeface="Calibri" panose="020F0502020204030204" pitchFamily="34" charset="0"/>
              </a:rPr>
              <a:t> theory </a:t>
            </a:r>
            <a:r>
              <a:rPr lang="en-GB" dirty="0">
                <a:effectLst/>
                <a:latin typeface="Calibri" panose="020F0502020204030204" pitchFamily="34" charset="0"/>
                <a:ea typeface="Calibri" panose="020F0502020204030204" pitchFamily="34" charset="0"/>
              </a:rPr>
              <a:t>of privacy</a:t>
            </a:r>
            <a:r>
              <a:rPr lang="en-GB" dirty="0">
                <a:latin typeface="Calibri" panose="020F0502020204030204" pitchFamily="34" charset="0"/>
                <a:ea typeface="Calibri" panose="020F0502020204030204" pitchFamily="34" charset="0"/>
              </a:rPr>
              <a:t>;</a:t>
            </a:r>
          </a:p>
          <a:p>
            <a:r>
              <a:rPr lang="en-GB" dirty="0">
                <a:effectLst/>
                <a:latin typeface="Calibri" panose="020F0502020204030204" pitchFamily="34" charset="0"/>
                <a:ea typeface="Calibri" panose="020F0502020204030204" pitchFamily="34" charset="0"/>
              </a:rPr>
              <a:t>Conventional discrimination by </a:t>
            </a:r>
            <a:r>
              <a:rPr lang="en-GB" i="1" dirty="0">
                <a:solidFill>
                  <a:srgbClr val="FF0000"/>
                </a:solidFill>
                <a:effectLst/>
                <a:latin typeface="Calibri" panose="020F0502020204030204" pitchFamily="34" charset="0"/>
                <a:ea typeface="Calibri" panose="020F0502020204030204" pitchFamily="34" charset="0"/>
              </a:rPr>
              <a:t>known social categories</a:t>
            </a:r>
            <a:r>
              <a:rPr lang="en-GB" dirty="0">
                <a:effectLst/>
                <a:latin typeface="Calibri" panose="020F0502020204030204" pitchFamily="34" charset="0"/>
                <a:ea typeface="Calibri" panose="020F0502020204030204" pitchFamily="34" charset="0"/>
              </a:rPr>
              <a:t>.</a:t>
            </a:r>
            <a:endParaRPr lang="en-NL" dirty="0">
              <a:effectLst/>
              <a:latin typeface="Calibri" panose="020F0502020204030204" pitchFamily="34" charset="0"/>
              <a:ea typeface="Calibri" panose="020F0502020204030204" pitchFamily="34" charset="0"/>
            </a:endParaRPr>
          </a:p>
          <a:p>
            <a:endParaRPr lang="en-US" dirty="0"/>
          </a:p>
        </p:txBody>
      </p:sp>
      <p:pic>
        <p:nvPicPr>
          <p:cNvPr id="19458" name="Picture 2" descr="Mosaic theory, universal surveillance and unlimited recordkeeping |  Recordkeeping Roundtable">
            <a:extLst>
              <a:ext uri="{FF2B5EF4-FFF2-40B4-BE49-F238E27FC236}">
                <a16:creationId xmlns:a16="http://schemas.microsoft.com/office/drawing/2014/main" id="{FF6747A5-9FE6-5ACA-1D1E-4FC75068574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365" r="10030" b="-3"/>
          <a:stretch/>
        </p:blipFill>
        <p:spPr bwMode="auto">
          <a:xfrm>
            <a:off x="7901259" y="2727729"/>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a:noFill/>
          <a:extLst>
            <a:ext uri="{909E8E84-426E-40DD-AFC4-6F175D3DCCD1}">
              <a14:hiddenFill xmlns:a14="http://schemas.microsoft.com/office/drawing/2010/main">
                <a:solidFill>
                  <a:srgbClr val="FFFFFF"/>
                </a:solidFill>
              </a14:hiddenFill>
            </a:ext>
          </a:extLst>
        </p:spPr>
      </p:pic>
      <p:pic>
        <p:nvPicPr>
          <p:cNvPr id="5" name="Picture 4" descr="Colourful carved figures of humans">
            <a:extLst>
              <a:ext uri="{FF2B5EF4-FFF2-40B4-BE49-F238E27FC236}">
                <a16:creationId xmlns:a16="http://schemas.microsoft.com/office/drawing/2014/main" id="{27C6C254-9644-A37E-57EB-311AC93AE3CC}"/>
              </a:ext>
            </a:extLst>
          </p:cNvPr>
          <p:cNvPicPr>
            <a:picLocks noChangeAspect="1"/>
          </p:cNvPicPr>
          <p:nvPr/>
        </p:nvPicPr>
        <p:blipFill rotWithShape="1">
          <a:blip r:embed="rId3"/>
          <a:srcRect l="8583" r="8052" b="-1"/>
          <a:stretch/>
        </p:blipFill>
        <p:spPr>
          <a:xfrm>
            <a:off x="6476756"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grpSp>
        <p:nvGrpSpPr>
          <p:cNvPr id="8" name="Group 7">
            <a:extLst>
              <a:ext uri="{FF2B5EF4-FFF2-40B4-BE49-F238E27FC236}">
                <a16:creationId xmlns:a16="http://schemas.microsoft.com/office/drawing/2014/main" id="{B3395132-D349-DC4D-26D8-351DD70168E1}"/>
              </a:ext>
            </a:extLst>
          </p:cNvPr>
          <p:cNvGrpSpPr/>
          <p:nvPr/>
        </p:nvGrpSpPr>
        <p:grpSpPr>
          <a:xfrm>
            <a:off x="10427013" y="5475345"/>
            <a:ext cx="1656957" cy="1552254"/>
            <a:chOff x="3723132" y="5306069"/>
            <a:chExt cx="2351081" cy="1915637"/>
          </a:xfrm>
        </p:grpSpPr>
        <p:pic>
          <p:nvPicPr>
            <p:cNvPr id="10" name="Picture 9" descr="NEW-Logo-ERC-transparent.pdf">
              <a:extLst>
                <a:ext uri="{FF2B5EF4-FFF2-40B4-BE49-F238E27FC236}">
                  <a16:creationId xmlns:a16="http://schemas.microsoft.com/office/drawing/2014/main" id="{1186A4D1-14C7-24BE-1FB1-D9CEC74E00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23132" y="5962001"/>
              <a:ext cx="1498123" cy="1238803"/>
            </a:xfrm>
            <a:prstGeom prst="rect">
              <a:avLst/>
            </a:prstGeom>
          </p:spPr>
        </p:pic>
        <p:pic>
          <p:nvPicPr>
            <p:cNvPr id="11" name="Picture 10" descr="flag_yellow_.pdf">
              <a:extLst>
                <a:ext uri="{FF2B5EF4-FFF2-40B4-BE49-F238E27FC236}">
                  <a16:creationId xmlns:a16="http://schemas.microsoft.com/office/drawing/2014/main" id="{4F7FCB44-BE57-03DC-D1F6-1D187FF5079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70398" y="5306069"/>
              <a:ext cx="1603815" cy="1915637"/>
            </a:xfrm>
            <a:prstGeom prst="rect">
              <a:avLst/>
            </a:prstGeom>
          </p:spPr>
        </p:pic>
      </p:grpSp>
    </p:spTree>
    <p:extLst>
      <p:ext uri="{BB962C8B-B14F-4D97-AF65-F5344CB8AC3E}">
        <p14:creationId xmlns:p14="http://schemas.microsoft.com/office/powerpoint/2010/main" val="6994523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9AA331-043B-E31A-70B0-72F35E2525A1}"/>
              </a:ext>
            </a:extLst>
          </p:cNvPr>
          <p:cNvSpPr>
            <a:spLocks noGrp="1"/>
          </p:cNvSpPr>
          <p:nvPr>
            <p:ph type="title"/>
          </p:nvPr>
        </p:nvSpPr>
        <p:spPr>
          <a:xfrm>
            <a:off x="761800" y="762001"/>
            <a:ext cx="5334197" cy="1708242"/>
          </a:xfrm>
        </p:spPr>
        <p:txBody>
          <a:bodyPr anchor="ctr">
            <a:normAutofit fontScale="90000"/>
          </a:bodyPr>
          <a:lstStyle/>
          <a:p>
            <a:r>
              <a:rPr lang="nl-NL" sz="4000" dirty="0" err="1">
                <a:solidFill>
                  <a:srgbClr val="FF0000"/>
                </a:solidFill>
              </a:rPr>
              <a:t>Meaning-agnostic</a:t>
            </a:r>
            <a:r>
              <a:rPr lang="nl-NL" sz="4000" dirty="0"/>
              <a:t> </a:t>
            </a:r>
            <a:r>
              <a:rPr lang="nl-NL" sz="4000" dirty="0" err="1"/>
              <a:t>wrongs</a:t>
            </a:r>
            <a:r>
              <a:rPr lang="nl-NL" sz="4000" dirty="0"/>
              <a:t> </a:t>
            </a:r>
            <a:r>
              <a:rPr lang="nl-NL" sz="4000" dirty="0" err="1"/>
              <a:t>regardless</a:t>
            </a:r>
            <a:r>
              <a:rPr lang="nl-NL" sz="4000" dirty="0"/>
              <a:t> of </a:t>
            </a:r>
            <a:r>
              <a:rPr lang="nl-NL" sz="4000" dirty="0" err="1"/>
              <a:t>meaning</a:t>
            </a:r>
            <a:endParaRPr lang="nl-NL" sz="4000" dirty="0"/>
          </a:p>
        </p:txBody>
      </p:sp>
      <p:sp>
        <p:nvSpPr>
          <p:cNvPr id="3" name="Content Placeholder 2">
            <a:extLst>
              <a:ext uri="{FF2B5EF4-FFF2-40B4-BE49-F238E27FC236}">
                <a16:creationId xmlns:a16="http://schemas.microsoft.com/office/drawing/2014/main" id="{26FBA99C-1912-2FC4-30BF-6B4F37FD6D8E}"/>
              </a:ext>
            </a:extLst>
          </p:cNvPr>
          <p:cNvSpPr>
            <a:spLocks noGrp="1"/>
          </p:cNvSpPr>
          <p:nvPr>
            <p:ph idx="1"/>
          </p:nvPr>
        </p:nvSpPr>
        <p:spPr>
          <a:xfrm>
            <a:off x="761800" y="2470244"/>
            <a:ext cx="5334197" cy="3769835"/>
          </a:xfrm>
        </p:spPr>
        <p:txBody>
          <a:bodyPr anchor="ctr">
            <a:normAutofit/>
          </a:bodyPr>
          <a:lstStyle/>
          <a:p>
            <a:pPr>
              <a:spcBef>
                <a:spcPts val="600"/>
              </a:spcBef>
              <a:spcAft>
                <a:spcPts val="600"/>
              </a:spcAft>
            </a:pPr>
            <a:r>
              <a:rPr lang="en-GB" sz="2200" dirty="0">
                <a:latin typeface="Calibri" panose="020F0502020204030204" pitchFamily="34" charset="0"/>
              </a:rPr>
              <a:t>arise as a result of </a:t>
            </a:r>
            <a:r>
              <a:rPr lang="en-GB" sz="2200" i="1" dirty="0">
                <a:solidFill>
                  <a:srgbClr val="FF0000"/>
                </a:solidFill>
                <a:latin typeface="Calibri" panose="020F0502020204030204" pitchFamily="34" charset="0"/>
              </a:rPr>
              <a:t>information practices </a:t>
            </a:r>
            <a:r>
              <a:rPr lang="en-GB" sz="2200" dirty="0">
                <a:latin typeface="Calibri" panose="020F0502020204030204" pitchFamily="34" charset="0"/>
              </a:rPr>
              <a:t>– notably, algorithmic practices that </a:t>
            </a:r>
            <a:r>
              <a:rPr lang="en-GB" sz="2200" i="1" dirty="0">
                <a:solidFill>
                  <a:srgbClr val="FF0000"/>
                </a:solidFill>
                <a:latin typeface="Calibri" panose="020F0502020204030204" pitchFamily="34" charset="0"/>
              </a:rPr>
              <a:t>do not rely on cognitive interpretation </a:t>
            </a:r>
            <a:r>
              <a:rPr lang="en-GB" sz="2200" dirty="0">
                <a:latin typeface="Calibri" panose="020F0502020204030204" pitchFamily="34" charset="0"/>
              </a:rPr>
              <a:t>by a human.</a:t>
            </a:r>
            <a:endParaRPr lang="en-NL" sz="2200" dirty="0">
              <a:latin typeface="Calibri" panose="020F0502020204030204" pitchFamily="34" charset="0"/>
            </a:endParaRPr>
          </a:p>
          <a:p>
            <a:pPr>
              <a:spcBef>
                <a:spcPts val="600"/>
              </a:spcBef>
              <a:spcAft>
                <a:spcPts val="600"/>
              </a:spcAft>
            </a:pPr>
            <a:r>
              <a:rPr lang="en-GB" sz="2200" i="1" dirty="0">
                <a:solidFill>
                  <a:srgbClr val="FF0000"/>
                </a:solidFill>
                <a:latin typeface="Calibri" panose="020F0502020204030204" pitchFamily="34" charset="0"/>
              </a:rPr>
              <a:t>algorithmic discrimination</a:t>
            </a:r>
            <a:r>
              <a:rPr lang="en-GB" sz="2200" dirty="0">
                <a:latin typeface="Calibri" panose="020F0502020204030204" pitchFamily="34" charset="0"/>
              </a:rPr>
              <a:t>: semantic link is broken; “calculated publics”</a:t>
            </a:r>
            <a:endParaRPr lang="en-NL" sz="2200" dirty="0">
              <a:latin typeface="Calibri" panose="020F0502020204030204" pitchFamily="34" charset="0"/>
            </a:endParaRPr>
          </a:p>
          <a:p>
            <a:pPr>
              <a:spcBef>
                <a:spcPts val="600"/>
              </a:spcBef>
              <a:spcAft>
                <a:spcPts val="600"/>
              </a:spcAft>
            </a:pPr>
            <a:r>
              <a:rPr lang="en-GB" sz="2200" dirty="0">
                <a:latin typeface="Calibri" panose="020F0502020204030204" pitchFamily="34" charset="0"/>
              </a:rPr>
              <a:t>surveillance as architecture</a:t>
            </a:r>
            <a:endParaRPr lang="en-NL" sz="2200" dirty="0">
              <a:latin typeface="Calibri" panose="020F0502020204030204" pitchFamily="34" charset="0"/>
            </a:endParaRPr>
          </a:p>
          <a:p>
            <a:pPr>
              <a:spcBef>
                <a:spcPts val="600"/>
              </a:spcBef>
              <a:spcAft>
                <a:spcPts val="600"/>
              </a:spcAft>
            </a:pPr>
            <a:r>
              <a:rPr lang="en-GB" sz="2200" dirty="0">
                <a:latin typeface="Calibri" panose="020F0502020204030204" pitchFamily="34" charset="0"/>
              </a:rPr>
              <a:t>consumer manipulation: reconceptualizing digital </a:t>
            </a:r>
            <a:r>
              <a:rPr lang="en-GB" sz="2200" i="1" dirty="0">
                <a:latin typeface="Calibri" panose="020F0502020204030204" pitchFamily="34" charset="0"/>
              </a:rPr>
              <a:t>vulnerability</a:t>
            </a:r>
            <a:endParaRPr lang="en-NL" sz="2200" i="1" dirty="0">
              <a:latin typeface="Calibri" panose="020F0502020204030204" pitchFamily="34" charset="0"/>
            </a:endParaRPr>
          </a:p>
          <a:p>
            <a:endParaRPr lang="en-US" sz="2000" dirty="0"/>
          </a:p>
        </p:txBody>
      </p:sp>
      <p:pic>
        <p:nvPicPr>
          <p:cNvPr id="5" name="Picture 4" descr="Escalators">
            <a:extLst>
              <a:ext uri="{FF2B5EF4-FFF2-40B4-BE49-F238E27FC236}">
                <a16:creationId xmlns:a16="http://schemas.microsoft.com/office/drawing/2014/main" id="{933EDE56-9376-FC09-C1C6-7FE0282A60E4}"/>
              </a:ext>
            </a:extLst>
          </p:cNvPr>
          <p:cNvPicPr>
            <a:picLocks noChangeAspect="1"/>
          </p:cNvPicPr>
          <p:nvPr/>
        </p:nvPicPr>
        <p:blipFill rotWithShape="1">
          <a:blip r:embed="rId2"/>
          <a:srcRect l="21490" r="23568" b="1"/>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3242569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AA331-043B-E31A-70B0-72F35E2525A1}"/>
              </a:ext>
            </a:extLst>
          </p:cNvPr>
          <p:cNvSpPr>
            <a:spLocks noGrp="1"/>
          </p:cNvSpPr>
          <p:nvPr>
            <p:ph type="title"/>
          </p:nvPr>
        </p:nvSpPr>
        <p:spPr>
          <a:xfrm>
            <a:off x="838200" y="2403990"/>
            <a:ext cx="10515600" cy="1325563"/>
          </a:xfrm>
        </p:spPr>
        <p:txBody>
          <a:bodyPr>
            <a:normAutofit/>
          </a:bodyPr>
          <a:lstStyle/>
          <a:p>
            <a:r>
              <a:rPr lang="nl-NL" sz="3600" dirty="0" err="1"/>
              <a:t>Two</a:t>
            </a:r>
            <a:r>
              <a:rPr lang="nl-NL" sz="3600" dirty="0"/>
              <a:t> </a:t>
            </a:r>
            <a:r>
              <a:rPr lang="nl-NL" sz="3600" dirty="0" err="1"/>
              <a:t>fundamentally</a:t>
            </a:r>
            <a:r>
              <a:rPr lang="nl-NL" sz="3600" dirty="0"/>
              <a:t> </a:t>
            </a:r>
            <a:r>
              <a:rPr lang="nl-NL" sz="3600" dirty="0">
                <a:solidFill>
                  <a:srgbClr val="FF0000"/>
                </a:solidFill>
              </a:rPr>
              <a:t>different </a:t>
            </a:r>
            <a:r>
              <a:rPr lang="nl-NL" sz="3600" dirty="0" err="1">
                <a:solidFill>
                  <a:srgbClr val="FF0000"/>
                </a:solidFill>
              </a:rPr>
              <a:t>causal</a:t>
            </a:r>
            <a:r>
              <a:rPr lang="nl-NL" sz="3600" dirty="0">
                <a:solidFill>
                  <a:srgbClr val="FF0000"/>
                </a:solidFill>
              </a:rPr>
              <a:t> </a:t>
            </a:r>
            <a:r>
              <a:rPr lang="nl-NL" sz="3600" dirty="0" err="1">
                <a:solidFill>
                  <a:srgbClr val="FF0000"/>
                </a:solidFill>
              </a:rPr>
              <a:t>processes</a:t>
            </a:r>
            <a:r>
              <a:rPr lang="nl-NL" sz="3600" dirty="0">
                <a:solidFill>
                  <a:srgbClr val="FF0000"/>
                </a:solidFill>
              </a:rPr>
              <a:t> </a:t>
            </a:r>
            <a:r>
              <a:rPr lang="nl-NL" sz="3600" dirty="0" err="1">
                <a:solidFill>
                  <a:srgbClr val="FF0000"/>
                </a:solidFill>
              </a:rPr>
              <a:t>should</a:t>
            </a:r>
            <a:r>
              <a:rPr lang="nl-NL" sz="3600" dirty="0">
                <a:solidFill>
                  <a:srgbClr val="FF0000"/>
                </a:solidFill>
              </a:rPr>
              <a:t> </a:t>
            </a:r>
            <a:r>
              <a:rPr lang="nl-NL" sz="3600" dirty="0" err="1">
                <a:solidFill>
                  <a:srgbClr val="FF0000"/>
                </a:solidFill>
              </a:rPr>
              <a:t>be</a:t>
            </a:r>
            <a:r>
              <a:rPr lang="nl-NL" sz="3600" dirty="0">
                <a:solidFill>
                  <a:srgbClr val="FF0000"/>
                </a:solidFill>
              </a:rPr>
              <a:t> </a:t>
            </a:r>
            <a:r>
              <a:rPr lang="nl-NL" sz="3600" dirty="0" err="1">
                <a:solidFill>
                  <a:srgbClr val="FF0000"/>
                </a:solidFill>
              </a:rPr>
              <a:t>regulated</a:t>
            </a:r>
            <a:r>
              <a:rPr lang="nl-NL" sz="3600" dirty="0">
                <a:solidFill>
                  <a:srgbClr val="FF0000"/>
                </a:solidFill>
              </a:rPr>
              <a:t> </a:t>
            </a:r>
            <a:r>
              <a:rPr lang="nl-NL" sz="3600" dirty="0" err="1">
                <a:solidFill>
                  <a:srgbClr val="FF0000"/>
                </a:solidFill>
              </a:rPr>
              <a:t>differently</a:t>
            </a:r>
            <a:r>
              <a:rPr lang="nl-NL" sz="3600" dirty="0"/>
              <a:t>.</a:t>
            </a:r>
            <a:endParaRPr lang="nl-NL" sz="3600" dirty="0">
              <a:solidFill>
                <a:srgbClr val="FF0000"/>
              </a:solidFill>
            </a:endParaRPr>
          </a:p>
        </p:txBody>
      </p:sp>
      <p:grpSp>
        <p:nvGrpSpPr>
          <p:cNvPr id="3" name="Group 2">
            <a:extLst>
              <a:ext uri="{FF2B5EF4-FFF2-40B4-BE49-F238E27FC236}">
                <a16:creationId xmlns:a16="http://schemas.microsoft.com/office/drawing/2014/main" id="{B9FB2455-FC30-049F-0E2A-E242A21883B8}"/>
              </a:ext>
            </a:extLst>
          </p:cNvPr>
          <p:cNvGrpSpPr/>
          <p:nvPr/>
        </p:nvGrpSpPr>
        <p:grpSpPr>
          <a:xfrm>
            <a:off x="10427013" y="5475345"/>
            <a:ext cx="1656957" cy="1552254"/>
            <a:chOff x="3723132" y="5306069"/>
            <a:chExt cx="2351081" cy="1915637"/>
          </a:xfrm>
        </p:grpSpPr>
        <p:pic>
          <p:nvPicPr>
            <p:cNvPr id="4" name="Picture 3" descr="NEW-Logo-ERC-transparent.pdf">
              <a:extLst>
                <a:ext uri="{FF2B5EF4-FFF2-40B4-BE49-F238E27FC236}">
                  <a16:creationId xmlns:a16="http://schemas.microsoft.com/office/drawing/2014/main" id="{00221B19-4F25-1483-BAA7-AEE4945321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23132" y="5962001"/>
              <a:ext cx="1498123" cy="1238803"/>
            </a:xfrm>
            <a:prstGeom prst="rect">
              <a:avLst/>
            </a:prstGeom>
          </p:spPr>
        </p:pic>
        <p:pic>
          <p:nvPicPr>
            <p:cNvPr id="5" name="Picture 4" descr="flag_yellow_.pdf">
              <a:extLst>
                <a:ext uri="{FF2B5EF4-FFF2-40B4-BE49-F238E27FC236}">
                  <a16:creationId xmlns:a16="http://schemas.microsoft.com/office/drawing/2014/main" id="{E6F06E6A-7F62-8BBE-0DBD-87BD60E7BD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0398" y="5306069"/>
              <a:ext cx="1603815" cy="1915637"/>
            </a:xfrm>
            <a:prstGeom prst="rect">
              <a:avLst/>
            </a:prstGeom>
          </p:spPr>
        </p:pic>
      </p:grpSp>
    </p:spTree>
    <p:extLst>
      <p:ext uri="{BB962C8B-B14F-4D97-AF65-F5344CB8AC3E}">
        <p14:creationId xmlns:p14="http://schemas.microsoft.com/office/powerpoint/2010/main" val="34897317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AA331-043B-E31A-70B0-72F35E2525A1}"/>
              </a:ext>
            </a:extLst>
          </p:cNvPr>
          <p:cNvSpPr>
            <a:spLocks noGrp="1"/>
          </p:cNvSpPr>
          <p:nvPr>
            <p:ph type="title"/>
          </p:nvPr>
        </p:nvSpPr>
        <p:spPr>
          <a:xfrm>
            <a:off x="838200" y="2539915"/>
            <a:ext cx="10515600" cy="1325563"/>
          </a:xfrm>
        </p:spPr>
        <p:txBody>
          <a:bodyPr>
            <a:normAutofit fontScale="90000"/>
          </a:bodyPr>
          <a:lstStyle/>
          <a:p>
            <a:r>
              <a:rPr lang="en-GB" sz="4000" dirty="0"/>
              <a:t>Regulation targeting meaning-driven wrongs should be </a:t>
            </a:r>
            <a:r>
              <a:rPr lang="en-GB" sz="4000" dirty="0">
                <a:solidFill>
                  <a:srgbClr val="FF0000"/>
                </a:solidFill>
              </a:rPr>
              <a:t>separate</a:t>
            </a:r>
            <a:r>
              <a:rPr lang="en-GB" sz="4000" dirty="0"/>
              <a:t> from regulation targeting meaning-agnostic wrongs</a:t>
            </a:r>
            <a:r>
              <a:rPr lang="en-NL" sz="4000" dirty="0"/>
              <a:t>.</a:t>
            </a:r>
            <a:endParaRPr lang="nl-NL" sz="4000" dirty="0"/>
          </a:p>
        </p:txBody>
      </p:sp>
      <p:grpSp>
        <p:nvGrpSpPr>
          <p:cNvPr id="3" name="Group 2">
            <a:extLst>
              <a:ext uri="{FF2B5EF4-FFF2-40B4-BE49-F238E27FC236}">
                <a16:creationId xmlns:a16="http://schemas.microsoft.com/office/drawing/2014/main" id="{951DB794-E63B-65AC-21C8-118416669B36}"/>
              </a:ext>
            </a:extLst>
          </p:cNvPr>
          <p:cNvGrpSpPr/>
          <p:nvPr/>
        </p:nvGrpSpPr>
        <p:grpSpPr>
          <a:xfrm>
            <a:off x="10427013" y="5475345"/>
            <a:ext cx="1656957" cy="1552254"/>
            <a:chOff x="3723132" y="5306069"/>
            <a:chExt cx="2351081" cy="1915637"/>
          </a:xfrm>
        </p:grpSpPr>
        <p:pic>
          <p:nvPicPr>
            <p:cNvPr id="4" name="Picture 3" descr="NEW-Logo-ERC-transparent.pdf">
              <a:extLst>
                <a:ext uri="{FF2B5EF4-FFF2-40B4-BE49-F238E27FC236}">
                  <a16:creationId xmlns:a16="http://schemas.microsoft.com/office/drawing/2014/main" id="{4BCE4D97-BA30-6862-6EDA-C35F8F543E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23132" y="5962001"/>
              <a:ext cx="1498123" cy="1238803"/>
            </a:xfrm>
            <a:prstGeom prst="rect">
              <a:avLst/>
            </a:prstGeom>
          </p:spPr>
        </p:pic>
        <p:pic>
          <p:nvPicPr>
            <p:cNvPr id="5" name="Picture 4" descr="flag_yellow_.pdf">
              <a:extLst>
                <a:ext uri="{FF2B5EF4-FFF2-40B4-BE49-F238E27FC236}">
                  <a16:creationId xmlns:a16="http://schemas.microsoft.com/office/drawing/2014/main" id="{4BA1EC2D-A8C2-9FAA-8700-32996ED1F5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0398" y="5306069"/>
              <a:ext cx="1603815" cy="1915637"/>
            </a:xfrm>
            <a:prstGeom prst="rect">
              <a:avLst/>
            </a:prstGeom>
          </p:spPr>
        </p:pic>
      </p:grpSp>
    </p:spTree>
    <p:extLst>
      <p:ext uri="{BB962C8B-B14F-4D97-AF65-F5344CB8AC3E}">
        <p14:creationId xmlns:p14="http://schemas.microsoft.com/office/powerpoint/2010/main" val="9998260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AA331-043B-E31A-70B0-72F35E2525A1}"/>
              </a:ext>
            </a:extLst>
          </p:cNvPr>
          <p:cNvSpPr>
            <a:spLocks noGrp="1"/>
          </p:cNvSpPr>
          <p:nvPr>
            <p:ph type="title"/>
          </p:nvPr>
        </p:nvSpPr>
        <p:spPr>
          <a:xfrm>
            <a:off x="838200" y="2539915"/>
            <a:ext cx="10515600" cy="1325563"/>
          </a:xfrm>
        </p:spPr>
        <p:txBody>
          <a:bodyPr>
            <a:normAutofit/>
          </a:bodyPr>
          <a:lstStyle/>
          <a:p>
            <a:r>
              <a:rPr lang="en-US" sz="4000" dirty="0"/>
              <a:t>How is the GDPR doing?</a:t>
            </a:r>
            <a:endParaRPr lang="nl-NL" sz="4000" dirty="0"/>
          </a:p>
        </p:txBody>
      </p:sp>
      <p:grpSp>
        <p:nvGrpSpPr>
          <p:cNvPr id="3" name="Group 2">
            <a:extLst>
              <a:ext uri="{FF2B5EF4-FFF2-40B4-BE49-F238E27FC236}">
                <a16:creationId xmlns:a16="http://schemas.microsoft.com/office/drawing/2014/main" id="{951DB794-E63B-65AC-21C8-118416669B36}"/>
              </a:ext>
            </a:extLst>
          </p:cNvPr>
          <p:cNvGrpSpPr/>
          <p:nvPr/>
        </p:nvGrpSpPr>
        <p:grpSpPr>
          <a:xfrm>
            <a:off x="10427013" y="5475345"/>
            <a:ext cx="1656957" cy="1552254"/>
            <a:chOff x="3723132" y="5306069"/>
            <a:chExt cx="2351081" cy="1915637"/>
          </a:xfrm>
        </p:grpSpPr>
        <p:pic>
          <p:nvPicPr>
            <p:cNvPr id="4" name="Picture 3" descr="NEW-Logo-ERC-transparent.pdf">
              <a:extLst>
                <a:ext uri="{FF2B5EF4-FFF2-40B4-BE49-F238E27FC236}">
                  <a16:creationId xmlns:a16="http://schemas.microsoft.com/office/drawing/2014/main" id="{4BCE4D97-BA30-6862-6EDA-C35F8F543E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23132" y="5962001"/>
              <a:ext cx="1498123" cy="1238803"/>
            </a:xfrm>
            <a:prstGeom prst="rect">
              <a:avLst/>
            </a:prstGeom>
          </p:spPr>
        </p:pic>
        <p:pic>
          <p:nvPicPr>
            <p:cNvPr id="5" name="Picture 4" descr="flag_yellow_.pdf">
              <a:extLst>
                <a:ext uri="{FF2B5EF4-FFF2-40B4-BE49-F238E27FC236}">
                  <a16:creationId xmlns:a16="http://schemas.microsoft.com/office/drawing/2014/main" id="{4BA1EC2D-A8C2-9FAA-8700-32996ED1F5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0398" y="5306069"/>
              <a:ext cx="1603815" cy="1915637"/>
            </a:xfrm>
            <a:prstGeom prst="rect">
              <a:avLst/>
            </a:prstGeom>
          </p:spPr>
        </p:pic>
      </p:grpSp>
    </p:spTree>
    <p:extLst>
      <p:ext uri="{BB962C8B-B14F-4D97-AF65-F5344CB8AC3E}">
        <p14:creationId xmlns:p14="http://schemas.microsoft.com/office/powerpoint/2010/main" val="19471995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AA331-043B-E31A-70B0-72F35E2525A1}"/>
              </a:ext>
            </a:extLst>
          </p:cNvPr>
          <p:cNvSpPr>
            <a:spLocks noGrp="1"/>
          </p:cNvSpPr>
          <p:nvPr>
            <p:ph type="title"/>
          </p:nvPr>
        </p:nvSpPr>
        <p:spPr/>
        <p:txBody>
          <a:bodyPr>
            <a:normAutofit/>
          </a:bodyPr>
          <a:lstStyle/>
          <a:p>
            <a:r>
              <a:rPr lang="nl-NL" dirty="0"/>
              <a:t>GDPR </a:t>
            </a:r>
            <a:r>
              <a:rPr lang="nl-NL" dirty="0" err="1"/>
              <a:t>disregards</a:t>
            </a:r>
            <a:r>
              <a:rPr lang="nl-NL" dirty="0"/>
              <a:t> </a:t>
            </a:r>
            <a:r>
              <a:rPr lang="nl-NL" dirty="0" err="1"/>
              <a:t>semantic</a:t>
            </a:r>
            <a:r>
              <a:rPr lang="nl-NL" dirty="0"/>
              <a:t> </a:t>
            </a:r>
            <a:r>
              <a:rPr lang="nl-NL" dirty="0" err="1"/>
              <a:t>vs</a:t>
            </a:r>
            <a:r>
              <a:rPr lang="nl-NL" dirty="0"/>
              <a:t> </a:t>
            </a:r>
            <a:r>
              <a:rPr lang="nl-NL" dirty="0" err="1"/>
              <a:t>syntactic</a:t>
            </a:r>
            <a:r>
              <a:rPr lang="nl-NL" dirty="0"/>
              <a:t> </a:t>
            </a:r>
            <a:r>
              <a:rPr lang="nl-NL" dirty="0" err="1"/>
              <a:t>distinction</a:t>
            </a:r>
            <a:endParaRPr lang="nl-NL" dirty="0"/>
          </a:p>
        </p:txBody>
      </p:sp>
      <p:graphicFrame>
        <p:nvGraphicFramePr>
          <p:cNvPr id="5" name="Content Placeholder 2">
            <a:extLst>
              <a:ext uri="{FF2B5EF4-FFF2-40B4-BE49-F238E27FC236}">
                <a16:creationId xmlns:a16="http://schemas.microsoft.com/office/drawing/2014/main" id="{2C178C2E-3BA8-880A-77E8-E64A36DB7188}"/>
              </a:ext>
            </a:extLst>
          </p:cNvPr>
          <p:cNvGraphicFramePr>
            <a:graphicFrameLocks noGrp="1"/>
          </p:cNvGraphicFramePr>
          <p:nvPr>
            <p:ph idx="1"/>
            <p:extLst>
              <p:ext uri="{D42A27DB-BD31-4B8C-83A1-F6EECF244321}">
                <p14:modId xmlns:p14="http://schemas.microsoft.com/office/powerpoint/2010/main" val="280628819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3" name="Group 2">
            <a:extLst>
              <a:ext uri="{FF2B5EF4-FFF2-40B4-BE49-F238E27FC236}">
                <a16:creationId xmlns:a16="http://schemas.microsoft.com/office/drawing/2014/main" id="{1F257A09-5158-6198-4A5E-D81251950EF8}"/>
              </a:ext>
            </a:extLst>
          </p:cNvPr>
          <p:cNvGrpSpPr/>
          <p:nvPr/>
        </p:nvGrpSpPr>
        <p:grpSpPr>
          <a:xfrm>
            <a:off x="10427013" y="5475345"/>
            <a:ext cx="1656957" cy="1552254"/>
            <a:chOff x="3723132" y="5306069"/>
            <a:chExt cx="2351081" cy="1915637"/>
          </a:xfrm>
        </p:grpSpPr>
        <p:pic>
          <p:nvPicPr>
            <p:cNvPr id="4" name="Picture 3" descr="NEW-Logo-ERC-transparent.pdf">
              <a:extLst>
                <a:ext uri="{FF2B5EF4-FFF2-40B4-BE49-F238E27FC236}">
                  <a16:creationId xmlns:a16="http://schemas.microsoft.com/office/drawing/2014/main" id="{1348CFE8-C2E6-3809-8FC9-D33D21774EF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23132" y="5962001"/>
              <a:ext cx="1498123" cy="1238803"/>
            </a:xfrm>
            <a:prstGeom prst="rect">
              <a:avLst/>
            </a:prstGeom>
          </p:spPr>
        </p:pic>
        <p:pic>
          <p:nvPicPr>
            <p:cNvPr id="6" name="Picture 5" descr="flag_yellow_.pdf">
              <a:extLst>
                <a:ext uri="{FF2B5EF4-FFF2-40B4-BE49-F238E27FC236}">
                  <a16:creationId xmlns:a16="http://schemas.microsoft.com/office/drawing/2014/main" id="{2F7C4523-B63B-31BC-C02E-DD2C846B7F0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70398" y="5306069"/>
              <a:ext cx="1603815" cy="1915637"/>
            </a:xfrm>
            <a:prstGeom prst="rect">
              <a:avLst/>
            </a:prstGeom>
          </p:spPr>
        </p:pic>
      </p:grpSp>
    </p:spTree>
    <p:extLst>
      <p:ext uri="{BB962C8B-B14F-4D97-AF65-F5344CB8AC3E}">
        <p14:creationId xmlns:p14="http://schemas.microsoft.com/office/powerpoint/2010/main" val="32197330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AA331-043B-E31A-70B0-72F35E2525A1}"/>
              </a:ext>
            </a:extLst>
          </p:cNvPr>
          <p:cNvSpPr>
            <a:spLocks noGrp="1"/>
          </p:cNvSpPr>
          <p:nvPr>
            <p:ph type="title"/>
          </p:nvPr>
        </p:nvSpPr>
        <p:spPr>
          <a:xfrm>
            <a:off x="761995" y="307447"/>
            <a:ext cx="10693884" cy="1109932"/>
          </a:xfrm>
        </p:spPr>
        <p:txBody>
          <a:bodyPr>
            <a:normAutofit/>
          </a:bodyPr>
          <a:lstStyle/>
          <a:p>
            <a:r>
              <a:rPr lang="nl-NL" sz="4000"/>
              <a:t>Is it working?</a:t>
            </a:r>
          </a:p>
        </p:txBody>
      </p:sp>
      <p:sp>
        <p:nvSpPr>
          <p:cNvPr id="3" name="Content Placeholder 2">
            <a:extLst>
              <a:ext uri="{FF2B5EF4-FFF2-40B4-BE49-F238E27FC236}">
                <a16:creationId xmlns:a16="http://schemas.microsoft.com/office/drawing/2014/main" id="{C6DF35EB-17B6-6721-4522-D6D49DAD8EA7}"/>
              </a:ext>
            </a:extLst>
          </p:cNvPr>
          <p:cNvSpPr>
            <a:spLocks noGrp="1"/>
          </p:cNvSpPr>
          <p:nvPr>
            <p:ph idx="1"/>
          </p:nvPr>
        </p:nvSpPr>
        <p:spPr>
          <a:xfrm>
            <a:off x="5867400" y="756138"/>
            <a:ext cx="5588479" cy="5794415"/>
          </a:xfrm>
        </p:spPr>
        <p:txBody>
          <a:bodyPr anchor="ctr">
            <a:normAutofit/>
          </a:bodyPr>
          <a:lstStyle/>
          <a:p>
            <a:r>
              <a:rPr lang="en-US" sz="2400" dirty="0">
                <a:sym typeface="Wingdings" pitchFamily="2" charset="2"/>
              </a:rPr>
              <a:t>Some provisions clearly target meaning-driven harms (e.g. the accuracy principle calls for a semantic evaluation)</a:t>
            </a:r>
          </a:p>
          <a:p>
            <a:r>
              <a:rPr lang="en-US" sz="2400" i="1" dirty="0">
                <a:solidFill>
                  <a:srgbClr val="FF0000"/>
                </a:solidFill>
                <a:sym typeface="Wingdings" pitchFamily="2" charset="2"/>
              </a:rPr>
              <a:t>Most provisions make sense &amp; can be reinterpreted with no absurd results </a:t>
            </a:r>
            <a:r>
              <a:rPr lang="en-US" sz="2400" dirty="0">
                <a:sym typeface="Wingdings" pitchFamily="2" charset="2"/>
              </a:rPr>
              <a:t>when applied to syntactic information</a:t>
            </a:r>
          </a:p>
          <a:p>
            <a:r>
              <a:rPr lang="en-US" sz="2400" dirty="0">
                <a:sym typeface="Wingdings" pitchFamily="2" charset="2"/>
              </a:rPr>
              <a:t>General principles are </a:t>
            </a:r>
            <a:r>
              <a:rPr lang="en-US" sz="2400" i="1" dirty="0">
                <a:solidFill>
                  <a:srgbClr val="FF0000"/>
                </a:solidFill>
                <a:sym typeface="Wingdings" pitchFamily="2" charset="2"/>
              </a:rPr>
              <a:t>broad enough to be useful</a:t>
            </a:r>
            <a:endParaRPr lang="en-US" sz="2400" i="1" dirty="0">
              <a:solidFill>
                <a:srgbClr val="FF0000"/>
              </a:solidFill>
            </a:endParaRPr>
          </a:p>
        </p:txBody>
      </p:sp>
      <p:grpSp>
        <p:nvGrpSpPr>
          <p:cNvPr id="5" name="Group 4">
            <a:extLst>
              <a:ext uri="{FF2B5EF4-FFF2-40B4-BE49-F238E27FC236}">
                <a16:creationId xmlns:a16="http://schemas.microsoft.com/office/drawing/2014/main" id="{2D973EC9-BF47-A0DB-CFCF-A701A4993E2A}"/>
              </a:ext>
            </a:extLst>
          </p:cNvPr>
          <p:cNvGrpSpPr/>
          <p:nvPr/>
        </p:nvGrpSpPr>
        <p:grpSpPr>
          <a:xfrm>
            <a:off x="10427013" y="5475345"/>
            <a:ext cx="1656957" cy="1552254"/>
            <a:chOff x="3723132" y="5306069"/>
            <a:chExt cx="2351081" cy="1915637"/>
          </a:xfrm>
        </p:grpSpPr>
        <p:pic>
          <p:nvPicPr>
            <p:cNvPr id="6" name="Picture 5" descr="NEW-Logo-ERC-transparent.pdf">
              <a:extLst>
                <a:ext uri="{FF2B5EF4-FFF2-40B4-BE49-F238E27FC236}">
                  <a16:creationId xmlns:a16="http://schemas.microsoft.com/office/drawing/2014/main" id="{FA8FF683-111A-CF4A-9C74-AAFD6DB5CB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23132" y="5962001"/>
              <a:ext cx="1498123" cy="1238803"/>
            </a:xfrm>
            <a:prstGeom prst="rect">
              <a:avLst/>
            </a:prstGeom>
          </p:spPr>
        </p:pic>
        <p:pic>
          <p:nvPicPr>
            <p:cNvPr id="7" name="Picture 6" descr="flag_yellow_.pdf">
              <a:extLst>
                <a:ext uri="{FF2B5EF4-FFF2-40B4-BE49-F238E27FC236}">
                  <a16:creationId xmlns:a16="http://schemas.microsoft.com/office/drawing/2014/main" id="{CF1109B7-812A-D76D-6787-ABE5D7722C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0398" y="5306069"/>
              <a:ext cx="1603815" cy="1915637"/>
            </a:xfrm>
            <a:prstGeom prst="rect">
              <a:avLst/>
            </a:prstGeom>
          </p:spPr>
        </p:pic>
      </p:grpSp>
      <p:pic>
        <p:nvPicPr>
          <p:cNvPr id="11" name="Picture 10">
            <a:extLst>
              <a:ext uri="{FF2B5EF4-FFF2-40B4-BE49-F238E27FC236}">
                <a16:creationId xmlns:a16="http://schemas.microsoft.com/office/drawing/2014/main" id="{9C27E0BA-11AD-5599-1A0C-F7BB264C2F39}"/>
              </a:ext>
            </a:extLst>
          </p:cNvPr>
          <p:cNvPicPr>
            <a:picLocks noChangeAspect="1"/>
          </p:cNvPicPr>
          <p:nvPr/>
        </p:nvPicPr>
        <p:blipFill>
          <a:blip r:embed="rId4"/>
          <a:stretch>
            <a:fillRect/>
          </a:stretch>
        </p:blipFill>
        <p:spPr>
          <a:xfrm>
            <a:off x="736121" y="1299506"/>
            <a:ext cx="4759670" cy="5347034"/>
          </a:xfrm>
          <a:prstGeom prst="rect">
            <a:avLst/>
          </a:prstGeom>
        </p:spPr>
      </p:pic>
    </p:spTree>
    <p:extLst>
      <p:ext uri="{BB962C8B-B14F-4D97-AF65-F5344CB8AC3E}">
        <p14:creationId xmlns:p14="http://schemas.microsoft.com/office/powerpoint/2010/main" val="5415244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3" name="Slide Background">
            <a:extLst>
              <a:ext uri="{FF2B5EF4-FFF2-40B4-BE49-F238E27FC236}">
                <a16:creationId xmlns:a16="http://schemas.microsoft.com/office/drawing/2014/main" id="{649C91A9-84E7-4BF0-9026-62F01380D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Title 2">
            <a:extLst>
              <a:ext uri="{FF2B5EF4-FFF2-40B4-BE49-F238E27FC236}">
                <a16:creationId xmlns:a16="http://schemas.microsoft.com/office/drawing/2014/main" id="{C287AF62-7929-B8CF-89AD-2D2C21D8862A}"/>
              </a:ext>
            </a:extLst>
          </p:cNvPr>
          <p:cNvSpPr>
            <a:spLocks noGrp="1"/>
          </p:cNvSpPr>
          <p:nvPr>
            <p:ph type="title"/>
          </p:nvPr>
        </p:nvSpPr>
        <p:spPr>
          <a:xfrm>
            <a:off x="761802" y="762001"/>
            <a:ext cx="4080362" cy="1708242"/>
          </a:xfrm>
        </p:spPr>
        <p:txBody>
          <a:bodyPr vert="horz" lIns="91440" tIns="45720" rIns="91440" bIns="45720" rtlCol="0" anchor="ctr">
            <a:normAutofit/>
          </a:bodyPr>
          <a:lstStyle/>
          <a:p>
            <a:r>
              <a:rPr lang="en-US" sz="4000" kern="1200">
                <a:solidFill>
                  <a:schemeClr val="tx1"/>
                </a:solidFill>
                <a:latin typeface="+mj-lt"/>
                <a:ea typeface="+mj-ea"/>
                <a:cs typeface="+mj-cs"/>
              </a:rPr>
              <a:t>Is it working?</a:t>
            </a:r>
          </a:p>
        </p:txBody>
      </p:sp>
      <p:sp>
        <p:nvSpPr>
          <p:cNvPr id="4" name="Content Placeholder 3">
            <a:extLst>
              <a:ext uri="{FF2B5EF4-FFF2-40B4-BE49-F238E27FC236}">
                <a16:creationId xmlns:a16="http://schemas.microsoft.com/office/drawing/2014/main" id="{B0FF42BD-E1E2-014F-D3FD-BD0675BE1CEB}"/>
              </a:ext>
            </a:extLst>
          </p:cNvPr>
          <p:cNvSpPr>
            <a:spLocks noGrp="1"/>
          </p:cNvSpPr>
          <p:nvPr>
            <p:ph sz="half" idx="1"/>
          </p:nvPr>
        </p:nvSpPr>
        <p:spPr>
          <a:xfrm>
            <a:off x="761803" y="2470244"/>
            <a:ext cx="4080361" cy="3769834"/>
          </a:xfrm>
        </p:spPr>
        <p:txBody>
          <a:bodyPr vert="horz" lIns="91440" tIns="45720" rIns="91440" bIns="45720" rtlCol="0" anchor="ctr">
            <a:normAutofit/>
          </a:bodyPr>
          <a:lstStyle/>
          <a:p>
            <a:r>
              <a:rPr lang="en-US" sz="2000" dirty="0"/>
              <a:t>No absurd results does not mean the GDPR can deal with the various information practices equally well </a:t>
            </a:r>
            <a:r>
              <a:rPr lang="en-US" sz="2000" dirty="0">
                <a:solidFill>
                  <a:srgbClr val="FF0000"/>
                </a:solidFill>
              </a:rPr>
              <a:t>(</a:t>
            </a:r>
            <a:r>
              <a:rPr lang="en-US" sz="2000" i="1" dirty="0">
                <a:solidFill>
                  <a:srgbClr val="FF0000"/>
                </a:solidFill>
              </a:rPr>
              <a:t>regulatory precision</a:t>
            </a:r>
            <a:r>
              <a:rPr lang="en-US" sz="2000" dirty="0">
                <a:solidFill>
                  <a:srgbClr val="FF0000"/>
                </a:solidFill>
              </a:rPr>
              <a:t>)</a:t>
            </a:r>
          </a:p>
          <a:p>
            <a:r>
              <a:rPr lang="en-US" sz="2000" dirty="0"/>
              <a:t>If the GDPR scope is broad, the semantic – syntactic divide is </a:t>
            </a:r>
            <a:r>
              <a:rPr lang="en-US" sz="2000" i="1" dirty="0">
                <a:solidFill>
                  <a:srgbClr val="FF0000"/>
                </a:solidFill>
              </a:rPr>
              <a:t>where we can draw the line</a:t>
            </a:r>
            <a:r>
              <a:rPr lang="en-US" sz="2000" dirty="0"/>
              <a:t>.</a:t>
            </a:r>
          </a:p>
        </p:txBody>
      </p:sp>
      <p:sp>
        <p:nvSpPr>
          <p:cNvPr id="2064" name="Rectangle 2063">
            <a:extLst>
              <a:ext uri="{FF2B5EF4-FFF2-40B4-BE49-F238E27FC236}">
                <a16:creationId xmlns:a16="http://schemas.microsoft.com/office/drawing/2014/main" id="{9B47378D-AD27-45D0-8C1C-5B1098DCC0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200" y="0"/>
            <a:ext cx="6781799" cy="6858000"/>
          </a:xfrm>
          <a:prstGeom prst="rect">
            <a:avLst/>
          </a:prstGeom>
          <a:solidFill>
            <a:srgbClr val="FFFFFF"/>
          </a:solidFill>
          <a:ln>
            <a:noFill/>
          </a:ln>
          <a:effectLst>
            <a:outerShdw blurRad="177800" dist="215900" dir="8520000" sx="94000" sy="94000" algn="t" rotWithShape="0">
              <a:srgbClr val="000000">
                <a:alpha val="1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4" name="Picture 6" descr="Young Girl Hitting Pinata, Candy Flying by Ryan Mcvay">
            <a:extLst>
              <a:ext uri="{FF2B5EF4-FFF2-40B4-BE49-F238E27FC236}">
                <a16:creationId xmlns:a16="http://schemas.microsoft.com/office/drawing/2014/main" id="{CF043E7B-9CEC-6223-3381-730CF64AC31A}"/>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6096000" y="1428677"/>
            <a:ext cx="5334197" cy="4000647"/>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73887A4B-909E-6768-E14C-4E444226CEBC}"/>
              </a:ext>
            </a:extLst>
          </p:cNvPr>
          <p:cNvGrpSpPr/>
          <p:nvPr/>
        </p:nvGrpSpPr>
        <p:grpSpPr>
          <a:xfrm>
            <a:off x="10427013" y="5475345"/>
            <a:ext cx="1656957" cy="1552254"/>
            <a:chOff x="3723132" y="5306069"/>
            <a:chExt cx="2351081" cy="1915637"/>
          </a:xfrm>
        </p:grpSpPr>
        <p:pic>
          <p:nvPicPr>
            <p:cNvPr id="8" name="Picture 7" descr="NEW-Logo-ERC-transparent.pdf">
              <a:extLst>
                <a:ext uri="{FF2B5EF4-FFF2-40B4-BE49-F238E27FC236}">
                  <a16:creationId xmlns:a16="http://schemas.microsoft.com/office/drawing/2014/main" id="{B82C56CE-B315-9301-B1CE-0787CB4753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3132" y="5962001"/>
              <a:ext cx="1498123" cy="1238803"/>
            </a:xfrm>
            <a:prstGeom prst="rect">
              <a:avLst/>
            </a:prstGeom>
          </p:spPr>
        </p:pic>
        <p:pic>
          <p:nvPicPr>
            <p:cNvPr id="9" name="Picture 8" descr="flag_yellow_.pdf">
              <a:extLst>
                <a:ext uri="{FF2B5EF4-FFF2-40B4-BE49-F238E27FC236}">
                  <a16:creationId xmlns:a16="http://schemas.microsoft.com/office/drawing/2014/main" id="{CFDFDFCA-1E4A-211E-0FD2-189D3FD565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70398" y="5306069"/>
              <a:ext cx="1603815" cy="1915637"/>
            </a:xfrm>
            <a:prstGeom prst="rect">
              <a:avLst/>
            </a:prstGeom>
          </p:spPr>
        </p:pic>
      </p:grpSp>
    </p:spTree>
    <p:extLst>
      <p:ext uri="{BB962C8B-B14F-4D97-AF65-F5344CB8AC3E}">
        <p14:creationId xmlns:p14="http://schemas.microsoft.com/office/powerpoint/2010/main" val="35235617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Chess checkmate">
            <a:extLst>
              <a:ext uri="{FF2B5EF4-FFF2-40B4-BE49-F238E27FC236}">
                <a16:creationId xmlns:a16="http://schemas.microsoft.com/office/drawing/2014/main" id="{090C4A23-BFB7-3B6C-590F-C70A81C309D2}"/>
              </a:ext>
            </a:extLst>
          </p:cNvPr>
          <p:cNvPicPr>
            <a:picLocks noChangeAspect="1"/>
          </p:cNvPicPr>
          <p:nvPr/>
        </p:nvPicPr>
        <p:blipFill rotWithShape="1">
          <a:blip r:embed="rId2"/>
          <a:srcRect t="8701" b="7029"/>
          <a:stretch/>
        </p:blipFill>
        <p:spPr>
          <a:xfrm>
            <a:off x="-3047" y="10"/>
            <a:ext cx="12191999" cy="6857990"/>
          </a:xfrm>
          <a:prstGeom prst="rect">
            <a:avLst/>
          </a:prstGeom>
        </p:spPr>
      </p:pic>
      <p:sp>
        <p:nvSpPr>
          <p:cNvPr id="2" name="Title 1">
            <a:extLst>
              <a:ext uri="{FF2B5EF4-FFF2-40B4-BE49-F238E27FC236}">
                <a16:creationId xmlns:a16="http://schemas.microsoft.com/office/drawing/2014/main" id="{B39AA331-043B-E31A-70B0-72F35E2525A1}"/>
              </a:ext>
            </a:extLst>
          </p:cNvPr>
          <p:cNvSpPr>
            <a:spLocks noGrp="1"/>
          </p:cNvSpPr>
          <p:nvPr>
            <p:ph type="title"/>
          </p:nvPr>
        </p:nvSpPr>
        <p:spPr>
          <a:xfrm>
            <a:off x="1097280" y="325550"/>
            <a:ext cx="10058400" cy="3574778"/>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r>
              <a:rPr lang="en-US" sz="5200" dirty="0">
                <a:solidFill>
                  <a:srgbClr val="FF0000"/>
                </a:solidFill>
              </a:rPr>
              <a:t>Implications</a:t>
            </a:r>
            <a:r>
              <a:rPr lang="en-US" sz="5200" dirty="0">
                <a:solidFill>
                  <a:srgbClr val="FFFFFF"/>
                </a:solidFill>
              </a:rPr>
              <a:t> for reform</a:t>
            </a:r>
          </a:p>
        </p:txBody>
      </p:sp>
      <p:grpSp>
        <p:nvGrpSpPr>
          <p:cNvPr id="3" name="Group 2">
            <a:extLst>
              <a:ext uri="{FF2B5EF4-FFF2-40B4-BE49-F238E27FC236}">
                <a16:creationId xmlns:a16="http://schemas.microsoft.com/office/drawing/2014/main" id="{67FACCDF-4F10-3719-43C7-72F0F14D771E}"/>
              </a:ext>
            </a:extLst>
          </p:cNvPr>
          <p:cNvGrpSpPr/>
          <p:nvPr/>
        </p:nvGrpSpPr>
        <p:grpSpPr>
          <a:xfrm>
            <a:off x="10427013" y="5475345"/>
            <a:ext cx="1656957" cy="1552254"/>
            <a:chOff x="3723132" y="5306069"/>
            <a:chExt cx="2351081" cy="1915637"/>
          </a:xfrm>
        </p:grpSpPr>
        <p:pic>
          <p:nvPicPr>
            <p:cNvPr id="5" name="Picture 4" descr="NEW-Logo-ERC-transparent.pdf">
              <a:extLst>
                <a:ext uri="{FF2B5EF4-FFF2-40B4-BE49-F238E27FC236}">
                  <a16:creationId xmlns:a16="http://schemas.microsoft.com/office/drawing/2014/main" id="{5654904F-76B3-FC6A-A907-BCBBE86FF5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3132" y="5962001"/>
              <a:ext cx="1498123" cy="1238803"/>
            </a:xfrm>
            <a:prstGeom prst="rect">
              <a:avLst/>
            </a:prstGeom>
          </p:spPr>
        </p:pic>
        <p:pic>
          <p:nvPicPr>
            <p:cNvPr id="6" name="Picture 5" descr="flag_yellow_.pdf">
              <a:extLst>
                <a:ext uri="{FF2B5EF4-FFF2-40B4-BE49-F238E27FC236}">
                  <a16:creationId xmlns:a16="http://schemas.microsoft.com/office/drawing/2014/main" id="{1F26EBC0-678C-494E-7C5F-F2E6128A5A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70398" y="5306069"/>
              <a:ext cx="1603815" cy="1915637"/>
            </a:xfrm>
            <a:prstGeom prst="rect">
              <a:avLst/>
            </a:prstGeom>
          </p:spPr>
        </p:pic>
      </p:grpSp>
    </p:spTree>
    <p:extLst>
      <p:ext uri="{BB962C8B-B14F-4D97-AF65-F5344CB8AC3E}">
        <p14:creationId xmlns:p14="http://schemas.microsoft.com/office/powerpoint/2010/main" val="23090869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23138-2796-AD58-750C-C45BD1A47CB3}"/>
              </a:ext>
            </a:extLst>
          </p:cNvPr>
          <p:cNvSpPr>
            <a:spLocks noGrp="1"/>
          </p:cNvSpPr>
          <p:nvPr>
            <p:ph type="title"/>
          </p:nvPr>
        </p:nvSpPr>
        <p:spPr>
          <a:xfrm>
            <a:off x="773407" y="1982693"/>
            <a:ext cx="4617770" cy="3627275"/>
          </a:xfrm>
        </p:spPr>
        <p:txBody>
          <a:bodyPr vert="horz" lIns="91440" tIns="45720" rIns="91440" bIns="45720" rtlCol="0" anchor="b">
            <a:normAutofit fontScale="90000"/>
          </a:bodyPr>
          <a:lstStyle/>
          <a:p>
            <a:pPr algn="ctr"/>
            <a:r>
              <a:rPr lang="en-US" sz="2800" kern="1200" dirty="0">
                <a:solidFill>
                  <a:srgbClr val="FF0000"/>
                </a:solidFill>
                <a:latin typeface="+mj-lt"/>
                <a:ea typeface="+mj-ea"/>
                <a:cs typeface="+mj-cs"/>
              </a:rPr>
              <a:t>Semantic information </a:t>
            </a:r>
            <a:r>
              <a:rPr lang="en-US" sz="2800" kern="1200" dirty="0">
                <a:solidFill>
                  <a:schemeClr val="tx1"/>
                </a:solidFill>
                <a:latin typeface="+mj-lt"/>
                <a:ea typeface="+mj-ea"/>
                <a:cs typeface="+mj-cs"/>
              </a:rPr>
              <a:t>as a regulatory target to tackle </a:t>
            </a:r>
            <a:r>
              <a:rPr lang="en-US" sz="2800" kern="1200" dirty="0">
                <a:solidFill>
                  <a:srgbClr val="FF0000"/>
                </a:solidFill>
                <a:latin typeface="+mj-lt"/>
                <a:ea typeface="+mj-ea"/>
                <a:cs typeface="+mj-cs"/>
              </a:rPr>
              <a:t>meaning-driven harms </a:t>
            </a:r>
            <a:br>
              <a:rPr lang="en-US" sz="2800" kern="1200" dirty="0">
                <a:solidFill>
                  <a:srgbClr val="FF0000"/>
                </a:solidFill>
                <a:latin typeface="+mj-lt"/>
                <a:ea typeface="+mj-ea"/>
                <a:cs typeface="+mj-cs"/>
              </a:rPr>
            </a:br>
            <a:r>
              <a:rPr lang="en-US" sz="2800" kern="1200" dirty="0">
                <a:latin typeface="+mj-lt"/>
                <a:ea typeface="+mj-ea"/>
                <a:cs typeface="+mj-cs"/>
              </a:rPr>
              <a:t>(e.g. information about something in private sphere, or historically ‘sensitive’: religion, political beliefs)</a:t>
            </a:r>
            <a:br>
              <a:rPr lang="en-US" sz="2800" kern="1200" dirty="0">
                <a:solidFill>
                  <a:schemeClr val="tx1"/>
                </a:solidFill>
                <a:latin typeface="+mj-lt"/>
                <a:ea typeface="+mj-ea"/>
                <a:cs typeface="+mj-cs"/>
              </a:rPr>
            </a:br>
            <a:br>
              <a:rPr lang="en-US" sz="2800" kern="1200" dirty="0">
                <a:solidFill>
                  <a:schemeClr val="tx1"/>
                </a:solidFill>
                <a:latin typeface="+mj-lt"/>
                <a:ea typeface="+mj-ea"/>
                <a:cs typeface="+mj-cs"/>
              </a:rPr>
            </a:br>
            <a:r>
              <a:rPr lang="en-US" sz="2800" kern="1200" dirty="0">
                <a:solidFill>
                  <a:schemeClr val="tx1"/>
                </a:solidFill>
                <a:latin typeface="+mj-lt"/>
                <a:ea typeface="+mj-ea"/>
                <a:cs typeface="+mj-cs"/>
              </a:rPr>
              <a:t>We cannot regulate cognitive processes </a:t>
            </a:r>
            <a:r>
              <a:rPr lang="en-US" sz="2800" kern="1200" dirty="0">
                <a:solidFill>
                  <a:schemeClr val="tx1"/>
                </a:solidFill>
                <a:latin typeface="+mj-lt"/>
                <a:ea typeface="+mj-ea"/>
                <a:cs typeface="+mj-cs"/>
                <a:sym typeface="Wingdings" pitchFamily="2" charset="2"/>
              </a:rPr>
              <a:t> access to &amp; communication of semantic information is the next best thing</a:t>
            </a:r>
            <a:endParaRPr lang="en-US" sz="2800" kern="1200" dirty="0">
              <a:solidFill>
                <a:schemeClr val="tx1"/>
              </a:solidFill>
              <a:latin typeface="+mj-lt"/>
              <a:ea typeface="+mj-ea"/>
              <a:cs typeface="+mj-cs"/>
            </a:endParaRPr>
          </a:p>
        </p:txBody>
      </p:sp>
      <p:pic>
        <p:nvPicPr>
          <p:cNvPr id="23554" name="Picture 2" descr="Cognition - Wikipedia">
            <a:extLst>
              <a:ext uri="{FF2B5EF4-FFF2-40B4-BE49-F238E27FC236}">
                <a16:creationId xmlns:a16="http://schemas.microsoft.com/office/drawing/2014/main" id="{1D3578D2-82A9-9A20-B4A2-668A91E6E5E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800824" y="578738"/>
            <a:ext cx="3898502" cy="5670549"/>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F05980E8-E3A5-B3D8-B550-18E6136BD741}"/>
              </a:ext>
            </a:extLst>
          </p:cNvPr>
          <p:cNvGrpSpPr/>
          <p:nvPr/>
        </p:nvGrpSpPr>
        <p:grpSpPr>
          <a:xfrm>
            <a:off x="10427013" y="5475345"/>
            <a:ext cx="1656957" cy="1552254"/>
            <a:chOff x="3723132" y="5306069"/>
            <a:chExt cx="2351081" cy="1915637"/>
          </a:xfrm>
        </p:grpSpPr>
        <p:pic>
          <p:nvPicPr>
            <p:cNvPr id="4" name="Picture 3" descr="NEW-Logo-ERC-transparent.pdf">
              <a:extLst>
                <a:ext uri="{FF2B5EF4-FFF2-40B4-BE49-F238E27FC236}">
                  <a16:creationId xmlns:a16="http://schemas.microsoft.com/office/drawing/2014/main" id="{37E1ADB6-FE83-A982-6896-142415F38C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3132" y="5962001"/>
              <a:ext cx="1498123" cy="1238803"/>
            </a:xfrm>
            <a:prstGeom prst="rect">
              <a:avLst/>
            </a:prstGeom>
          </p:spPr>
        </p:pic>
        <p:pic>
          <p:nvPicPr>
            <p:cNvPr id="5" name="Picture 4" descr="flag_yellow_.pdf">
              <a:extLst>
                <a:ext uri="{FF2B5EF4-FFF2-40B4-BE49-F238E27FC236}">
                  <a16:creationId xmlns:a16="http://schemas.microsoft.com/office/drawing/2014/main" id="{F062E3A7-EACE-62DC-468D-0D39CF26B7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70398" y="5306069"/>
              <a:ext cx="1603815" cy="1915637"/>
            </a:xfrm>
            <a:prstGeom prst="rect">
              <a:avLst/>
            </a:prstGeom>
          </p:spPr>
        </p:pic>
      </p:grpSp>
    </p:spTree>
    <p:extLst>
      <p:ext uri="{BB962C8B-B14F-4D97-AF65-F5344CB8AC3E}">
        <p14:creationId xmlns:p14="http://schemas.microsoft.com/office/powerpoint/2010/main" val="22143785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50E3516-D4C5-2987-4064-40FD7A038618}"/>
              </a:ext>
            </a:extLst>
          </p:cNvPr>
          <p:cNvPicPr>
            <a:picLocks noChangeAspect="1"/>
          </p:cNvPicPr>
          <p:nvPr/>
        </p:nvPicPr>
        <p:blipFill>
          <a:blip r:embed="rId2"/>
          <a:stretch>
            <a:fillRect/>
          </a:stretch>
        </p:blipFill>
        <p:spPr>
          <a:xfrm>
            <a:off x="1911350" y="1041399"/>
            <a:ext cx="8680450" cy="4693367"/>
          </a:xfrm>
          <a:prstGeom prst="rect">
            <a:avLst/>
          </a:prstGeom>
        </p:spPr>
      </p:pic>
      <p:grpSp>
        <p:nvGrpSpPr>
          <p:cNvPr id="2" name="Group 1">
            <a:extLst>
              <a:ext uri="{FF2B5EF4-FFF2-40B4-BE49-F238E27FC236}">
                <a16:creationId xmlns:a16="http://schemas.microsoft.com/office/drawing/2014/main" id="{6AD3E754-719D-4694-96BC-BA26232321AB}"/>
              </a:ext>
            </a:extLst>
          </p:cNvPr>
          <p:cNvGrpSpPr/>
          <p:nvPr/>
        </p:nvGrpSpPr>
        <p:grpSpPr>
          <a:xfrm>
            <a:off x="10427013" y="5475345"/>
            <a:ext cx="1656957" cy="1552254"/>
            <a:chOff x="3723132" y="5306069"/>
            <a:chExt cx="2351081" cy="1915637"/>
          </a:xfrm>
        </p:grpSpPr>
        <p:pic>
          <p:nvPicPr>
            <p:cNvPr id="3" name="Picture 2" descr="NEW-Logo-ERC-transparent.pdf">
              <a:extLst>
                <a:ext uri="{FF2B5EF4-FFF2-40B4-BE49-F238E27FC236}">
                  <a16:creationId xmlns:a16="http://schemas.microsoft.com/office/drawing/2014/main" id="{8AA2A6F8-6432-D6AD-F36E-0A58891103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3132" y="5962001"/>
              <a:ext cx="1498123" cy="1238803"/>
            </a:xfrm>
            <a:prstGeom prst="rect">
              <a:avLst/>
            </a:prstGeom>
          </p:spPr>
        </p:pic>
        <p:pic>
          <p:nvPicPr>
            <p:cNvPr id="5" name="Picture 4" descr="flag_yellow_.pdf">
              <a:extLst>
                <a:ext uri="{FF2B5EF4-FFF2-40B4-BE49-F238E27FC236}">
                  <a16:creationId xmlns:a16="http://schemas.microsoft.com/office/drawing/2014/main" id="{E37A8546-B61A-07A3-FAE2-85BCBB7052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70398" y="5306069"/>
              <a:ext cx="1603815" cy="1915637"/>
            </a:xfrm>
            <a:prstGeom prst="rect">
              <a:avLst/>
            </a:prstGeom>
          </p:spPr>
        </p:pic>
      </p:grpSp>
    </p:spTree>
    <p:extLst>
      <p:ext uri="{BB962C8B-B14F-4D97-AF65-F5344CB8AC3E}">
        <p14:creationId xmlns:p14="http://schemas.microsoft.com/office/powerpoint/2010/main" val="35712684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552C1DC-FF0B-0E4A-E47E-6008790516E4}"/>
              </a:ext>
            </a:extLst>
          </p:cNvPr>
          <p:cNvSpPr>
            <a:spLocks noGrp="1"/>
          </p:cNvSpPr>
          <p:nvPr>
            <p:ph type="title"/>
          </p:nvPr>
        </p:nvSpPr>
        <p:spPr>
          <a:xfrm>
            <a:off x="761995" y="307447"/>
            <a:ext cx="10693884" cy="1109932"/>
          </a:xfrm>
        </p:spPr>
        <p:txBody>
          <a:bodyPr>
            <a:normAutofit fontScale="90000"/>
          </a:bodyPr>
          <a:lstStyle/>
          <a:p>
            <a:pPr marL="17463" lvl="0" indent="-17463">
              <a:spcBef>
                <a:spcPts val="600"/>
              </a:spcBef>
              <a:spcAft>
                <a:spcPts val="600"/>
              </a:spcAft>
            </a:pPr>
            <a:r>
              <a:rPr lang="en-NL" sz="4000" dirty="0">
                <a:solidFill>
                  <a:srgbClr val="FF0000"/>
                </a:solidFill>
              </a:rPr>
              <a:t>Meaning-agnostic wrongs </a:t>
            </a:r>
            <a:r>
              <a:rPr lang="en-NL" sz="4000" dirty="0"/>
              <a:t>addressed through regulation of “change to reality”, i.e. problematic </a:t>
            </a:r>
            <a:r>
              <a:rPr lang="en-NL" sz="4000" dirty="0">
                <a:solidFill>
                  <a:srgbClr val="FF0000"/>
                </a:solidFill>
              </a:rPr>
              <a:t>practices</a:t>
            </a:r>
            <a:endParaRPr lang="en-US" sz="4000" dirty="0">
              <a:solidFill>
                <a:srgbClr val="FF0000"/>
              </a:solidFill>
            </a:endParaRPr>
          </a:p>
        </p:txBody>
      </p:sp>
      <p:sp>
        <p:nvSpPr>
          <p:cNvPr id="6" name="Content Placeholder 5">
            <a:extLst>
              <a:ext uri="{FF2B5EF4-FFF2-40B4-BE49-F238E27FC236}">
                <a16:creationId xmlns:a16="http://schemas.microsoft.com/office/drawing/2014/main" id="{1127A81C-D456-2ADE-ABA7-2A32B79F4BC7}"/>
              </a:ext>
            </a:extLst>
          </p:cNvPr>
          <p:cNvSpPr>
            <a:spLocks noGrp="1"/>
          </p:cNvSpPr>
          <p:nvPr>
            <p:ph idx="1"/>
          </p:nvPr>
        </p:nvSpPr>
        <p:spPr>
          <a:xfrm>
            <a:off x="6703396" y="1724826"/>
            <a:ext cx="4752483" cy="4535697"/>
          </a:xfrm>
        </p:spPr>
        <p:txBody>
          <a:bodyPr anchor="ctr">
            <a:normAutofit/>
          </a:bodyPr>
          <a:lstStyle/>
          <a:p>
            <a:r>
              <a:rPr lang="en-GB" sz="2400" u="none" strike="noStrike" dirty="0">
                <a:effectLst/>
                <a:latin typeface="Calibri" panose="020F0502020204030204" pitchFamily="34" charset="0"/>
                <a:ea typeface="Calibri" panose="020F0502020204030204" pitchFamily="34" charset="0"/>
              </a:rPr>
              <a:t>Regulating the “flow of information” or “processing of information” is too </a:t>
            </a:r>
            <a:r>
              <a:rPr lang="en-GB" sz="2400" u="none" strike="noStrike" dirty="0">
                <a:solidFill>
                  <a:srgbClr val="FF0000"/>
                </a:solidFill>
                <a:effectLst/>
                <a:latin typeface="Calibri" panose="020F0502020204030204" pitchFamily="34" charset="0"/>
                <a:ea typeface="Calibri" panose="020F0502020204030204" pitchFamily="34" charset="0"/>
              </a:rPr>
              <a:t>imprecise and indirect </a:t>
            </a:r>
            <a:r>
              <a:rPr lang="en-GB" sz="2400" u="none" strike="noStrike" dirty="0">
                <a:effectLst/>
                <a:latin typeface="Calibri" panose="020F0502020204030204" pitchFamily="34" charset="0"/>
                <a:ea typeface="Calibri" panose="020F0502020204030204" pitchFamily="34" charset="0"/>
              </a:rPr>
              <a:t>to address the diverse harms, which likely require different approaches. </a:t>
            </a:r>
          </a:p>
          <a:p>
            <a:r>
              <a:rPr lang="en-GB" sz="2400" u="none" strike="noStrike" dirty="0">
                <a:effectLst/>
                <a:latin typeface="Calibri" panose="020F0502020204030204" pitchFamily="34" charset="0"/>
                <a:ea typeface="Calibri" panose="020F0502020204030204" pitchFamily="34" charset="0"/>
              </a:rPr>
              <a:t>Focus on PD </a:t>
            </a:r>
            <a:r>
              <a:rPr lang="en-GB" sz="2400" u="none" strike="noStrike" dirty="0">
                <a:solidFill>
                  <a:srgbClr val="FF0000"/>
                </a:solidFill>
                <a:effectLst/>
                <a:latin typeface="Calibri" panose="020F0502020204030204" pitchFamily="34" charset="0"/>
                <a:ea typeface="Calibri" panose="020F0502020204030204" pitchFamily="34" charset="0"/>
              </a:rPr>
              <a:t>distracts the debate and regulation away from what is really problematic.</a:t>
            </a:r>
            <a:endParaRPr lang="en-US" sz="2400" dirty="0"/>
          </a:p>
        </p:txBody>
      </p:sp>
      <p:pic>
        <p:nvPicPr>
          <p:cNvPr id="24584" name="Picture 8" descr="Figure 1 from The role of social meaning in inattentional blindness: When  the gorillas in our midst do not go unseen. | Semantic Scholar">
            <a:extLst>
              <a:ext uri="{FF2B5EF4-FFF2-40B4-BE49-F238E27FC236}">
                <a16:creationId xmlns:a16="http://schemas.microsoft.com/office/drawing/2014/main" id="{B1D1A4AB-F325-4849-2B7F-72B993BA67D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78994" y="2357888"/>
            <a:ext cx="4919210" cy="3775494"/>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2" descr="But Did You See the Gorilla? The Problem With Inattentional Blindness |  Science| Smithsonian Magazine">
            <a:extLst>
              <a:ext uri="{FF2B5EF4-FFF2-40B4-BE49-F238E27FC236}">
                <a16:creationId xmlns:a16="http://schemas.microsoft.com/office/drawing/2014/main" id="{0E057B06-6FA5-526C-36F5-497C764F0CC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descr="But Did You See the Gorilla? The Problem With Inattentional Blindness |  Science| Smithsonian Magazine">
            <a:extLst>
              <a:ext uri="{FF2B5EF4-FFF2-40B4-BE49-F238E27FC236}">
                <a16:creationId xmlns:a16="http://schemas.microsoft.com/office/drawing/2014/main" id="{5793ED69-E8A5-226F-0FAB-58A90FEC0B8C}"/>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6" descr="Viewers of this video were asked to count how many times white-shirted players passed the ball">
            <a:extLst>
              <a:ext uri="{FF2B5EF4-FFF2-40B4-BE49-F238E27FC236}">
                <a16:creationId xmlns:a16="http://schemas.microsoft.com/office/drawing/2014/main" id="{DFF4E331-1C37-2DDF-9BBE-970D7DD918B2}"/>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0" name="Group 9">
            <a:extLst>
              <a:ext uri="{FF2B5EF4-FFF2-40B4-BE49-F238E27FC236}">
                <a16:creationId xmlns:a16="http://schemas.microsoft.com/office/drawing/2014/main" id="{DF6F4ED0-3DAF-0500-A7E4-CAC64C7E80A0}"/>
              </a:ext>
            </a:extLst>
          </p:cNvPr>
          <p:cNvGrpSpPr/>
          <p:nvPr/>
        </p:nvGrpSpPr>
        <p:grpSpPr>
          <a:xfrm>
            <a:off x="10427013" y="5475345"/>
            <a:ext cx="1656957" cy="1552254"/>
            <a:chOff x="3723132" y="5306069"/>
            <a:chExt cx="2351081" cy="1915637"/>
          </a:xfrm>
        </p:grpSpPr>
        <p:pic>
          <p:nvPicPr>
            <p:cNvPr id="11" name="Picture 10" descr="NEW-Logo-ERC-transparent.pdf">
              <a:extLst>
                <a:ext uri="{FF2B5EF4-FFF2-40B4-BE49-F238E27FC236}">
                  <a16:creationId xmlns:a16="http://schemas.microsoft.com/office/drawing/2014/main" id="{7EA3CD3C-6992-5447-E0B8-48927AC8AF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3132" y="5962001"/>
              <a:ext cx="1498123" cy="1238803"/>
            </a:xfrm>
            <a:prstGeom prst="rect">
              <a:avLst/>
            </a:prstGeom>
          </p:spPr>
        </p:pic>
        <p:pic>
          <p:nvPicPr>
            <p:cNvPr id="12" name="Picture 11" descr="flag_yellow_.pdf">
              <a:extLst>
                <a:ext uri="{FF2B5EF4-FFF2-40B4-BE49-F238E27FC236}">
                  <a16:creationId xmlns:a16="http://schemas.microsoft.com/office/drawing/2014/main" id="{21D8019E-738B-9286-52E1-98D37DB182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70398" y="5306069"/>
              <a:ext cx="1603815" cy="1915637"/>
            </a:xfrm>
            <a:prstGeom prst="rect">
              <a:avLst/>
            </a:prstGeom>
          </p:spPr>
        </p:pic>
      </p:grpSp>
    </p:spTree>
    <p:extLst>
      <p:ext uri="{BB962C8B-B14F-4D97-AF65-F5344CB8AC3E}">
        <p14:creationId xmlns:p14="http://schemas.microsoft.com/office/powerpoint/2010/main" val="11029162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2D76D-9F77-E533-5194-8E3DB668E68A}"/>
              </a:ext>
            </a:extLst>
          </p:cNvPr>
          <p:cNvSpPr>
            <a:spLocks noGrp="1"/>
          </p:cNvSpPr>
          <p:nvPr>
            <p:ph type="title"/>
          </p:nvPr>
        </p:nvSpPr>
        <p:spPr>
          <a:xfrm>
            <a:off x="633446" y="640081"/>
            <a:ext cx="6562262" cy="3849244"/>
          </a:xfrm>
          <a:noFill/>
        </p:spPr>
        <p:txBody>
          <a:bodyPr vert="horz" lIns="91440" tIns="45720" rIns="91440" bIns="45720" rtlCol="0" anchor="b">
            <a:normAutofit/>
          </a:bodyPr>
          <a:lstStyle/>
          <a:p>
            <a:pPr algn="r"/>
            <a:r>
              <a:rPr lang="en-US" sz="6000" dirty="0"/>
              <a:t>Which practices?</a:t>
            </a:r>
          </a:p>
        </p:txBody>
      </p:sp>
      <p:pic>
        <p:nvPicPr>
          <p:cNvPr id="5" name="Picture 4" descr="Magnifying glass and question mark">
            <a:extLst>
              <a:ext uri="{FF2B5EF4-FFF2-40B4-BE49-F238E27FC236}">
                <a16:creationId xmlns:a16="http://schemas.microsoft.com/office/drawing/2014/main" id="{FFBAE4C5-AC87-F952-F427-54A64CDD5D18}"/>
              </a:ext>
            </a:extLst>
          </p:cNvPr>
          <p:cNvPicPr>
            <a:picLocks noChangeAspect="1"/>
          </p:cNvPicPr>
          <p:nvPr/>
        </p:nvPicPr>
        <p:blipFill rotWithShape="1">
          <a:blip r:embed="rId2"/>
          <a:srcRect l="32812" r="29163"/>
          <a:stretch/>
        </p:blipFill>
        <p:spPr>
          <a:xfrm>
            <a:off x="7552944" y="10"/>
            <a:ext cx="4636008" cy="6857990"/>
          </a:xfrm>
          <a:prstGeom prst="rect">
            <a:avLst/>
          </a:prstGeom>
        </p:spPr>
      </p:pic>
      <p:grpSp>
        <p:nvGrpSpPr>
          <p:cNvPr id="4" name="Group 3">
            <a:extLst>
              <a:ext uri="{FF2B5EF4-FFF2-40B4-BE49-F238E27FC236}">
                <a16:creationId xmlns:a16="http://schemas.microsoft.com/office/drawing/2014/main" id="{2635B697-2116-2506-A777-2AB2BBE4B0A0}"/>
              </a:ext>
            </a:extLst>
          </p:cNvPr>
          <p:cNvGrpSpPr/>
          <p:nvPr/>
        </p:nvGrpSpPr>
        <p:grpSpPr>
          <a:xfrm>
            <a:off x="10427013" y="5475345"/>
            <a:ext cx="1656957" cy="1552254"/>
            <a:chOff x="3723132" y="5306069"/>
            <a:chExt cx="2351081" cy="1915637"/>
          </a:xfrm>
        </p:grpSpPr>
        <p:pic>
          <p:nvPicPr>
            <p:cNvPr id="6" name="Picture 5" descr="NEW-Logo-ERC-transparent.pdf">
              <a:extLst>
                <a:ext uri="{FF2B5EF4-FFF2-40B4-BE49-F238E27FC236}">
                  <a16:creationId xmlns:a16="http://schemas.microsoft.com/office/drawing/2014/main" id="{479632B4-7BCB-F56A-4809-012F20BBD4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3132" y="5962001"/>
              <a:ext cx="1498123" cy="1238803"/>
            </a:xfrm>
            <a:prstGeom prst="rect">
              <a:avLst/>
            </a:prstGeom>
          </p:spPr>
        </p:pic>
        <p:pic>
          <p:nvPicPr>
            <p:cNvPr id="7" name="Picture 6" descr="flag_yellow_.pdf">
              <a:extLst>
                <a:ext uri="{FF2B5EF4-FFF2-40B4-BE49-F238E27FC236}">
                  <a16:creationId xmlns:a16="http://schemas.microsoft.com/office/drawing/2014/main" id="{0CEE3AE9-2092-7BD9-F850-60F2DC2E03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70398" y="5306069"/>
              <a:ext cx="1603815" cy="1915637"/>
            </a:xfrm>
            <a:prstGeom prst="rect">
              <a:avLst/>
            </a:prstGeom>
          </p:spPr>
        </p:pic>
      </p:grpSp>
    </p:spTree>
    <p:extLst>
      <p:ext uri="{BB962C8B-B14F-4D97-AF65-F5344CB8AC3E}">
        <p14:creationId xmlns:p14="http://schemas.microsoft.com/office/powerpoint/2010/main" val="31122200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Slide Background">
            <a:extLst>
              <a:ext uri="{FF2B5EF4-FFF2-40B4-BE49-F238E27FC236}">
                <a16:creationId xmlns:a16="http://schemas.microsoft.com/office/drawing/2014/main" id="{649C91A9-84E7-4BF0-9026-62F01380D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7792D76D-9F77-E533-5194-8E3DB668E68A}"/>
              </a:ext>
            </a:extLst>
          </p:cNvPr>
          <p:cNvSpPr>
            <a:spLocks noGrp="1"/>
          </p:cNvSpPr>
          <p:nvPr>
            <p:ph type="title"/>
          </p:nvPr>
        </p:nvSpPr>
        <p:spPr>
          <a:xfrm>
            <a:off x="761802" y="762001"/>
            <a:ext cx="4080362" cy="1708242"/>
          </a:xfrm>
        </p:spPr>
        <p:txBody>
          <a:bodyPr vert="horz" lIns="91440" tIns="45720" rIns="91440" bIns="45720" rtlCol="0" anchor="ctr">
            <a:normAutofit/>
          </a:bodyPr>
          <a:lstStyle/>
          <a:p>
            <a:r>
              <a:rPr lang="en-US" sz="4000" dirty="0"/>
              <a:t>Sectoral legislation</a:t>
            </a:r>
          </a:p>
        </p:txBody>
      </p:sp>
      <p:sp>
        <p:nvSpPr>
          <p:cNvPr id="3" name="Content Placeholder 2">
            <a:extLst>
              <a:ext uri="{FF2B5EF4-FFF2-40B4-BE49-F238E27FC236}">
                <a16:creationId xmlns:a16="http://schemas.microsoft.com/office/drawing/2014/main" id="{BB160A79-4843-A601-F9A7-A9EBC76AAD1C}"/>
              </a:ext>
            </a:extLst>
          </p:cNvPr>
          <p:cNvSpPr>
            <a:spLocks noGrp="1"/>
          </p:cNvSpPr>
          <p:nvPr>
            <p:ph idx="1"/>
          </p:nvPr>
        </p:nvSpPr>
        <p:spPr>
          <a:xfrm>
            <a:off x="761803" y="2470244"/>
            <a:ext cx="4766161" cy="3769834"/>
          </a:xfrm>
        </p:spPr>
        <p:txBody>
          <a:bodyPr vert="horz" lIns="91440" tIns="45720" rIns="91440" bIns="45720" rtlCol="0" anchor="ctr">
            <a:normAutofit fontScale="92500"/>
          </a:bodyPr>
          <a:lstStyle/>
          <a:p>
            <a:pPr marL="0" indent="0">
              <a:buNone/>
            </a:pPr>
            <a:r>
              <a:rPr lang="en-US" sz="2200" dirty="0"/>
              <a:t>Old but 2.0:</a:t>
            </a:r>
          </a:p>
          <a:p>
            <a:r>
              <a:rPr lang="en-US" sz="2200" dirty="0"/>
              <a:t>Consumer protection (e.g. Natalie </a:t>
            </a:r>
            <a:r>
              <a:rPr lang="en-US" sz="2200" dirty="0" err="1"/>
              <a:t>Helberger</a:t>
            </a:r>
            <a:r>
              <a:rPr lang="en-US" sz="2200" dirty="0"/>
              <a:t>)</a:t>
            </a:r>
          </a:p>
          <a:p>
            <a:r>
              <a:rPr lang="en-US" sz="2200" dirty="0"/>
              <a:t>Discrimination (</a:t>
            </a:r>
            <a:r>
              <a:rPr lang="en-US" sz="2200" dirty="0" err="1"/>
              <a:t>Janneke</a:t>
            </a:r>
            <a:r>
              <a:rPr lang="en-US" sz="2200" dirty="0"/>
              <a:t> </a:t>
            </a:r>
            <a:r>
              <a:rPr lang="en-US" sz="2200" dirty="0" err="1"/>
              <a:t>Gerards</a:t>
            </a:r>
            <a:r>
              <a:rPr lang="en-US" sz="2200" dirty="0"/>
              <a:t>, </a:t>
            </a:r>
            <a:r>
              <a:rPr lang="en-GB" sz="2200" dirty="0" err="1"/>
              <a:t>Raphaele</a:t>
            </a:r>
            <a:r>
              <a:rPr lang="en-GB" sz="2200" dirty="0"/>
              <a:t> </a:t>
            </a:r>
            <a:r>
              <a:rPr lang="en-GB" sz="2200" dirty="0" err="1"/>
              <a:t>Xenidis</a:t>
            </a:r>
            <a:r>
              <a:rPr lang="en-GB" sz="2200" dirty="0"/>
              <a:t>, </a:t>
            </a:r>
            <a:r>
              <a:rPr lang="en-US" sz="2200" dirty="0"/>
              <a:t>Frederik </a:t>
            </a:r>
            <a:r>
              <a:rPr lang="en-US" sz="2200" dirty="0" err="1"/>
              <a:t>Borgesius</a:t>
            </a:r>
            <a:r>
              <a:rPr lang="en-US" sz="2200" dirty="0"/>
              <a:t>)</a:t>
            </a:r>
          </a:p>
          <a:p>
            <a:r>
              <a:rPr lang="en-US" sz="2200" dirty="0"/>
              <a:t>Admin law (Karen Yeung, Anne </a:t>
            </a:r>
            <a:r>
              <a:rPr lang="en-US" sz="2200" dirty="0" err="1"/>
              <a:t>Meuese</a:t>
            </a:r>
            <a:r>
              <a:rPr lang="en-US" sz="2200" dirty="0"/>
              <a:t>)</a:t>
            </a:r>
          </a:p>
          <a:p>
            <a:pPr marL="0" indent="0">
              <a:buNone/>
            </a:pPr>
            <a:r>
              <a:rPr lang="en-US" sz="2200" dirty="0"/>
              <a:t>New:</a:t>
            </a:r>
          </a:p>
          <a:p>
            <a:r>
              <a:rPr lang="en-US" sz="2200" dirty="0"/>
              <a:t>Use of AI (the AI Act)</a:t>
            </a:r>
          </a:p>
          <a:p>
            <a:r>
              <a:rPr lang="en-US" sz="2200" dirty="0"/>
              <a:t>Political targeted ads + </a:t>
            </a:r>
            <a:r>
              <a:rPr lang="en-US" sz="2200" dirty="0">
                <a:solidFill>
                  <a:srgbClr val="FF0000"/>
                </a:solidFill>
              </a:rPr>
              <a:t>new laws for uncovered practices</a:t>
            </a:r>
          </a:p>
        </p:txBody>
      </p:sp>
      <p:sp>
        <p:nvSpPr>
          <p:cNvPr id="16" name="Rectangle 15">
            <a:extLst>
              <a:ext uri="{FF2B5EF4-FFF2-40B4-BE49-F238E27FC236}">
                <a16:creationId xmlns:a16="http://schemas.microsoft.com/office/drawing/2014/main" id="{9B47378D-AD27-45D0-8C1C-5B1098DCC0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200" y="0"/>
            <a:ext cx="6781799" cy="6858000"/>
          </a:xfrm>
          <a:prstGeom prst="rect">
            <a:avLst/>
          </a:prstGeom>
          <a:solidFill>
            <a:srgbClr val="FFFFFF"/>
          </a:solidFill>
          <a:ln>
            <a:noFill/>
          </a:ln>
          <a:effectLst>
            <a:outerShdw blurRad="177800" dist="215900" dir="8520000" sx="94000" sy="94000" algn="t" rotWithShape="0">
              <a:srgbClr val="000000">
                <a:alpha val="1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Wooden puzzle">
            <a:extLst>
              <a:ext uri="{FF2B5EF4-FFF2-40B4-BE49-F238E27FC236}">
                <a16:creationId xmlns:a16="http://schemas.microsoft.com/office/drawing/2014/main" id="{D3BECA00-59B2-1983-6540-56A8FC87D2AE}"/>
              </a:ext>
            </a:extLst>
          </p:cNvPr>
          <p:cNvPicPr>
            <a:picLocks noChangeAspect="1"/>
          </p:cNvPicPr>
          <p:nvPr/>
        </p:nvPicPr>
        <p:blipFill>
          <a:blip r:embed="rId2"/>
          <a:stretch>
            <a:fillRect/>
          </a:stretch>
        </p:blipFill>
        <p:spPr>
          <a:xfrm>
            <a:off x="6096000" y="1648712"/>
            <a:ext cx="5334197" cy="3560576"/>
          </a:xfrm>
          <a:prstGeom prst="rect">
            <a:avLst/>
          </a:prstGeom>
        </p:spPr>
      </p:pic>
      <p:grpSp>
        <p:nvGrpSpPr>
          <p:cNvPr id="11" name="Group 10">
            <a:extLst>
              <a:ext uri="{FF2B5EF4-FFF2-40B4-BE49-F238E27FC236}">
                <a16:creationId xmlns:a16="http://schemas.microsoft.com/office/drawing/2014/main" id="{235B9A16-54F9-9458-B759-DA70E2A5DD14}"/>
              </a:ext>
            </a:extLst>
          </p:cNvPr>
          <p:cNvGrpSpPr/>
          <p:nvPr/>
        </p:nvGrpSpPr>
        <p:grpSpPr>
          <a:xfrm>
            <a:off x="10427013" y="5475345"/>
            <a:ext cx="1656957" cy="1552254"/>
            <a:chOff x="3723132" y="5306069"/>
            <a:chExt cx="2351081" cy="1915637"/>
          </a:xfrm>
        </p:grpSpPr>
        <p:pic>
          <p:nvPicPr>
            <p:cNvPr id="12" name="Picture 11" descr="NEW-Logo-ERC-transparent.pdf">
              <a:extLst>
                <a:ext uri="{FF2B5EF4-FFF2-40B4-BE49-F238E27FC236}">
                  <a16:creationId xmlns:a16="http://schemas.microsoft.com/office/drawing/2014/main" id="{0AC4DFE7-68D6-9890-A1C3-7A1056D02E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3132" y="5962001"/>
              <a:ext cx="1498123" cy="1238803"/>
            </a:xfrm>
            <a:prstGeom prst="rect">
              <a:avLst/>
            </a:prstGeom>
          </p:spPr>
        </p:pic>
        <p:pic>
          <p:nvPicPr>
            <p:cNvPr id="13" name="Picture 12" descr="flag_yellow_.pdf">
              <a:extLst>
                <a:ext uri="{FF2B5EF4-FFF2-40B4-BE49-F238E27FC236}">
                  <a16:creationId xmlns:a16="http://schemas.microsoft.com/office/drawing/2014/main" id="{8C4D6905-AD03-CDD8-F28D-8FC324C948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70398" y="5306069"/>
              <a:ext cx="1603815" cy="1915637"/>
            </a:xfrm>
            <a:prstGeom prst="rect">
              <a:avLst/>
            </a:prstGeom>
          </p:spPr>
        </p:pic>
      </p:grpSp>
    </p:spTree>
    <p:extLst>
      <p:ext uri="{BB962C8B-B14F-4D97-AF65-F5344CB8AC3E}">
        <p14:creationId xmlns:p14="http://schemas.microsoft.com/office/powerpoint/2010/main" val="22568581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80DF40B2-80F7-4E71-B46C-284163F365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92D76D-9F77-E533-5194-8E3DB668E68A}"/>
              </a:ext>
            </a:extLst>
          </p:cNvPr>
          <p:cNvSpPr>
            <a:spLocks noGrp="1"/>
          </p:cNvSpPr>
          <p:nvPr>
            <p:ph type="title"/>
          </p:nvPr>
        </p:nvSpPr>
        <p:spPr>
          <a:xfrm>
            <a:off x="838199" y="548464"/>
            <a:ext cx="3807187" cy="2228074"/>
          </a:xfrm>
        </p:spPr>
        <p:txBody>
          <a:bodyPr vert="horz" lIns="91440" tIns="45720" rIns="91440" bIns="45720" rtlCol="0">
            <a:normAutofit/>
          </a:bodyPr>
          <a:lstStyle/>
          <a:p>
            <a:r>
              <a:rPr lang="en-US" sz="3700" dirty="0"/>
              <a:t>General principles of design and use of computer code </a:t>
            </a:r>
            <a:r>
              <a:rPr lang="en-US" sz="3700" dirty="0">
                <a:solidFill>
                  <a:srgbClr val="FF0000"/>
                </a:solidFill>
              </a:rPr>
              <a:t>as a baseline</a:t>
            </a:r>
          </a:p>
        </p:txBody>
      </p:sp>
      <p:sp>
        <p:nvSpPr>
          <p:cNvPr id="3" name="Content Placeholder 2">
            <a:extLst>
              <a:ext uri="{FF2B5EF4-FFF2-40B4-BE49-F238E27FC236}">
                <a16:creationId xmlns:a16="http://schemas.microsoft.com/office/drawing/2014/main" id="{BB160A79-4843-A601-F9A7-A9EBC76AAD1C}"/>
              </a:ext>
            </a:extLst>
          </p:cNvPr>
          <p:cNvSpPr>
            <a:spLocks noGrp="1"/>
          </p:cNvSpPr>
          <p:nvPr>
            <p:ph idx="1"/>
          </p:nvPr>
        </p:nvSpPr>
        <p:spPr>
          <a:xfrm>
            <a:off x="838201" y="2962279"/>
            <a:ext cx="3799425" cy="3143241"/>
          </a:xfrm>
        </p:spPr>
        <p:txBody>
          <a:bodyPr vert="horz" lIns="91440" tIns="45720" rIns="91440" bIns="45720" rtlCol="0">
            <a:normAutofit/>
          </a:bodyPr>
          <a:lstStyle/>
          <a:p>
            <a:pPr marL="0" indent="0">
              <a:buNone/>
            </a:pPr>
            <a:r>
              <a:rPr lang="en-US" sz="2000" dirty="0"/>
              <a:t>Code-specific problem: scalability &amp; stickiness of outcomes </a:t>
            </a:r>
            <a:r>
              <a:rPr lang="en-US" sz="2000" dirty="0">
                <a:sym typeface="Wingdings" pitchFamily="2" charset="2"/>
              </a:rPr>
              <a:t> code </a:t>
            </a:r>
            <a:r>
              <a:rPr lang="en-US" sz="2000" dirty="0"/>
              <a:t>amplifies broader societal problems in a unique way</a:t>
            </a:r>
          </a:p>
        </p:txBody>
      </p:sp>
      <p:pic>
        <p:nvPicPr>
          <p:cNvPr id="11" name="Picture 10" descr="Programming data on computer monitor">
            <a:extLst>
              <a:ext uri="{FF2B5EF4-FFF2-40B4-BE49-F238E27FC236}">
                <a16:creationId xmlns:a16="http://schemas.microsoft.com/office/drawing/2014/main" id="{4E21761D-EBC9-C5FF-64C8-E34434C008EF}"/>
              </a:ext>
            </a:extLst>
          </p:cNvPr>
          <p:cNvPicPr>
            <a:picLocks noChangeAspect="1"/>
          </p:cNvPicPr>
          <p:nvPr/>
        </p:nvPicPr>
        <p:blipFill rotWithShape="1">
          <a:blip r:embed="rId2"/>
          <a:srcRect l="30101" r="-1" b="-1"/>
          <a:stretch/>
        </p:blipFill>
        <p:spPr>
          <a:xfrm>
            <a:off x="5010386" y="10"/>
            <a:ext cx="7181613" cy="6857990"/>
          </a:xfrm>
          <a:prstGeom prst="rect">
            <a:avLst/>
          </a:prstGeom>
          <a:effectLst/>
        </p:spPr>
      </p:pic>
    </p:spTree>
    <p:extLst>
      <p:ext uri="{BB962C8B-B14F-4D97-AF65-F5344CB8AC3E}">
        <p14:creationId xmlns:p14="http://schemas.microsoft.com/office/powerpoint/2010/main" val="6534361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 name="Title 10">
            <a:extLst>
              <a:ext uri="{FF2B5EF4-FFF2-40B4-BE49-F238E27FC236}">
                <a16:creationId xmlns:a16="http://schemas.microsoft.com/office/drawing/2014/main" id="{B5581A4B-495C-858E-6C1E-CB159B2C3450}"/>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2500" kern="1200" dirty="0">
                <a:solidFill>
                  <a:srgbClr val="FFFFFF"/>
                </a:solidFill>
                <a:latin typeface="+mj-lt"/>
                <a:ea typeface="+mj-ea"/>
                <a:cs typeface="+mj-cs"/>
              </a:rPr>
              <a:t>General principles deliver </a:t>
            </a:r>
            <a:r>
              <a:rPr lang="en-US" sz="2500" kern="1200" dirty="0">
                <a:solidFill>
                  <a:srgbClr val="FF0000"/>
                </a:solidFill>
                <a:latin typeface="+mj-lt"/>
                <a:ea typeface="+mj-ea"/>
                <a:cs typeface="+mj-cs"/>
              </a:rPr>
              <a:t>more legal certainty in complex, highly-dynamic contexts </a:t>
            </a:r>
            <a:r>
              <a:rPr lang="en-US" sz="2500" kern="1200" dirty="0">
                <a:solidFill>
                  <a:srgbClr val="FFFFFF"/>
                </a:solidFill>
                <a:latin typeface="+mj-lt"/>
                <a:ea typeface="+mj-ea"/>
                <a:cs typeface="+mj-cs"/>
              </a:rPr>
              <a:t>with high economic stakes (Braithwaite ‘Rules and Principles’)</a:t>
            </a:r>
          </a:p>
        </p:txBody>
      </p:sp>
      <p:pic>
        <p:nvPicPr>
          <p:cNvPr id="8" name="Content Placeholder 7" descr="A close-up of a document&#10;&#10;Description automatically generated">
            <a:extLst>
              <a:ext uri="{FF2B5EF4-FFF2-40B4-BE49-F238E27FC236}">
                <a16:creationId xmlns:a16="http://schemas.microsoft.com/office/drawing/2014/main" id="{A23F8D80-D791-FB65-1743-6E5C436BA05D}"/>
              </a:ext>
            </a:extLst>
          </p:cNvPr>
          <p:cNvPicPr>
            <a:picLocks noGrp="1" noChangeAspect="1"/>
          </p:cNvPicPr>
          <p:nvPr>
            <p:ph idx="1"/>
          </p:nvPr>
        </p:nvPicPr>
        <p:blipFill>
          <a:blip r:embed="rId2"/>
          <a:stretch>
            <a:fillRect/>
          </a:stretch>
        </p:blipFill>
        <p:spPr>
          <a:xfrm>
            <a:off x="4502428" y="1848368"/>
            <a:ext cx="7225748" cy="3161264"/>
          </a:xfrm>
          <a:prstGeom prst="rect">
            <a:avLst/>
          </a:prstGeom>
        </p:spPr>
      </p:pic>
      <p:grpSp>
        <p:nvGrpSpPr>
          <p:cNvPr id="2" name="Group 1">
            <a:extLst>
              <a:ext uri="{FF2B5EF4-FFF2-40B4-BE49-F238E27FC236}">
                <a16:creationId xmlns:a16="http://schemas.microsoft.com/office/drawing/2014/main" id="{3561F13D-8C25-8238-6BAF-261E0617FEE4}"/>
              </a:ext>
            </a:extLst>
          </p:cNvPr>
          <p:cNvGrpSpPr/>
          <p:nvPr/>
        </p:nvGrpSpPr>
        <p:grpSpPr>
          <a:xfrm>
            <a:off x="10427013" y="5475345"/>
            <a:ext cx="1656957" cy="1552254"/>
            <a:chOff x="3723132" y="5306069"/>
            <a:chExt cx="2351081" cy="1915637"/>
          </a:xfrm>
        </p:grpSpPr>
        <p:pic>
          <p:nvPicPr>
            <p:cNvPr id="3" name="Picture 2" descr="NEW-Logo-ERC-transparent.pdf">
              <a:extLst>
                <a:ext uri="{FF2B5EF4-FFF2-40B4-BE49-F238E27FC236}">
                  <a16:creationId xmlns:a16="http://schemas.microsoft.com/office/drawing/2014/main" id="{02B23724-A52E-6312-EECE-08E97D0233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3132" y="5962001"/>
              <a:ext cx="1498123" cy="1238803"/>
            </a:xfrm>
            <a:prstGeom prst="rect">
              <a:avLst/>
            </a:prstGeom>
          </p:spPr>
        </p:pic>
        <p:pic>
          <p:nvPicPr>
            <p:cNvPr id="4" name="Picture 3" descr="flag_yellow_.pdf">
              <a:extLst>
                <a:ext uri="{FF2B5EF4-FFF2-40B4-BE49-F238E27FC236}">
                  <a16:creationId xmlns:a16="http://schemas.microsoft.com/office/drawing/2014/main" id="{619C8377-0828-226A-7E83-790FCC3301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70398" y="5306069"/>
              <a:ext cx="1603815" cy="1915637"/>
            </a:xfrm>
            <a:prstGeom prst="rect">
              <a:avLst/>
            </a:prstGeom>
          </p:spPr>
        </p:pic>
      </p:grpSp>
    </p:spTree>
    <p:extLst>
      <p:ext uri="{BB962C8B-B14F-4D97-AF65-F5344CB8AC3E}">
        <p14:creationId xmlns:p14="http://schemas.microsoft.com/office/powerpoint/2010/main" val="21720582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2" name="Rectangle 3081">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C70005-74E7-FB49-F17F-5C2E0FBBC812}"/>
              </a:ext>
            </a:extLst>
          </p:cNvPr>
          <p:cNvSpPr>
            <a:spLocks noGrp="1"/>
          </p:cNvSpPr>
          <p:nvPr>
            <p:ph type="title"/>
          </p:nvPr>
        </p:nvSpPr>
        <p:spPr>
          <a:xfrm>
            <a:off x="1136397" y="502020"/>
            <a:ext cx="5323715" cy="1642970"/>
          </a:xfrm>
        </p:spPr>
        <p:txBody>
          <a:bodyPr anchor="b">
            <a:normAutofit fontScale="90000"/>
          </a:bodyPr>
          <a:lstStyle/>
          <a:p>
            <a:r>
              <a:rPr lang="en-US" sz="4000" dirty="0"/>
              <a:t>What to do about the </a:t>
            </a:r>
            <a:r>
              <a:rPr lang="en-US" sz="4000" dirty="0">
                <a:solidFill>
                  <a:srgbClr val="FF0000"/>
                </a:solidFill>
              </a:rPr>
              <a:t>fundamental right to data protection</a:t>
            </a:r>
            <a:r>
              <a:rPr lang="en-US" sz="4000" dirty="0"/>
              <a:t>? </a:t>
            </a:r>
          </a:p>
        </p:txBody>
      </p:sp>
      <p:sp>
        <p:nvSpPr>
          <p:cNvPr id="10" name="Content Placeholder 9">
            <a:extLst>
              <a:ext uri="{FF2B5EF4-FFF2-40B4-BE49-F238E27FC236}">
                <a16:creationId xmlns:a16="http://schemas.microsoft.com/office/drawing/2014/main" id="{A720FA70-7F12-9B40-CA5F-A1733149B1D7}"/>
              </a:ext>
            </a:extLst>
          </p:cNvPr>
          <p:cNvSpPr>
            <a:spLocks noGrp="1"/>
          </p:cNvSpPr>
          <p:nvPr>
            <p:ph idx="1"/>
          </p:nvPr>
        </p:nvSpPr>
        <p:spPr>
          <a:xfrm>
            <a:off x="1144923" y="2405894"/>
            <a:ext cx="5315189" cy="3535083"/>
          </a:xfrm>
        </p:spPr>
        <p:txBody>
          <a:bodyPr anchor="t">
            <a:normAutofit/>
          </a:bodyPr>
          <a:lstStyle/>
          <a:p>
            <a:r>
              <a:rPr lang="en-US" sz="2000" dirty="0"/>
              <a:t>The fundamental right to data protection is entrenched in the EU law, but underdeveloped;</a:t>
            </a:r>
          </a:p>
          <a:p>
            <a:r>
              <a:rPr lang="en-US" sz="2000" dirty="0"/>
              <a:t>Develop further based on an assumption that all data is personal, </a:t>
            </a:r>
            <a:r>
              <a:rPr lang="en-NL" sz="2000" dirty="0"/>
              <a:t>but protection of that fundamental right </a:t>
            </a:r>
            <a:r>
              <a:rPr lang="en-NL" sz="2000" dirty="0">
                <a:solidFill>
                  <a:srgbClr val="FF0000"/>
                </a:solidFill>
              </a:rPr>
              <a:t>requires measures that do not (only) target data but protect people in an information society;</a:t>
            </a:r>
          </a:p>
          <a:p>
            <a:r>
              <a:rPr lang="en-NL" sz="2000" dirty="0"/>
              <a:t>Efforts of courts and academia.</a:t>
            </a:r>
            <a:endParaRPr lang="en-US" sz="2000" dirty="0"/>
          </a:p>
        </p:txBody>
      </p:sp>
      <p:sp>
        <p:nvSpPr>
          <p:cNvPr id="3081" name="Rectangle 3080">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3" name="Rectangle 3082">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85" name="Rectangle 3084">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87" name="Rectangle 3086">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74" name="Picture 2" descr="Council of Europe celebrates birthday of European Flag">
            <a:extLst>
              <a:ext uri="{FF2B5EF4-FFF2-40B4-BE49-F238E27FC236}">
                <a16:creationId xmlns:a16="http://schemas.microsoft.com/office/drawing/2014/main" id="{6AC0D476-6B6C-51BD-3348-23D8C2C60FE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075967" y="2277198"/>
            <a:ext cx="4170530" cy="2335496"/>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a:extLst>
              <a:ext uri="{FF2B5EF4-FFF2-40B4-BE49-F238E27FC236}">
                <a16:creationId xmlns:a16="http://schemas.microsoft.com/office/drawing/2014/main" id="{CC48F9BA-E25F-97A8-ACE0-387EA905459E}"/>
              </a:ext>
            </a:extLst>
          </p:cNvPr>
          <p:cNvGrpSpPr/>
          <p:nvPr/>
        </p:nvGrpSpPr>
        <p:grpSpPr>
          <a:xfrm>
            <a:off x="10427013" y="5475345"/>
            <a:ext cx="1656957" cy="1552254"/>
            <a:chOff x="3723132" y="5306069"/>
            <a:chExt cx="2351081" cy="1915637"/>
          </a:xfrm>
        </p:grpSpPr>
        <p:pic>
          <p:nvPicPr>
            <p:cNvPr id="7" name="Picture 6" descr="NEW-Logo-ERC-transparent.pdf">
              <a:extLst>
                <a:ext uri="{FF2B5EF4-FFF2-40B4-BE49-F238E27FC236}">
                  <a16:creationId xmlns:a16="http://schemas.microsoft.com/office/drawing/2014/main" id="{D70DE536-884A-26DE-E3F6-A64BDB21A4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3132" y="5962001"/>
              <a:ext cx="1498123" cy="1238803"/>
            </a:xfrm>
            <a:prstGeom prst="rect">
              <a:avLst/>
            </a:prstGeom>
          </p:spPr>
        </p:pic>
        <p:pic>
          <p:nvPicPr>
            <p:cNvPr id="8" name="Picture 7" descr="flag_yellow_.pdf">
              <a:extLst>
                <a:ext uri="{FF2B5EF4-FFF2-40B4-BE49-F238E27FC236}">
                  <a16:creationId xmlns:a16="http://schemas.microsoft.com/office/drawing/2014/main" id="{89D1E9D2-97D3-2ECC-1281-92A1D993FD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70398" y="5306069"/>
              <a:ext cx="1603815" cy="1915637"/>
            </a:xfrm>
            <a:prstGeom prst="rect">
              <a:avLst/>
            </a:prstGeom>
          </p:spPr>
        </p:pic>
      </p:grpSp>
    </p:spTree>
    <p:extLst>
      <p:ext uri="{BB962C8B-B14F-4D97-AF65-F5344CB8AC3E}">
        <p14:creationId xmlns:p14="http://schemas.microsoft.com/office/powerpoint/2010/main" val="30872066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 name="Titel 3"/>
          <p:cNvSpPr txBox="1">
            <a:spLocks noGrp="1"/>
          </p:cNvSpPr>
          <p:nvPr>
            <p:ph type="title"/>
          </p:nvPr>
        </p:nvSpPr>
        <p:spPr>
          <a:prstGeom prst="rect">
            <a:avLst/>
          </a:prstGeom>
        </p:spPr>
        <p:txBody>
          <a:bodyPr>
            <a:normAutofit/>
          </a:bodyPr>
          <a:lstStyle/>
          <a:p>
            <a:pPr algn="ctr"/>
            <a:r>
              <a:rPr lang="en-US" sz="2800" dirty="0">
                <a:solidFill>
                  <a:srgbClr val="FF0000"/>
                </a:solidFill>
              </a:rPr>
              <a:t>Thank you!</a:t>
            </a:r>
            <a:endParaRPr sz="2800" dirty="0">
              <a:solidFill>
                <a:srgbClr val="FF0000"/>
              </a:solidFill>
            </a:endParaRPr>
          </a:p>
        </p:txBody>
      </p:sp>
      <p:sp>
        <p:nvSpPr>
          <p:cNvPr id="314" name="Tijdelijke aanduiding voor tekst 4"/>
          <p:cNvSpPr txBox="1">
            <a:spLocks noGrp="1"/>
          </p:cNvSpPr>
          <p:nvPr>
            <p:ph type="body" sz="half" idx="1"/>
          </p:nvPr>
        </p:nvSpPr>
        <p:spPr>
          <a:prstGeom prst="rect">
            <a:avLst/>
          </a:prstGeom>
        </p:spPr>
        <p:txBody>
          <a:bodyPr/>
          <a:lstStyle/>
          <a:p>
            <a:pPr marL="0" indent="0" algn="ctr">
              <a:buNone/>
            </a:pPr>
            <a:r>
              <a:rPr lang="en-US" sz="2400" dirty="0"/>
              <a:t>This project has received funding from the European Research Council (ERC) under the European Union’s Horizon 2020 research and innovation </a:t>
            </a:r>
            <a:r>
              <a:rPr lang="en-US" sz="2400" dirty="0" err="1"/>
              <a:t>programme</a:t>
            </a:r>
            <a:r>
              <a:rPr lang="en-US" sz="2400" dirty="0"/>
              <a:t> (grant agreement No 716971).</a:t>
            </a:r>
          </a:p>
          <a:p>
            <a:pPr marL="342900" indent="-342900">
              <a:buFont typeface="Arial" panose="020B0604020202020204" pitchFamily="34" charset="0"/>
              <a:buChar char="•"/>
            </a:pPr>
            <a:endParaRPr dirty="0"/>
          </a:p>
        </p:txBody>
      </p:sp>
      <p:sp>
        <p:nvSpPr>
          <p:cNvPr id="315" name="Tijdelijke aanduiding voor tekst 5"/>
          <p:cNvSpPr>
            <a:spLocks noGrp="1"/>
          </p:cNvSpPr>
          <p:nvPr>
            <p:ph type="body" sz="quarter" idx="21"/>
          </p:nvPr>
        </p:nvSpPr>
        <p:spPr>
          <a:prstGeom prst="rect">
            <a:avLst/>
          </a:prstGeom>
        </p:spPr>
        <p:txBody>
          <a:bodyPr/>
          <a:lstStyle/>
          <a:p>
            <a:endParaRPr/>
          </a:p>
        </p:txBody>
      </p:sp>
      <p:grpSp>
        <p:nvGrpSpPr>
          <p:cNvPr id="5" name="Group 4">
            <a:extLst>
              <a:ext uri="{FF2B5EF4-FFF2-40B4-BE49-F238E27FC236}">
                <a16:creationId xmlns:a16="http://schemas.microsoft.com/office/drawing/2014/main" id="{F58F0EA2-C920-A2C7-42A3-39C65D5DF01B}"/>
              </a:ext>
            </a:extLst>
          </p:cNvPr>
          <p:cNvGrpSpPr/>
          <p:nvPr/>
        </p:nvGrpSpPr>
        <p:grpSpPr>
          <a:xfrm>
            <a:off x="4682675" y="3429000"/>
            <a:ext cx="3568696" cy="3378358"/>
            <a:chOff x="2984504" y="2424058"/>
            <a:chExt cx="3568696" cy="3378358"/>
          </a:xfrm>
        </p:grpSpPr>
        <p:pic>
          <p:nvPicPr>
            <p:cNvPr id="6" name="Picture 5" descr="flag_yellow_.pdf">
              <a:extLst>
                <a:ext uri="{FF2B5EF4-FFF2-40B4-BE49-F238E27FC236}">
                  <a16:creationId xmlns:a16="http://schemas.microsoft.com/office/drawing/2014/main" id="{B4BA58EA-17C9-500A-9394-F003213298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2404" y="2424058"/>
              <a:ext cx="2590796" cy="3378358"/>
            </a:xfrm>
            <a:prstGeom prst="rect">
              <a:avLst/>
            </a:prstGeom>
          </p:spPr>
        </p:pic>
        <p:pic>
          <p:nvPicPr>
            <p:cNvPr id="7" name="Picture 6">
              <a:extLst>
                <a:ext uri="{FF2B5EF4-FFF2-40B4-BE49-F238E27FC236}">
                  <a16:creationId xmlns:a16="http://schemas.microsoft.com/office/drawing/2014/main" id="{82101744-3DF2-1816-1913-026F7C696E9E}"/>
                </a:ext>
              </a:extLst>
            </p:cNvPr>
            <p:cNvPicPr>
              <a:picLocks noChangeAspect="1"/>
            </p:cNvPicPr>
            <p:nvPr/>
          </p:nvPicPr>
          <p:blipFill>
            <a:blip r:embed="rId3"/>
            <a:stretch>
              <a:fillRect/>
            </a:stretch>
          </p:blipFill>
          <p:spPr>
            <a:xfrm>
              <a:off x="2984504" y="3671854"/>
              <a:ext cx="1747955" cy="1433283"/>
            </a:xfrm>
            <a:prstGeom prst="rect">
              <a:avLst/>
            </a:prstGeom>
          </p:spPr>
        </p:pic>
      </p:grpSp>
    </p:spTree>
    <p:extLst>
      <p:ext uri="{BB962C8B-B14F-4D97-AF65-F5344CB8AC3E}">
        <p14:creationId xmlns:p14="http://schemas.microsoft.com/office/powerpoint/2010/main" val="1692796171"/>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AA331-043B-E31A-70B0-72F35E2525A1}"/>
              </a:ext>
            </a:extLst>
          </p:cNvPr>
          <p:cNvSpPr>
            <a:spLocks noGrp="1"/>
          </p:cNvSpPr>
          <p:nvPr>
            <p:ph type="title"/>
          </p:nvPr>
        </p:nvSpPr>
        <p:spPr>
          <a:xfrm>
            <a:off x="838200" y="2766218"/>
            <a:ext cx="10515600" cy="1325563"/>
          </a:xfrm>
        </p:spPr>
        <p:txBody>
          <a:bodyPr/>
          <a:lstStyle/>
          <a:p>
            <a:r>
              <a:rPr lang="nl-NL" dirty="0"/>
              <a:t>“Personal data” is a </a:t>
            </a:r>
            <a:r>
              <a:rPr lang="nl-NL" dirty="0">
                <a:solidFill>
                  <a:srgbClr val="FF0000"/>
                </a:solidFill>
              </a:rPr>
              <a:t>trigger concept </a:t>
            </a:r>
            <a:r>
              <a:rPr lang="nl-NL" dirty="0"/>
              <a:t>of European data </a:t>
            </a:r>
            <a:r>
              <a:rPr lang="en-US" dirty="0"/>
              <a:t>protection</a:t>
            </a:r>
            <a:r>
              <a:rPr lang="nl-NL" dirty="0"/>
              <a:t> </a:t>
            </a:r>
            <a:r>
              <a:rPr lang="nl-NL" dirty="0" err="1"/>
              <a:t>law</a:t>
            </a:r>
            <a:r>
              <a:rPr lang="nl-NL" dirty="0"/>
              <a:t>.</a:t>
            </a:r>
          </a:p>
        </p:txBody>
      </p:sp>
      <p:grpSp>
        <p:nvGrpSpPr>
          <p:cNvPr id="3" name="Group 2">
            <a:extLst>
              <a:ext uri="{FF2B5EF4-FFF2-40B4-BE49-F238E27FC236}">
                <a16:creationId xmlns:a16="http://schemas.microsoft.com/office/drawing/2014/main" id="{8BB3A05B-1F0F-19E6-3607-AE514625821F}"/>
              </a:ext>
            </a:extLst>
          </p:cNvPr>
          <p:cNvGrpSpPr/>
          <p:nvPr/>
        </p:nvGrpSpPr>
        <p:grpSpPr>
          <a:xfrm>
            <a:off x="10427013" y="5475345"/>
            <a:ext cx="1656957" cy="1552254"/>
            <a:chOff x="3723132" y="5306069"/>
            <a:chExt cx="2351081" cy="1915637"/>
          </a:xfrm>
        </p:grpSpPr>
        <p:pic>
          <p:nvPicPr>
            <p:cNvPr id="4" name="Picture 3" descr="NEW-Logo-ERC-transparent.pdf">
              <a:extLst>
                <a:ext uri="{FF2B5EF4-FFF2-40B4-BE49-F238E27FC236}">
                  <a16:creationId xmlns:a16="http://schemas.microsoft.com/office/drawing/2014/main" id="{C581F099-D3CB-333D-8434-AECA73EDCD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23132" y="5962001"/>
              <a:ext cx="1498123" cy="1238803"/>
            </a:xfrm>
            <a:prstGeom prst="rect">
              <a:avLst/>
            </a:prstGeom>
          </p:spPr>
        </p:pic>
        <p:pic>
          <p:nvPicPr>
            <p:cNvPr id="5" name="Picture 4" descr="flag_yellow_.pdf">
              <a:extLst>
                <a:ext uri="{FF2B5EF4-FFF2-40B4-BE49-F238E27FC236}">
                  <a16:creationId xmlns:a16="http://schemas.microsoft.com/office/drawing/2014/main" id="{7A352C88-4CF7-2F46-AFD4-01DFCA3B56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0398" y="5306069"/>
              <a:ext cx="1603815" cy="1915637"/>
            </a:xfrm>
            <a:prstGeom prst="rect">
              <a:avLst/>
            </a:prstGeom>
          </p:spPr>
        </p:pic>
      </p:grpSp>
    </p:spTree>
    <p:extLst>
      <p:ext uri="{BB962C8B-B14F-4D97-AF65-F5344CB8AC3E}">
        <p14:creationId xmlns:p14="http://schemas.microsoft.com/office/powerpoint/2010/main" val="1073023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Pen placed on top of a signature line">
            <a:extLst>
              <a:ext uri="{FF2B5EF4-FFF2-40B4-BE49-F238E27FC236}">
                <a16:creationId xmlns:a16="http://schemas.microsoft.com/office/drawing/2014/main" id="{81C2F427-FAEB-B011-939E-46DEEE01FC40}"/>
              </a:ext>
            </a:extLst>
          </p:cNvPr>
          <p:cNvPicPr>
            <a:picLocks noChangeAspect="1"/>
          </p:cNvPicPr>
          <p:nvPr/>
        </p:nvPicPr>
        <p:blipFill rotWithShape="1">
          <a:blip r:embed="rId2"/>
          <a:srcRect l="40736" r="-1" b="-1"/>
          <a:stretch/>
        </p:blipFill>
        <p:spPr>
          <a:xfrm>
            <a:off x="6103027" y="10"/>
            <a:ext cx="6088971" cy="6857990"/>
          </a:xfrm>
          <a:prstGeom prst="rect">
            <a:avLst/>
          </a:prstGeom>
        </p:spPr>
      </p:pic>
      <p:sp>
        <p:nvSpPr>
          <p:cNvPr id="2" name="Title 1">
            <a:extLst>
              <a:ext uri="{FF2B5EF4-FFF2-40B4-BE49-F238E27FC236}">
                <a16:creationId xmlns:a16="http://schemas.microsoft.com/office/drawing/2014/main" id="{B39AA331-043B-E31A-70B0-72F35E2525A1}"/>
              </a:ext>
            </a:extLst>
          </p:cNvPr>
          <p:cNvSpPr>
            <a:spLocks noGrp="1"/>
          </p:cNvSpPr>
          <p:nvPr>
            <p:ph type="title"/>
          </p:nvPr>
        </p:nvSpPr>
        <p:spPr>
          <a:xfrm>
            <a:off x="761801" y="328512"/>
            <a:ext cx="4778387" cy="1628970"/>
          </a:xfrm>
        </p:spPr>
        <p:txBody>
          <a:bodyPr anchor="ctr">
            <a:normAutofit/>
          </a:bodyPr>
          <a:lstStyle/>
          <a:p>
            <a:r>
              <a:rPr lang="nl-NL" sz="3700" dirty="0" err="1"/>
              <a:t>Problems</a:t>
            </a:r>
            <a:r>
              <a:rPr lang="nl-NL" sz="3700" dirty="0"/>
              <a:t> of personal data-</a:t>
            </a:r>
            <a:r>
              <a:rPr lang="nl-NL" sz="3700" dirty="0" err="1"/>
              <a:t>centric</a:t>
            </a:r>
            <a:r>
              <a:rPr lang="nl-NL" sz="3700" dirty="0"/>
              <a:t> </a:t>
            </a:r>
            <a:r>
              <a:rPr lang="nl-NL" sz="3700" dirty="0" err="1"/>
              <a:t>legal</a:t>
            </a:r>
            <a:r>
              <a:rPr lang="nl-NL" sz="3700" dirty="0"/>
              <a:t> </a:t>
            </a:r>
            <a:r>
              <a:rPr lang="nl-NL" sz="3700" dirty="0" err="1"/>
              <a:t>protection</a:t>
            </a:r>
            <a:endParaRPr lang="nl-NL" sz="3700" dirty="0"/>
          </a:p>
        </p:txBody>
      </p:sp>
      <p:sp>
        <p:nvSpPr>
          <p:cNvPr id="3" name="Content Placeholder 2">
            <a:extLst>
              <a:ext uri="{FF2B5EF4-FFF2-40B4-BE49-F238E27FC236}">
                <a16:creationId xmlns:a16="http://schemas.microsoft.com/office/drawing/2014/main" id="{9EFBFDC9-BF16-7147-84D6-5B21159EC8A3}"/>
              </a:ext>
            </a:extLst>
          </p:cNvPr>
          <p:cNvSpPr>
            <a:spLocks noGrp="1"/>
          </p:cNvSpPr>
          <p:nvPr>
            <p:ph idx="1"/>
          </p:nvPr>
        </p:nvSpPr>
        <p:spPr>
          <a:xfrm>
            <a:off x="761801" y="2884929"/>
            <a:ext cx="4659756" cy="3374137"/>
          </a:xfrm>
        </p:spPr>
        <p:txBody>
          <a:bodyPr anchor="ctr">
            <a:normAutofit/>
          </a:bodyPr>
          <a:lstStyle/>
          <a:p>
            <a:r>
              <a:rPr lang="en-US" sz="2400" dirty="0"/>
              <a:t>Overinclusiveness</a:t>
            </a:r>
          </a:p>
          <a:p>
            <a:r>
              <a:rPr lang="en-US" sz="2400" dirty="0" err="1"/>
              <a:t>Underinclusiveness</a:t>
            </a:r>
            <a:endParaRPr lang="en-US" sz="2400" dirty="0"/>
          </a:p>
          <a:p>
            <a:r>
              <a:rPr lang="en-US" sz="2400" dirty="0"/>
              <a:t>Quality of law / regulatory precision</a:t>
            </a:r>
          </a:p>
        </p:txBody>
      </p:sp>
      <p:grpSp>
        <p:nvGrpSpPr>
          <p:cNvPr id="4" name="Group 3">
            <a:extLst>
              <a:ext uri="{FF2B5EF4-FFF2-40B4-BE49-F238E27FC236}">
                <a16:creationId xmlns:a16="http://schemas.microsoft.com/office/drawing/2014/main" id="{45669160-CB9D-79CB-ECF9-7631F64E2F1F}"/>
              </a:ext>
            </a:extLst>
          </p:cNvPr>
          <p:cNvGrpSpPr/>
          <p:nvPr/>
        </p:nvGrpSpPr>
        <p:grpSpPr>
          <a:xfrm>
            <a:off x="10427013" y="5475345"/>
            <a:ext cx="1656957" cy="1552254"/>
            <a:chOff x="3723132" y="5306069"/>
            <a:chExt cx="2351081" cy="1915637"/>
          </a:xfrm>
        </p:grpSpPr>
        <p:pic>
          <p:nvPicPr>
            <p:cNvPr id="6" name="Picture 5" descr="NEW-Logo-ERC-transparent.pdf">
              <a:extLst>
                <a:ext uri="{FF2B5EF4-FFF2-40B4-BE49-F238E27FC236}">
                  <a16:creationId xmlns:a16="http://schemas.microsoft.com/office/drawing/2014/main" id="{A9ADEA73-29AF-D02C-053E-C84AF80817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3132" y="5962001"/>
              <a:ext cx="1498123" cy="1238803"/>
            </a:xfrm>
            <a:prstGeom prst="rect">
              <a:avLst/>
            </a:prstGeom>
          </p:spPr>
        </p:pic>
        <p:pic>
          <p:nvPicPr>
            <p:cNvPr id="7" name="Picture 6" descr="flag_yellow_.pdf">
              <a:extLst>
                <a:ext uri="{FF2B5EF4-FFF2-40B4-BE49-F238E27FC236}">
                  <a16:creationId xmlns:a16="http://schemas.microsoft.com/office/drawing/2014/main" id="{675A81B1-9F7D-284D-2039-107DFCB548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70398" y="5306069"/>
              <a:ext cx="1603815" cy="1915637"/>
            </a:xfrm>
            <a:prstGeom prst="rect">
              <a:avLst/>
            </a:prstGeom>
          </p:spPr>
        </p:pic>
      </p:grpSp>
    </p:spTree>
    <p:extLst>
      <p:ext uri="{BB962C8B-B14F-4D97-AF65-F5344CB8AC3E}">
        <p14:creationId xmlns:p14="http://schemas.microsoft.com/office/powerpoint/2010/main" val="15494028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7" name="Rectangle 2056">
            <a:extLst>
              <a:ext uri="{FF2B5EF4-FFF2-40B4-BE49-F238E27FC236}">
                <a16:creationId xmlns:a16="http://schemas.microsoft.com/office/drawing/2014/main" id="{70155189-D96C-4527-B0EC-654B946BE6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1E1D3DAA-73CF-9E57-FE2B-4A98B90B5284}"/>
              </a:ext>
            </a:extLst>
          </p:cNvPr>
          <p:cNvSpPr>
            <a:spLocks noGrp="1"/>
          </p:cNvSpPr>
          <p:nvPr>
            <p:ph type="title"/>
          </p:nvPr>
        </p:nvSpPr>
        <p:spPr>
          <a:xfrm>
            <a:off x="284205" y="557189"/>
            <a:ext cx="10709613" cy="1104857"/>
          </a:xfrm>
        </p:spPr>
        <p:txBody>
          <a:bodyPr vert="horz" lIns="91440" tIns="45720" rIns="91440" bIns="45720" rtlCol="0" anchor="b">
            <a:noAutofit/>
          </a:bodyPr>
          <a:lstStyle/>
          <a:p>
            <a:r>
              <a:rPr lang="en-US" sz="3600" dirty="0" err="1">
                <a:solidFill>
                  <a:srgbClr val="FF0000"/>
                </a:solidFill>
              </a:rPr>
              <a:t>Overinclusiveness</a:t>
            </a:r>
            <a:r>
              <a:rPr lang="en-US" sz="3600" dirty="0">
                <a:solidFill>
                  <a:srgbClr val="FF0000"/>
                </a:solidFill>
              </a:rPr>
              <a:t>:</a:t>
            </a:r>
            <a:r>
              <a:rPr lang="en-US" sz="3600" dirty="0"/>
              <a:t> on the one hand, GDPR as a “</a:t>
            </a:r>
            <a:r>
              <a:rPr lang="en-US" sz="3600" dirty="0" err="1"/>
              <a:t>defence</a:t>
            </a:r>
            <a:r>
              <a:rPr lang="en-US" sz="3600" dirty="0"/>
              <a:t> against the dark arts”</a:t>
            </a:r>
          </a:p>
        </p:txBody>
      </p:sp>
      <p:pic>
        <p:nvPicPr>
          <p:cNvPr id="5" name="Picture 4" descr="Graphical user interface, text, application&#10;&#10;Description automatically generated">
            <a:extLst>
              <a:ext uri="{FF2B5EF4-FFF2-40B4-BE49-F238E27FC236}">
                <a16:creationId xmlns:a16="http://schemas.microsoft.com/office/drawing/2014/main" id="{A8459B5F-3C6D-CEBA-E4F8-3F52E6636FEF}"/>
              </a:ext>
            </a:extLst>
          </p:cNvPr>
          <p:cNvPicPr>
            <a:picLocks noChangeAspect="1"/>
          </p:cNvPicPr>
          <p:nvPr/>
        </p:nvPicPr>
        <p:blipFill>
          <a:blip r:embed="rId2"/>
          <a:stretch>
            <a:fillRect/>
          </a:stretch>
        </p:blipFill>
        <p:spPr>
          <a:xfrm>
            <a:off x="194099" y="2829739"/>
            <a:ext cx="3797536" cy="3427276"/>
          </a:xfrm>
          <a:prstGeom prst="rect">
            <a:avLst/>
          </a:prstGeom>
        </p:spPr>
      </p:pic>
      <p:pic>
        <p:nvPicPr>
          <p:cNvPr id="6" name="Picture 5" descr="Text, letter&#10;&#10;Description automatically generated">
            <a:extLst>
              <a:ext uri="{FF2B5EF4-FFF2-40B4-BE49-F238E27FC236}">
                <a16:creationId xmlns:a16="http://schemas.microsoft.com/office/drawing/2014/main" id="{3AE437C7-67D3-0752-8E23-6D834B80AC07}"/>
              </a:ext>
            </a:extLst>
          </p:cNvPr>
          <p:cNvPicPr>
            <a:picLocks noChangeAspect="1"/>
          </p:cNvPicPr>
          <p:nvPr/>
        </p:nvPicPr>
        <p:blipFill>
          <a:blip r:embed="rId3"/>
          <a:stretch>
            <a:fillRect/>
          </a:stretch>
        </p:blipFill>
        <p:spPr>
          <a:xfrm>
            <a:off x="4193386" y="2967400"/>
            <a:ext cx="3797536" cy="3151954"/>
          </a:xfrm>
          <a:prstGeom prst="rect">
            <a:avLst/>
          </a:prstGeom>
        </p:spPr>
      </p:pic>
      <p:pic>
        <p:nvPicPr>
          <p:cNvPr id="2052" name="Picture 4" descr="Aleid Wolfsen, voorzitter | Autoriteit Persoonsgegevens">
            <a:extLst>
              <a:ext uri="{FF2B5EF4-FFF2-40B4-BE49-F238E27FC236}">
                <a16:creationId xmlns:a16="http://schemas.microsoft.com/office/drawing/2014/main" id="{C2C3BB46-BBBA-2ADD-A693-61C274345B7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9198"/>
          <a:stretch/>
        </p:blipFill>
        <p:spPr bwMode="auto">
          <a:xfrm>
            <a:off x="8192673" y="2979625"/>
            <a:ext cx="3797536" cy="31275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77820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Exclamation mark on a yellow background">
            <a:extLst>
              <a:ext uri="{FF2B5EF4-FFF2-40B4-BE49-F238E27FC236}">
                <a16:creationId xmlns:a16="http://schemas.microsoft.com/office/drawing/2014/main" id="{C2DCD8EF-BC54-F91C-364A-3012C1E044EB}"/>
              </a:ext>
            </a:extLst>
          </p:cNvPr>
          <p:cNvPicPr>
            <a:picLocks noChangeAspect="1"/>
          </p:cNvPicPr>
          <p:nvPr/>
        </p:nvPicPr>
        <p:blipFill rotWithShape="1">
          <a:blip r:embed="rId2"/>
          <a:srcRect l="26875" r="13958"/>
          <a:stretch/>
        </p:blipFill>
        <p:spPr>
          <a:xfrm>
            <a:off x="-1" y="-2"/>
            <a:ext cx="5410198" cy="6858002"/>
          </a:xfrm>
          <a:prstGeom prst="rect">
            <a:avLst/>
          </a:prstGeom>
        </p:spPr>
      </p:pic>
      <p:sp>
        <p:nvSpPr>
          <p:cNvPr id="3" name="Title 2">
            <a:extLst>
              <a:ext uri="{FF2B5EF4-FFF2-40B4-BE49-F238E27FC236}">
                <a16:creationId xmlns:a16="http://schemas.microsoft.com/office/drawing/2014/main" id="{58F5D248-A7E4-2D66-7B9E-3469AC1022D2}"/>
              </a:ext>
            </a:extLst>
          </p:cNvPr>
          <p:cNvSpPr>
            <a:spLocks noGrp="1"/>
          </p:cNvSpPr>
          <p:nvPr>
            <p:ph type="title"/>
          </p:nvPr>
        </p:nvSpPr>
        <p:spPr>
          <a:xfrm>
            <a:off x="6115316" y="47337"/>
            <a:ext cx="5968653" cy="1559301"/>
          </a:xfrm>
        </p:spPr>
        <p:txBody>
          <a:bodyPr>
            <a:normAutofit/>
          </a:bodyPr>
          <a:lstStyle/>
          <a:p>
            <a:r>
              <a:rPr lang="en-US" sz="4000" dirty="0">
                <a:solidFill>
                  <a:srgbClr val="FF0000"/>
                </a:solidFill>
              </a:rPr>
              <a:t>Overinclusiveness</a:t>
            </a:r>
            <a:r>
              <a:rPr lang="en-US" sz="4000" dirty="0"/>
              <a:t>: on the other, “law of everything”</a:t>
            </a:r>
          </a:p>
        </p:txBody>
      </p:sp>
      <p:sp>
        <p:nvSpPr>
          <p:cNvPr id="4" name="Content Placeholder 3">
            <a:extLst>
              <a:ext uri="{FF2B5EF4-FFF2-40B4-BE49-F238E27FC236}">
                <a16:creationId xmlns:a16="http://schemas.microsoft.com/office/drawing/2014/main" id="{8910B34E-98EA-83A0-79B2-9F6FBC61CA3E}"/>
              </a:ext>
            </a:extLst>
          </p:cNvPr>
          <p:cNvSpPr>
            <a:spLocks noGrp="1"/>
          </p:cNvSpPr>
          <p:nvPr>
            <p:ph idx="1"/>
          </p:nvPr>
        </p:nvSpPr>
        <p:spPr>
          <a:xfrm>
            <a:off x="5782962" y="1779373"/>
            <a:ext cx="6128952" cy="4707924"/>
          </a:xfrm>
        </p:spPr>
        <p:txBody>
          <a:bodyPr anchor="ctr">
            <a:normAutofit/>
          </a:bodyPr>
          <a:lstStyle/>
          <a:p>
            <a:pPr>
              <a:spcBef>
                <a:spcPts val="400"/>
              </a:spcBef>
            </a:pPr>
            <a:r>
              <a:rPr lang="en-GB" sz="2000" dirty="0">
                <a:solidFill>
                  <a:srgbClr val="FF0000"/>
                </a:solidFill>
              </a:rPr>
              <a:t>Everything</a:t>
            </a:r>
            <a:r>
              <a:rPr lang="en-GB" sz="2000" dirty="0"/>
              <a:t> is personal data</a:t>
            </a:r>
          </a:p>
          <a:p>
            <a:pPr>
              <a:spcBef>
                <a:spcPts val="400"/>
              </a:spcBef>
            </a:pPr>
            <a:r>
              <a:rPr lang="en-GB" sz="2000" dirty="0">
                <a:solidFill>
                  <a:srgbClr val="FF0000"/>
                </a:solidFill>
              </a:rPr>
              <a:t>Everyone</a:t>
            </a:r>
            <a:r>
              <a:rPr lang="en-GB" sz="2000" dirty="0"/>
              <a:t> is a controller </a:t>
            </a:r>
          </a:p>
          <a:p>
            <a:pPr>
              <a:spcBef>
                <a:spcPts val="400"/>
              </a:spcBef>
            </a:pPr>
            <a:r>
              <a:rPr lang="en-GB" sz="2000" dirty="0">
                <a:solidFill>
                  <a:srgbClr val="FF0000"/>
                </a:solidFill>
              </a:rPr>
              <a:t>Intensive</a:t>
            </a:r>
            <a:r>
              <a:rPr lang="en-GB" sz="2000" dirty="0"/>
              <a:t> </a:t>
            </a:r>
            <a:r>
              <a:rPr lang="en-GB" sz="2000" dirty="0">
                <a:solidFill>
                  <a:srgbClr val="FF0000"/>
                </a:solidFill>
              </a:rPr>
              <a:t>compliance </a:t>
            </a:r>
          </a:p>
          <a:p>
            <a:pPr>
              <a:spcBef>
                <a:spcPts val="400"/>
              </a:spcBef>
            </a:pPr>
            <a:r>
              <a:rPr lang="en-GB" sz="2000" dirty="0">
                <a:solidFill>
                  <a:srgbClr val="FF0000"/>
                </a:solidFill>
              </a:rPr>
              <a:t>“System overload”, </a:t>
            </a:r>
            <a:r>
              <a:rPr lang="en-GB" sz="2000" dirty="0"/>
              <a:t>or “bad law” (Fuller).</a:t>
            </a:r>
          </a:p>
        </p:txBody>
      </p:sp>
      <p:grpSp>
        <p:nvGrpSpPr>
          <p:cNvPr id="5" name="Group 4">
            <a:extLst>
              <a:ext uri="{FF2B5EF4-FFF2-40B4-BE49-F238E27FC236}">
                <a16:creationId xmlns:a16="http://schemas.microsoft.com/office/drawing/2014/main" id="{73B93E8F-E931-062F-9342-F47E8A89C37A}"/>
              </a:ext>
            </a:extLst>
          </p:cNvPr>
          <p:cNvGrpSpPr/>
          <p:nvPr/>
        </p:nvGrpSpPr>
        <p:grpSpPr>
          <a:xfrm>
            <a:off x="10427013" y="5475345"/>
            <a:ext cx="1656957" cy="1552254"/>
            <a:chOff x="3723132" y="5306069"/>
            <a:chExt cx="2351081" cy="1915637"/>
          </a:xfrm>
        </p:grpSpPr>
        <p:pic>
          <p:nvPicPr>
            <p:cNvPr id="7" name="Picture 6" descr="NEW-Logo-ERC-transparent.pdf">
              <a:extLst>
                <a:ext uri="{FF2B5EF4-FFF2-40B4-BE49-F238E27FC236}">
                  <a16:creationId xmlns:a16="http://schemas.microsoft.com/office/drawing/2014/main" id="{1DA91A79-3A06-25A5-2661-CBCDEDCED0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3132" y="5962001"/>
              <a:ext cx="1498123" cy="1238803"/>
            </a:xfrm>
            <a:prstGeom prst="rect">
              <a:avLst/>
            </a:prstGeom>
          </p:spPr>
        </p:pic>
        <p:pic>
          <p:nvPicPr>
            <p:cNvPr id="8" name="Picture 7" descr="flag_yellow_.pdf">
              <a:extLst>
                <a:ext uri="{FF2B5EF4-FFF2-40B4-BE49-F238E27FC236}">
                  <a16:creationId xmlns:a16="http://schemas.microsoft.com/office/drawing/2014/main" id="{251CE987-F979-B946-73DE-AC46830D65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70398" y="5306069"/>
              <a:ext cx="1603815" cy="1915637"/>
            </a:xfrm>
            <a:prstGeom prst="rect">
              <a:avLst/>
            </a:prstGeom>
          </p:spPr>
        </p:pic>
      </p:grpSp>
    </p:spTree>
    <p:extLst>
      <p:ext uri="{BB962C8B-B14F-4D97-AF65-F5344CB8AC3E}">
        <p14:creationId xmlns:p14="http://schemas.microsoft.com/office/powerpoint/2010/main" val="16503426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99E9E08-EC2F-5CA0-9227-51135B3D99C5}"/>
              </a:ext>
            </a:extLst>
          </p:cNvPr>
          <p:cNvSpPr>
            <a:spLocks noGrp="1"/>
          </p:cNvSpPr>
          <p:nvPr>
            <p:ph type="title"/>
          </p:nvPr>
        </p:nvSpPr>
        <p:spPr>
          <a:xfrm>
            <a:off x="838200" y="2766218"/>
            <a:ext cx="10515600" cy="1325563"/>
          </a:xfrm>
        </p:spPr>
        <p:txBody>
          <a:bodyPr>
            <a:noAutofit/>
          </a:bodyPr>
          <a:lstStyle/>
          <a:p>
            <a:r>
              <a:rPr lang="en-GB" sz="3600" dirty="0"/>
              <a:t>AG </a:t>
            </a:r>
            <a:r>
              <a:rPr lang="en-GB" sz="3600" dirty="0" err="1"/>
              <a:t>Bobek</a:t>
            </a:r>
            <a:r>
              <a:rPr lang="en-GB" sz="3600" dirty="0"/>
              <a:t>: The GDPR “is gradually transforming the … into </a:t>
            </a:r>
            <a:r>
              <a:rPr lang="en-GB" sz="3600" i="1" dirty="0">
                <a:solidFill>
                  <a:srgbClr val="FF0000"/>
                </a:solidFill>
              </a:rPr>
              <a:t>one of the most de facto disregarded legislative frameworks </a:t>
            </a:r>
            <a:r>
              <a:rPr lang="en-GB" sz="3600" dirty="0"/>
              <a:t>under EU law.” </a:t>
            </a:r>
            <a:br>
              <a:rPr lang="en-GB" sz="3600" dirty="0"/>
            </a:br>
            <a:r>
              <a:rPr lang="en-GB" sz="3600" dirty="0"/>
              <a:t>(</a:t>
            </a:r>
            <a:r>
              <a:rPr lang="en-GB" sz="3600" i="1" dirty="0"/>
              <a:t>X, Z v </a:t>
            </a:r>
            <a:r>
              <a:rPr lang="en-GB" sz="3600" i="1" dirty="0" err="1"/>
              <a:t>Autoriteit</a:t>
            </a:r>
            <a:r>
              <a:rPr lang="en-GB" sz="3600" i="1" dirty="0"/>
              <a:t> </a:t>
            </a:r>
            <a:r>
              <a:rPr lang="en-GB" sz="3600" i="1" dirty="0" err="1"/>
              <a:t>Persoonsgegevens</a:t>
            </a:r>
            <a:r>
              <a:rPr lang="en-GB" sz="3600" dirty="0"/>
              <a:t> [65])</a:t>
            </a:r>
          </a:p>
        </p:txBody>
      </p:sp>
      <p:grpSp>
        <p:nvGrpSpPr>
          <p:cNvPr id="5" name="Group 4">
            <a:extLst>
              <a:ext uri="{FF2B5EF4-FFF2-40B4-BE49-F238E27FC236}">
                <a16:creationId xmlns:a16="http://schemas.microsoft.com/office/drawing/2014/main" id="{5746D29A-8F5B-62B3-68CD-D16F81736ED8}"/>
              </a:ext>
            </a:extLst>
          </p:cNvPr>
          <p:cNvGrpSpPr/>
          <p:nvPr/>
        </p:nvGrpSpPr>
        <p:grpSpPr>
          <a:xfrm>
            <a:off x="10427013" y="5475345"/>
            <a:ext cx="1656957" cy="1552254"/>
            <a:chOff x="3723132" y="5306069"/>
            <a:chExt cx="2351081" cy="1915637"/>
          </a:xfrm>
        </p:grpSpPr>
        <p:pic>
          <p:nvPicPr>
            <p:cNvPr id="6" name="Picture 5" descr="NEW-Logo-ERC-transparent.pdf">
              <a:extLst>
                <a:ext uri="{FF2B5EF4-FFF2-40B4-BE49-F238E27FC236}">
                  <a16:creationId xmlns:a16="http://schemas.microsoft.com/office/drawing/2014/main" id="{051FA95F-CC0E-65D1-6530-52775AB9AE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23132" y="5962001"/>
              <a:ext cx="1498123" cy="1238803"/>
            </a:xfrm>
            <a:prstGeom prst="rect">
              <a:avLst/>
            </a:prstGeom>
          </p:spPr>
        </p:pic>
        <p:pic>
          <p:nvPicPr>
            <p:cNvPr id="7" name="Picture 6" descr="flag_yellow_.pdf">
              <a:extLst>
                <a:ext uri="{FF2B5EF4-FFF2-40B4-BE49-F238E27FC236}">
                  <a16:creationId xmlns:a16="http://schemas.microsoft.com/office/drawing/2014/main" id="{2B99FD0F-5EED-0913-A644-4687D93319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0398" y="5306069"/>
              <a:ext cx="1603815" cy="1915637"/>
            </a:xfrm>
            <a:prstGeom prst="rect">
              <a:avLst/>
            </a:prstGeom>
          </p:spPr>
        </p:pic>
      </p:grpSp>
    </p:spTree>
    <p:extLst>
      <p:ext uri="{BB962C8B-B14F-4D97-AF65-F5344CB8AC3E}">
        <p14:creationId xmlns:p14="http://schemas.microsoft.com/office/powerpoint/2010/main" val="21113350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Many question marks on black background">
            <a:extLst>
              <a:ext uri="{FF2B5EF4-FFF2-40B4-BE49-F238E27FC236}">
                <a16:creationId xmlns:a16="http://schemas.microsoft.com/office/drawing/2014/main" id="{A703B177-9232-AD6E-3848-8862E31D5474}"/>
              </a:ext>
            </a:extLst>
          </p:cNvPr>
          <p:cNvPicPr>
            <a:picLocks noChangeAspect="1"/>
          </p:cNvPicPr>
          <p:nvPr/>
        </p:nvPicPr>
        <p:blipFill rotWithShape="1">
          <a:blip r:embed="rId2"/>
          <a:srcRect l="51877" r="2" b="2"/>
          <a:stretch/>
        </p:blipFill>
        <p:spPr>
          <a:xfrm>
            <a:off x="-1" y="-2"/>
            <a:ext cx="5410198" cy="6858002"/>
          </a:xfrm>
          <a:prstGeom prst="rect">
            <a:avLst/>
          </a:prstGeom>
        </p:spPr>
      </p:pic>
      <p:sp>
        <p:nvSpPr>
          <p:cNvPr id="3" name="Title 2">
            <a:extLst>
              <a:ext uri="{FF2B5EF4-FFF2-40B4-BE49-F238E27FC236}">
                <a16:creationId xmlns:a16="http://schemas.microsoft.com/office/drawing/2014/main" id="{B5DBD769-1B2F-0FB5-4DCE-36C520ED016B}"/>
              </a:ext>
            </a:extLst>
          </p:cNvPr>
          <p:cNvSpPr>
            <a:spLocks noGrp="1"/>
          </p:cNvSpPr>
          <p:nvPr>
            <p:ph type="title"/>
          </p:nvPr>
        </p:nvSpPr>
        <p:spPr>
          <a:xfrm>
            <a:off x="6115317" y="183260"/>
            <a:ext cx="5464968" cy="1559301"/>
          </a:xfrm>
        </p:spPr>
        <p:txBody>
          <a:bodyPr>
            <a:normAutofit/>
          </a:bodyPr>
          <a:lstStyle/>
          <a:p>
            <a:r>
              <a:rPr lang="en-US" sz="3400" dirty="0" err="1">
                <a:solidFill>
                  <a:srgbClr val="FF0000"/>
                </a:solidFill>
              </a:rPr>
              <a:t>Underinclusiveness</a:t>
            </a:r>
            <a:r>
              <a:rPr lang="en-US" sz="3400" dirty="0"/>
              <a:t>: legal protection is not applied where it should</a:t>
            </a:r>
          </a:p>
        </p:txBody>
      </p:sp>
      <p:sp>
        <p:nvSpPr>
          <p:cNvPr id="4" name="Content Placeholder 3">
            <a:extLst>
              <a:ext uri="{FF2B5EF4-FFF2-40B4-BE49-F238E27FC236}">
                <a16:creationId xmlns:a16="http://schemas.microsoft.com/office/drawing/2014/main" id="{990B1C4E-A535-4381-EF17-59A684438C7B}"/>
              </a:ext>
            </a:extLst>
          </p:cNvPr>
          <p:cNvSpPr>
            <a:spLocks noGrp="1"/>
          </p:cNvSpPr>
          <p:nvPr>
            <p:ph idx="1"/>
          </p:nvPr>
        </p:nvSpPr>
        <p:spPr>
          <a:xfrm>
            <a:off x="6115317" y="1964986"/>
            <a:ext cx="5247340" cy="4275092"/>
          </a:xfrm>
        </p:spPr>
        <p:txBody>
          <a:bodyPr anchor="ctr">
            <a:noAutofit/>
          </a:bodyPr>
          <a:lstStyle/>
          <a:p>
            <a:pPr marL="342900" lvl="1" indent="-342900">
              <a:buFont typeface="Arial" panose="020B0604020202020204" pitchFamily="34" charset="0"/>
              <a:buChar char="•"/>
            </a:pPr>
            <a:r>
              <a:rPr lang="en-US" sz="2200" dirty="0"/>
              <a:t>Requires</a:t>
            </a:r>
            <a:r>
              <a:rPr lang="en-US" sz="2200" dirty="0">
                <a:solidFill>
                  <a:srgbClr val="FF0000"/>
                </a:solidFill>
              </a:rPr>
              <a:t> </a:t>
            </a:r>
            <a:r>
              <a:rPr lang="en-US" sz="2200" dirty="0"/>
              <a:t>(prohibitively)</a:t>
            </a:r>
            <a:r>
              <a:rPr lang="en-US" sz="2200" dirty="0">
                <a:solidFill>
                  <a:srgbClr val="FF0000"/>
                </a:solidFill>
              </a:rPr>
              <a:t> costly expertise</a:t>
            </a:r>
            <a:endParaRPr lang="en-US" sz="2200" dirty="0"/>
          </a:p>
          <a:p>
            <a:pPr marL="342900" lvl="1" indent="-342900">
              <a:buFont typeface="Arial" panose="020B0604020202020204" pitchFamily="34" charset="0"/>
              <a:buChar char="•"/>
            </a:pPr>
            <a:r>
              <a:rPr lang="en-US" sz="2200" dirty="0"/>
              <a:t>Controllers </a:t>
            </a:r>
            <a:r>
              <a:rPr lang="en-US" sz="2200" dirty="0">
                <a:solidFill>
                  <a:srgbClr val="FF0000"/>
                </a:solidFill>
              </a:rPr>
              <a:t>strategizing</a:t>
            </a:r>
            <a:r>
              <a:rPr lang="en-US" sz="2200" dirty="0"/>
              <a:t> to escape the GDPR reach: PETS, synthetic data, etc. </a:t>
            </a:r>
            <a:r>
              <a:rPr lang="en-US" sz="2200" i="1" dirty="0"/>
              <a:t>[work of Michael Veale]</a:t>
            </a:r>
          </a:p>
          <a:p>
            <a:pPr marL="342900" lvl="1" indent="-342900">
              <a:buFont typeface="Arial" panose="020B0604020202020204" pitchFamily="34" charset="0"/>
              <a:buChar char="•"/>
            </a:pPr>
            <a:r>
              <a:rPr lang="en-US" sz="2200" dirty="0">
                <a:solidFill>
                  <a:srgbClr val="FF0000"/>
                </a:solidFill>
              </a:rPr>
              <a:t>Fuzzy legal boundaries</a:t>
            </a:r>
            <a:r>
              <a:rPr lang="en-US" sz="2200" dirty="0"/>
              <a:t>: </a:t>
            </a:r>
          </a:p>
          <a:p>
            <a:pPr marL="800100" lvl="2" indent="-342900"/>
            <a:r>
              <a:rPr lang="en-US" dirty="0"/>
              <a:t>WP29 interpretation </a:t>
            </a:r>
            <a:r>
              <a:rPr lang="en-US" dirty="0">
                <a:solidFill>
                  <a:srgbClr val="FF0000"/>
                </a:solidFill>
              </a:rPr>
              <a:t>not binding</a:t>
            </a:r>
            <a:endParaRPr lang="en-US" dirty="0"/>
          </a:p>
          <a:p>
            <a:pPr marL="800100" lvl="2" indent="-342900"/>
            <a:r>
              <a:rPr lang="en-US" sz="2200" dirty="0"/>
              <a:t>What is identification?</a:t>
            </a:r>
          </a:p>
          <a:p>
            <a:pPr marL="800100" lvl="2" indent="-342900"/>
            <a:r>
              <a:rPr lang="en-US" sz="2200" i="1" dirty="0"/>
              <a:t>YS &amp; others vs Nowak</a:t>
            </a:r>
          </a:p>
          <a:p>
            <a:pPr marL="800100" lvl="2" indent="-342900"/>
            <a:r>
              <a:rPr lang="en-GB" sz="2200" i="1" dirty="0"/>
              <a:t>OC v European Commission (OLAF) - reversed;</a:t>
            </a:r>
            <a:r>
              <a:rPr lang="en-GB" sz="2200" b="1" i="1" dirty="0"/>
              <a:t> </a:t>
            </a:r>
            <a:r>
              <a:rPr lang="en-GB" sz="2200" i="1" dirty="0"/>
              <a:t>SRB v EDPS</a:t>
            </a:r>
            <a:endParaRPr lang="en-US" sz="2200" i="1" dirty="0"/>
          </a:p>
          <a:p>
            <a:r>
              <a:rPr lang="en-US" sz="2200" dirty="0">
                <a:solidFill>
                  <a:srgbClr val="FF0000"/>
                </a:solidFill>
              </a:rPr>
              <a:t>Group</a:t>
            </a:r>
            <a:r>
              <a:rPr lang="en-US" sz="2200" dirty="0"/>
              <a:t> data</a:t>
            </a:r>
          </a:p>
        </p:txBody>
      </p:sp>
      <p:grpSp>
        <p:nvGrpSpPr>
          <p:cNvPr id="5" name="Group 4">
            <a:extLst>
              <a:ext uri="{FF2B5EF4-FFF2-40B4-BE49-F238E27FC236}">
                <a16:creationId xmlns:a16="http://schemas.microsoft.com/office/drawing/2014/main" id="{A8135D1F-4979-2ED2-660B-16214365B558}"/>
              </a:ext>
            </a:extLst>
          </p:cNvPr>
          <p:cNvGrpSpPr/>
          <p:nvPr/>
        </p:nvGrpSpPr>
        <p:grpSpPr>
          <a:xfrm>
            <a:off x="10427013" y="5475345"/>
            <a:ext cx="1656957" cy="1552254"/>
            <a:chOff x="3723132" y="5306069"/>
            <a:chExt cx="2351081" cy="1915637"/>
          </a:xfrm>
        </p:grpSpPr>
        <p:pic>
          <p:nvPicPr>
            <p:cNvPr id="7" name="Picture 6" descr="NEW-Logo-ERC-transparent.pdf">
              <a:extLst>
                <a:ext uri="{FF2B5EF4-FFF2-40B4-BE49-F238E27FC236}">
                  <a16:creationId xmlns:a16="http://schemas.microsoft.com/office/drawing/2014/main" id="{C7DB61AD-8D91-B8C3-A36D-E9E3BC6F72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3132" y="5962001"/>
              <a:ext cx="1498123" cy="1238803"/>
            </a:xfrm>
            <a:prstGeom prst="rect">
              <a:avLst/>
            </a:prstGeom>
          </p:spPr>
        </p:pic>
        <p:pic>
          <p:nvPicPr>
            <p:cNvPr id="8" name="Picture 7" descr="flag_yellow_.pdf">
              <a:extLst>
                <a:ext uri="{FF2B5EF4-FFF2-40B4-BE49-F238E27FC236}">
                  <a16:creationId xmlns:a16="http://schemas.microsoft.com/office/drawing/2014/main" id="{438CF7DB-4A7F-2C2C-85C3-E47AD778C7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70398" y="5306069"/>
              <a:ext cx="1603815" cy="1915637"/>
            </a:xfrm>
            <a:prstGeom prst="rect">
              <a:avLst/>
            </a:prstGeom>
          </p:spPr>
        </p:pic>
      </p:grpSp>
    </p:spTree>
    <p:extLst>
      <p:ext uri="{BB962C8B-B14F-4D97-AF65-F5344CB8AC3E}">
        <p14:creationId xmlns:p14="http://schemas.microsoft.com/office/powerpoint/2010/main" val="37905895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5181</TotalTime>
  <Words>1013</Words>
  <Application>Microsoft Macintosh PowerPoint</Application>
  <PresentationFormat>Widescreen</PresentationFormat>
  <Paragraphs>90</Paragraphs>
  <Slides>36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36</vt:i4>
      </vt:variant>
    </vt:vector>
  </HeadingPairs>
  <TitlesOfParts>
    <vt:vector size="40" baseType="lpstr">
      <vt:lpstr>Arial</vt:lpstr>
      <vt:lpstr>Calibri</vt:lpstr>
      <vt:lpstr>Calibri Light</vt:lpstr>
      <vt:lpstr>Office Theme</vt:lpstr>
      <vt:lpstr>Why personal data-centric legal protection against information wrongs fails and what to do about it</vt:lpstr>
      <vt:lpstr>ERC Info-Leg team</vt:lpstr>
      <vt:lpstr>PowerPoint Presentation</vt:lpstr>
      <vt:lpstr>“Personal data” is a trigger concept of European data protection law.</vt:lpstr>
      <vt:lpstr>Problems of personal data-centric legal protection</vt:lpstr>
      <vt:lpstr>Overinclusiveness: on the one hand, GDPR as a “defence against the dark arts”</vt:lpstr>
      <vt:lpstr>Overinclusiveness: on the other, “law of everything”</vt:lpstr>
      <vt:lpstr>AG Bobek: The GDPR “is gradually transforming the … into one of the most de facto disregarded legislative frameworks under EU law.”  (X, Z v Autoriteit Persoonsgegevens [65])</vt:lpstr>
      <vt:lpstr>Underinclusiveness: legal protection is not applied where it should</vt:lpstr>
      <vt:lpstr>Systemic problem beyond enforcement</vt:lpstr>
      <vt:lpstr>Diminished quality of legal protection</vt:lpstr>
      <vt:lpstr>“Personal data” is not doing well as a trigger of legal protection / regulatory target.  How can it be done differently?</vt:lpstr>
      <vt:lpstr>Approach</vt:lpstr>
      <vt:lpstr>Design of legal rules  (Black, Schreur, Paun)</vt:lpstr>
      <vt:lpstr>Understanding information</vt:lpstr>
      <vt:lpstr>Under-theorized use of information concepts in (data protection) law</vt:lpstr>
      <vt:lpstr>PowerPoint Presentation</vt:lpstr>
      <vt:lpstr>Two ways in which information impacts reality: cognitive interpretation &amp; change in reality, ie “causal role in producing a measured function” (Dietterich)</vt:lpstr>
      <vt:lpstr>Not all “information-induced wrongs” are created equal:  meaning-driven vs meaning-agnostic</vt:lpstr>
      <vt:lpstr>Meaning-driven wrongs hinge on meaning</vt:lpstr>
      <vt:lpstr>Meaning-agnostic wrongs regardless of meaning</vt:lpstr>
      <vt:lpstr>Two fundamentally different causal processes should be regulated differently.</vt:lpstr>
      <vt:lpstr>Regulation targeting meaning-driven wrongs should be separate from regulation targeting meaning-agnostic wrongs.</vt:lpstr>
      <vt:lpstr>How is the GDPR doing?</vt:lpstr>
      <vt:lpstr>GDPR disregards semantic vs syntactic distinction</vt:lpstr>
      <vt:lpstr>Is it working?</vt:lpstr>
      <vt:lpstr>Is it working?</vt:lpstr>
      <vt:lpstr>Implications for reform</vt:lpstr>
      <vt:lpstr>Semantic information as a regulatory target to tackle meaning-driven harms  (e.g. information about something in private sphere, or historically ‘sensitive’: religion, political beliefs)  We cannot regulate cognitive processes  access to &amp; communication of semantic information is the next best thing</vt:lpstr>
      <vt:lpstr>Meaning-agnostic wrongs addressed through regulation of “change to reality”, i.e. problematic practices</vt:lpstr>
      <vt:lpstr>Which practices?</vt:lpstr>
      <vt:lpstr>Sectoral legislation</vt:lpstr>
      <vt:lpstr>General principles of design and use of computer code as a baseline</vt:lpstr>
      <vt:lpstr>General principles deliver more legal certainty in complex, highly-dynamic contexts with high economic stakes (Braithwaite ‘Rules and Principles’)</vt:lpstr>
      <vt:lpstr>What to do about the fundamental right to data protection?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Purtova, N.N. (Nadya)</dc:creator>
  <cp:lastModifiedBy>Purtova, N.N. (Nadya)</cp:lastModifiedBy>
  <cp:revision>258</cp:revision>
  <dcterms:created xsi:type="dcterms:W3CDTF">2023-09-21T05:07:35Z</dcterms:created>
  <dcterms:modified xsi:type="dcterms:W3CDTF">2024-03-21T11:18:59Z</dcterms:modified>
</cp:coreProperties>
</file>