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93" r:id="rId3"/>
    <p:sldId id="264" r:id="rId4"/>
    <p:sldId id="394" r:id="rId5"/>
    <p:sldId id="395" r:id="rId6"/>
    <p:sldId id="397" r:id="rId7"/>
    <p:sldId id="265" r:id="rId8"/>
    <p:sldId id="260" r:id="rId9"/>
    <p:sldId id="263" r:id="rId10"/>
    <p:sldId id="396" r:id="rId11"/>
    <p:sldId id="39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76" autoAdjust="0"/>
    <p:restoredTop sz="65918"/>
  </p:normalViewPr>
  <p:slideViewPr>
    <p:cSldViewPr snapToGrid="0">
      <p:cViewPr varScale="1">
        <p:scale>
          <a:sx n="71" d="100"/>
          <a:sy n="71" d="100"/>
        </p:scale>
        <p:origin x="125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1D846A-2442-4E00-A748-79FF3C3248D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ADE0F27-4ADC-49C2-8E6F-BADDB1A67B83}">
      <dgm:prSet/>
      <dgm:spPr/>
      <dgm:t>
        <a:bodyPr/>
        <a:lstStyle/>
        <a:p>
          <a:pPr>
            <a:lnSpc>
              <a:spcPct val="100000"/>
            </a:lnSpc>
          </a:pPr>
          <a:r>
            <a:rPr lang="en-GB"/>
            <a:t>Problems stemming from EU composite administrative procedures</a:t>
          </a:r>
          <a:endParaRPr lang="en-US"/>
        </a:p>
      </dgm:t>
    </dgm:pt>
    <dgm:pt modelId="{173FECD4-5480-4B6A-8AD0-C04F203F4C37}" type="parTrans" cxnId="{8A599D40-5158-40E2-BDDC-5723957F31FD}">
      <dgm:prSet/>
      <dgm:spPr/>
      <dgm:t>
        <a:bodyPr/>
        <a:lstStyle/>
        <a:p>
          <a:endParaRPr lang="en-US"/>
        </a:p>
      </dgm:t>
    </dgm:pt>
    <dgm:pt modelId="{EF100C69-9909-4503-8BC3-5DAA9F759934}" type="sibTrans" cxnId="{8A599D40-5158-40E2-BDDC-5723957F31FD}">
      <dgm:prSet/>
      <dgm:spPr/>
      <dgm:t>
        <a:bodyPr/>
        <a:lstStyle/>
        <a:p>
          <a:endParaRPr lang="en-US"/>
        </a:p>
      </dgm:t>
    </dgm:pt>
    <dgm:pt modelId="{7E73FBF7-ECD2-4D0D-B15B-834882E6B2E8}">
      <dgm:prSet/>
      <dgm:spPr/>
      <dgm:t>
        <a:bodyPr/>
        <a:lstStyle/>
        <a:p>
          <a:pPr>
            <a:lnSpc>
              <a:spcPct val="100000"/>
            </a:lnSpc>
          </a:pPr>
          <a:r>
            <a:rPr lang="en-GB"/>
            <a:t>Lack of consensus concerning the meaning of effective enforcement </a:t>
          </a:r>
          <a:endParaRPr lang="en-US"/>
        </a:p>
      </dgm:t>
    </dgm:pt>
    <dgm:pt modelId="{FDB152CE-EE33-4E6D-A656-A1898B5ADD3F}" type="parTrans" cxnId="{D5A7841D-1124-43DB-A3E1-01F3EF3E7244}">
      <dgm:prSet/>
      <dgm:spPr/>
      <dgm:t>
        <a:bodyPr/>
        <a:lstStyle/>
        <a:p>
          <a:endParaRPr lang="en-US"/>
        </a:p>
      </dgm:t>
    </dgm:pt>
    <dgm:pt modelId="{FE5BCC09-9EEF-4E9B-80A6-67D11217D3B4}" type="sibTrans" cxnId="{D5A7841D-1124-43DB-A3E1-01F3EF3E7244}">
      <dgm:prSet/>
      <dgm:spPr/>
      <dgm:t>
        <a:bodyPr/>
        <a:lstStyle/>
        <a:p>
          <a:endParaRPr lang="en-US"/>
        </a:p>
      </dgm:t>
    </dgm:pt>
    <dgm:pt modelId="{F2E05083-AA5F-42CB-BFBD-21CC503F83BD}" type="pres">
      <dgm:prSet presAssocID="{611D846A-2442-4E00-A748-79FF3C3248D8}" presName="root" presStyleCnt="0">
        <dgm:presLayoutVars>
          <dgm:dir/>
          <dgm:resizeHandles val="exact"/>
        </dgm:presLayoutVars>
      </dgm:prSet>
      <dgm:spPr/>
    </dgm:pt>
    <dgm:pt modelId="{B25CA88C-BD02-49AA-9109-E5CCB633ABF5}" type="pres">
      <dgm:prSet presAssocID="{6ADE0F27-4ADC-49C2-8E6F-BADDB1A67B83}" presName="compNode" presStyleCnt="0"/>
      <dgm:spPr/>
    </dgm:pt>
    <dgm:pt modelId="{751D71EF-EC1C-464E-8183-E666AAC45D0D}" type="pres">
      <dgm:prSet presAssocID="{6ADE0F27-4ADC-49C2-8E6F-BADDB1A67B83}" presName="bgRect" presStyleLbl="bgShp" presStyleIdx="0" presStyleCnt="2"/>
      <dgm:spPr/>
    </dgm:pt>
    <dgm:pt modelId="{DE432750-CF05-4185-95DE-417DD8D1E573}" type="pres">
      <dgm:prSet presAssocID="{6ADE0F27-4ADC-49C2-8E6F-BADDB1A67B8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Warning"/>
        </a:ext>
      </dgm:extLst>
    </dgm:pt>
    <dgm:pt modelId="{D2A72FF3-8544-47C8-9052-C38FD1343102}" type="pres">
      <dgm:prSet presAssocID="{6ADE0F27-4ADC-49C2-8E6F-BADDB1A67B83}" presName="spaceRect" presStyleCnt="0"/>
      <dgm:spPr/>
    </dgm:pt>
    <dgm:pt modelId="{F7268BC7-9461-41AD-B45F-E12A1565C190}" type="pres">
      <dgm:prSet presAssocID="{6ADE0F27-4ADC-49C2-8E6F-BADDB1A67B83}" presName="parTx" presStyleLbl="revTx" presStyleIdx="0" presStyleCnt="2">
        <dgm:presLayoutVars>
          <dgm:chMax val="0"/>
          <dgm:chPref val="0"/>
        </dgm:presLayoutVars>
      </dgm:prSet>
      <dgm:spPr/>
    </dgm:pt>
    <dgm:pt modelId="{6D91A253-2DFC-4026-B50B-8F092E1D108B}" type="pres">
      <dgm:prSet presAssocID="{EF100C69-9909-4503-8BC3-5DAA9F759934}" presName="sibTrans" presStyleCnt="0"/>
      <dgm:spPr/>
    </dgm:pt>
    <dgm:pt modelId="{1949EC62-FBFC-429F-AE94-B2B33D5C81BD}" type="pres">
      <dgm:prSet presAssocID="{7E73FBF7-ECD2-4D0D-B15B-834882E6B2E8}" presName="compNode" presStyleCnt="0"/>
      <dgm:spPr/>
    </dgm:pt>
    <dgm:pt modelId="{F7C3F7BD-961D-4576-BBCF-B8CB6D0AE06F}" type="pres">
      <dgm:prSet presAssocID="{7E73FBF7-ECD2-4D0D-B15B-834882E6B2E8}" presName="bgRect" presStyleLbl="bgShp" presStyleIdx="1" presStyleCnt="2"/>
      <dgm:spPr/>
    </dgm:pt>
    <dgm:pt modelId="{DBCFBA54-9722-4AE4-AFCD-FD06D02931E3}" type="pres">
      <dgm:prSet presAssocID="{7E73FBF7-ECD2-4D0D-B15B-834882E6B2E8}" presName="iconRect" presStyleLbl="node1" presStyleIdx="1" presStyleCnt="2"/>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1F707EA8-F152-474B-A79D-4B2863BB01BF}" type="pres">
      <dgm:prSet presAssocID="{7E73FBF7-ECD2-4D0D-B15B-834882E6B2E8}" presName="spaceRect" presStyleCnt="0"/>
      <dgm:spPr/>
    </dgm:pt>
    <dgm:pt modelId="{F3E35DD0-E3C3-4BFA-AC5A-5B94EFAA2F2F}" type="pres">
      <dgm:prSet presAssocID="{7E73FBF7-ECD2-4D0D-B15B-834882E6B2E8}" presName="parTx" presStyleLbl="revTx" presStyleIdx="1" presStyleCnt="2">
        <dgm:presLayoutVars>
          <dgm:chMax val="0"/>
          <dgm:chPref val="0"/>
        </dgm:presLayoutVars>
      </dgm:prSet>
      <dgm:spPr/>
    </dgm:pt>
  </dgm:ptLst>
  <dgm:cxnLst>
    <dgm:cxn modelId="{D5A7841D-1124-43DB-A3E1-01F3EF3E7244}" srcId="{611D846A-2442-4E00-A748-79FF3C3248D8}" destId="{7E73FBF7-ECD2-4D0D-B15B-834882E6B2E8}" srcOrd="1" destOrd="0" parTransId="{FDB152CE-EE33-4E6D-A656-A1898B5ADD3F}" sibTransId="{FE5BCC09-9EEF-4E9B-80A6-67D11217D3B4}"/>
    <dgm:cxn modelId="{8A599D40-5158-40E2-BDDC-5723957F31FD}" srcId="{611D846A-2442-4E00-A748-79FF3C3248D8}" destId="{6ADE0F27-4ADC-49C2-8E6F-BADDB1A67B83}" srcOrd="0" destOrd="0" parTransId="{173FECD4-5480-4B6A-8AD0-C04F203F4C37}" sibTransId="{EF100C69-9909-4503-8BC3-5DAA9F759934}"/>
    <dgm:cxn modelId="{E43E275D-DA8F-4233-8EE0-99FA93EF83D2}" type="presOf" srcId="{6ADE0F27-4ADC-49C2-8E6F-BADDB1A67B83}" destId="{F7268BC7-9461-41AD-B45F-E12A1565C190}" srcOrd="0" destOrd="0" presId="urn:microsoft.com/office/officeart/2018/2/layout/IconVerticalSolidList"/>
    <dgm:cxn modelId="{3B3F2973-CCDC-4F30-95D0-C50D433BE9DE}" type="presOf" srcId="{611D846A-2442-4E00-A748-79FF3C3248D8}" destId="{F2E05083-AA5F-42CB-BFBD-21CC503F83BD}" srcOrd="0" destOrd="0" presId="urn:microsoft.com/office/officeart/2018/2/layout/IconVerticalSolidList"/>
    <dgm:cxn modelId="{3535BFA8-1AB1-4945-AE33-051F861E1E4E}" type="presOf" srcId="{7E73FBF7-ECD2-4D0D-B15B-834882E6B2E8}" destId="{F3E35DD0-E3C3-4BFA-AC5A-5B94EFAA2F2F}" srcOrd="0" destOrd="0" presId="urn:microsoft.com/office/officeart/2018/2/layout/IconVerticalSolidList"/>
    <dgm:cxn modelId="{830EA843-2644-435B-BCE4-3FF5B11411B6}" type="presParOf" srcId="{F2E05083-AA5F-42CB-BFBD-21CC503F83BD}" destId="{B25CA88C-BD02-49AA-9109-E5CCB633ABF5}" srcOrd="0" destOrd="0" presId="urn:microsoft.com/office/officeart/2018/2/layout/IconVerticalSolidList"/>
    <dgm:cxn modelId="{60F30529-EF1E-4DF6-A887-431C09E43502}" type="presParOf" srcId="{B25CA88C-BD02-49AA-9109-E5CCB633ABF5}" destId="{751D71EF-EC1C-464E-8183-E666AAC45D0D}" srcOrd="0" destOrd="0" presId="urn:microsoft.com/office/officeart/2018/2/layout/IconVerticalSolidList"/>
    <dgm:cxn modelId="{C47B1631-CDBE-47F9-A20C-921A81441764}" type="presParOf" srcId="{B25CA88C-BD02-49AA-9109-E5CCB633ABF5}" destId="{DE432750-CF05-4185-95DE-417DD8D1E573}" srcOrd="1" destOrd="0" presId="urn:microsoft.com/office/officeart/2018/2/layout/IconVerticalSolidList"/>
    <dgm:cxn modelId="{0CA06BFD-7367-4F4B-895F-92101669226E}" type="presParOf" srcId="{B25CA88C-BD02-49AA-9109-E5CCB633ABF5}" destId="{D2A72FF3-8544-47C8-9052-C38FD1343102}" srcOrd="2" destOrd="0" presId="urn:microsoft.com/office/officeart/2018/2/layout/IconVerticalSolidList"/>
    <dgm:cxn modelId="{BBD3EDD7-62A8-4013-AFB9-13A30F0827F4}" type="presParOf" srcId="{B25CA88C-BD02-49AA-9109-E5CCB633ABF5}" destId="{F7268BC7-9461-41AD-B45F-E12A1565C190}" srcOrd="3" destOrd="0" presId="urn:microsoft.com/office/officeart/2018/2/layout/IconVerticalSolidList"/>
    <dgm:cxn modelId="{B80383D9-A51F-42EE-81F7-5A902D50E59D}" type="presParOf" srcId="{F2E05083-AA5F-42CB-BFBD-21CC503F83BD}" destId="{6D91A253-2DFC-4026-B50B-8F092E1D108B}" srcOrd="1" destOrd="0" presId="urn:microsoft.com/office/officeart/2018/2/layout/IconVerticalSolidList"/>
    <dgm:cxn modelId="{C67D8374-6CF1-4307-9319-ED0C65890D41}" type="presParOf" srcId="{F2E05083-AA5F-42CB-BFBD-21CC503F83BD}" destId="{1949EC62-FBFC-429F-AE94-B2B33D5C81BD}" srcOrd="2" destOrd="0" presId="urn:microsoft.com/office/officeart/2018/2/layout/IconVerticalSolidList"/>
    <dgm:cxn modelId="{95408EE3-F0CC-4F0B-9B01-18DE6A5C47AC}" type="presParOf" srcId="{1949EC62-FBFC-429F-AE94-B2B33D5C81BD}" destId="{F7C3F7BD-961D-4576-BBCF-B8CB6D0AE06F}" srcOrd="0" destOrd="0" presId="urn:microsoft.com/office/officeart/2018/2/layout/IconVerticalSolidList"/>
    <dgm:cxn modelId="{FD6C957A-246E-4673-9638-4C87A541F21B}" type="presParOf" srcId="{1949EC62-FBFC-429F-AE94-B2B33D5C81BD}" destId="{DBCFBA54-9722-4AE4-AFCD-FD06D02931E3}" srcOrd="1" destOrd="0" presId="urn:microsoft.com/office/officeart/2018/2/layout/IconVerticalSolidList"/>
    <dgm:cxn modelId="{7929C3ED-BDCB-43DF-930C-428ADF03BE73}" type="presParOf" srcId="{1949EC62-FBFC-429F-AE94-B2B33D5C81BD}" destId="{1F707EA8-F152-474B-A79D-4B2863BB01BF}" srcOrd="2" destOrd="0" presId="urn:microsoft.com/office/officeart/2018/2/layout/IconVerticalSolidList"/>
    <dgm:cxn modelId="{EF48D2AF-1F05-46B5-983B-D4917C1BBDAA}" type="presParOf" srcId="{1949EC62-FBFC-429F-AE94-B2B33D5C81BD}" destId="{F3E35DD0-E3C3-4BFA-AC5A-5B94EFAA2F2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6EEC05-205D-422C-A94B-1411B1EFFC3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7C5D0720-33DF-45B9-B83E-BC77FDE911BA}">
      <dgm:prSet phldrT="[Text]"/>
      <dgm:spPr/>
      <dgm:t>
        <a:bodyPr/>
        <a:lstStyle/>
        <a:p>
          <a:r>
            <a:rPr lang="en-GB" dirty="0"/>
            <a:t>EU Procedures </a:t>
          </a:r>
        </a:p>
      </dgm:t>
    </dgm:pt>
    <dgm:pt modelId="{F20E81F9-7BD6-4E00-BEB9-0341F0BB42CB}" type="parTrans" cxnId="{65785B7A-8EC5-4336-BF4D-6300549DA8D3}">
      <dgm:prSet/>
      <dgm:spPr/>
      <dgm:t>
        <a:bodyPr/>
        <a:lstStyle/>
        <a:p>
          <a:endParaRPr lang="en-GB"/>
        </a:p>
      </dgm:t>
    </dgm:pt>
    <dgm:pt modelId="{16DC0438-6875-438D-B360-E3CDBF6DEA16}" type="sibTrans" cxnId="{65785B7A-8EC5-4336-BF4D-6300549DA8D3}">
      <dgm:prSet/>
      <dgm:spPr/>
      <dgm:t>
        <a:bodyPr/>
        <a:lstStyle/>
        <a:p>
          <a:endParaRPr lang="en-GB"/>
        </a:p>
      </dgm:t>
    </dgm:pt>
    <dgm:pt modelId="{C79CBF93-F2E1-4EE1-A097-33A5E4FF9ED8}">
      <dgm:prSet phldrT="[Text]" custT="1"/>
      <dgm:spPr/>
      <dgm:t>
        <a:bodyPr/>
        <a:lstStyle/>
        <a:p>
          <a:r>
            <a:rPr lang="en-GB" sz="2400" dirty="0"/>
            <a:t>Draft decision </a:t>
          </a:r>
        </a:p>
      </dgm:t>
    </dgm:pt>
    <dgm:pt modelId="{52D4B4C6-A340-4952-8471-9EEE79E75716}" type="parTrans" cxnId="{54674F13-3DC2-489F-AFA6-F0AE323D5E55}">
      <dgm:prSet/>
      <dgm:spPr/>
      <dgm:t>
        <a:bodyPr/>
        <a:lstStyle/>
        <a:p>
          <a:endParaRPr lang="en-GB"/>
        </a:p>
      </dgm:t>
    </dgm:pt>
    <dgm:pt modelId="{119094A0-50B8-45F5-A75A-F15C66C39B4A}" type="sibTrans" cxnId="{54674F13-3DC2-489F-AFA6-F0AE323D5E55}">
      <dgm:prSet/>
      <dgm:spPr/>
      <dgm:t>
        <a:bodyPr/>
        <a:lstStyle/>
        <a:p>
          <a:endParaRPr lang="en-GB"/>
        </a:p>
      </dgm:t>
    </dgm:pt>
    <dgm:pt modelId="{42F0C769-CE6B-439F-B595-5746B3BB6DBC}">
      <dgm:prSet phldrT="[Text]"/>
      <dgm:spPr/>
      <dgm:t>
        <a:bodyPr/>
        <a:lstStyle/>
        <a:p>
          <a:r>
            <a:rPr lang="en-GB" dirty="0"/>
            <a:t>National Procedures</a:t>
          </a:r>
        </a:p>
      </dgm:t>
    </dgm:pt>
    <dgm:pt modelId="{DB4C9393-F081-446B-8E16-6D4C802E4300}" type="parTrans" cxnId="{8DA5083C-1E36-42B6-AFEB-71F7874DE71F}">
      <dgm:prSet/>
      <dgm:spPr/>
      <dgm:t>
        <a:bodyPr/>
        <a:lstStyle/>
        <a:p>
          <a:endParaRPr lang="en-GB"/>
        </a:p>
      </dgm:t>
    </dgm:pt>
    <dgm:pt modelId="{E232B98A-2DDB-4DB0-9F12-632960E088F0}" type="sibTrans" cxnId="{8DA5083C-1E36-42B6-AFEB-71F7874DE71F}">
      <dgm:prSet/>
      <dgm:spPr/>
      <dgm:t>
        <a:bodyPr/>
        <a:lstStyle/>
        <a:p>
          <a:endParaRPr lang="en-GB"/>
        </a:p>
      </dgm:t>
    </dgm:pt>
    <dgm:pt modelId="{BC7E50FF-CBA8-49BF-93D9-A662C7F65658}">
      <dgm:prSet phldrT="[Text]" custT="1"/>
      <dgm:spPr/>
      <dgm:t>
        <a:bodyPr/>
        <a:lstStyle/>
        <a:p>
          <a:r>
            <a:rPr lang="en-GB" sz="2000" dirty="0"/>
            <a:t>Standing </a:t>
          </a:r>
        </a:p>
      </dgm:t>
    </dgm:pt>
    <dgm:pt modelId="{54308241-9123-46BC-B127-A68AB0096092}" type="parTrans" cxnId="{DB32C32E-B6CE-4665-99F5-17DE43C54F91}">
      <dgm:prSet/>
      <dgm:spPr/>
      <dgm:t>
        <a:bodyPr/>
        <a:lstStyle/>
        <a:p>
          <a:endParaRPr lang="en-GB"/>
        </a:p>
      </dgm:t>
    </dgm:pt>
    <dgm:pt modelId="{D0579ADE-65BC-4AA2-B798-A073F860AE06}" type="sibTrans" cxnId="{DB32C32E-B6CE-4665-99F5-17DE43C54F91}">
      <dgm:prSet/>
      <dgm:spPr/>
      <dgm:t>
        <a:bodyPr/>
        <a:lstStyle/>
        <a:p>
          <a:endParaRPr lang="en-GB"/>
        </a:p>
      </dgm:t>
    </dgm:pt>
    <dgm:pt modelId="{167D9697-7B74-4900-A6D8-E146B062248D}">
      <dgm:prSet phldrT="[Text]" custT="1"/>
      <dgm:spPr/>
      <dgm:t>
        <a:bodyPr/>
        <a:lstStyle/>
        <a:p>
          <a:r>
            <a:rPr lang="en-GB" sz="2000" dirty="0"/>
            <a:t>Right to be heard – Art 11  </a:t>
          </a:r>
        </a:p>
      </dgm:t>
    </dgm:pt>
    <dgm:pt modelId="{18D7E26F-D96A-4F9A-AB4D-ECBEF28EE983}" type="parTrans" cxnId="{3114FE25-52A5-4BAA-9E0C-2A67A564D0B8}">
      <dgm:prSet/>
      <dgm:spPr/>
      <dgm:t>
        <a:bodyPr/>
        <a:lstStyle/>
        <a:p>
          <a:endParaRPr lang="en-GB"/>
        </a:p>
      </dgm:t>
    </dgm:pt>
    <dgm:pt modelId="{14A72641-DD49-4B92-BE53-FED3B8BB4E75}" type="sibTrans" cxnId="{3114FE25-52A5-4BAA-9E0C-2A67A564D0B8}">
      <dgm:prSet/>
      <dgm:spPr/>
      <dgm:t>
        <a:bodyPr/>
        <a:lstStyle/>
        <a:p>
          <a:endParaRPr lang="en-GB"/>
        </a:p>
      </dgm:t>
    </dgm:pt>
    <dgm:pt modelId="{FE356C45-A271-4BC6-B5ED-A8E00659C76B}">
      <dgm:prSet phldrT="[Text]" custT="1"/>
      <dgm:spPr/>
      <dgm:t>
        <a:bodyPr/>
        <a:lstStyle/>
        <a:p>
          <a:r>
            <a:rPr lang="en-GB" sz="2000" dirty="0"/>
            <a:t>Access to file – Art 19 and 20 </a:t>
          </a:r>
        </a:p>
      </dgm:t>
    </dgm:pt>
    <dgm:pt modelId="{0D4CF236-C88E-45BA-9B54-42FB0269EBA1}" type="parTrans" cxnId="{AC91D6EE-BAA6-42A9-9950-DC0B6E2E2563}">
      <dgm:prSet/>
      <dgm:spPr/>
      <dgm:t>
        <a:bodyPr/>
        <a:lstStyle/>
        <a:p>
          <a:endParaRPr lang="en-GB"/>
        </a:p>
      </dgm:t>
    </dgm:pt>
    <dgm:pt modelId="{BC3952A8-EDD4-4281-B0A9-B6434F9847DE}" type="sibTrans" cxnId="{AC91D6EE-BAA6-42A9-9950-DC0B6E2E2563}">
      <dgm:prSet/>
      <dgm:spPr/>
      <dgm:t>
        <a:bodyPr/>
        <a:lstStyle/>
        <a:p>
          <a:endParaRPr lang="en-GB"/>
        </a:p>
      </dgm:t>
    </dgm:pt>
    <dgm:pt modelId="{6D5EA388-55EA-432A-B772-2B4253B5FF2C}">
      <dgm:prSet/>
      <dgm:spPr/>
      <dgm:t>
        <a:bodyPr/>
        <a:lstStyle/>
        <a:p>
          <a:r>
            <a:rPr lang="en-GB" dirty="0"/>
            <a:t>Procedural Fairness</a:t>
          </a:r>
        </a:p>
      </dgm:t>
    </dgm:pt>
    <dgm:pt modelId="{ACB208F2-0F72-4610-9F5A-6613142ADAAE}" type="parTrans" cxnId="{11AAB033-EE28-473D-97B7-8E4D7FDE5595}">
      <dgm:prSet/>
      <dgm:spPr/>
      <dgm:t>
        <a:bodyPr/>
        <a:lstStyle/>
        <a:p>
          <a:endParaRPr lang="en-GB"/>
        </a:p>
      </dgm:t>
    </dgm:pt>
    <dgm:pt modelId="{8A5CC924-5346-4A3A-A645-89148995FD02}" type="sibTrans" cxnId="{11AAB033-EE28-473D-97B7-8E4D7FDE5595}">
      <dgm:prSet/>
      <dgm:spPr/>
      <dgm:t>
        <a:bodyPr/>
        <a:lstStyle/>
        <a:p>
          <a:endParaRPr lang="en-GB"/>
        </a:p>
      </dgm:t>
    </dgm:pt>
    <dgm:pt modelId="{E09E43F4-7EFB-464B-86A5-55E7E34F416A}">
      <dgm:prSet custT="1"/>
      <dgm:spPr/>
      <dgm:t>
        <a:bodyPr/>
        <a:lstStyle/>
        <a:p>
          <a:r>
            <a:rPr lang="en-GB" sz="2000" dirty="0"/>
            <a:t>Exclusion of complainants from LSA, NSA and EDPB Procedures </a:t>
          </a:r>
        </a:p>
      </dgm:t>
    </dgm:pt>
    <dgm:pt modelId="{DC1E34A3-7418-4DB5-B612-4B628DD0C399}" type="parTrans" cxnId="{97E87ACB-2C23-4339-99C5-360EDDF40E76}">
      <dgm:prSet/>
      <dgm:spPr/>
      <dgm:t>
        <a:bodyPr/>
        <a:lstStyle/>
        <a:p>
          <a:endParaRPr lang="en-GB"/>
        </a:p>
      </dgm:t>
    </dgm:pt>
    <dgm:pt modelId="{B6214F74-8F46-46D9-94C7-D2DA4100311F}" type="sibTrans" cxnId="{97E87ACB-2C23-4339-99C5-360EDDF40E76}">
      <dgm:prSet/>
      <dgm:spPr/>
      <dgm:t>
        <a:bodyPr/>
        <a:lstStyle/>
        <a:p>
          <a:endParaRPr lang="en-GB"/>
        </a:p>
      </dgm:t>
    </dgm:pt>
    <dgm:pt modelId="{E5152969-C25D-4C46-B40E-5544CA2BD0AA}">
      <dgm:prSet phldrT="[Text]" custT="1"/>
      <dgm:spPr/>
      <dgm:t>
        <a:bodyPr/>
        <a:lstStyle/>
        <a:p>
          <a:r>
            <a:rPr lang="en-GB" sz="2400" dirty="0"/>
            <a:t>Without delay </a:t>
          </a:r>
        </a:p>
      </dgm:t>
    </dgm:pt>
    <dgm:pt modelId="{A4DFDDB5-7D96-4874-A294-29C3D9E9AF11}" type="parTrans" cxnId="{7AC543D0-CDAB-4014-AF16-01FD599ED041}">
      <dgm:prSet/>
      <dgm:spPr/>
      <dgm:t>
        <a:bodyPr/>
        <a:lstStyle/>
        <a:p>
          <a:endParaRPr lang="en-GB"/>
        </a:p>
      </dgm:t>
    </dgm:pt>
    <dgm:pt modelId="{CC8E7919-718C-430A-BCD0-22D7632F1988}" type="sibTrans" cxnId="{7AC543D0-CDAB-4014-AF16-01FD599ED041}">
      <dgm:prSet/>
      <dgm:spPr/>
      <dgm:t>
        <a:bodyPr/>
        <a:lstStyle/>
        <a:p>
          <a:endParaRPr lang="en-GB"/>
        </a:p>
      </dgm:t>
    </dgm:pt>
    <dgm:pt modelId="{1927D012-F394-4F78-8D45-7937CB82BC0B}" type="pres">
      <dgm:prSet presAssocID="{D36EEC05-205D-422C-A94B-1411B1EFFC3C}" presName="Name0" presStyleCnt="0">
        <dgm:presLayoutVars>
          <dgm:dir/>
          <dgm:animLvl val="lvl"/>
          <dgm:resizeHandles/>
        </dgm:presLayoutVars>
      </dgm:prSet>
      <dgm:spPr/>
    </dgm:pt>
    <dgm:pt modelId="{0F0D17E0-C822-4566-AAF8-7028F1393AFB}" type="pres">
      <dgm:prSet presAssocID="{7C5D0720-33DF-45B9-B83E-BC77FDE911BA}" presName="linNode" presStyleCnt="0"/>
      <dgm:spPr/>
    </dgm:pt>
    <dgm:pt modelId="{9DB6688A-AAD6-4040-B70F-1119B09A00E3}" type="pres">
      <dgm:prSet presAssocID="{7C5D0720-33DF-45B9-B83E-BC77FDE911BA}" presName="parentShp" presStyleLbl="node1" presStyleIdx="0" presStyleCnt="3">
        <dgm:presLayoutVars>
          <dgm:bulletEnabled val="1"/>
        </dgm:presLayoutVars>
      </dgm:prSet>
      <dgm:spPr/>
    </dgm:pt>
    <dgm:pt modelId="{7E7089AC-8FA4-45E3-809B-07247675168A}" type="pres">
      <dgm:prSet presAssocID="{7C5D0720-33DF-45B9-B83E-BC77FDE911BA}" presName="childShp" presStyleLbl="bgAccFollowNode1" presStyleIdx="0" presStyleCnt="3">
        <dgm:presLayoutVars>
          <dgm:bulletEnabled val="1"/>
        </dgm:presLayoutVars>
      </dgm:prSet>
      <dgm:spPr/>
    </dgm:pt>
    <dgm:pt modelId="{1E7CBE01-A48A-446E-BE14-9FA24B4061EE}" type="pres">
      <dgm:prSet presAssocID="{16DC0438-6875-438D-B360-E3CDBF6DEA16}" presName="spacing" presStyleCnt="0"/>
      <dgm:spPr/>
    </dgm:pt>
    <dgm:pt modelId="{43332643-EC5B-49DE-85B3-923C960E6326}" type="pres">
      <dgm:prSet presAssocID="{42F0C769-CE6B-439F-B595-5746B3BB6DBC}" presName="linNode" presStyleCnt="0"/>
      <dgm:spPr/>
    </dgm:pt>
    <dgm:pt modelId="{C2B377BC-DC20-4CBC-A496-588482558B07}" type="pres">
      <dgm:prSet presAssocID="{42F0C769-CE6B-439F-B595-5746B3BB6DBC}" presName="parentShp" presStyleLbl="node1" presStyleIdx="1" presStyleCnt="3">
        <dgm:presLayoutVars>
          <dgm:bulletEnabled val="1"/>
        </dgm:presLayoutVars>
      </dgm:prSet>
      <dgm:spPr/>
    </dgm:pt>
    <dgm:pt modelId="{2CD6348B-9B3C-4E18-ADA1-15D3F50D675F}" type="pres">
      <dgm:prSet presAssocID="{42F0C769-CE6B-439F-B595-5746B3BB6DBC}" presName="childShp" presStyleLbl="bgAccFollowNode1" presStyleIdx="1" presStyleCnt="3">
        <dgm:presLayoutVars>
          <dgm:bulletEnabled val="1"/>
        </dgm:presLayoutVars>
      </dgm:prSet>
      <dgm:spPr/>
    </dgm:pt>
    <dgm:pt modelId="{FC9C8A15-8E0B-4B25-9542-F3711997AB67}" type="pres">
      <dgm:prSet presAssocID="{E232B98A-2DDB-4DB0-9F12-632960E088F0}" presName="spacing" presStyleCnt="0"/>
      <dgm:spPr/>
    </dgm:pt>
    <dgm:pt modelId="{78E4E65F-65AB-4328-BBB3-85E20832A4EA}" type="pres">
      <dgm:prSet presAssocID="{6D5EA388-55EA-432A-B772-2B4253B5FF2C}" presName="linNode" presStyleCnt="0"/>
      <dgm:spPr/>
    </dgm:pt>
    <dgm:pt modelId="{FF5D8F0A-9CD7-447D-AC1F-D1433D1B39C3}" type="pres">
      <dgm:prSet presAssocID="{6D5EA388-55EA-432A-B772-2B4253B5FF2C}" presName="parentShp" presStyleLbl="node1" presStyleIdx="2" presStyleCnt="3">
        <dgm:presLayoutVars>
          <dgm:bulletEnabled val="1"/>
        </dgm:presLayoutVars>
      </dgm:prSet>
      <dgm:spPr/>
    </dgm:pt>
    <dgm:pt modelId="{BDC9CF32-BC1C-41F2-9F27-F03BD0EC4646}" type="pres">
      <dgm:prSet presAssocID="{6D5EA388-55EA-432A-B772-2B4253B5FF2C}" presName="childShp" presStyleLbl="bgAccFollowNode1" presStyleIdx="2" presStyleCnt="3">
        <dgm:presLayoutVars>
          <dgm:bulletEnabled val="1"/>
        </dgm:presLayoutVars>
      </dgm:prSet>
      <dgm:spPr/>
    </dgm:pt>
  </dgm:ptLst>
  <dgm:cxnLst>
    <dgm:cxn modelId="{7001C406-32EE-4D3D-826E-B4CDC7580BAC}" type="presOf" srcId="{E09E43F4-7EFB-464B-86A5-55E7E34F416A}" destId="{BDC9CF32-BC1C-41F2-9F27-F03BD0EC4646}" srcOrd="0" destOrd="0" presId="urn:microsoft.com/office/officeart/2005/8/layout/vList6"/>
    <dgm:cxn modelId="{9FABDB06-8BF4-4A63-8335-4EB15A42DBA6}" type="presOf" srcId="{42F0C769-CE6B-439F-B595-5746B3BB6DBC}" destId="{C2B377BC-DC20-4CBC-A496-588482558B07}" srcOrd="0" destOrd="0" presId="urn:microsoft.com/office/officeart/2005/8/layout/vList6"/>
    <dgm:cxn modelId="{54674F13-3DC2-489F-AFA6-F0AE323D5E55}" srcId="{7C5D0720-33DF-45B9-B83E-BC77FDE911BA}" destId="{C79CBF93-F2E1-4EE1-A097-33A5E4FF9ED8}" srcOrd="1" destOrd="0" parTransId="{52D4B4C6-A340-4952-8471-9EEE79E75716}" sibTransId="{119094A0-50B8-45F5-A75A-F15C66C39B4A}"/>
    <dgm:cxn modelId="{D0A3811A-A4FC-41BD-9CEA-C6F115624DC8}" type="presOf" srcId="{FE356C45-A271-4BC6-B5ED-A8E00659C76B}" destId="{2CD6348B-9B3C-4E18-ADA1-15D3F50D675F}" srcOrd="0" destOrd="2" presId="urn:microsoft.com/office/officeart/2005/8/layout/vList6"/>
    <dgm:cxn modelId="{4095B61D-1102-4FB9-84AB-CE9BAF4E97F4}" type="presOf" srcId="{D36EEC05-205D-422C-A94B-1411B1EFFC3C}" destId="{1927D012-F394-4F78-8D45-7937CB82BC0B}" srcOrd="0" destOrd="0" presId="urn:microsoft.com/office/officeart/2005/8/layout/vList6"/>
    <dgm:cxn modelId="{3114FE25-52A5-4BAA-9E0C-2A67A564D0B8}" srcId="{42F0C769-CE6B-439F-B595-5746B3BB6DBC}" destId="{167D9697-7B74-4900-A6D8-E146B062248D}" srcOrd="1" destOrd="0" parTransId="{18D7E26F-D96A-4F9A-AB4D-ECBEF28EE983}" sibTransId="{14A72641-DD49-4B92-BE53-FED3B8BB4E75}"/>
    <dgm:cxn modelId="{DB32C32E-B6CE-4665-99F5-17DE43C54F91}" srcId="{42F0C769-CE6B-439F-B595-5746B3BB6DBC}" destId="{BC7E50FF-CBA8-49BF-93D9-A662C7F65658}" srcOrd="0" destOrd="0" parTransId="{54308241-9123-46BC-B127-A68AB0096092}" sibTransId="{D0579ADE-65BC-4AA2-B798-A073F860AE06}"/>
    <dgm:cxn modelId="{11AAB033-EE28-473D-97B7-8E4D7FDE5595}" srcId="{D36EEC05-205D-422C-A94B-1411B1EFFC3C}" destId="{6D5EA388-55EA-432A-B772-2B4253B5FF2C}" srcOrd="2" destOrd="0" parTransId="{ACB208F2-0F72-4610-9F5A-6613142ADAAE}" sibTransId="{8A5CC924-5346-4A3A-A645-89148995FD02}"/>
    <dgm:cxn modelId="{8DA5083C-1E36-42B6-AFEB-71F7874DE71F}" srcId="{D36EEC05-205D-422C-A94B-1411B1EFFC3C}" destId="{42F0C769-CE6B-439F-B595-5746B3BB6DBC}" srcOrd="1" destOrd="0" parTransId="{DB4C9393-F081-446B-8E16-6D4C802E4300}" sibTransId="{E232B98A-2DDB-4DB0-9F12-632960E088F0}"/>
    <dgm:cxn modelId="{F851B278-36CF-4484-9D4F-B4E7616EBAD7}" type="presOf" srcId="{6D5EA388-55EA-432A-B772-2B4253B5FF2C}" destId="{FF5D8F0A-9CD7-447D-AC1F-D1433D1B39C3}" srcOrd="0" destOrd="0" presId="urn:microsoft.com/office/officeart/2005/8/layout/vList6"/>
    <dgm:cxn modelId="{65785B7A-8EC5-4336-BF4D-6300549DA8D3}" srcId="{D36EEC05-205D-422C-A94B-1411B1EFFC3C}" destId="{7C5D0720-33DF-45B9-B83E-BC77FDE911BA}" srcOrd="0" destOrd="0" parTransId="{F20E81F9-7BD6-4E00-BEB9-0341F0BB42CB}" sibTransId="{16DC0438-6875-438D-B360-E3CDBF6DEA16}"/>
    <dgm:cxn modelId="{8AAA9EB6-4C05-4BB0-95B2-0199FD5CFE45}" type="presOf" srcId="{E5152969-C25D-4C46-B40E-5544CA2BD0AA}" destId="{7E7089AC-8FA4-45E3-809B-07247675168A}" srcOrd="0" destOrd="0" presId="urn:microsoft.com/office/officeart/2005/8/layout/vList6"/>
    <dgm:cxn modelId="{F7C77CC6-B95F-4B10-B1BB-8C5F46DBBE1A}" type="presOf" srcId="{BC7E50FF-CBA8-49BF-93D9-A662C7F65658}" destId="{2CD6348B-9B3C-4E18-ADA1-15D3F50D675F}" srcOrd="0" destOrd="0" presId="urn:microsoft.com/office/officeart/2005/8/layout/vList6"/>
    <dgm:cxn modelId="{97E87ACB-2C23-4339-99C5-360EDDF40E76}" srcId="{6D5EA388-55EA-432A-B772-2B4253B5FF2C}" destId="{E09E43F4-7EFB-464B-86A5-55E7E34F416A}" srcOrd="0" destOrd="0" parTransId="{DC1E34A3-7418-4DB5-B612-4B628DD0C399}" sibTransId="{B6214F74-8F46-46D9-94C7-D2DA4100311F}"/>
    <dgm:cxn modelId="{7AC543D0-CDAB-4014-AF16-01FD599ED041}" srcId="{7C5D0720-33DF-45B9-B83E-BC77FDE911BA}" destId="{E5152969-C25D-4C46-B40E-5544CA2BD0AA}" srcOrd="0" destOrd="0" parTransId="{A4DFDDB5-7D96-4874-A294-29C3D9E9AF11}" sibTransId="{CC8E7919-718C-430A-BCD0-22D7632F1988}"/>
    <dgm:cxn modelId="{B386C5D1-62CC-4571-9335-8A9B6B906885}" type="presOf" srcId="{7C5D0720-33DF-45B9-B83E-BC77FDE911BA}" destId="{9DB6688A-AAD6-4040-B70F-1119B09A00E3}" srcOrd="0" destOrd="0" presId="urn:microsoft.com/office/officeart/2005/8/layout/vList6"/>
    <dgm:cxn modelId="{FC94CFD9-FCC1-4807-AA41-1CAE74790D87}" type="presOf" srcId="{C79CBF93-F2E1-4EE1-A097-33A5E4FF9ED8}" destId="{7E7089AC-8FA4-45E3-809B-07247675168A}" srcOrd="0" destOrd="1" presId="urn:microsoft.com/office/officeart/2005/8/layout/vList6"/>
    <dgm:cxn modelId="{849189DD-F761-40E1-859C-159B0CBDFC41}" type="presOf" srcId="{167D9697-7B74-4900-A6D8-E146B062248D}" destId="{2CD6348B-9B3C-4E18-ADA1-15D3F50D675F}" srcOrd="0" destOrd="1" presId="urn:microsoft.com/office/officeart/2005/8/layout/vList6"/>
    <dgm:cxn modelId="{AC91D6EE-BAA6-42A9-9950-DC0B6E2E2563}" srcId="{42F0C769-CE6B-439F-B595-5746B3BB6DBC}" destId="{FE356C45-A271-4BC6-B5ED-A8E00659C76B}" srcOrd="2" destOrd="0" parTransId="{0D4CF236-C88E-45BA-9B54-42FB0269EBA1}" sibTransId="{BC3952A8-EDD4-4281-B0A9-B6434F9847DE}"/>
    <dgm:cxn modelId="{47232D9D-6F4E-4B49-A784-6D359C55B8DD}" type="presParOf" srcId="{1927D012-F394-4F78-8D45-7937CB82BC0B}" destId="{0F0D17E0-C822-4566-AAF8-7028F1393AFB}" srcOrd="0" destOrd="0" presId="urn:microsoft.com/office/officeart/2005/8/layout/vList6"/>
    <dgm:cxn modelId="{5459521D-A48B-4E9F-9C1D-16FC46F9921B}" type="presParOf" srcId="{0F0D17E0-C822-4566-AAF8-7028F1393AFB}" destId="{9DB6688A-AAD6-4040-B70F-1119B09A00E3}" srcOrd="0" destOrd="0" presId="urn:microsoft.com/office/officeart/2005/8/layout/vList6"/>
    <dgm:cxn modelId="{5DD02AD9-6FBB-4FF8-BA75-6C3ED68ECC8E}" type="presParOf" srcId="{0F0D17E0-C822-4566-AAF8-7028F1393AFB}" destId="{7E7089AC-8FA4-45E3-809B-07247675168A}" srcOrd="1" destOrd="0" presId="urn:microsoft.com/office/officeart/2005/8/layout/vList6"/>
    <dgm:cxn modelId="{86E0F185-4139-44AC-A6C4-06E5FAD74D52}" type="presParOf" srcId="{1927D012-F394-4F78-8D45-7937CB82BC0B}" destId="{1E7CBE01-A48A-446E-BE14-9FA24B4061EE}" srcOrd="1" destOrd="0" presId="urn:microsoft.com/office/officeart/2005/8/layout/vList6"/>
    <dgm:cxn modelId="{9FD47928-DEB7-4307-9E32-7068C0BE1ECC}" type="presParOf" srcId="{1927D012-F394-4F78-8D45-7937CB82BC0B}" destId="{43332643-EC5B-49DE-85B3-923C960E6326}" srcOrd="2" destOrd="0" presId="urn:microsoft.com/office/officeart/2005/8/layout/vList6"/>
    <dgm:cxn modelId="{712F53ED-7388-4DFE-B6C8-1F63F8346011}" type="presParOf" srcId="{43332643-EC5B-49DE-85B3-923C960E6326}" destId="{C2B377BC-DC20-4CBC-A496-588482558B07}" srcOrd="0" destOrd="0" presId="urn:microsoft.com/office/officeart/2005/8/layout/vList6"/>
    <dgm:cxn modelId="{1EF89755-B255-4D34-AE5E-16340B9B0964}" type="presParOf" srcId="{43332643-EC5B-49DE-85B3-923C960E6326}" destId="{2CD6348B-9B3C-4E18-ADA1-15D3F50D675F}" srcOrd="1" destOrd="0" presId="urn:microsoft.com/office/officeart/2005/8/layout/vList6"/>
    <dgm:cxn modelId="{F59AC3AD-0F14-4B1A-9878-2E3031683357}" type="presParOf" srcId="{1927D012-F394-4F78-8D45-7937CB82BC0B}" destId="{FC9C8A15-8E0B-4B25-9542-F3711997AB67}" srcOrd="3" destOrd="0" presId="urn:microsoft.com/office/officeart/2005/8/layout/vList6"/>
    <dgm:cxn modelId="{05D00B7E-7E30-4CF3-9391-7717B0FD9E8D}" type="presParOf" srcId="{1927D012-F394-4F78-8D45-7937CB82BC0B}" destId="{78E4E65F-65AB-4328-BBB3-85E20832A4EA}" srcOrd="4" destOrd="0" presId="urn:microsoft.com/office/officeart/2005/8/layout/vList6"/>
    <dgm:cxn modelId="{C9952FDE-7E38-467C-B45D-7D7799258F68}" type="presParOf" srcId="{78E4E65F-65AB-4328-BBB3-85E20832A4EA}" destId="{FF5D8F0A-9CD7-447D-AC1F-D1433D1B39C3}" srcOrd="0" destOrd="0" presId="urn:microsoft.com/office/officeart/2005/8/layout/vList6"/>
    <dgm:cxn modelId="{C91AF16A-C42B-4F8D-AADC-5C22A3EF1FC4}" type="presParOf" srcId="{78E4E65F-65AB-4328-BBB3-85E20832A4EA}" destId="{BDC9CF32-BC1C-41F2-9F27-F03BD0EC4646}"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2FC1BD-49D7-42B7-BF83-197B33095546}" type="doc">
      <dgm:prSet loTypeId="urn:microsoft.com/office/officeart/2005/8/layout/arrow4" loCatId="" qsTypeId="urn:microsoft.com/office/officeart/2005/8/quickstyle/simple1" qsCatId="simple" csTypeId="urn:microsoft.com/office/officeart/2005/8/colors/accent1_2" csCatId="accent1" phldr="1"/>
      <dgm:spPr/>
      <dgm:t>
        <a:bodyPr/>
        <a:lstStyle/>
        <a:p>
          <a:endParaRPr lang="en-US"/>
        </a:p>
      </dgm:t>
    </dgm:pt>
    <dgm:pt modelId="{7CB0A74C-36D4-482D-81FB-38EEE944C3DA}">
      <dgm:prSet/>
      <dgm:spPr/>
      <dgm:t>
        <a:bodyPr/>
        <a:lstStyle/>
        <a:p>
          <a:r>
            <a:rPr lang="en-GB" dirty="0"/>
            <a:t>“Selective to be effective”: “The DPC will apply a risk-based regulatory approach to its work, so that its resources are always prioritised on the basis of delivering the greatest benefit to the maximum number of people”. (2021 Report, p16).  </a:t>
          </a:r>
          <a:endParaRPr lang="en-US" dirty="0"/>
        </a:p>
      </dgm:t>
    </dgm:pt>
    <dgm:pt modelId="{B45D2043-D0DC-4E6E-813B-FC298F03629B}" type="parTrans" cxnId="{D3CF52C8-AA9A-4096-ACB0-6AE2C126A650}">
      <dgm:prSet/>
      <dgm:spPr/>
      <dgm:t>
        <a:bodyPr/>
        <a:lstStyle/>
        <a:p>
          <a:endParaRPr lang="en-US"/>
        </a:p>
      </dgm:t>
    </dgm:pt>
    <dgm:pt modelId="{DFF8B9EB-2BAE-47BC-922E-98E80277DD6A}" type="sibTrans" cxnId="{D3CF52C8-AA9A-4096-ACB0-6AE2C126A650}">
      <dgm:prSet/>
      <dgm:spPr/>
      <dgm:t>
        <a:bodyPr/>
        <a:lstStyle/>
        <a:p>
          <a:endParaRPr lang="en-US"/>
        </a:p>
      </dgm:t>
    </dgm:pt>
    <dgm:pt modelId="{A2BD4009-3A69-44CE-AB02-81C0B9161BBA}">
      <dgm:prSet/>
      <dgm:spPr/>
      <dgm:t>
        <a:bodyPr/>
        <a:lstStyle/>
        <a:p>
          <a:r>
            <a:rPr lang="en-GB" dirty="0"/>
            <a:t>“DPAs are free to set their own agenda, but with one limitation which is their obligation to handle complaints” (</a:t>
          </a:r>
          <a:r>
            <a:rPr lang="en-GB" dirty="0" err="1"/>
            <a:t>Hijmans</a:t>
          </a:r>
          <a:r>
            <a:rPr lang="en-GB" dirty="0"/>
            <a:t>) </a:t>
          </a:r>
        </a:p>
        <a:p>
          <a:endParaRPr lang="en-GB" dirty="0"/>
        </a:p>
        <a:p>
          <a:r>
            <a:rPr lang="en-GB" dirty="0"/>
            <a:t>Each authority is “required to exercise its responsibility for ensuring that the GDPR is fully enforced with all due diligence”. </a:t>
          </a:r>
          <a:r>
            <a:rPr lang="en-GB" i="1" dirty="0" err="1"/>
            <a:t>Schrems</a:t>
          </a:r>
          <a:r>
            <a:rPr lang="en-GB" i="1" dirty="0"/>
            <a:t> II, </a:t>
          </a:r>
          <a:r>
            <a:rPr lang="en-GB" i="0" dirty="0"/>
            <a:t>para 112. </a:t>
          </a:r>
          <a:endParaRPr lang="en-US" i="0" dirty="0"/>
        </a:p>
      </dgm:t>
    </dgm:pt>
    <dgm:pt modelId="{515422A8-845D-440B-961E-48A62B53EE56}" type="parTrans" cxnId="{8C74BA20-F402-4E95-926B-AEA7AD678AB9}">
      <dgm:prSet/>
      <dgm:spPr/>
      <dgm:t>
        <a:bodyPr/>
        <a:lstStyle/>
        <a:p>
          <a:endParaRPr lang="en-US"/>
        </a:p>
      </dgm:t>
    </dgm:pt>
    <dgm:pt modelId="{85594933-97C8-4358-A1F9-F9A30E04CCDE}" type="sibTrans" cxnId="{8C74BA20-F402-4E95-926B-AEA7AD678AB9}">
      <dgm:prSet/>
      <dgm:spPr/>
      <dgm:t>
        <a:bodyPr/>
        <a:lstStyle/>
        <a:p>
          <a:endParaRPr lang="en-US"/>
        </a:p>
      </dgm:t>
    </dgm:pt>
    <dgm:pt modelId="{66E6BD45-67D0-46AF-87D8-B9FCB4762FA7}">
      <dgm:prSet/>
      <dgm:spPr/>
      <dgm:t>
        <a:bodyPr/>
        <a:lstStyle/>
        <a:p>
          <a:endParaRPr lang="en-GB"/>
        </a:p>
      </dgm:t>
    </dgm:pt>
    <dgm:pt modelId="{7DCEEE21-3145-4D77-B1F9-544E0E2C9288}" type="parTrans" cxnId="{CC5A50E5-D428-44A7-B736-B38A71C73A34}">
      <dgm:prSet/>
      <dgm:spPr/>
      <dgm:t>
        <a:bodyPr/>
        <a:lstStyle/>
        <a:p>
          <a:endParaRPr lang="en-US"/>
        </a:p>
      </dgm:t>
    </dgm:pt>
    <dgm:pt modelId="{CA9145C6-AB05-431F-9BEA-CC12DEECCAA3}" type="sibTrans" cxnId="{CC5A50E5-D428-44A7-B736-B38A71C73A34}">
      <dgm:prSet/>
      <dgm:spPr/>
      <dgm:t>
        <a:bodyPr/>
        <a:lstStyle/>
        <a:p>
          <a:endParaRPr lang="en-US"/>
        </a:p>
      </dgm:t>
    </dgm:pt>
    <dgm:pt modelId="{39B599FB-3717-4D74-BD71-00D0BDE926A8}">
      <dgm:prSet/>
      <dgm:spPr/>
      <dgm:t>
        <a:bodyPr/>
        <a:lstStyle/>
        <a:p>
          <a:endParaRPr lang="en-GB"/>
        </a:p>
      </dgm:t>
    </dgm:pt>
    <dgm:pt modelId="{289F49A2-5E80-45F9-8E14-251398CC709B}" type="parTrans" cxnId="{EA9C7D45-2A07-4BD6-9D5B-7159909C1241}">
      <dgm:prSet/>
      <dgm:spPr/>
      <dgm:t>
        <a:bodyPr/>
        <a:lstStyle/>
        <a:p>
          <a:endParaRPr lang="en-US"/>
        </a:p>
      </dgm:t>
    </dgm:pt>
    <dgm:pt modelId="{ED3E5CDE-D25B-44CC-B902-543130653143}" type="sibTrans" cxnId="{EA9C7D45-2A07-4BD6-9D5B-7159909C1241}">
      <dgm:prSet/>
      <dgm:spPr/>
      <dgm:t>
        <a:bodyPr/>
        <a:lstStyle/>
        <a:p>
          <a:endParaRPr lang="en-US"/>
        </a:p>
      </dgm:t>
    </dgm:pt>
    <dgm:pt modelId="{ED0D8349-2447-E14D-B42C-5C97AD7C9580}" type="pres">
      <dgm:prSet presAssocID="{5B2FC1BD-49D7-42B7-BF83-197B33095546}" presName="compositeShape" presStyleCnt="0">
        <dgm:presLayoutVars>
          <dgm:chMax val="2"/>
          <dgm:dir/>
          <dgm:resizeHandles val="exact"/>
        </dgm:presLayoutVars>
      </dgm:prSet>
      <dgm:spPr/>
    </dgm:pt>
    <dgm:pt modelId="{49ADEF7B-CC40-BC45-B991-5D026687BAEE}" type="pres">
      <dgm:prSet presAssocID="{7CB0A74C-36D4-482D-81FB-38EEE944C3DA}" presName="upArrow" presStyleLbl="node1" presStyleIdx="0" presStyleCnt="2" custLinFactNeighborX="-23402" custLinFactNeighborY="-3264"/>
      <dgm:spPr/>
    </dgm:pt>
    <dgm:pt modelId="{F2CF642F-3D46-F942-BB9C-317E363591FE}" type="pres">
      <dgm:prSet presAssocID="{7CB0A74C-36D4-482D-81FB-38EEE944C3DA}" presName="upArrowText" presStyleLbl="revTx" presStyleIdx="0" presStyleCnt="2">
        <dgm:presLayoutVars>
          <dgm:chMax val="0"/>
          <dgm:bulletEnabled val="1"/>
        </dgm:presLayoutVars>
      </dgm:prSet>
      <dgm:spPr/>
    </dgm:pt>
    <dgm:pt modelId="{9591098E-6278-3443-AAD5-10B2FFD3A5B8}" type="pres">
      <dgm:prSet presAssocID="{A2BD4009-3A69-44CE-AB02-81C0B9161BBA}" presName="downArrow" presStyleLbl="node1" presStyleIdx="1" presStyleCnt="2" custLinFactNeighborX="-8986" custLinFactNeighborY="-444"/>
      <dgm:spPr/>
    </dgm:pt>
    <dgm:pt modelId="{ABBFD390-AE1F-524A-9F3A-DFFEA9127AA1}" type="pres">
      <dgm:prSet presAssocID="{A2BD4009-3A69-44CE-AB02-81C0B9161BBA}" presName="downArrowText" presStyleLbl="revTx" presStyleIdx="1" presStyleCnt="2">
        <dgm:presLayoutVars>
          <dgm:chMax val="0"/>
          <dgm:bulletEnabled val="1"/>
        </dgm:presLayoutVars>
      </dgm:prSet>
      <dgm:spPr/>
    </dgm:pt>
  </dgm:ptLst>
  <dgm:cxnLst>
    <dgm:cxn modelId="{8C74BA20-F402-4E95-926B-AEA7AD678AB9}" srcId="{5B2FC1BD-49D7-42B7-BF83-197B33095546}" destId="{A2BD4009-3A69-44CE-AB02-81C0B9161BBA}" srcOrd="1" destOrd="0" parTransId="{515422A8-845D-440B-961E-48A62B53EE56}" sibTransId="{85594933-97C8-4358-A1F9-F9A30E04CCDE}"/>
    <dgm:cxn modelId="{212AA53B-91B6-8D40-9C8C-5980687DA5C4}" type="presOf" srcId="{7CB0A74C-36D4-482D-81FB-38EEE944C3DA}" destId="{F2CF642F-3D46-F942-BB9C-317E363591FE}" srcOrd="0" destOrd="0" presId="urn:microsoft.com/office/officeart/2005/8/layout/arrow4"/>
    <dgm:cxn modelId="{F50FDF3B-D39D-0744-AA02-B7E0F256AD76}" type="presOf" srcId="{5B2FC1BD-49D7-42B7-BF83-197B33095546}" destId="{ED0D8349-2447-E14D-B42C-5C97AD7C9580}" srcOrd="0" destOrd="0" presId="urn:microsoft.com/office/officeart/2005/8/layout/arrow4"/>
    <dgm:cxn modelId="{EA9C7D45-2A07-4BD6-9D5B-7159909C1241}" srcId="{5B2FC1BD-49D7-42B7-BF83-197B33095546}" destId="{39B599FB-3717-4D74-BD71-00D0BDE926A8}" srcOrd="3" destOrd="0" parTransId="{289F49A2-5E80-45F9-8E14-251398CC709B}" sibTransId="{ED3E5CDE-D25B-44CC-B902-543130653143}"/>
    <dgm:cxn modelId="{EADFDC50-0FD1-EC4C-AA13-57CCA99478F2}" type="presOf" srcId="{A2BD4009-3A69-44CE-AB02-81C0B9161BBA}" destId="{ABBFD390-AE1F-524A-9F3A-DFFEA9127AA1}" srcOrd="0" destOrd="0" presId="urn:microsoft.com/office/officeart/2005/8/layout/arrow4"/>
    <dgm:cxn modelId="{D3CF52C8-AA9A-4096-ACB0-6AE2C126A650}" srcId="{5B2FC1BD-49D7-42B7-BF83-197B33095546}" destId="{7CB0A74C-36D4-482D-81FB-38EEE944C3DA}" srcOrd="0" destOrd="0" parTransId="{B45D2043-D0DC-4E6E-813B-FC298F03629B}" sibTransId="{DFF8B9EB-2BAE-47BC-922E-98E80277DD6A}"/>
    <dgm:cxn modelId="{CC5A50E5-D428-44A7-B736-B38A71C73A34}" srcId="{5B2FC1BD-49D7-42B7-BF83-197B33095546}" destId="{66E6BD45-67D0-46AF-87D8-B9FCB4762FA7}" srcOrd="2" destOrd="0" parTransId="{7DCEEE21-3145-4D77-B1F9-544E0E2C9288}" sibTransId="{CA9145C6-AB05-431F-9BEA-CC12DEECCAA3}"/>
    <dgm:cxn modelId="{436B6869-E101-E54A-A4B2-61AA5F0EA958}" type="presParOf" srcId="{ED0D8349-2447-E14D-B42C-5C97AD7C9580}" destId="{49ADEF7B-CC40-BC45-B991-5D026687BAEE}" srcOrd="0" destOrd="0" presId="urn:microsoft.com/office/officeart/2005/8/layout/arrow4"/>
    <dgm:cxn modelId="{C37BA421-1E75-0347-8BD4-1A07E89A2D4D}" type="presParOf" srcId="{ED0D8349-2447-E14D-B42C-5C97AD7C9580}" destId="{F2CF642F-3D46-F942-BB9C-317E363591FE}" srcOrd="1" destOrd="0" presId="urn:microsoft.com/office/officeart/2005/8/layout/arrow4"/>
    <dgm:cxn modelId="{D5BF4898-4B8E-A74D-BAFD-101F745E2D74}" type="presParOf" srcId="{ED0D8349-2447-E14D-B42C-5C97AD7C9580}" destId="{9591098E-6278-3443-AAD5-10B2FFD3A5B8}" srcOrd="2" destOrd="0" presId="urn:microsoft.com/office/officeart/2005/8/layout/arrow4"/>
    <dgm:cxn modelId="{BF605A08-ACEF-F94E-BD9C-6643B253FD39}" type="presParOf" srcId="{ED0D8349-2447-E14D-B42C-5C97AD7C9580}" destId="{ABBFD390-AE1F-524A-9F3A-DFFEA9127AA1}"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D71EF-EC1C-464E-8183-E666AAC45D0D}">
      <dsp:nvSpPr>
        <dsp:cNvPr id="0" name=""/>
        <dsp:cNvSpPr/>
      </dsp:nvSpPr>
      <dsp:spPr>
        <a:xfrm>
          <a:off x="0" y="984190"/>
          <a:ext cx="11166438" cy="181696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432750-CF05-4185-95DE-417DD8D1E573}">
      <dsp:nvSpPr>
        <dsp:cNvPr id="0" name=""/>
        <dsp:cNvSpPr/>
      </dsp:nvSpPr>
      <dsp:spPr>
        <a:xfrm>
          <a:off x="549632" y="1393007"/>
          <a:ext cx="999331" cy="9993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268BC7-9461-41AD-B45F-E12A1565C190}">
      <dsp:nvSpPr>
        <dsp:cNvPr id="0" name=""/>
        <dsp:cNvSpPr/>
      </dsp:nvSpPr>
      <dsp:spPr>
        <a:xfrm>
          <a:off x="2098596" y="984190"/>
          <a:ext cx="9067841" cy="1816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296" tIns="192296" rIns="192296" bIns="192296" numCol="1" spcCol="1270" anchor="ctr" anchorCtr="0">
          <a:noAutofit/>
        </a:bodyPr>
        <a:lstStyle/>
        <a:p>
          <a:pPr marL="0" lvl="0" indent="0" algn="l" defTabSz="1111250">
            <a:lnSpc>
              <a:spcPct val="100000"/>
            </a:lnSpc>
            <a:spcBef>
              <a:spcPct val="0"/>
            </a:spcBef>
            <a:spcAft>
              <a:spcPct val="35000"/>
            </a:spcAft>
            <a:buNone/>
          </a:pPr>
          <a:r>
            <a:rPr lang="en-GB" sz="2500" kern="1200"/>
            <a:t>Problems stemming from EU composite administrative procedures</a:t>
          </a:r>
          <a:endParaRPr lang="en-US" sz="2500" kern="1200"/>
        </a:p>
      </dsp:txBody>
      <dsp:txXfrm>
        <a:off x="2098596" y="984190"/>
        <a:ext cx="9067841" cy="1816966"/>
      </dsp:txXfrm>
    </dsp:sp>
    <dsp:sp modelId="{F7C3F7BD-961D-4576-BBCF-B8CB6D0AE06F}">
      <dsp:nvSpPr>
        <dsp:cNvPr id="0" name=""/>
        <dsp:cNvSpPr/>
      </dsp:nvSpPr>
      <dsp:spPr>
        <a:xfrm>
          <a:off x="0" y="3255398"/>
          <a:ext cx="11166438" cy="181696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CFBA54-9722-4AE4-AFCD-FD06D02931E3}">
      <dsp:nvSpPr>
        <dsp:cNvPr id="0" name=""/>
        <dsp:cNvSpPr/>
      </dsp:nvSpPr>
      <dsp:spPr>
        <a:xfrm>
          <a:off x="549632" y="3664215"/>
          <a:ext cx="999331" cy="999331"/>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E35DD0-E3C3-4BFA-AC5A-5B94EFAA2F2F}">
      <dsp:nvSpPr>
        <dsp:cNvPr id="0" name=""/>
        <dsp:cNvSpPr/>
      </dsp:nvSpPr>
      <dsp:spPr>
        <a:xfrm>
          <a:off x="2098596" y="3255398"/>
          <a:ext cx="9067841" cy="1816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296" tIns="192296" rIns="192296" bIns="192296" numCol="1" spcCol="1270" anchor="ctr" anchorCtr="0">
          <a:noAutofit/>
        </a:bodyPr>
        <a:lstStyle/>
        <a:p>
          <a:pPr marL="0" lvl="0" indent="0" algn="l" defTabSz="1111250">
            <a:lnSpc>
              <a:spcPct val="100000"/>
            </a:lnSpc>
            <a:spcBef>
              <a:spcPct val="0"/>
            </a:spcBef>
            <a:spcAft>
              <a:spcPct val="35000"/>
            </a:spcAft>
            <a:buNone/>
          </a:pPr>
          <a:r>
            <a:rPr lang="en-GB" sz="2500" kern="1200"/>
            <a:t>Lack of consensus concerning the meaning of effective enforcement </a:t>
          </a:r>
          <a:endParaRPr lang="en-US" sz="2500" kern="1200"/>
        </a:p>
      </dsp:txBody>
      <dsp:txXfrm>
        <a:off x="2098596" y="3255398"/>
        <a:ext cx="9067841" cy="18169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7089AC-8FA4-45E3-809B-07247675168A}">
      <dsp:nvSpPr>
        <dsp:cNvPr id="0" name=""/>
        <dsp:cNvSpPr/>
      </dsp:nvSpPr>
      <dsp:spPr>
        <a:xfrm>
          <a:off x="4266124" y="0"/>
          <a:ext cx="6399186" cy="14758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GB" sz="2400" kern="1200" dirty="0"/>
            <a:t>Without delay </a:t>
          </a:r>
        </a:p>
        <a:p>
          <a:pPr marL="228600" lvl="1" indent="-228600" algn="l" defTabSz="1066800">
            <a:lnSpc>
              <a:spcPct val="90000"/>
            </a:lnSpc>
            <a:spcBef>
              <a:spcPct val="0"/>
            </a:spcBef>
            <a:spcAft>
              <a:spcPct val="15000"/>
            </a:spcAft>
            <a:buChar char="•"/>
          </a:pPr>
          <a:r>
            <a:rPr lang="en-GB" sz="2400" kern="1200" dirty="0"/>
            <a:t>Draft decision </a:t>
          </a:r>
        </a:p>
      </dsp:txBody>
      <dsp:txXfrm>
        <a:off x="4266124" y="184477"/>
        <a:ext cx="5845756" cy="1106860"/>
      </dsp:txXfrm>
    </dsp:sp>
    <dsp:sp modelId="{9DB6688A-AAD6-4040-B70F-1119B09A00E3}">
      <dsp:nvSpPr>
        <dsp:cNvPr id="0" name=""/>
        <dsp:cNvSpPr/>
      </dsp:nvSpPr>
      <dsp:spPr>
        <a:xfrm>
          <a:off x="0" y="0"/>
          <a:ext cx="4266124" cy="14758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n-GB" sz="4100" kern="1200" dirty="0"/>
            <a:t>EU Procedures </a:t>
          </a:r>
        </a:p>
      </dsp:txBody>
      <dsp:txXfrm>
        <a:off x="72043" y="72043"/>
        <a:ext cx="4122038" cy="1331728"/>
      </dsp:txXfrm>
    </dsp:sp>
    <dsp:sp modelId="{2CD6348B-9B3C-4E18-ADA1-15D3F50D675F}">
      <dsp:nvSpPr>
        <dsp:cNvPr id="0" name=""/>
        <dsp:cNvSpPr/>
      </dsp:nvSpPr>
      <dsp:spPr>
        <a:xfrm>
          <a:off x="4266124" y="1623396"/>
          <a:ext cx="6399186" cy="14758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Standing </a:t>
          </a:r>
        </a:p>
        <a:p>
          <a:pPr marL="228600" lvl="1" indent="-228600" algn="l" defTabSz="889000">
            <a:lnSpc>
              <a:spcPct val="90000"/>
            </a:lnSpc>
            <a:spcBef>
              <a:spcPct val="0"/>
            </a:spcBef>
            <a:spcAft>
              <a:spcPct val="15000"/>
            </a:spcAft>
            <a:buChar char="•"/>
          </a:pPr>
          <a:r>
            <a:rPr lang="en-GB" sz="2000" kern="1200" dirty="0"/>
            <a:t>Right to be heard – Art 11  </a:t>
          </a:r>
        </a:p>
        <a:p>
          <a:pPr marL="228600" lvl="1" indent="-228600" algn="l" defTabSz="889000">
            <a:lnSpc>
              <a:spcPct val="90000"/>
            </a:lnSpc>
            <a:spcBef>
              <a:spcPct val="0"/>
            </a:spcBef>
            <a:spcAft>
              <a:spcPct val="15000"/>
            </a:spcAft>
            <a:buChar char="•"/>
          </a:pPr>
          <a:r>
            <a:rPr lang="en-GB" sz="2000" kern="1200" dirty="0"/>
            <a:t>Access to file – Art 19 and 20 </a:t>
          </a:r>
        </a:p>
      </dsp:txBody>
      <dsp:txXfrm>
        <a:off x="4266124" y="1807873"/>
        <a:ext cx="5845756" cy="1106860"/>
      </dsp:txXfrm>
    </dsp:sp>
    <dsp:sp modelId="{C2B377BC-DC20-4CBC-A496-588482558B07}">
      <dsp:nvSpPr>
        <dsp:cNvPr id="0" name=""/>
        <dsp:cNvSpPr/>
      </dsp:nvSpPr>
      <dsp:spPr>
        <a:xfrm>
          <a:off x="0" y="1623396"/>
          <a:ext cx="4266124" cy="14758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n-GB" sz="4100" kern="1200" dirty="0"/>
            <a:t>National Procedures</a:t>
          </a:r>
        </a:p>
      </dsp:txBody>
      <dsp:txXfrm>
        <a:off x="72043" y="1695439"/>
        <a:ext cx="4122038" cy="1331728"/>
      </dsp:txXfrm>
    </dsp:sp>
    <dsp:sp modelId="{BDC9CF32-BC1C-41F2-9F27-F03BD0EC4646}">
      <dsp:nvSpPr>
        <dsp:cNvPr id="0" name=""/>
        <dsp:cNvSpPr/>
      </dsp:nvSpPr>
      <dsp:spPr>
        <a:xfrm>
          <a:off x="4266124" y="3246792"/>
          <a:ext cx="6399186" cy="14758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Exclusion of complainants from LSA, NSA and EDPB Procedures </a:t>
          </a:r>
        </a:p>
      </dsp:txBody>
      <dsp:txXfrm>
        <a:off x="4266124" y="3431269"/>
        <a:ext cx="5845756" cy="1106860"/>
      </dsp:txXfrm>
    </dsp:sp>
    <dsp:sp modelId="{FF5D8F0A-9CD7-447D-AC1F-D1433D1B39C3}">
      <dsp:nvSpPr>
        <dsp:cNvPr id="0" name=""/>
        <dsp:cNvSpPr/>
      </dsp:nvSpPr>
      <dsp:spPr>
        <a:xfrm>
          <a:off x="0" y="3246792"/>
          <a:ext cx="4266124" cy="14758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n-GB" sz="4100" kern="1200" dirty="0"/>
            <a:t>Procedural Fairness</a:t>
          </a:r>
        </a:p>
      </dsp:txBody>
      <dsp:txXfrm>
        <a:off x="72043" y="3318835"/>
        <a:ext cx="4122038" cy="13317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DEF7B-CC40-BC45-B991-5D026687BAEE}">
      <dsp:nvSpPr>
        <dsp:cNvPr id="0" name=""/>
        <dsp:cNvSpPr/>
      </dsp:nvSpPr>
      <dsp:spPr>
        <a:xfrm>
          <a:off x="0" y="0"/>
          <a:ext cx="3232442" cy="2424332"/>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CF642F-3D46-F942-BB9C-317E363591FE}">
      <dsp:nvSpPr>
        <dsp:cNvPr id="0" name=""/>
        <dsp:cNvSpPr/>
      </dsp:nvSpPr>
      <dsp:spPr>
        <a:xfrm>
          <a:off x="3725390" y="0"/>
          <a:ext cx="6479579" cy="242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dirty="0"/>
            <a:t>“Selective to be effective”: “The DPC will apply a risk-based regulatory approach to its work, so that its resources are always prioritised on the basis of delivering the greatest benefit to the maximum number of people”. (2021 Report, p16).  </a:t>
          </a:r>
          <a:endParaRPr lang="en-US" sz="2000" kern="1200" dirty="0"/>
        </a:p>
      </dsp:txBody>
      <dsp:txXfrm>
        <a:off x="3725390" y="0"/>
        <a:ext cx="6479579" cy="2424332"/>
      </dsp:txXfrm>
    </dsp:sp>
    <dsp:sp modelId="{9591098E-6278-3443-AAD5-10B2FFD3A5B8}">
      <dsp:nvSpPr>
        <dsp:cNvPr id="0" name=""/>
        <dsp:cNvSpPr/>
      </dsp:nvSpPr>
      <dsp:spPr>
        <a:xfrm>
          <a:off x="1075239" y="2615595"/>
          <a:ext cx="3232442" cy="2424332"/>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BFD390-AE1F-524A-9F3A-DFFEA9127AA1}">
      <dsp:nvSpPr>
        <dsp:cNvPr id="0" name=""/>
        <dsp:cNvSpPr/>
      </dsp:nvSpPr>
      <dsp:spPr>
        <a:xfrm>
          <a:off x="4695123" y="2626359"/>
          <a:ext cx="6479579" cy="242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dirty="0"/>
            <a:t>“DPAs are free to set their own agenda, but with one limitation which is their obligation to handle complaints” (</a:t>
          </a:r>
          <a:r>
            <a:rPr lang="en-GB" sz="2000" kern="1200" dirty="0" err="1"/>
            <a:t>Hijmans</a:t>
          </a:r>
          <a:r>
            <a:rPr lang="en-GB" sz="2000" kern="1200" dirty="0"/>
            <a:t>) </a:t>
          </a:r>
        </a:p>
        <a:p>
          <a:pPr marL="0" lvl="0" indent="0" algn="l" defTabSz="889000">
            <a:lnSpc>
              <a:spcPct val="90000"/>
            </a:lnSpc>
            <a:spcBef>
              <a:spcPct val="0"/>
            </a:spcBef>
            <a:spcAft>
              <a:spcPct val="35000"/>
            </a:spcAft>
            <a:buNone/>
          </a:pPr>
          <a:endParaRPr lang="en-GB" sz="2000" kern="1200" dirty="0"/>
        </a:p>
        <a:p>
          <a:pPr marL="0" lvl="0" indent="0" algn="l" defTabSz="889000">
            <a:lnSpc>
              <a:spcPct val="90000"/>
            </a:lnSpc>
            <a:spcBef>
              <a:spcPct val="0"/>
            </a:spcBef>
            <a:spcAft>
              <a:spcPct val="35000"/>
            </a:spcAft>
            <a:buNone/>
          </a:pPr>
          <a:r>
            <a:rPr lang="en-GB" sz="2000" kern="1200" dirty="0"/>
            <a:t>Each authority is “required to exercise its responsibility for ensuring that the GDPR is fully enforced with all due diligence”. </a:t>
          </a:r>
          <a:r>
            <a:rPr lang="en-GB" sz="2000" i="1" kern="1200" dirty="0" err="1"/>
            <a:t>Schrems</a:t>
          </a:r>
          <a:r>
            <a:rPr lang="en-GB" sz="2000" i="1" kern="1200" dirty="0"/>
            <a:t> II, </a:t>
          </a:r>
          <a:r>
            <a:rPr lang="en-GB" sz="2000" i="0" kern="1200" dirty="0"/>
            <a:t>para 112. </a:t>
          </a:r>
          <a:endParaRPr lang="en-US" sz="2000" i="0" kern="1200" dirty="0"/>
        </a:p>
      </dsp:txBody>
      <dsp:txXfrm>
        <a:off x="4695123" y="2626359"/>
        <a:ext cx="6479579" cy="242433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82E22D-EB20-45F6-98B4-4BAF10AE07C1}" type="datetimeFigureOut">
              <a:rPr lang="en-GB" smtClean="0"/>
              <a:t>22/03/2024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DA9ED9-FFBA-4714-A12B-33DD220A2231}" type="slidenum">
              <a:rPr lang="en-GB" smtClean="0"/>
              <a:t>‹#›</a:t>
            </a:fld>
            <a:endParaRPr lang="en-GB"/>
          </a:p>
        </p:txBody>
      </p:sp>
    </p:spTree>
    <p:extLst>
      <p:ext uri="{BB962C8B-B14F-4D97-AF65-F5344CB8AC3E}">
        <p14:creationId xmlns:p14="http://schemas.microsoft.com/office/powerpoint/2010/main" val="645831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DA9ED9-FFBA-4714-A12B-33DD220A2231}" type="slidenum">
              <a:rPr lang="en-GB" smtClean="0"/>
              <a:t>2</a:t>
            </a:fld>
            <a:endParaRPr lang="en-GB"/>
          </a:p>
        </p:txBody>
      </p:sp>
    </p:spTree>
    <p:extLst>
      <p:ext uri="{BB962C8B-B14F-4D97-AF65-F5344CB8AC3E}">
        <p14:creationId xmlns:p14="http://schemas.microsoft.com/office/powerpoint/2010/main" val="2582070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Who should be consulted on the five-year strategic priorities of the DPC?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WhatsApp Article 65 GDPR case: judicial review of DPC decision plus action for annulment of EDPB decision pending simultaneously. </a:t>
            </a:r>
          </a:p>
          <a:p>
            <a:endParaRPr lang="en-GB" dirty="0"/>
          </a:p>
          <a:p>
            <a:r>
              <a:rPr lang="en-GB" dirty="0"/>
              <a:t>On</a:t>
            </a:r>
            <a:r>
              <a:rPr lang="en-GB" baseline="0" dirty="0"/>
              <a:t> the responses to its stakeholder consultations: “the DPC is tasked with extracting the commonalities from these disparate points of view, and identifying an agenda of regulatory priorities which will drive compliance and promote better data protection outcomes for EU individuals”. (Note: the EU </a:t>
            </a:r>
            <a:r>
              <a:rPr lang="en-GB" baseline="0" dirty="0" err="1"/>
              <a:t>individiuals</a:t>
            </a:r>
            <a:r>
              <a:rPr lang="en-GB" baseline="0" dirty="0"/>
              <a:t> – p 18). </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NSAs bound by EU Charter due process rights when they apply data protection law. Composite administrative procedures limit the effectiveness of these rights. NPA and principles of equivalence and </a:t>
            </a:r>
            <a:r>
              <a:rPr lang="en-GB" sz="1200" kern="1200" dirty="0" err="1">
                <a:solidFill>
                  <a:schemeClr val="tx1"/>
                </a:solidFill>
                <a:effectLst/>
                <a:latin typeface="+mn-lt"/>
                <a:ea typeface="+mn-ea"/>
                <a:cs typeface="+mn-cs"/>
              </a:rPr>
              <a:t>effectivness</a:t>
            </a:r>
            <a:r>
              <a:rPr lang="en-GB" sz="1200" kern="1200" dirty="0">
                <a:solidFill>
                  <a:schemeClr val="tx1"/>
                </a:solidFill>
                <a:effectLst/>
                <a:latin typeface="+mn-lt"/>
                <a:ea typeface="+mn-ea"/>
                <a:cs typeface="+mn-cs"/>
              </a:rPr>
              <a:t> only apply to judicial authorities (does not include NSAs...) but could be extended by analogy to preserve the effectiveness of EU law (literature on the link between effectiveness and Article 47 Charter).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Although Article 78(1) GDPR “reconfirms that an individual has the right to an effective judicial remedy against any single “legally binding decision of a supervisory authority concerning them”, judicial review may require litigation in various jurisdictions and possibly a preliminary reference to the CJEU, if a decision or guidelines of the EDPB is considered relevant”. --&gt; LAST SENTENCE OF RECITAL 129.</a:t>
            </a:r>
          </a:p>
          <a:p>
            <a:endParaRPr lang="en-GB" baseline="0" dirty="0"/>
          </a:p>
          <a:p>
            <a:endParaRPr lang="en-GB" baseline="0" dirty="0"/>
          </a:p>
          <a:p>
            <a:r>
              <a:rPr lang="en-GB" dirty="0"/>
              <a:t>74 As far as delays are concerned, it should be borne in mind that Article 47(2) of the Charter provides for the right of every person to have their case dealt with within a reasonable period of time. While that right admittedly relates to judicial proceedings themselves, it may not however be undermined by a condition prior to bringing a legal action. Puskar</a:t>
            </a:r>
            <a:r>
              <a:rPr lang="en-GB" baseline="0" dirty="0"/>
              <a:t> judgment. </a:t>
            </a:r>
            <a:endParaRPr lang="en-GB" dirty="0"/>
          </a:p>
        </p:txBody>
      </p:sp>
      <p:sp>
        <p:nvSpPr>
          <p:cNvPr id="4" name="Slide Number Placeholder 3"/>
          <p:cNvSpPr>
            <a:spLocks noGrp="1"/>
          </p:cNvSpPr>
          <p:nvPr>
            <p:ph type="sldNum" sz="quarter" idx="10"/>
          </p:nvPr>
        </p:nvSpPr>
        <p:spPr/>
        <p:txBody>
          <a:bodyPr/>
          <a:lstStyle/>
          <a:p>
            <a:fld id="{2EDA9ED9-FFBA-4714-A12B-33DD220A2231}" type="slidenum">
              <a:rPr lang="en-GB" smtClean="0"/>
              <a:t>3</a:t>
            </a:fld>
            <a:endParaRPr lang="en-GB"/>
          </a:p>
        </p:txBody>
      </p:sp>
    </p:spTree>
    <p:extLst>
      <p:ext uri="{BB962C8B-B14F-4D97-AF65-F5344CB8AC3E}">
        <p14:creationId xmlns:p14="http://schemas.microsoft.com/office/powerpoint/2010/main" val="2212264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DA9ED9-FFBA-4714-A12B-33DD220A2231}" type="slidenum">
              <a:rPr lang="en-GB" smtClean="0"/>
              <a:t>4</a:t>
            </a:fld>
            <a:endParaRPr lang="en-GB"/>
          </a:p>
        </p:txBody>
      </p:sp>
    </p:spTree>
    <p:extLst>
      <p:ext uri="{BB962C8B-B14F-4D97-AF65-F5344CB8AC3E}">
        <p14:creationId xmlns:p14="http://schemas.microsoft.com/office/powerpoint/2010/main" val="4089421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that sort of </a:t>
            </a:r>
            <a:r>
              <a:rPr lang="en-GB" dirty="0" err="1"/>
              <a:t>vaccum</a:t>
            </a:r>
            <a:r>
              <a:rPr lang="en-GB" dirty="0"/>
              <a:t>,</a:t>
            </a:r>
            <a:r>
              <a:rPr lang="en-GB" baseline="0" dirty="0"/>
              <a:t> a narrative has emerged in which the number of cases, and the quantity and size of the administrative fines levied, are treated as the sole measure of success, informed by assumptions as to the effectiveness of financial penalties, in particular, as drivers of real changes in behaviour, capable of delivering identifiable and meaningful improvements for data subjects” (DPC, 2021, p6). </a:t>
            </a:r>
            <a:endParaRPr lang="en-GB" dirty="0"/>
          </a:p>
        </p:txBody>
      </p:sp>
      <p:sp>
        <p:nvSpPr>
          <p:cNvPr id="4" name="Slide Number Placeholder 3"/>
          <p:cNvSpPr>
            <a:spLocks noGrp="1"/>
          </p:cNvSpPr>
          <p:nvPr>
            <p:ph type="sldNum" sz="quarter" idx="10"/>
          </p:nvPr>
        </p:nvSpPr>
        <p:spPr/>
        <p:txBody>
          <a:bodyPr/>
          <a:lstStyle/>
          <a:p>
            <a:fld id="{2EDA9ED9-FFBA-4714-A12B-33DD220A2231}" type="slidenum">
              <a:rPr lang="en-GB" smtClean="0"/>
              <a:t>7</a:t>
            </a:fld>
            <a:endParaRPr lang="en-GB"/>
          </a:p>
        </p:txBody>
      </p:sp>
    </p:spTree>
    <p:extLst>
      <p:ext uri="{BB962C8B-B14F-4D97-AF65-F5344CB8AC3E}">
        <p14:creationId xmlns:p14="http://schemas.microsoft.com/office/powerpoint/2010/main" val="813553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Article 57(1)(f) GDPR: </a:t>
            </a:r>
            <a:r>
              <a:rPr lang="en-GB" sz="1200" kern="1200" dirty="0">
                <a:solidFill>
                  <a:schemeClr val="tx1"/>
                </a:solidFill>
                <a:effectLst/>
                <a:latin typeface="+mn-lt"/>
                <a:ea typeface="+mn-ea"/>
                <a:cs typeface="+mn-cs"/>
              </a:rPr>
              <a:t>It obliges NSAs to “handle complaints…and investigate, to the extent appropriate, the subject matter of the complaint and inform the complainant of the progress and outcome of the investigation”.</a:t>
            </a:r>
            <a:r>
              <a:rPr lang="en-GB" dirty="0">
                <a:effectLst/>
              </a:rPr>
              <a:t> </a:t>
            </a:r>
          </a:p>
          <a:p>
            <a:endParaRPr lang="en-GB" dirty="0">
              <a:effectLst/>
            </a:endParaRPr>
          </a:p>
          <a:p>
            <a:r>
              <a:rPr lang="en-GB" sz="1200" kern="1200" dirty="0">
                <a:solidFill>
                  <a:schemeClr val="tx1"/>
                </a:solidFill>
                <a:effectLst/>
                <a:latin typeface="+mn-lt"/>
                <a:ea typeface="+mn-ea"/>
                <a:cs typeface="+mn-cs"/>
              </a:rPr>
              <a:t>recital 131 which is the only GDPR provision to refer to the amicable settlement of disputes applies where the local NSA acts instead of the LSA due to the complaint’s domestic nature or impact</a:t>
            </a:r>
            <a:r>
              <a:rPr lang="en-GB" dirty="0">
                <a:effectLst/>
              </a:rPr>
              <a:t> </a:t>
            </a:r>
            <a:endParaRPr lang="en-GB" dirty="0"/>
          </a:p>
          <a:p>
            <a:endParaRPr lang="en-GB" dirty="0"/>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DPC has</a:t>
            </a:r>
            <a:r>
              <a:rPr lang="en-GB" baseline="0" dirty="0"/>
              <a:t> also taken account of the academic theories that are emerging in </a:t>
            </a:r>
            <a:r>
              <a:rPr lang="en-GB" baseline="0" dirty="0" err="1"/>
              <a:t>resHijmans</a:t>
            </a:r>
            <a:r>
              <a:rPr lang="en-GB" baseline="0" dirty="0"/>
              <a:t>:  The European Union as Guardian of Internet Privacy, Springer, 2016 (first: 359 and then 383). </a:t>
            </a:r>
          </a:p>
          <a:p>
            <a:r>
              <a:rPr lang="en-GB" baseline="0" dirty="0" err="1"/>
              <a:t>pect</a:t>
            </a:r>
            <a:r>
              <a:rPr lang="en-GB" baseline="0" dirty="0"/>
              <a:t> of effective regulation and behavioural economics”. (18). DOING MORE FOR MORE.</a:t>
            </a:r>
          </a:p>
          <a:p>
            <a:r>
              <a:rPr lang="en-GB" baseline="0" dirty="0"/>
              <a:t>BUT: high cost of securing justice through the regular court system. EU FRA report of 2013 (referenced by </a:t>
            </a:r>
            <a:r>
              <a:rPr lang="en-GB" baseline="0" dirty="0" err="1"/>
              <a:t>Erdos</a:t>
            </a:r>
            <a:r>
              <a:rPr lang="en-GB" baseline="0" dirty="0"/>
              <a:t>): “very few data protection cases [were] initiated in the regular courts and data protection issues were marginalised”. </a:t>
            </a:r>
          </a:p>
          <a:p>
            <a:endParaRPr lang="en-GB" baseline="0" dirty="0"/>
          </a:p>
          <a:p>
            <a:r>
              <a:rPr lang="en-GB" baseline="0" dirty="0"/>
              <a:t>Is it enough if the DPA “can robustly justify any discretionary choices and priorities that it is setting in line with the legal framework”?  </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Backstop: the right to an effective judicial remedy where the DPA “does not handle a complaint or does not inform the data subject within three months on the progress or outcome of the complaint” (GDPR, Article 78(2)). </a:t>
            </a:r>
            <a:endParaRPr lang="en-US" dirty="0"/>
          </a:p>
          <a:p>
            <a:endParaRPr lang="en-GB" dirty="0"/>
          </a:p>
        </p:txBody>
      </p:sp>
      <p:sp>
        <p:nvSpPr>
          <p:cNvPr id="4" name="Slide Number Placeholder 3"/>
          <p:cNvSpPr>
            <a:spLocks noGrp="1"/>
          </p:cNvSpPr>
          <p:nvPr>
            <p:ph type="sldNum" sz="quarter" idx="10"/>
          </p:nvPr>
        </p:nvSpPr>
        <p:spPr/>
        <p:txBody>
          <a:bodyPr/>
          <a:lstStyle/>
          <a:p>
            <a:fld id="{2EDA9ED9-FFBA-4714-A12B-33DD220A2231}" type="slidenum">
              <a:rPr lang="en-GB" smtClean="0"/>
              <a:t>8</a:t>
            </a:fld>
            <a:endParaRPr lang="en-GB"/>
          </a:p>
        </p:txBody>
      </p:sp>
    </p:spTree>
    <p:extLst>
      <p:ext uri="{BB962C8B-B14F-4D97-AF65-F5344CB8AC3E}">
        <p14:creationId xmlns:p14="http://schemas.microsoft.com/office/powerpoint/2010/main" val="3810711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DA9ED9-FFBA-4714-A12B-33DD220A2231}" type="slidenum">
              <a:rPr lang="en-GB" smtClean="0"/>
              <a:t>9</a:t>
            </a:fld>
            <a:endParaRPr lang="en-GB"/>
          </a:p>
        </p:txBody>
      </p:sp>
    </p:spTree>
    <p:extLst>
      <p:ext uri="{BB962C8B-B14F-4D97-AF65-F5344CB8AC3E}">
        <p14:creationId xmlns:p14="http://schemas.microsoft.com/office/powerpoint/2010/main" val="2488035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4DA39B9-CFF1-49E2-8390-009319D58C5A}"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81758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DA39B9-CFF1-49E2-8390-009319D58C5A}"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2065236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DA39B9-CFF1-49E2-8390-009319D58C5A}"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1428634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DA39B9-CFF1-49E2-8390-009319D58C5A}"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92757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DA39B9-CFF1-49E2-8390-009319D58C5A}"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237015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4DA39B9-CFF1-49E2-8390-009319D58C5A}"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75774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4DA39B9-CFF1-49E2-8390-009319D58C5A}" type="datetimeFigureOut">
              <a:rPr lang="en-GB" smtClean="0"/>
              <a:t>22/03/2024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181419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4DA39B9-CFF1-49E2-8390-009319D58C5A}" type="datetimeFigureOut">
              <a:rPr lang="en-GB" smtClean="0"/>
              <a:t>22/03/2024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3140203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A39B9-CFF1-49E2-8390-009319D58C5A}" type="datetimeFigureOut">
              <a:rPr lang="en-GB" smtClean="0"/>
              <a:t>22/03/2024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3072259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DA39B9-CFF1-49E2-8390-009319D58C5A}"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385180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DA39B9-CFF1-49E2-8390-009319D58C5A}"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768150-1FF4-43DA-9584-B4D1E24D3741}" type="slidenum">
              <a:rPr lang="en-GB" smtClean="0"/>
              <a:t>‹#›</a:t>
            </a:fld>
            <a:endParaRPr lang="en-GB"/>
          </a:p>
        </p:txBody>
      </p:sp>
    </p:spTree>
    <p:extLst>
      <p:ext uri="{BB962C8B-B14F-4D97-AF65-F5344CB8AC3E}">
        <p14:creationId xmlns:p14="http://schemas.microsoft.com/office/powerpoint/2010/main" val="137390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A39B9-CFF1-49E2-8390-009319D58C5A}" type="datetimeFigureOut">
              <a:rPr lang="en-GB" smtClean="0"/>
              <a:t>22/03/2024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68150-1FF4-43DA-9584-B4D1E24D3741}" type="slidenum">
              <a:rPr lang="en-GB" smtClean="0"/>
              <a:t>‹#›</a:t>
            </a:fld>
            <a:endParaRPr lang="en-GB"/>
          </a:p>
        </p:txBody>
      </p:sp>
    </p:spTree>
    <p:extLst>
      <p:ext uri="{BB962C8B-B14F-4D97-AF65-F5344CB8AC3E}">
        <p14:creationId xmlns:p14="http://schemas.microsoft.com/office/powerpoint/2010/main" val="1715561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lynskey@lse.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7">
            <a:extLst>
              <a:ext uri="{FF2B5EF4-FFF2-40B4-BE49-F238E27FC236}">
                <a16:creationId xmlns:a16="http://schemas.microsoft.com/office/drawing/2014/main" id="{4A70F4F6-8761-4016-931A-4535464E4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33272" y="954284"/>
            <a:ext cx="10513106" cy="2943432"/>
          </a:xfrm>
        </p:spPr>
        <p:txBody>
          <a:bodyPr>
            <a:normAutofit fontScale="90000"/>
          </a:bodyPr>
          <a:lstStyle/>
          <a:p>
            <a:pPr algn="l"/>
            <a:br>
              <a:rPr lang="en-GB" sz="5600" dirty="0"/>
            </a:br>
            <a:r>
              <a:rPr lang="en-GB" sz="5600" dirty="0"/>
              <a:t>TRANSNATIONAL GDPR ENFORCEMENT: STILL DEFICIENT-BY-DESIGN? </a:t>
            </a:r>
          </a:p>
        </p:txBody>
      </p:sp>
      <p:sp>
        <p:nvSpPr>
          <p:cNvPr id="3" name="Subtitle 2"/>
          <p:cNvSpPr>
            <a:spLocks noGrp="1"/>
          </p:cNvSpPr>
          <p:nvPr>
            <p:ph type="subTitle" idx="1"/>
          </p:nvPr>
        </p:nvSpPr>
        <p:spPr>
          <a:xfrm>
            <a:off x="1033272" y="4262016"/>
            <a:ext cx="10513106" cy="1242688"/>
          </a:xfrm>
        </p:spPr>
        <p:txBody>
          <a:bodyPr anchor="t">
            <a:normAutofit/>
          </a:bodyPr>
          <a:lstStyle/>
          <a:p>
            <a:pPr algn="l"/>
            <a:r>
              <a:rPr lang="en-GB" sz="2000" dirty="0"/>
              <a:t>CIPIL Spring Conference  </a:t>
            </a:r>
          </a:p>
          <a:p>
            <a:pPr algn="l"/>
            <a:r>
              <a:rPr lang="en-GB" sz="2000" dirty="0"/>
              <a:t>22 March 2024</a:t>
            </a:r>
          </a:p>
          <a:p>
            <a:pPr algn="l"/>
            <a:r>
              <a:rPr lang="en-GB" sz="2000" dirty="0"/>
              <a:t>Dr Orla Lynskey, LSE Law School (</a:t>
            </a:r>
            <a:r>
              <a:rPr lang="en-GB" sz="2000" dirty="0">
                <a:hlinkClick r:id="rId2"/>
              </a:rPr>
              <a:t>o.lynskey@lse.ac.uk</a:t>
            </a:r>
            <a:r>
              <a:rPr lang="en-GB" sz="2000" dirty="0"/>
              <a:t>)</a:t>
            </a:r>
          </a:p>
        </p:txBody>
      </p:sp>
      <p:sp>
        <p:nvSpPr>
          <p:cNvPr id="61"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11">
            <a:extLst>
              <a:ext uri="{FF2B5EF4-FFF2-40B4-BE49-F238E27FC236}">
                <a16:creationId xmlns:a16="http://schemas.microsoft.com/office/drawing/2014/main" id="{B4C49FD3-CD95-4BA4-8BD3-B4A4C6844F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3" name="Rectangle 64">
              <a:extLst>
                <a:ext uri="{FF2B5EF4-FFF2-40B4-BE49-F238E27FC236}">
                  <a16:creationId xmlns:a16="http://schemas.microsoft.com/office/drawing/2014/main" id="{194125EE-68A0-44AF-9565-81EF0F311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6">
              <a:extLst>
                <a:ext uri="{FF2B5EF4-FFF2-40B4-BE49-F238E27FC236}">
                  <a16:creationId xmlns:a16="http://schemas.microsoft.com/office/drawing/2014/main" id="{47D98E13-5DFC-4FC3-B217-18D7503F2D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4">
              <a:extLst>
                <a:ext uri="{FF2B5EF4-FFF2-40B4-BE49-F238E27FC236}">
                  <a16:creationId xmlns:a16="http://schemas.microsoft.com/office/drawing/2014/main" id="{1208B249-52C1-45B2-94CA-7FCF767BD5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8E8EC538-BB99-4192-A555-FD23D92C5C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C818F7CD-D8C3-4B0E-8332-5F5D23675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BA3A1026-C945-44C7-95BC-3BF4551EF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E7A2271E-1BF0-4DBF-BDC5-8205DFE2B7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FC359C9B-D7DB-4D67-BC20-0ED526C67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DA7CDCF-326D-40F3-9FA1-F6B696E8F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42EAB6A2-C79F-4E11-BA2B-823945037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0409AE1C-32E7-42F0-8174-D8EC28D1D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6D094018-4CC4-4507-BD21-223B12217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4971B5B3-87D2-49C1-9AD0-984AF7579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7F8CC77F-5D16-46D1-9E76-844D3D54B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3136B198-9314-404B-9B2A-B12F1C81E8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3AD2B785-CD5F-4846-8278-FD202F83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3C6BD3BE-D8A5-4561-9641-5F579267C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83722C6-0687-4FBC-924C-022C334B35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50E3342E-EFDF-4EE7-A275-A46FE15FD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02A591D3-77C5-427A-84E7-5040F9C17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Rectangle 33">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530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par>
                                <p:cTn id="13" presetID="10" presetClass="entr" presetSubtype="0" fill="hold" grpId="0" nodeType="withEffect">
                                  <p:stCondLst>
                                    <p:cond delay="500"/>
                                  </p:stCondLst>
                                  <p:iterate>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7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0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F2F9AF-7E3F-755B-890B-8D0349705ACA}"/>
              </a:ext>
            </a:extLst>
          </p:cNvPr>
          <p:cNvSpPr>
            <a:spLocks noGrp="1"/>
          </p:cNvSpPr>
          <p:nvPr>
            <p:ph type="title"/>
          </p:nvPr>
        </p:nvSpPr>
        <p:spPr>
          <a:xfrm>
            <a:off x="1075767" y="1188637"/>
            <a:ext cx="2988234" cy="4480726"/>
          </a:xfrm>
        </p:spPr>
        <p:txBody>
          <a:bodyPr>
            <a:normAutofit/>
          </a:bodyPr>
          <a:lstStyle/>
          <a:p>
            <a:pPr algn="r"/>
            <a:r>
              <a:rPr lang="en-GB" sz="5100"/>
              <a:t>Procedural Regulation</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A651500-39D4-2F56-BA3A-2771668E8BE3}"/>
              </a:ext>
            </a:extLst>
          </p:cNvPr>
          <p:cNvSpPr>
            <a:spLocks noGrp="1"/>
          </p:cNvSpPr>
          <p:nvPr>
            <p:ph idx="1"/>
          </p:nvPr>
        </p:nvSpPr>
        <p:spPr>
          <a:xfrm>
            <a:off x="4905487" y="1648870"/>
            <a:ext cx="5723065" cy="3560260"/>
          </a:xfrm>
        </p:spPr>
        <p:txBody>
          <a:bodyPr anchor="ctr">
            <a:normAutofit/>
          </a:bodyPr>
          <a:lstStyle/>
          <a:p>
            <a:pPr marL="0" indent="0">
              <a:buNone/>
            </a:pPr>
            <a:r>
              <a:rPr lang="en-GB" sz="2400" dirty="0"/>
              <a:t>Factors to take into consideration when assessing the extent appropriate to investigate a complaint (Article 4)</a:t>
            </a:r>
          </a:p>
          <a:p>
            <a:endParaRPr lang="en-GB" sz="2400" dirty="0"/>
          </a:p>
          <a:p>
            <a:pPr marL="0" indent="0">
              <a:buNone/>
            </a:pPr>
            <a:r>
              <a:rPr lang="en-GB" sz="2400" dirty="0"/>
              <a:t>Amicable settlement can be used where agreed by the complainant (Article 5)</a:t>
            </a:r>
          </a:p>
        </p:txBody>
      </p:sp>
    </p:spTree>
    <p:extLst>
      <p:ext uri="{BB962C8B-B14F-4D97-AF65-F5344CB8AC3E}">
        <p14:creationId xmlns:p14="http://schemas.microsoft.com/office/powerpoint/2010/main" val="1797023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D0DBA1-54C3-FEC6-0207-BC24E1930AA3}"/>
              </a:ext>
            </a:extLst>
          </p:cNvPr>
          <p:cNvSpPr>
            <a:spLocks noGrp="1"/>
          </p:cNvSpPr>
          <p:nvPr>
            <p:ph type="title"/>
          </p:nvPr>
        </p:nvSpPr>
        <p:spPr>
          <a:xfrm>
            <a:off x="753035" y="249215"/>
            <a:ext cx="10599241" cy="1325563"/>
          </a:xfrm>
        </p:spPr>
        <p:txBody>
          <a:bodyPr>
            <a:normAutofit/>
          </a:bodyPr>
          <a:lstStyle/>
          <a:p>
            <a:r>
              <a:rPr lang="en-US" sz="5400" b="1" dirty="0"/>
              <a:t>Future Perspectives </a:t>
            </a:r>
            <a:endParaRPr lang="en-US" sz="54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246CC3A7-09EE-1C6F-DD61-E1047FB2854B}"/>
              </a:ext>
            </a:extLst>
          </p:cNvPr>
          <p:cNvSpPr>
            <a:spLocks noGrp="1"/>
          </p:cNvSpPr>
          <p:nvPr>
            <p:ph idx="1"/>
          </p:nvPr>
        </p:nvSpPr>
        <p:spPr>
          <a:xfrm>
            <a:off x="499872" y="1929384"/>
            <a:ext cx="11398758" cy="4251960"/>
          </a:xfrm>
        </p:spPr>
        <p:txBody>
          <a:bodyPr>
            <a:normAutofit fontScale="85000" lnSpcReduction="10000"/>
          </a:bodyPr>
          <a:lstStyle/>
          <a:p>
            <a:pPr marL="0" indent="0" algn="just">
              <a:buNone/>
            </a:pPr>
            <a:r>
              <a:rPr lang="en-US" sz="3200" dirty="0"/>
              <a:t> </a:t>
            </a:r>
            <a:r>
              <a:rPr lang="en-GB" sz="3200" dirty="0"/>
              <a:t>If complaints and compliance are increasingly automated, should enforcement also take a technological turn? </a:t>
            </a:r>
          </a:p>
          <a:p>
            <a:pPr algn="just"/>
            <a:endParaRPr lang="en-GB" sz="3200" dirty="0"/>
          </a:p>
          <a:p>
            <a:pPr marL="0" indent="0" algn="just">
              <a:buNone/>
            </a:pPr>
            <a:r>
              <a:rPr lang="en-GB" sz="3200" dirty="0"/>
              <a:t>As data protection is a form of mixed-economy regulation, how do you spur as much compliance as possible and how should effectiveness be measured? </a:t>
            </a:r>
          </a:p>
          <a:p>
            <a:pPr algn="just"/>
            <a:endParaRPr lang="en-GB" sz="3200" dirty="0"/>
          </a:p>
          <a:p>
            <a:pPr marL="0" indent="0" algn="just">
              <a:buNone/>
            </a:pPr>
            <a:r>
              <a:rPr lang="en-GB" sz="3200" dirty="0"/>
              <a:t>What explains the reluctance of regulators to use behavioural remedies? </a:t>
            </a:r>
          </a:p>
          <a:p>
            <a:pPr marL="0" indent="0" algn="just">
              <a:buNone/>
            </a:pPr>
            <a:endParaRPr lang="en-GB" sz="3200" dirty="0"/>
          </a:p>
          <a:p>
            <a:pPr marL="0" indent="0" algn="just">
              <a:buNone/>
            </a:pPr>
            <a:r>
              <a:rPr lang="en-GB" sz="3200" dirty="0"/>
              <a:t>Is it desirable to maintain the principle of national procedural autonomy? </a:t>
            </a:r>
          </a:p>
          <a:p>
            <a:pPr marL="0" indent="0">
              <a:buNone/>
            </a:pPr>
            <a:endParaRPr lang="en-US" sz="2400" dirty="0"/>
          </a:p>
        </p:txBody>
      </p:sp>
    </p:spTree>
    <p:extLst>
      <p:ext uri="{BB962C8B-B14F-4D97-AF65-F5344CB8AC3E}">
        <p14:creationId xmlns:p14="http://schemas.microsoft.com/office/powerpoint/2010/main" val="987347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49F406B2-B394-A081-90D8-19401E175B58}"/>
              </a:ext>
            </a:extLst>
          </p:cNvPr>
          <p:cNvGraphicFramePr>
            <a:graphicFrameLocks noGrp="1"/>
          </p:cNvGraphicFramePr>
          <p:nvPr>
            <p:ph idx="1"/>
            <p:extLst>
              <p:ext uri="{D42A27DB-BD31-4B8C-83A1-F6EECF244321}">
                <p14:modId xmlns:p14="http://schemas.microsoft.com/office/powerpoint/2010/main" val="4042152886"/>
              </p:ext>
            </p:extLst>
          </p:nvPr>
        </p:nvGraphicFramePr>
        <p:xfrm>
          <a:off x="484094" y="408790"/>
          <a:ext cx="11166438" cy="60565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0639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098468" y="885651"/>
            <a:ext cx="3229803" cy="4624603"/>
          </a:xfrm>
        </p:spPr>
        <p:txBody>
          <a:bodyPr>
            <a:normAutofit/>
          </a:bodyPr>
          <a:lstStyle/>
          <a:p>
            <a:r>
              <a:rPr lang="en-GB" sz="3400" dirty="0">
                <a:solidFill>
                  <a:srgbClr val="FFFFFF"/>
                </a:solidFill>
              </a:rPr>
              <a:t>COMPLEX ADMINISTRATIVE CONSTELLATIONS </a:t>
            </a:r>
          </a:p>
        </p:txBody>
      </p:sp>
      <p:sp>
        <p:nvSpPr>
          <p:cNvPr id="3" name="Content Placeholder 2"/>
          <p:cNvSpPr>
            <a:spLocks noGrp="1"/>
          </p:cNvSpPr>
          <p:nvPr>
            <p:ph idx="1"/>
          </p:nvPr>
        </p:nvSpPr>
        <p:spPr>
          <a:xfrm>
            <a:off x="4978708" y="885651"/>
            <a:ext cx="6525220" cy="4616849"/>
          </a:xfrm>
        </p:spPr>
        <p:txBody>
          <a:bodyPr anchor="ctr">
            <a:normAutofit/>
          </a:bodyPr>
          <a:lstStyle/>
          <a:p>
            <a:pPr marL="0" indent="0">
              <a:buNone/>
            </a:pPr>
            <a:endParaRPr lang="en-GB" sz="2400" dirty="0"/>
          </a:p>
          <a:p>
            <a:pPr marL="0" indent="0">
              <a:buNone/>
            </a:pPr>
            <a:r>
              <a:rPr lang="en-GB" sz="2400" dirty="0"/>
              <a:t>Diagonal multi-jurisdictional composite procedure: </a:t>
            </a:r>
          </a:p>
          <a:p>
            <a:pPr marL="0" indent="0">
              <a:buNone/>
            </a:pPr>
            <a:endParaRPr lang="en-GB" sz="2400" dirty="0"/>
          </a:p>
          <a:p>
            <a:pPr marL="0" indent="0">
              <a:buNone/>
            </a:pPr>
            <a:r>
              <a:rPr lang="en-GB" sz="2400" dirty="0"/>
              <a:t>The legislative creation of such complex procedural constructs can only be explained by “a lack of awareness of requirements of protection of individual rights and supervisory necessities” on the legislature’s part. </a:t>
            </a:r>
          </a:p>
          <a:p>
            <a:pPr marL="0" indent="0">
              <a:buNone/>
            </a:pPr>
            <a:endParaRPr lang="en-GB" sz="2400" dirty="0"/>
          </a:p>
          <a:p>
            <a:pPr marL="0" indent="0">
              <a:buNone/>
            </a:pPr>
            <a:r>
              <a:rPr lang="en-GB" sz="2400" i="1" dirty="0"/>
              <a:t>Hoffmann </a:t>
            </a:r>
          </a:p>
        </p:txBody>
      </p:sp>
    </p:spTree>
    <p:extLst>
      <p:ext uri="{BB962C8B-B14F-4D97-AF65-F5344CB8AC3E}">
        <p14:creationId xmlns:p14="http://schemas.microsoft.com/office/powerpoint/2010/main" val="272561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4610F-518A-7EBE-D47F-70B26ED77D3B}"/>
              </a:ext>
            </a:extLst>
          </p:cNvPr>
          <p:cNvSpPr>
            <a:spLocks noGrp="1"/>
          </p:cNvSpPr>
          <p:nvPr>
            <p:ph type="title"/>
          </p:nvPr>
        </p:nvSpPr>
        <p:spPr/>
        <p:txBody>
          <a:bodyPr/>
          <a:lstStyle/>
          <a:p>
            <a:r>
              <a:rPr lang="en-GB" dirty="0"/>
              <a:t>Procedural Ambiguities and Divergences </a:t>
            </a:r>
          </a:p>
        </p:txBody>
      </p:sp>
      <p:graphicFrame>
        <p:nvGraphicFramePr>
          <p:cNvPr id="4" name="Content Placeholder 3">
            <a:extLst>
              <a:ext uri="{FF2B5EF4-FFF2-40B4-BE49-F238E27FC236}">
                <a16:creationId xmlns:a16="http://schemas.microsoft.com/office/drawing/2014/main" id="{ADC42A1D-477F-1F90-E6F2-0B51345290C6}"/>
              </a:ext>
            </a:extLst>
          </p:cNvPr>
          <p:cNvGraphicFramePr>
            <a:graphicFrameLocks noGrp="1"/>
          </p:cNvGraphicFramePr>
          <p:nvPr>
            <p:ph idx="1"/>
            <p:extLst>
              <p:ext uri="{D42A27DB-BD31-4B8C-83A1-F6EECF244321}">
                <p14:modId xmlns:p14="http://schemas.microsoft.com/office/powerpoint/2010/main" val="432245960"/>
              </p:ext>
            </p:extLst>
          </p:nvPr>
        </p:nvGraphicFramePr>
        <p:xfrm>
          <a:off x="688489" y="1538344"/>
          <a:ext cx="10665311" cy="47226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9242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452574-8F55-87DC-0041-09125CCD9A74}"/>
              </a:ext>
            </a:extLst>
          </p:cNvPr>
          <p:cNvSpPr>
            <a:spLocks noGrp="1"/>
          </p:cNvSpPr>
          <p:nvPr>
            <p:ph type="title"/>
          </p:nvPr>
        </p:nvSpPr>
        <p:spPr>
          <a:xfrm>
            <a:off x="686834" y="1153572"/>
            <a:ext cx="3200400" cy="4461163"/>
          </a:xfrm>
        </p:spPr>
        <p:txBody>
          <a:bodyPr>
            <a:normAutofit/>
          </a:bodyPr>
          <a:lstStyle/>
          <a:p>
            <a:r>
              <a:rPr lang="en-GB">
                <a:solidFill>
                  <a:srgbClr val="FFFFFF"/>
                </a:solidFill>
              </a:rPr>
              <a:t>Lack of Equality between NSAs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52418B3-5AEA-A994-898F-786FD6D5C8E2}"/>
              </a:ext>
            </a:extLst>
          </p:cNvPr>
          <p:cNvSpPr>
            <a:spLocks noGrp="1"/>
          </p:cNvSpPr>
          <p:nvPr>
            <p:ph idx="1"/>
          </p:nvPr>
        </p:nvSpPr>
        <p:spPr>
          <a:xfrm>
            <a:off x="4447308" y="591344"/>
            <a:ext cx="6906491" cy="5585619"/>
          </a:xfrm>
        </p:spPr>
        <p:txBody>
          <a:bodyPr anchor="ctr">
            <a:normAutofit/>
          </a:bodyPr>
          <a:lstStyle/>
          <a:p>
            <a:r>
              <a:rPr lang="en-GB" dirty="0"/>
              <a:t>Outsized role of the LSA: decisive control over scoping of investigation and corrective measures </a:t>
            </a:r>
          </a:p>
          <a:p>
            <a:pPr marL="0" indent="0">
              <a:buNone/>
            </a:pPr>
            <a:endParaRPr lang="en-GB" dirty="0"/>
          </a:p>
          <a:p>
            <a:r>
              <a:rPr lang="en-GB" dirty="0"/>
              <a:t>The ‘Burden’ of relevant and reasoned objections </a:t>
            </a:r>
          </a:p>
          <a:p>
            <a:endParaRPr lang="en-GB" dirty="0"/>
          </a:p>
          <a:p>
            <a:pPr marL="0" indent="0">
              <a:buNone/>
            </a:pPr>
            <a:r>
              <a:rPr lang="en-GB" dirty="0"/>
              <a:t>Lack of equality presents </a:t>
            </a:r>
            <a:r>
              <a:rPr lang="en-GB" b="1" dirty="0"/>
              <a:t>legitimacy</a:t>
            </a:r>
            <a:r>
              <a:rPr lang="en-GB" dirty="0"/>
              <a:t> and </a:t>
            </a:r>
            <a:r>
              <a:rPr lang="en-GB" b="1" dirty="0"/>
              <a:t>representation</a:t>
            </a:r>
            <a:r>
              <a:rPr lang="en-GB" dirty="0"/>
              <a:t> issues </a:t>
            </a:r>
          </a:p>
        </p:txBody>
      </p:sp>
    </p:spTree>
    <p:extLst>
      <p:ext uri="{BB962C8B-B14F-4D97-AF65-F5344CB8AC3E}">
        <p14:creationId xmlns:p14="http://schemas.microsoft.com/office/powerpoint/2010/main" val="2468943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F2F9AF-7E3F-755B-890B-8D0349705ACA}"/>
              </a:ext>
            </a:extLst>
          </p:cNvPr>
          <p:cNvSpPr>
            <a:spLocks noGrp="1"/>
          </p:cNvSpPr>
          <p:nvPr>
            <p:ph type="title"/>
          </p:nvPr>
        </p:nvSpPr>
        <p:spPr>
          <a:xfrm>
            <a:off x="1075767" y="1188637"/>
            <a:ext cx="2988234" cy="4480726"/>
          </a:xfrm>
        </p:spPr>
        <p:txBody>
          <a:bodyPr>
            <a:normAutofit/>
          </a:bodyPr>
          <a:lstStyle/>
          <a:p>
            <a:pPr algn="r"/>
            <a:r>
              <a:rPr lang="en-GB" sz="5100"/>
              <a:t>Procedural Regulation</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A651500-39D4-2F56-BA3A-2771668E8BE3}"/>
              </a:ext>
            </a:extLst>
          </p:cNvPr>
          <p:cNvSpPr>
            <a:spLocks noGrp="1"/>
          </p:cNvSpPr>
          <p:nvPr>
            <p:ph idx="1"/>
          </p:nvPr>
        </p:nvSpPr>
        <p:spPr>
          <a:xfrm>
            <a:off x="5255259" y="1648869"/>
            <a:ext cx="5158141" cy="4020493"/>
          </a:xfrm>
        </p:spPr>
        <p:txBody>
          <a:bodyPr anchor="ctr">
            <a:normAutofit fontScale="70000" lnSpcReduction="20000"/>
          </a:bodyPr>
          <a:lstStyle/>
          <a:p>
            <a:pPr marL="0" indent="0" algn="just">
              <a:buNone/>
            </a:pPr>
            <a:r>
              <a:rPr lang="en-GB" sz="4100" dirty="0"/>
              <a:t>Introduction of ‘Summary of Key Issues’ with capacity for NSAs to intervene through cooperation procedures or emergency procedures – Arts 9 and 10</a:t>
            </a:r>
          </a:p>
          <a:p>
            <a:pPr marL="0" indent="0" algn="just">
              <a:buNone/>
            </a:pPr>
            <a:endParaRPr lang="en-GB" sz="4100" dirty="0"/>
          </a:p>
          <a:p>
            <a:pPr marL="0" indent="0" algn="just">
              <a:buNone/>
            </a:pPr>
            <a:r>
              <a:rPr lang="en-GB" sz="4100" dirty="0"/>
              <a:t>Preliminary findings prior to draft decision: requirement to list all elements to be taken into consideration when calculating the fine – Article 14 </a:t>
            </a:r>
          </a:p>
          <a:p>
            <a:pPr marL="0" indent="0">
              <a:buNone/>
            </a:pPr>
            <a:endParaRPr lang="en-GB" sz="2200" dirty="0"/>
          </a:p>
          <a:p>
            <a:pPr marL="0" indent="0">
              <a:buNone/>
            </a:pPr>
            <a:endParaRPr lang="en-GB" sz="2200" dirty="0"/>
          </a:p>
          <a:p>
            <a:pPr marL="0" indent="0">
              <a:buNone/>
            </a:pPr>
            <a:endParaRPr lang="en-GB" sz="2200" dirty="0"/>
          </a:p>
        </p:txBody>
      </p:sp>
    </p:spTree>
    <p:extLst>
      <p:ext uri="{BB962C8B-B14F-4D97-AF65-F5344CB8AC3E}">
        <p14:creationId xmlns:p14="http://schemas.microsoft.com/office/powerpoint/2010/main" val="3988514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a:solidFill>
                  <a:srgbClr val="FFFFFF"/>
                </a:solidFill>
              </a:rPr>
              <a:t>WHAT IS EFFECTIVE ENFORCEMENT? </a:t>
            </a:r>
          </a:p>
        </p:txBody>
      </p:sp>
      <p:sp>
        <p:nvSpPr>
          <p:cNvPr id="3" name="Content Placeholder 2"/>
          <p:cNvSpPr>
            <a:spLocks noGrp="1"/>
          </p:cNvSpPr>
          <p:nvPr>
            <p:ph idx="1"/>
          </p:nvPr>
        </p:nvSpPr>
        <p:spPr>
          <a:xfrm>
            <a:off x="958506" y="2490436"/>
            <a:ext cx="10593309" cy="3567173"/>
          </a:xfrm>
        </p:spPr>
        <p:txBody>
          <a:bodyPr anchor="ctr">
            <a:normAutofit/>
          </a:bodyPr>
          <a:lstStyle/>
          <a:p>
            <a:pPr marL="0" indent="0">
              <a:buNone/>
            </a:pPr>
            <a:endParaRPr lang="en-GB" sz="2400" dirty="0"/>
          </a:p>
          <a:p>
            <a:pPr marL="0" indent="0" algn="just">
              <a:buNone/>
            </a:pPr>
            <a:r>
              <a:rPr lang="en-GB" sz="2400" dirty="0"/>
              <a:t>“Whilst the volume of work being completed by the office is ever-intensifying, what has remained elusive in 2021 is any agreed standard by which to measure the impacts and success or otherwise of a regulatory intervention in the form of GDPR that applies to literally everything”. </a:t>
            </a:r>
          </a:p>
          <a:p>
            <a:pPr marL="0" indent="0" algn="just">
              <a:buNone/>
            </a:pPr>
            <a:endParaRPr lang="en-GB" sz="2400" dirty="0"/>
          </a:p>
          <a:p>
            <a:pPr marL="0" indent="0" algn="just">
              <a:buNone/>
            </a:pPr>
            <a:r>
              <a:rPr lang="en-GB" sz="2400" i="1" dirty="0"/>
              <a:t>DPC, Foreword to Annual Report, 2021 </a:t>
            </a:r>
          </a:p>
        </p:txBody>
      </p:sp>
    </p:spTree>
    <p:extLst>
      <p:ext uri="{BB962C8B-B14F-4D97-AF65-F5344CB8AC3E}">
        <p14:creationId xmlns:p14="http://schemas.microsoft.com/office/powerpoint/2010/main" val="2113691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485" y="365126"/>
            <a:ext cx="11658600" cy="804252"/>
          </a:xfrm>
        </p:spPr>
        <p:txBody>
          <a:bodyPr>
            <a:normAutofit fontScale="90000"/>
          </a:bodyPr>
          <a:lstStyle/>
          <a:p>
            <a:pPr algn="ctr"/>
            <a:r>
              <a:rPr lang="en-GB" dirty="0"/>
              <a:t>SELECTIVE ENFORCEMENT AND INDIVIDUAL RIGHTS </a:t>
            </a:r>
          </a:p>
        </p:txBody>
      </p:sp>
      <p:graphicFrame>
        <p:nvGraphicFramePr>
          <p:cNvPr id="7" name="Content Placeholder 2">
            <a:extLst>
              <a:ext uri="{FF2B5EF4-FFF2-40B4-BE49-F238E27FC236}">
                <a16:creationId xmlns:a16="http://schemas.microsoft.com/office/drawing/2014/main" id="{F243EBCA-F023-94ED-91B0-0A6FD2843F77}"/>
              </a:ext>
            </a:extLst>
          </p:cNvPr>
          <p:cNvGraphicFramePr>
            <a:graphicFrameLocks noGrp="1"/>
          </p:cNvGraphicFramePr>
          <p:nvPr>
            <p:ph idx="1"/>
            <p:extLst>
              <p:ext uri="{D42A27DB-BD31-4B8C-83A1-F6EECF244321}">
                <p14:modId xmlns:p14="http://schemas.microsoft.com/office/powerpoint/2010/main" val="971074853"/>
              </p:ext>
            </p:extLst>
          </p:nvPr>
        </p:nvGraphicFramePr>
        <p:xfrm>
          <a:off x="360485" y="1248509"/>
          <a:ext cx="11570677" cy="50506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14322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CB6E2F43-29E9-49D9-91FC-E5FEFAAA7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5" name="Arc 34">
            <a:extLst>
              <a:ext uri="{FF2B5EF4-FFF2-40B4-BE49-F238E27FC236}">
                <a16:creationId xmlns:a16="http://schemas.microsoft.com/office/drawing/2014/main" id="{3BA62E19-CD42-4C09-B825-844B4943D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87212"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599" cy="1325563"/>
          </a:xfrm>
        </p:spPr>
        <p:txBody>
          <a:bodyPr>
            <a:normAutofit/>
          </a:bodyPr>
          <a:lstStyle/>
          <a:p>
            <a:r>
              <a:rPr lang="en-GB"/>
              <a:t>THE FULL RANGE OF REMEDIES </a:t>
            </a:r>
          </a:p>
        </p:txBody>
      </p:sp>
      <p:sp>
        <p:nvSpPr>
          <p:cNvPr id="3" name="Content Placeholder 2"/>
          <p:cNvSpPr>
            <a:spLocks noGrp="1"/>
          </p:cNvSpPr>
          <p:nvPr>
            <p:ph idx="1"/>
          </p:nvPr>
        </p:nvSpPr>
        <p:spPr>
          <a:xfrm>
            <a:off x="182879" y="2202247"/>
            <a:ext cx="11170919" cy="4290628"/>
          </a:xfrm>
        </p:spPr>
        <p:txBody>
          <a:bodyPr>
            <a:normAutofit lnSpcReduction="10000"/>
          </a:bodyPr>
          <a:lstStyle/>
          <a:p>
            <a:pPr marL="0" indent="0" algn="just">
              <a:buNone/>
            </a:pPr>
            <a:r>
              <a:rPr lang="en-GB" sz="2400" dirty="0"/>
              <a:t>“The supervisory authorities’ primary responsibility is to monitor the application of the GDPR and to ensure its enforcement”</a:t>
            </a:r>
          </a:p>
          <a:p>
            <a:pPr marL="0" indent="0" algn="just">
              <a:buNone/>
            </a:pPr>
            <a:r>
              <a:rPr lang="en-GB" sz="2400" i="1" dirty="0" err="1"/>
              <a:t>Schrems</a:t>
            </a:r>
            <a:r>
              <a:rPr lang="en-GB" sz="2400" i="1" dirty="0"/>
              <a:t> II, paras 108</a:t>
            </a:r>
          </a:p>
          <a:p>
            <a:pPr marL="0" indent="0" algn="just">
              <a:buNone/>
            </a:pPr>
            <a:endParaRPr lang="en-GB" sz="2400" i="1" dirty="0"/>
          </a:p>
          <a:p>
            <a:pPr algn="just">
              <a:buFontTx/>
              <a:buChar char="-"/>
            </a:pPr>
            <a:r>
              <a:rPr lang="en-GB" sz="2400" dirty="0"/>
              <a:t>Engagement </a:t>
            </a:r>
          </a:p>
          <a:p>
            <a:pPr algn="just">
              <a:buFontTx/>
              <a:buChar char="-"/>
            </a:pPr>
            <a:r>
              <a:rPr lang="en-GB" sz="2400" dirty="0"/>
              <a:t>Amicable resolution </a:t>
            </a:r>
          </a:p>
          <a:p>
            <a:pPr algn="just">
              <a:buFontTx/>
              <a:buChar char="-"/>
            </a:pPr>
            <a:r>
              <a:rPr lang="en-GB" sz="2400" dirty="0"/>
              <a:t>Administrative sanctions: “Recital 148 and Article 83(1) GDPR clearly establish a presumption that the DPA will issue effective, proportionate and dissuasive fines or at least take formal corrective action once cognisant of a significant infringement of data protection law”. (</a:t>
            </a:r>
            <a:r>
              <a:rPr lang="en-GB" sz="2400" dirty="0" err="1"/>
              <a:t>Erdos</a:t>
            </a:r>
            <a:r>
              <a:rPr lang="en-GB" sz="2400" dirty="0"/>
              <a:t>, 452). </a:t>
            </a:r>
          </a:p>
          <a:p>
            <a:pPr algn="just">
              <a:buFontTx/>
              <a:buChar char="-"/>
            </a:pPr>
            <a:r>
              <a:rPr lang="en-GB" sz="2400" dirty="0"/>
              <a:t>Remedies that directly target business models</a:t>
            </a:r>
          </a:p>
        </p:txBody>
      </p:sp>
      <p:sp>
        <p:nvSpPr>
          <p:cNvPr id="37" name="Oval 36">
            <a:extLst>
              <a:ext uri="{FF2B5EF4-FFF2-40B4-BE49-F238E27FC236}">
                <a16:creationId xmlns:a16="http://schemas.microsoft.com/office/drawing/2014/main" id="{8E63CC27-1C86-4653-8866-79C24C5C5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95924" y="1656147"/>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3238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1159</TotalTime>
  <Words>1198</Words>
  <Application>Microsoft Office PowerPoint</Application>
  <PresentationFormat>Widescreen</PresentationFormat>
  <Paragraphs>93</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 TRANSNATIONAL GDPR ENFORCEMENT: STILL DEFICIENT-BY-DESIGN? </vt:lpstr>
      <vt:lpstr>PowerPoint Presentation</vt:lpstr>
      <vt:lpstr>COMPLEX ADMINISTRATIVE CONSTELLATIONS </vt:lpstr>
      <vt:lpstr>Procedural Ambiguities and Divergences </vt:lpstr>
      <vt:lpstr>Lack of Equality between NSAs </vt:lpstr>
      <vt:lpstr>Procedural Regulation</vt:lpstr>
      <vt:lpstr>WHAT IS EFFECTIVE ENFORCEMENT? </vt:lpstr>
      <vt:lpstr>SELECTIVE ENFORCEMENT AND INDIVIDUAL RIGHTS </vt:lpstr>
      <vt:lpstr>THE FULL RANGE OF REMEDIES </vt:lpstr>
      <vt:lpstr>Procedural Regulation</vt:lpstr>
      <vt:lpstr>Future Perspectives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ACCOUNTABILITY AND EFFECTIVE REMEDIES IN THE DIGITAL SOCIETY</dc:title>
  <dc:creator>Orla Lynskey</dc:creator>
  <cp:lastModifiedBy>Lynskey,O</cp:lastModifiedBy>
  <cp:revision>13</cp:revision>
  <cp:lastPrinted>2022-05-11T07:36:14Z</cp:lastPrinted>
  <dcterms:created xsi:type="dcterms:W3CDTF">2022-05-10T13:03:20Z</dcterms:created>
  <dcterms:modified xsi:type="dcterms:W3CDTF">2024-03-22T11:08:00Z</dcterms:modified>
</cp:coreProperties>
</file>