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73" r:id="rId6"/>
    <p:sldId id="275" r:id="rId7"/>
    <p:sldId id="274" r:id="rId8"/>
    <p:sldId id="276" r:id="rId9"/>
    <p:sldId id="266" r:id="rId10"/>
    <p:sldId id="277" r:id="rId11"/>
    <p:sldId id="263" r:id="rId12"/>
    <p:sldId id="278" r:id="rId13"/>
    <p:sldId id="268" r:id="rId14"/>
    <p:sldId id="269" r:id="rId15"/>
    <p:sldId id="279" r:id="rId16"/>
    <p:sldId id="280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wipolex/en/text/283698" TargetMode="External"/><Relationship Id="rId1" Type="http://schemas.openxmlformats.org/officeDocument/2006/relationships/hyperlink" Target="https://www.wto.org/english/docs_e/legal_e/27-trips_01_e.htm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marrakesh-treaty-to-facilitate-access-to-published-works-for-persons-who-are-blind-visually-impaired-or-otherwise-print-disabled-ms-no252019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wipolex/en/text/283698" TargetMode="External"/><Relationship Id="rId1" Type="http://schemas.openxmlformats.org/officeDocument/2006/relationships/hyperlink" Target="https://www.wto.org/english/docs_e/legal_e/27-trips_01_e.htm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marrakesh-treaty-to-facilitate-access-to-published-works-for-persons-who-are-blind-visually-impaired-or-otherwise-print-disabled-ms-no25201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F425B-F912-41B9-8BBF-8FA031A28F5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3401BA-A385-4E1C-A799-D49B4B939D8F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Agreement on Trade-Related Aspects of Intellectual Property Rights 1994 </a:t>
          </a:r>
          <a:r>
            <a:rPr lang="en-GB"/>
            <a:t>(TRIPS Agreement).</a:t>
          </a:r>
          <a:endParaRPr lang="en-US"/>
        </a:p>
      </dgm:t>
    </dgm:pt>
    <dgm:pt modelId="{081E5074-B06F-4203-A011-FE5B2110BB4E}" type="parTrans" cxnId="{B2EE1E01-A33F-447E-9F27-4880107AFA35}">
      <dgm:prSet/>
      <dgm:spPr/>
      <dgm:t>
        <a:bodyPr/>
        <a:lstStyle/>
        <a:p>
          <a:endParaRPr lang="en-US"/>
        </a:p>
      </dgm:t>
    </dgm:pt>
    <dgm:pt modelId="{D3AADDDE-8A55-4C95-963F-EE22DD46A59B}" type="sibTrans" cxnId="{B2EE1E01-A33F-447E-9F27-4880107AFA35}">
      <dgm:prSet/>
      <dgm:spPr/>
      <dgm:t>
        <a:bodyPr/>
        <a:lstStyle/>
        <a:p>
          <a:endParaRPr lang="en-US"/>
        </a:p>
      </dgm:t>
    </dgm:pt>
    <dgm:pt modelId="{A435C9FA-CC55-4DF1-978E-E5E905C5204F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The Berne Convention for the Protection of Literary and Artistic Work </a:t>
          </a:r>
          <a:r>
            <a:rPr lang="en-GB"/>
            <a:t>(Berne Convention) as amended on September 28, 1979.</a:t>
          </a:r>
          <a:endParaRPr lang="en-US"/>
        </a:p>
      </dgm:t>
    </dgm:pt>
    <dgm:pt modelId="{0FE87EBD-A4B8-40DE-9B40-688F40C2701D}" type="parTrans" cxnId="{7C0700B6-F288-4E85-82AE-0DC60B1D5DC7}">
      <dgm:prSet/>
      <dgm:spPr/>
      <dgm:t>
        <a:bodyPr/>
        <a:lstStyle/>
        <a:p>
          <a:endParaRPr lang="en-US"/>
        </a:p>
      </dgm:t>
    </dgm:pt>
    <dgm:pt modelId="{A3085F3D-ABF9-4E5A-B867-5860B9445470}" type="sibTrans" cxnId="{7C0700B6-F288-4E85-82AE-0DC60B1D5DC7}">
      <dgm:prSet/>
      <dgm:spPr/>
      <dgm:t>
        <a:bodyPr/>
        <a:lstStyle/>
        <a:p>
          <a:endParaRPr lang="en-US"/>
        </a:p>
      </dgm:t>
    </dgm:pt>
    <dgm:pt modelId="{6336627E-D009-416D-ABB9-DC8FBF0387AD}" type="pres">
      <dgm:prSet presAssocID="{B69F425B-F912-41B9-8BBF-8FA031A28F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0582D0-0F2A-4F6A-BBF3-2CDD9A15D2B2}" type="pres">
      <dgm:prSet presAssocID="{363401BA-A385-4E1C-A799-D49B4B939D8F}" presName="hierRoot1" presStyleCnt="0"/>
      <dgm:spPr/>
    </dgm:pt>
    <dgm:pt modelId="{DBE731A5-DA58-4AE7-B695-0D0C41AA8F2F}" type="pres">
      <dgm:prSet presAssocID="{363401BA-A385-4E1C-A799-D49B4B939D8F}" presName="composite" presStyleCnt="0"/>
      <dgm:spPr/>
    </dgm:pt>
    <dgm:pt modelId="{F20E6FB8-B2A2-4AD3-B7E2-6805B68650F7}" type="pres">
      <dgm:prSet presAssocID="{363401BA-A385-4E1C-A799-D49B4B939D8F}" presName="background" presStyleLbl="node0" presStyleIdx="0" presStyleCnt="2"/>
      <dgm:spPr/>
    </dgm:pt>
    <dgm:pt modelId="{A33CEF4C-9697-467D-8C19-31480E29B229}" type="pres">
      <dgm:prSet presAssocID="{363401BA-A385-4E1C-A799-D49B4B939D8F}" presName="text" presStyleLbl="fgAcc0" presStyleIdx="0" presStyleCnt="2">
        <dgm:presLayoutVars>
          <dgm:chPref val="3"/>
        </dgm:presLayoutVars>
      </dgm:prSet>
      <dgm:spPr/>
    </dgm:pt>
    <dgm:pt modelId="{F679C4CD-6311-4554-8888-031AC2E82EE1}" type="pres">
      <dgm:prSet presAssocID="{363401BA-A385-4E1C-A799-D49B4B939D8F}" presName="hierChild2" presStyleCnt="0"/>
      <dgm:spPr/>
    </dgm:pt>
    <dgm:pt modelId="{CD2D2F7B-9542-4946-A408-F935828D8236}" type="pres">
      <dgm:prSet presAssocID="{A435C9FA-CC55-4DF1-978E-E5E905C5204F}" presName="hierRoot1" presStyleCnt="0"/>
      <dgm:spPr/>
    </dgm:pt>
    <dgm:pt modelId="{FE086924-EE1F-438B-9427-914887212236}" type="pres">
      <dgm:prSet presAssocID="{A435C9FA-CC55-4DF1-978E-E5E905C5204F}" presName="composite" presStyleCnt="0"/>
      <dgm:spPr/>
    </dgm:pt>
    <dgm:pt modelId="{0471DE3D-3168-49FF-B5F4-272AC107E790}" type="pres">
      <dgm:prSet presAssocID="{A435C9FA-CC55-4DF1-978E-E5E905C5204F}" presName="background" presStyleLbl="node0" presStyleIdx="1" presStyleCnt="2"/>
      <dgm:spPr/>
    </dgm:pt>
    <dgm:pt modelId="{93ADA191-9F27-46B2-BBCD-358C02F1F058}" type="pres">
      <dgm:prSet presAssocID="{A435C9FA-CC55-4DF1-978E-E5E905C5204F}" presName="text" presStyleLbl="fgAcc0" presStyleIdx="1" presStyleCnt="2">
        <dgm:presLayoutVars>
          <dgm:chPref val="3"/>
        </dgm:presLayoutVars>
      </dgm:prSet>
      <dgm:spPr/>
    </dgm:pt>
    <dgm:pt modelId="{373C4278-2F53-40A9-826E-B7DD1F3B12D2}" type="pres">
      <dgm:prSet presAssocID="{A435C9FA-CC55-4DF1-978E-E5E905C5204F}" presName="hierChild2" presStyleCnt="0"/>
      <dgm:spPr/>
    </dgm:pt>
  </dgm:ptLst>
  <dgm:cxnLst>
    <dgm:cxn modelId="{B2EE1E01-A33F-447E-9F27-4880107AFA35}" srcId="{B69F425B-F912-41B9-8BBF-8FA031A28F5A}" destId="{363401BA-A385-4E1C-A799-D49B4B939D8F}" srcOrd="0" destOrd="0" parTransId="{081E5074-B06F-4203-A011-FE5B2110BB4E}" sibTransId="{D3AADDDE-8A55-4C95-963F-EE22DD46A59B}"/>
    <dgm:cxn modelId="{E99E607C-7A88-41E9-A9D0-5CE44190581F}" type="presOf" srcId="{A435C9FA-CC55-4DF1-978E-E5E905C5204F}" destId="{93ADA191-9F27-46B2-BBCD-358C02F1F058}" srcOrd="0" destOrd="0" presId="urn:microsoft.com/office/officeart/2005/8/layout/hierarchy1"/>
    <dgm:cxn modelId="{3709A5B3-11DF-4DA7-86DB-F1454E297DE3}" type="presOf" srcId="{363401BA-A385-4E1C-A799-D49B4B939D8F}" destId="{A33CEF4C-9697-467D-8C19-31480E29B229}" srcOrd="0" destOrd="0" presId="urn:microsoft.com/office/officeart/2005/8/layout/hierarchy1"/>
    <dgm:cxn modelId="{7C0700B6-F288-4E85-82AE-0DC60B1D5DC7}" srcId="{B69F425B-F912-41B9-8BBF-8FA031A28F5A}" destId="{A435C9FA-CC55-4DF1-978E-E5E905C5204F}" srcOrd="1" destOrd="0" parTransId="{0FE87EBD-A4B8-40DE-9B40-688F40C2701D}" sibTransId="{A3085F3D-ABF9-4E5A-B867-5860B9445470}"/>
    <dgm:cxn modelId="{D9FD69D7-1062-4BB6-B26A-C1F3DC34CE1F}" type="presOf" srcId="{B69F425B-F912-41B9-8BBF-8FA031A28F5A}" destId="{6336627E-D009-416D-ABB9-DC8FBF0387AD}" srcOrd="0" destOrd="0" presId="urn:microsoft.com/office/officeart/2005/8/layout/hierarchy1"/>
    <dgm:cxn modelId="{BD6855F3-84DC-479B-94AB-8FAA5B0391FB}" type="presParOf" srcId="{6336627E-D009-416D-ABB9-DC8FBF0387AD}" destId="{6C0582D0-0F2A-4F6A-BBF3-2CDD9A15D2B2}" srcOrd="0" destOrd="0" presId="urn:microsoft.com/office/officeart/2005/8/layout/hierarchy1"/>
    <dgm:cxn modelId="{5111B5E6-CEFD-44F2-8690-09BF973356B0}" type="presParOf" srcId="{6C0582D0-0F2A-4F6A-BBF3-2CDD9A15D2B2}" destId="{DBE731A5-DA58-4AE7-B695-0D0C41AA8F2F}" srcOrd="0" destOrd="0" presId="urn:microsoft.com/office/officeart/2005/8/layout/hierarchy1"/>
    <dgm:cxn modelId="{12038DD9-615D-4071-80FC-7E57D8EC07FD}" type="presParOf" srcId="{DBE731A5-DA58-4AE7-B695-0D0C41AA8F2F}" destId="{F20E6FB8-B2A2-4AD3-B7E2-6805B68650F7}" srcOrd="0" destOrd="0" presId="urn:microsoft.com/office/officeart/2005/8/layout/hierarchy1"/>
    <dgm:cxn modelId="{A5E1F587-3F8C-4D31-978E-80F37E023AC5}" type="presParOf" srcId="{DBE731A5-DA58-4AE7-B695-0D0C41AA8F2F}" destId="{A33CEF4C-9697-467D-8C19-31480E29B229}" srcOrd="1" destOrd="0" presId="urn:microsoft.com/office/officeart/2005/8/layout/hierarchy1"/>
    <dgm:cxn modelId="{B55CC3EF-728B-4392-9E06-2060E41FC243}" type="presParOf" srcId="{6C0582D0-0F2A-4F6A-BBF3-2CDD9A15D2B2}" destId="{F679C4CD-6311-4554-8888-031AC2E82EE1}" srcOrd="1" destOrd="0" presId="urn:microsoft.com/office/officeart/2005/8/layout/hierarchy1"/>
    <dgm:cxn modelId="{5264994C-820B-4E09-A0F9-7D02B26FC50A}" type="presParOf" srcId="{6336627E-D009-416D-ABB9-DC8FBF0387AD}" destId="{CD2D2F7B-9542-4946-A408-F935828D8236}" srcOrd="1" destOrd="0" presId="urn:microsoft.com/office/officeart/2005/8/layout/hierarchy1"/>
    <dgm:cxn modelId="{1C4135AE-0836-4390-B090-999B6FBBA83C}" type="presParOf" srcId="{CD2D2F7B-9542-4946-A408-F935828D8236}" destId="{FE086924-EE1F-438B-9427-914887212236}" srcOrd="0" destOrd="0" presId="urn:microsoft.com/office/officeart/2005/8/layout/hierarchy1"/>
    <dgm:cxn modelId="{6D28629A-9336-4EE3-98CB-790E66BD2638}" type="presParOf" srcId="{FE086924-EE1F-438B-9427-914887212236}" destId="{0471DE3D-3168-49FF-B5F4-272AC107E790}" srcOrd="0" destOrd="0" presId="urn:microsoft.com/office/officeart/2005/8/layout/hierarchy1"/>
    <dgm:cxn modelId="{D06FADA3-12C4-4A26-856D-2C20DCD76E35}" type="presParOf" srcId="{FE086924-EE1F-438B-9427-914887212236}" destId="{93ADA191-9F27-46B2-BBCD-358C02F1F058}" srcOrd="1" destOrd="0" presId="urn:microsoft.com/office/officeart/2005/8/layout/hierarchy1"/>
    <dgm:cxn modelId="{7292F71D-0C56-4F04-9151-9505A2E309DE}" type="presParOf" srcId="{CD2D2F7B-9542-4946-A408-F935828D8236}" destId="{373C4278-2F53-40A9-826E-B7DD1F3B12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34351-4F06-4DD8-A446-143051EF3E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A4FC81-F236-49D4-B0C2-6D97127FC0ED}">
      <dgm:prSet/>
      <dgm:spPr/>
      <dgm:t>
        <a:bodyPr/>
        <a:lstStyle/>
        <a:p>
          <a:r>
            <a:rPr lang="en-GB"/>
            <a:t>Incentivisation or rewards theory</a:t>
          </a:r>
          <a:endParaRPr lang="en-US"/>
        </a:p>
      </dgm:t>
    </dgm:pt>
    <dgm:pt modelId="{9C0CD9D7-E1B6-447C-BA74-A26D9CB6660F}" type="parTrans" cxnId="{4A571C9C-2699-43EF-BF72-4D73293D1ECE}">
      <dgm:prSet/>
      <dgm:spPr/>
      <dgm:t>
        <a:bodyPr/>
        <a:lstStyle/>
        <a:p>
          <a:endParaRPr lang="en-US"/>
        </a:p>
      </dgm:t>
    </dgm:pt>
    <dgm:pt modelId="{32DF5AF2-1F2F-4731-BC33-389AEE0E1372}" type="sibTrans" cxnId="{4A571C9C-2699-43EF-BF72-4D73293D1ECE}">
      <dgm:prSet/>
      <dgm:spPr/>
      <dgm:t>
        <a:bodyPr/>
        <a:lstStyle/>
        <a:p>
          <a:endParaRPr lang="en-US"/>
        </a:p>
      </dgm:t>
    </dgm:pt>
    <dgm:pt modelId="{82A0186C-C3FD-4A84-A537-4F9F6A1DC812}">
      <dgm:prSet/>
      <dgm:spPr/>
      <dgm:t>
        <a:bodyPr/>
        <a:lstStyle/>
        <a:p>
          <a:r>
            <a:rPr lang="en-GB"/>
            <a:t>Western and capitalist understanding of ‘ownership’, which views these exclusive rights as a largely individual benefit in the pursuit of capitalist ideals</a:t>
          </a:r>
          <a:endParaRPr lang="en-US"/>
        </a:p>
      </dgm:t>
    </dgm:pt>
    <dgm:pt modelId="{529A71F6-7BC3-44BE-9DD7-B04F281AC886}" type="parTrans" cxnId="{EAF32300-E24F-4594-84B6-A2DC284DF7A5}">
      <dgm:prSet/>
      <dgm:spPr/>
      <dgm:t>
        <a:bodyPr/>
        <a:lstStyle/>
        <a:p>
          <a:endParaRPr lang="en-US"/>
        </a:p>
      </dgm:t>
    </dgm:pt>
    <dgm:pt modelId="{11517841-AE27-467D-B86C-C8B80BC3F359}" type="sibTrans" cxnId="{EAF32300-E24F-4594-84B6-A2DC284DF7A5}">
      <dgm:prSet/>
      <dgm:spPr/>
      <dgm:t>
        <a:bodyPr/>
        <a:lstStyle/>
        <a:p>
          <a:endParaRPr lang="en-US"/>
        </a:p>
      </dgm:t>
    </dgm:pt>
    <dgm:pt modelId="{F745CFFC-3920-4F80-90EC-CD7EB3188529}" type="pres">
      <dgm:prSet presAssocID="{63334351-4F06-4DD8-A446-143051EF3EC1}" presName="linear" presStyleCnt="0">
        <dgm:presLayoutVars>
          <dgm:animLvl val="lvl"/>
          <dgm:resizeHandles val="exact"/>
        </dgm:presLayoutVars>
      </dgm:prSet>
      <dgm:spPr/>
    </dgm:pt>
    <dgm:pt modelId="{4A7BEAB3-09BE-435B-A23A-C03270502205}" type="pres">
      <dgm:prSet presAssocID="{C3A4FC81-F236-49D4-B0C2-6D97127FC0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372A28-FE27-477C-A956-C0D5E4351BDA}" type="pres">
      <dgm:prSet presAssocID="{32DF5AF2-1F2F-4731-BC33-389AEE0E1372}" presName="spacer" presStyleCnt="0"/>
      <dgm:spPr/>
    </dgm:pt>
    <dgm:pt modelId="{6BF6B625-0D47-4D2B-90A9-C1EA489AAFFB}" type="pres">
      <dgm:prSet presAssocID="{82A0186C-C3FD-4A84-A537-4F9F6A1DC81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F32300-E24F-4594-84B6-A2DC284DF7A5}" srcId="{63334351-4F06-4DD8-A446-143051EF3EC1}" destId="{82A0186C-C3FD-4A84-A537-4F9F6A1DC812}" srcOrd="1" destOrd="0" parTransId="{529A71F6-7BC3-44BE-9DD7-B04F281AC886}" sibTransId="{11517841-AE27-467D-B86C-C8B80BC3F359}"/>
    <dgm:cxn modelId="{47D87A10-B61B-42F1-9145-6686429D2F74}" type="presOf" srcId="{82A0186C-C3FD-4A84-A537-4F9F6A1DC812}" destId="{6BF6B625-0D47-4D2B-90A9-C1EA489AAFFB}" srcOrd="0" destOrd="0" presId="urn:microsoft.com/office/officeart/2005/8/layout/vList2"/>
    <dgm:cxn modelId="{DA80797B-EF78-4C5A-8653-B4A460646FD9}" type="presOf" srcId="{63334351-4F06-4DD8-A446-143051EF3EC1}" destId="{F745CFFC-3920-4F80-90EC-CD7EB3188529}" srcOrd="0" destOrd="0" presId="urn:microsoft.com/office/officeart/2005/8/layout/vList2"/>
    <dgm:cxn modelId="{4A571C9C-2699-43EF-BF72-4D73293D1ECE}" srcId="{63334351-4F06-4DD8-A446-143051EF3EC1}" destId="{C3A4FC81-F236-49D4-B0C2-6D97127FC0ED}" srcOrd="0" destOrd="0" parTransId="{9C0CD9D7-E1B6-447C-BA74-A26D9CB6660F}" sibTransId="{32DF5AF2-1F2F-4731-BC33-389AEE0E1372}"/>
    <dgm:cxn modelId="{C1352AB0-EA28-479C-8DB4-80EB0F064145}" type="presOf" srcId="{C3A4FC81-F236-49D4-B0C2-6D97127FC0ED}" destId="{4A7BEAB3-09BE-435B-A23A-C03270502205}" srcOrd="0" destOrd="0" presId="urn:microsoft.com/office/officeart/2005/8/layout/vList2"/>
    <dgm:cxn modelId="{91693F33-C8E7-4347-B00E-3B03039CF18B}" type="presParOf" srcId="{F745CFFC-3920-4F80-90EC-CD7EB3188529}" destId="{4A7BEAB3-09BE-435B-A23A-C03270502205}" srcOrd="0" destOrd="0" presId="urn:microsoft.com/office/officeart/2005/8/layout/vList2"/>
    <dgm:cxn modelId="{03341EFC-52A8-456C-8992-F031BCDF3D88}" type="presParOf" srcId="{F745CFFC-3920-4F80-90EC-CD7EB3188529}" destId="{5F372A28-FE27-477C-A956-C0D5E4351BDA}" srcOrd="1" destOrd="0" presId="urn:microsoft.com/office/officeart/2005/8/layout/vList2"/>
    <dgm:cxn modelId="{7909EBFD-E28E-49B7-9D51-079B9DCA5BCB}" type="presParOf" srcId="{F745CFFC-3920-4F80-90EC-CD7EB3188529}" destId="{6BF6B625-0D47-4D2B-90A9-C1EA489AAF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70352-FC9A-422C-88AE-718AA27F45A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E4F85A-3A78-4587-A739-6509F109C425}">
      <dgm:prSet/>
      <dgm:spPr/>
      <dgm:t>
        <a:bodyPr/>
        <a:lstStyle/>
        <a:p>
          <a:r>
            <a:rPr lang="en-GB"/>
            <a:t>The international IP framework recognises that co-existing - and sometimes conflicting - with the creator’s privately held economic or commercial interests in the exploitation of their work lies a societal interest in the work as a means for achieving socio-economic development. </a:t>
          </a:r>
          <a:endParaRPr lang="en-US"/>
        </a:p>
      </dgm:t>
    </dgm:pt>
    <dgm:pt modelId="{D19F81EB-EBE3-4556-B325-23B2457DBFE5}" type="parTrans" cxnId="{67483FE4-0A32-4BFD-B639-EBFAD2A6D0BB}">
      <dgm:prSet/>
      <dgm:spPr/>
      <dgm:t>
        <a:bodyPr/>
        <a:lstStyle/>
        <a:p>
          <a:endParaRPr lang="en-US"/>
        </a:p>
      </dgm:t>
    </dgm:pt>
    <dgm:pt modelId="{BEE17651-8E3E-4EB9-8E3D-B3901A9BFC23}" type="sibTrans" cxnId="{67483FE4-0A32-4BFD-B639-EBFAD2A6D0BB}">
      <dgm:prSet/>
      <dgm:spPr/>
      <dgm:t>
        <a:bodyPr/>
        <a:lstStyle/>
        <a:p>
          <a:endParaRPr lang="en-US"/>
        </a:p>
      </dgm:t>
    </dgm:pt>
    <dgm:pt modelId="{F220E9B5-E70C-42CE-A5BB-28D0D9EB6A42}">
      <dgm:prSet/>
      <dgm:spPr/>
      <dgm:t>
        <a:bodyPr/>
        <a:lstStyle/>
        <a:p>
          <a:r>
            <a:rPr lang="en-GB"/>
            <a:t>This is expressed as limitations to or exceptions from the norm of exclusive ownership</a:t>
          </a:r>
          <a:endParaRPr lang="en-US"/>
        </a:p>
      </dgm:t>
    </dgm:pt>
    <dgm:pt modelId="{EEC3C40B-8E34-4739-87EA-D4F8D87E25A8}" type="parTrans" cxnId="{C6843891-510A-48AD-B057-E9731F14C641}">
      <dgm:prSet/>
      <dgm:spPr/>
      <dgm:t>
        <a:bodyPr/>
        <a:lstStyle/>
        <a:p>
          <a:endParaRPr lang="en-US"/>
        </a:p>
      </dgm:t>
    </dgm:pt>
    <dgm:pt modelId="{51512739-841F-44BD-8CB1-0D0287E2752A}" type="sibTrans" cxnId="{C6843891-510A-48AD-B057-E9731F14C641}">
      <dgm:prSet/>
      <dgm:spPr/>
      <dgm:t>
        <a:bodyPr/>
        <a:lstStyle/>
        <a:p>
          <a:endParaRPr lang="en-US"/>
        </a:p>
      </dgm:t>
    </dgm:pt>
    <dgm:pt modelId="{DDBC4B9F-8A00-472B-B77C-49C5CCA07D4C}" type="pres">
      <dgm:prSet presAssocID="{EFD70352-FC9A-422C-88AE-718AA27F45A9}" presName="Name0" presStyleCnt="0">
        <dgm:presLayoutVars>
          <dgm:dir/>
          <dgm:animLvl val="lvl"/>
          <dgm:resizeHandles val="exact"/>
        </dgm:presLayoutVars>
      </dgm:prSet>
      <dgm:spPr/>
    </dgm:pt>
    <dgm:pt modelId="{DBC85785-221B-45EF-9246-2964E783A3BE}" type="pres">
      <dgm:prSet presAssocID="{F220E9B5-E70C-42CE-A5BB-28D0D9EB6A42}" presName="boxAndChildren" presStyleCnt="0"/>
      <dgm:spPr/>
    </dgm:pt>
    <dgm:pt modelId="{1F7C47EF-0FD1-4740-A6C8-5F40B832ECA5}" type="pres">
      <dgm:prSet presAssocID="{F220E9B5-E70C-42CE-A5BB-28D0D9EB6A42}" presName="parentTextBox" presStyleLbl="node1" presStyleIdx="0" presStyleCnt="2"/>
      <dgm:spPr/>
    </dgm:pt>
    <dgm:pt modelId="{FA0EBE69-AF4F-4CCD-8029-E32572BB32DB}" type="pres">
      <dgm:prSet presAssocID="{BEE17651-8E3E-4EB9-8E3D-B3901A9BFC23}" presName="sp" presStyleCnt="0"/>
      <dgm:spPr/>
    </dgm:pt>
    <dgm:pt modelId="{2421965A-851F-46D4-81D3-094B9904A0AE}" type="pres">
      <dgm:prSet presAssocID="{30E4F85A-3A78-4587-A739-6509F109C425}" presName="arrowAndChildren" presStyleCnt="0"/>
      <dgm:spPr/>
    </dgm:pt>
    <dgm:pt modelId="{53D5FEDC-2DB1-4BC7-A3D2-C7CFF4DBF685}" type="pres">
      <dgm:prSet presAssocID="{30E4F85A-3A78-4587-A739-6509F109C425}" presName="parentTextArrow" presStyleLbl="node1" presStyleIdx="1" presStyleCnt="2"/>
      <dgm:spPr/>
    </dgm:pt>
  </dgm:ptLst>
  <dgm:cxnLst>
    <dgm:cxn modelId="{E7BF6C2B-B711-4D80-A9C4-DAA6CE706A94}" type="presOf" srcId="{30E4F85A-3A78-4587-A739-6509F109C425}" destId="{53D5FEDC-2DB1-4BC7-A3D2-C7CFF4DBF685}" srcOrd="0" destOrd="0" presId="urn:microsoft.com/office/officeart/2005/8/layout/process4"/>
    <dgm:cxn modelId="{11F2A040-D016-4DD9-9509-A04891104A9B}" type="presOf" srcId="{EFD70352-FC9A-422C-88AE-718AA27F45A9}" destId="{DDBC4B9F-8A00-472B-B77C-49C5CCA07D4C}" srcOrd="0" destOrd="0" presId="urn:microsoft.com/office/officeart/2005/8/layout/process4"/>
    <dgm:cxn modelId="{C6843891-510A-48AD-B057-E9731F14C641}" srcId="{EFD70352-FC9A-422C-88AE-718AA27F45A9}" destId="{F220E9B5-E70C-42CE-A5BB-28D0D9EB6A42}" srcOrd="1" destOrd="0" parTransId="{EEC3C40B-8E34-4739-87EA-D4F8D87E25A8}" sibTransId="{51512739-841F-44BD-8CB1-0D0287E2752A}"/>
    <dgm:cxn modelId="{FDA70CC8-0645-4969-8053-0CFBC4908CAE}" type="presOf" srcId="{F220E9B5-E70C-42CE-A5BB-28D0D9EB6A42}" destId="{1F7C47EF-0FD1-4740-A6C8-5F40B832ECA5}" srcOrd="0" destOrd="0" presId="urn:microsoft.com/office/officeart/2005/8/layout/process4"/>
    <dgm:cxn modelId="{67483FE4-0A32-4BFD-B639-EBFAD2A6D0BB}" srcId="{EFD70352-FC9A-422C-88AE-718AA27F45A9}" destId="{30E4F85A-3A78-4587-A739-6509F109C425}" srcOrd="0" destOrd="0" parTransId="{D19F81EB-EBE3-4556-B325-23B2457DBFE5}" sibTransId="{BEE17651-8E3E-4EB9-8E3D-B3901A9BFC23}"/>
    <dgm:cxn modelId="{A0FDA137-BFBB-48C3-A8DA-E94E4E289B61}" type="presParOf" srcId="{DDBC4B9F-8A00-472B-B77C-49C5CCA07D4C}" destId="{DBC85785-221B-45EF-9246-2964E783A3BE}" srcOrd="0" destOrd="0" presId="urn:microsoft.com/office/officeart/2005/8/layout/process4"/>
    <dgm:cxn modelId="{0F984A9F-4771-4CCD-A5DC-5F264F68C489}" type="presParOf" srcId="{DBC85785-221B-45EF-9246-2964E783A3BE}" destId="{1F7C47EF-0FD1-4740-A6C8-5F40B832ECA5}" srcOrd="0" destOrd="0" presId="urn:microsoft.com/office/officeart/2005/8/layout/process4"/>
    <dgm:cxn modelId="{68F32C76-D9E6-4368-8112-2A8192303466}" type="presParOf" srcId="{DDBC4B9F-8A00-472B-B77C-49C5CCA07D4C}" destId="{FA0EBE69-AF4F-4CCD-8029-E32572BB32DB}" srcOrd="1" destOrd="0" presId="urn:microsoft.com/office/officeart/2005/8/layout/process4"/>
    <dgm:cxn modelId="{5DECD4BD-0958-4C90-90A9-874B5FAAAAD6}" type="presParOf" srcId="{DDBC4B9F-8A00-472B-B77C-49C5CCA07D4C}" destId="{2421965A-851F-46D4-81D3-094B9904A0AE}" srcOrd="2" destOrd="0" presId="urn:microsoft.com/office/officeart/2005/8/layout/process4"/>
    <dgm:cxn modelId="{EBE2447C-9BAB-44EB-84A0-EDA66C46D988}" type="presParOf" srcId="{2421965A-851F-46D4-81D3-094B9904A0AE}" destId="{53D5FEDC-2DB1-4BC7-A3D2-C7CFF4DBF6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7E580-544B-4159-A988-CCAC94553BF2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0196EE9-1955-4680-998B-33877E334217}">
      <dgm:prSet/>
      <dgm:spPr/>
      <dgm:t>
        <a:bodyPr/>
        <a:lstStyle/>
        <a:p>
          <a:r>
            <a:rPr lang="en-GB"/>
            <a:t>Article 13: ‘Members shall confine limitations or exceptions to exclusive rights to certain special cases which do not conflict with a normal exploitation of the work and do not unreasonably prejudice the legitimate interests of the right holder.’</a:t>
          </a:r>
          <a:endParaRPr lang="en-US"/>
        </a:p>
      </dgm:t>
    </dgm:pt>
    <dgm:pt modelId="{F8CCDC39-387B-46C5-981B-758D8DAB4B62}" type="parTrans" cxnId="{95EA1D23-01C0-40B3-BB1D-83D9177C68CA}">
      <dgm:prSet/>
      <dgm:spPr/>
      <dgm:t>
        <a:bodyPr/>
        <a:lstStyle/>
        <a:p>
          <a:endParaRPr lang="en-US"/>
        </a:p>
      </dgm:t>
    </dgm:pt>
    <dgm:pt modelId="{029E7779-596A-45C7-B34E-9CE9E0F33995}" type="sibTrans" cxnId="{95EA1D23-01C0-40B3-BB1D-83D9177C68CA}">
      <dgm:prSet/>
      <dgm:spPr/>
      <dgm:t>
        <a:bodyPr/>
        <a:lstStyle/>
        <a:p>
          <a:endParaRPr lang="en-US"/>
        </a:p>
      </dgm:t>
    </dgm:pt>
    <dgm:pt modelId="{6CAC4289-5EBD-40E8-806C-65437AD66542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The Marrakesh Treaty to Facilitate Access to Published Works for Persons Who Are Blind, Visually Impaired or Otherwise Print Disabled (MS No.25/2019) </a:t>
          </a:r>
          <a:r>
            <a:rPr lang="en-GB"/>
            <a:t>recognises society’s interest in allowing visually impaired individuals to freely access literary works under certain special conditions so as to promote socio-economic development.</a:t>
          </a:r>
          <a:endParaRPr lang="en-US"/>
        </a:p>
      </dgm:t>
    </dgm:pt>
    <dgm:pt modelId="{396F714C-17EE-4C98-B400-E98F31BB904E}" type="parTrans" cxnId="{635B4535-F40A-4FCC-8D5D-68A5AE35FF5A}">
      <dgm:prSet/>
      <dgm:spPr/>
      <dgm:t>
        <a:bodyPr/>
        <a:lstStyle/>
        <a:p>
          <a:endParaRPr lang="en-US"/>
        </a:p>
      </dgm:t>
    </dgm:pt>
    <dgm:pt modelId="{78B5C6C2-9B8B-4D07-9630-E53BF6421477}" type="sibTrans" cxnId="{635B4535-F40A-4FCC-8D5D-68A5AE35FF5A}">
      <dgm:prSet/>
      <dgm:spPr/>
      <dgm:t>
        <a:bodyPr/>
        <a:lstStyle/>
        <a:p>
          <a:endParaRPr lang="en-US"/>
        </a:p>
      </dgm:t>
    </dgm:pt>
    <dgm:pt modelId="{80095ED2-CF74-4058-A2DC-219D183989A0}" type="pres">
      <dgm:prSet presAssocID="{4B77E580-544B-4159-A988-CCAC94553BF2}" presName="diagram" presStyleCnt="0">
        <dgm:presLayoutVars>
          <dgm:dir/>
          <dgm:resizeHandles val="exact"/>
        </dgm:presLayoutVars>
      </dgm:prSet>
      <dgm:spPr/>
    </dgm:pt>
    <dgm:pt modelId="{09501086-6D02-4C39-9D53-C6B1788D9380}" type="pres">
      <dgm:prSet presAssocID="{50196EE9-1955-4680-998B-33877E334217}" presName="node" presStyleLbl="node1" presStyleIdx="0" presStyleCnt="2">
        <dgm:presLayoutVars>
          <dgm:bulletEnabled val="1"/>
        </dgm:presLayoutVars>
      </dgm:prSet>
      <dgm:spPr/>
    </dgm:pt>
    <dgm:pt modelId="{5C978519-BEC5-4C18-BC86-6F39B3BD1820}" type="pres">
      <dgm:prSet presAssocID="{029E7779-596A-45C7-B34E-9CE9E0F33995}" presName="sibTrans" presStyleLbl="sibTrans2D1" presStyleIdx="0" presStyleCnt="1"/>
      <dgm:spPr/>
    </dgm:pt>
    <dgm:pt modelId="{7E88F594-E58B-49DB-8BE1-E0688A58EAA2}" type="pres">
      <dgm:prSet presAssocID="{029E7779-596A-45C7-B34E-9CE9E0F33995}" presName="connectorText" presStyleLbl="sibTrans2D1" presStyleIdx="0" presStyleCnt="1"/>
      <dgm:spPr/>
    </dgm:pt>
    <dgm:pt modelId="{7F7A63B2-8131-4E4F-9A6C-BD3084D98536}" type="pres">
      <dgm:prSet presAssocID="{6CAC4289-5EBD-40E8-806C-65437AD66542}" presName="node" presStyleLbl="node1" presStyleIdx="1" presStyleCnt="2">
        <dgm:presLayoutVars>
          <dgm:bulletEnabled val="1"/>
        </dgm:presLayoutVars>
      </dgm:prSet>
      <dgm:spPr/>
    </dgm:pt>
  </dgm:ptLst>
  <dgm:cxnLst>
    <dgm:cxn modelId="{95EA1D23-01C0-40B3-BB1D-83D9177C68CA}" srcId="{4B77E580-544B-4159-A988-CCAC94553BF2}" destId="{50196EE9-1955-4680-998B-33877E334217}" srcOrd="0" destOrd="0" parTransId="{F8CCDC39-387B-46C5-981B-758D8DAB4B62}" sibTransId="{029E7779-596A-45C7-B34E-9CE9E0F33995}"/>
    <dgm:cxn modelId="{635B4535-F40A-4FCC-8D5D-68A5AE35FF5A}" srcId="{4B77E580-544B-4159-A988-CCAC94553BF2}" destId="{6CAC4289-5EBD-40E8-806C-65437AD66542}" srcOrd="1" destOrd="0" parTransId="{396F714C-17EE-4C98-B400-E98F31BB904E}" sibTransId="{78B5C6C2-9B8B-4D07-9630-E53BF6421477}"/>
    <dgm:cxn modelId="{5867374A-78FF-4D91-ADA5-CFF65CD6554D}" type="presOf" srcId="{6CAC4289-5EBD-40E8-806C-65437AD66542}" destId="{7F7A63B2-8131-4E4F-9A6C-BD3084D98536}" srcOrd="0" destOrd="0" presId="urn:microsoft.com/office/officeart/2005/8/layout/process5"/>
    <dgm:cxn modelId="{E4D5A5AB-8BFF-4F68-B18D-6FC34FB5F37D}" type="presOf" srcId="{4B77E580-544B-4159-A988-CCAC94553BF2}" destId="{80095ED2-CF74-4058-A2DC-219D183989A0}" srcOrd="0" destOrd="0" presId="urn:microsoft.com/office/officeart/2005/8/layout/process5"/>
    <dgm:cxn modelId="{7DF128E8-E2EC-4A86-8D50-1599C1E9A830}" type="presOf" srcId="{029E7779-596A-45C7-B34E-9CE9E0F33995}" destId="{7E88F594-E58B-49DB-8BE1-E0688A58EAA2}" srcOrd="1" destOrd="0" presId="urn:microsoft.com/office/officeart/2005/8/layout/process5"/>
    <dgm:cxn modelId="{84BA27F1-B580-420A-9516-35F2686DC04B}" type="presOf" srcId="{50196EE9-1955-4680-998B-33877E334217}" destId="{09501086-6D02-4C39-9D53-C6B1788D9380}" srcOrd="0" destOrd="0" presId="urn:microsoft.com/office/officeart/2005/8/layout/process5"/>
    <dgm:cxn modelId="{D99437FF-B739-4EB4-B5B5-401C45E39E3D}" type="presOf" srcId="{029E7779-596A-45C7-B34E-9CE9E0F33995}" destId="{5C978519-BEC5-4C18-BC86-6F39B3BD1820}" srcOrd="0" destOrd="0" presId="urn:microsoft.com/office/officeart/2005/8/layout/process5"/>
    <dgm:cxn modelId="{9C0F99FD-1D2A-4993-AA3C-5539BFABE946}" type="presParOf" srcId="{80095ED2-CF74-4058-A2DC-219D183989A0}" destId="{09501086-6D02-4C39-9D53-C6B1788D9380}" srcOrd="0" destOrd="0" presId="urn:microsoft.com/office/officeart/2005/8/layout/process5"/>
    <dgm:cxn modelId="{720BA715-E3A1-4865-BB95-9B11C2F0A92F}" type="presParOf" srcId="{80095ED2-CF74-4058-A2DC-219D183989A0}" destId="{5C978519-BEC5-4C18-BC86-6F39B3BD1820}" srcOrd="1" destOrd="0" presId="urn:microsoft.com/office/officeart/2005/8/layout/process5"/>
    <dgm:cxn modelId="{22D4D0CE-28BE-45FC-9946-DDC60ACC64A0}" type="presParOf" srcId="{5C978519-BEC5-4C18-BC86-6F39B3BD1820}" destId="{7E88F594-E58B-49DB-8BE1-E0688A58EAA2}" srcOrd="0" destOrd="0" presId="urn:microsoft.com/office/officeart/2005/8/layout/process5"/>
    <dgm:cxn modelId="{B02B873D-43D2-4983-9AB7-30ADFC056948}" type="presParOf" srcId="{80095ED2-CF74-4058-A2DC-219D183989A0}" destId="{7F7A63B2-8131-4E4F-9A6C-BD3084D9853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17B07-2AAC-4174-83C0-F73F4EF7AB6E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951CDB-E8AF-4346-9E26-8CADAD562AEA}">
      <dgm:prSet/>
      <dgm:spPr/>
      <dgm:t>
        <a:bodyPr/>
        <a:lstStyle/>
        <a:p>
          <a:r>
            <a:rPr lang="en-GB"/>
            <a:t>According to the TRIPS Agreement, one of the main underlying public policy aims of the international IP framework is to assist in the furtherance of developmental objectives. </a:t>
          </a:r>
          <a:endParaRPr lang="en-US"/>
        </a:p>
      </dgm:t>
    </dgm:pt>
    <dgm:pt modelId="{497032EB-52C5-4BEF-AEC7-C95B4ECA84AC}" type="parTrans" cxnId="{4F37A437-84A1-45DE-A169-F5B98604FD00}">
      <dgm:prSet/>
      <dgm:spPr/>
      <dgm:t>
        <a:bodyPr/>
        <a:lstStyle/>
        <a:p>
          <a:endParaRPr lang="en-US"/>
        </a:p>
      </dgm:t>
    </dgm:pt>
    <dgm:pt modelId="{C67FA644-4571-4B12-9D0C-92A2D9B8FC72}" type="sibTrans" cxnId="{4F37A437-84A1-45DE-A169-F5B98604FD00}">
      <dgm:prSet/>
      <dgm:spPr/>
      <dgm:t>
        <a:bodyPr/>
        <a:lstStyle/>
        <a:p>
          <a:endParaRPr lang="en-US"/>
        </a:p>
      </dgm:t>
    </dgm:pt>
    <dgm:pt modelId="{D37F3136-6EBD-47F4-AB57-5C11A6DB7D33}">
      <dgm:prSet/>
      <dgm:spPr/>
      <dgm:t>
        <a:bodyPr/>
        <a:lstStyle/>
        <a:p>
          <a:r>
            <a:rPr lang="en-GB"/>
            <a:t>The Preamble to the Agreement Establishing the WTO – which administers the TRIPS Agreement - lists the objectives of raising standards of living and sustainable development.</a:t>
          </a:r>
          <a:endParaRPr lang="en-US"/>
        </a:p>
      </dgm:t>
    </dgm:pt>
    <dgm:pt modelId="{A25D93E3-329B-4004-8D94-89F48CE301E0}" type="parTrans" cxnId="{CCBAD3D8-1DB5-4E6E-BB7E-66A2E86CCF8F}">
      <dgm:prSet/>
      <dgm:spPr/>
      <dgm:t>
        <a:bodyPr/>
        <a:lstStyle/>
        <a:p>
          <a:endParaRPr lang="en-US"/>
        </a:p>
      </dgm:t>
    </dgm:pt>
    <dgm:pt modelId="{67F6CEE4-435E-45D5-8A27-0F3D4CEA35E7}" type="sibTrans" cxnId="{CCBAD3D8-1DB5-4E6E-BB7E-66A2E86CCF8F}">
      <dgm:prSet/>
      <dgm:spPr/>
      <dgm:t>
        <a:bodyPr/>
        <a:lstStyle/>
        <a:p>
          <a:endParaRPr lang="en-US"/>
        </a:p>
      </dgm:t>
    </dgm:pt>
    <dgm:pt modelId="{EF4D725C-C383-4D94-9772-41BC7519E730}">
      <dgm:prSet/>
      <dgm:spPr/>
      <dgm:t>
        <a:bodyPr/>
        <a:lstStyle/>
        <a:p>
          <a:r>
            <a:rPr lang="en-GB" dirty="0"/>
            <a:t>The Appendix of the Berne Convention includes special provisions regarding developing countries.</a:t>
          </a:r>
          <a:endParaRPr lang="en-US" dirty="0"/>
        </a:p>
      </dgm:t>
    </dgm:pt>
    <dgm:pt modelId="{986A875E-BED5-402C-B402-DC9AC8FEC041}" type="parTrans" cxnId="{F8DFB7B3-0346-45A5-84D9-411E8A7A8159}">
      <dgm:prSet/>
      <dgm:spPr/>
      <dgm:t>
        <a:bodyPr/>
        <a:lstStyle/>
        <a:p>
          <a:endParaRPr lang="en-US"/>
        </a:p>
      </dgm:t>
    </dgm:pt>
    <dgm:pt modelId="{020F33F3-F6CE-4AD9-B353-D473399D6EFC}" type="sibTrans" cxnId="{F8DFB7B3-0346-45A5-84D9-411E8A7A8159}">
      <dgm:prSet/>
      <dgm:spPr/>
      <dgm:t>
        <a:bodyPr/>
        <a:lstStyle/>
        <a:p>
          <a:endParaRPr lang="en-US"/>
        </a:p>
      </dgm:t>
    </dgm:pt>
    <dgm:pt modelId="{1F320623-E516-48E1-9152-B387106C2B9C}">
      <dgm:prSet/>
      <dgm:spPr/>
      <dgm:t>
        <a:bodyPr/>
        <a:lstStyle/>
        <a:p>
          <a:r>
            <a:rPr lang="en-GB" dirty="0"/>
            <a:t>Yet. . . Nothing seems to be done about it.  </a:t>
          </a:r>
          <a:endParaRPr lang="en-US" dirty="0"/>
        </a:p>
      </dgm:t>
    </dgm:pt>
    <dgm:pt modelId="{9D3B0E08-5110-4698-BDFF-057D3F71836C}" type="parTrans" cxnId="{8C2AA8EB-052E-4A85-AE63-2B73D3C92327}">
      <dgm:prSet/>
      <dgm:spPr/>
      <dgm:t>
        <a:bodyPr/>
        <a:lstStyle/>
        <a:p>
          <a:endParaRPr lang="en-US"/>
        </a:p>
      </dgm:t>
    </dgm:pt>
    <dgm:pt modelId="{1E9CE551-13D5-4E25-BBDD-34EFD0DAC995}" type="sibTrans" cxnId="{8C2AA8EB-052E-4A85-AE63-2B73D3C92327}">
      <dgm:prSet/>
      <dgm:spPr/>
      <dgm:t>
        <a:bodyPr/>
        <a:lstStyle/>
        <a:p>
          <a:endParaRPr lang="en-US"/>
        </a:p>
      </dgm:t>
    </dgm:pt>
    <dgm:pt modelId="{78551867-9833-4598-B5FF-BB2E11320012}" type="pres">
      <dgm:prSet presAssocID="{76817B07-2AAC-4174-83C0-F73F4EF7AB6E}" presName="outerComposite" presStyleCnt="0">
        <dgm:presLayoutVars>
          <dgm:chMax val="5"/>
          <dgm:dir/>
          <dgm:resizeHandles val="exact"/>
        </dgm:presLayoutVars>
      </dgm:prSet>
      <dgm:spPr/>
    </dgm:pt>
    <dgm:pt modelId="{5B888486-28B7-41D4-B5B6-38CFBA26B31F}" type="pres">
      <dgm:prSet presAssocID="{76817B07-2AAC-4174-83C0-F73F4EF7AB6E}" presName="dummyMaxCanvas" presStyleCnt="0">
        <dgm:presLayoutVars/>
      </dgm:prSet>
      <dgm:spPr/>
    </dgm:pt>
    <dgm:pt modelId="{E0D8D998-9EBE-4A03-A850-7F16B66B7EEB}" type="pres">
      <dgm:prSet presAssocID="{76817B07-2AAC-4174-83C0-F73F4EF7AB6E}" presName="FourNodes_1" presStyleLbl="node1" presStyleIdx="0" presStyleCnt="4">
        <dgm:presLayoutVars>
          <dgm:bulletEnabled val="1"/>
        </dgm:presLayoutVars>
      </dgm:prSet>
      <dgm:spPr/>
    </dgm:pt>
    <dgm:pt modelId="{361BE57F-52F8-415F-B1E3-68597F76A4E2}" type="pres">
      <dgm:prSet presAssocID="{76817B07-2AAC-4174-83C0-F73F4EF7AB6E}" presName="FourNodes_2" presStyleLbl="node1" presStyleIdx="1" presStyleCnt="4">
        <dgm:presLayoutVars>
          <dgm:bulletEnabled val="1"/>
        </dgm:presLayoutVars>
      </dgm:prSet>
      <dgm:spPr/>
    </dgm:pt>
    <dgm:pt modelId="{E3141CEE-3EE6-4B1B-B4BF-F08CF885127F}" type="pres">
      <dgm:prSet presAssocID="{76817B07-2AAC-4174-83C0-F73F4EF7AB6E}" presName="FourNodes_3" presStyleLbl="node1" presStyleIdx="2" presStyleCnt="4" custLinFactNeighborY="-8039">
        <dgm:presLayoutVars>
          <dgm:bulletEnabled val="1"/>
        </dgm:presLayoutVars>
      </dgm:prSet>
      <dgm:spPr/>
    </dgm:pt>
    <dgm:pt modelId="{9D905E1C-C766-4463-B2A1-66D2BB70B57F}" type="pres">
      <dgm:prSet presAssocID="{76817B07-2AAC-4174-83C0-F73F4EF7AB6E}" presName="FourNodes_4" presStyleLbl="node1" presStyleIdx="3" presStyleCnt="4">
        <dgm:presLayoutVars>
          <dgm:bulletEnabled val="1"/>
        </dgm:presLayoutVars>
      </dgm:prSet>
      <dgm:spPr/>
    </dgm:pt>
    <dgm:pt modelId="{E2E38C45-5782-4B5F-9EF1-323473575FF1}" type="pres">
      <dgm:prSet presAssocID="{76817B07-2AAC-4174-83C0-F73F4EF7AB6E}" presName="FourConn_1-2" presStyleLbl="fgAccFollowNode1" presStyleIdx="0" presStyleCnt="3">
        <dgm:presLayoutVars>
          <dgm:bulletEnabled val="1"/>
        </dgm:presLayoutVars>
      </dgm:prSet>
      <dgm:spPr/>
    </dgm:pt>
    <dgm:pt modelId="{7555D9DE-2550-4FFF-A4E6-410963ED7846}" type="pres">
      <dgm:prSet presAssocID="{76817B07-2AAC-4174-83C0-F73F4EF7AB6E}" presName="FourConn_2-3" presStyleLbl="fgAccFollowNode1" presStyleIdx="1" presStyleCnt="3">
        <dgm:presLayoutVars>
          <dgm:bulletEnabled val="1"/>
        </dgm:presLayoutVars>
      </dgm:prSet>
      <dgm:spPr/>
    </dgm:pt>
    <dgm:pt modelId="{8E83900F-697B-4220-8369-3CD996590524}" type="pres">
      <dgm:prSet presAssocID="{76817B07-2AAC-4174-83C0-F73F4EF7AB6E}" presName="FourConn_3-4" presStyleLbl="fgAccFollowNode1" presStyleIdx="2" presStyleCnt="3">
        <dgm:presLayoutVars>
          <dgm:bulletEnabled val="1"/>
        </dgm:presLayoutVars>
      </dgm:prSet>
      <dgm:spPr/>
    </dgm:pt>
    <dgm:pt modelId="{64287A3D-3E80-400F-AED6-81566BABECDD}" type="pres">
      <dgm:prSet presAssocID="{76817B07-2AAC-4174-83C0-F73F4EF7AB6E}" presName="FourNodes_1_text" presStyleLbl="node1" presStyleIdx="3" presStyleCnt="4">
        <dgm:presLayoutVars>
          <dgm:bulletEnabled val="1"/>
        </dgm:presLayoutVars>
      </dgm:prSet>
      <dgm:spPr/>
    </dgm:pt>
    <dgm:pt modelId="{DE14F7BC-B422-4EFB-919E-1279756E6C28}" type="pres">
      <dgm:prSet presAssocID="{76817B07-2AAC-4174-83C0-F73F4EF7AB6E}" presName="FourNodes_2_text" presStyleLbl="node1" presStyleIdx="3" presStyleCnt="4">
        <dgm:presLayoutVars>
          <dgm:bulletEnabled val="1"/>
        </dgm:presLayoutVars>
      </dgm:prSet>
      <dgm:spPr/>
    </dgm:pt>
    <dgm:pt modelId="{D8875977-0689-45E3-A897-F2CFC0B460F7}" type="pres">
      <dgm:prSet presAssocID="{76817B07-2AAC-4174-83C0-F73F4EF7AB6E}" presName="FourNodes_3_text" presStyleLbl="node1" presStyleIdx="3" presStyleCnt="4">
        <dgm:presLayoutVars>
          <dgm:bulletEnabled val="1"/>
        </dgm:presLayoutVars>
      </dgm:prSet>
      <dgm:spPr/>
    </dgm:pt>
    <dgm:pt modelId="{B288356B-905C-49C4-A279-AAB6252FDAEB}" type="pres">
      <dgm:prSet presAssocID="{76817B07-2AAC-4174-83C0-F73F4EF7AB6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EC8FA07-EDDB-4B1F-BCFD-5CB7E3159F7A}" type="presOf" srcId="{67F6CEE4-435E-45D5-8A27-0F3D4CEA35E7}" destId="{7555D9DE-2550-4FFF-A4E6-410963ED7846}" srcOrd="0" destOrd="0" presId="urn:microsoft.com/office/officeart/2005/8/layout/vProcess5"/>
    <dgm:cxn modelId="{C352E90F-E0C4-4082-AA89-78931052DA6B}" type="presOf" srcId="{EF4D725C-C383-4D94-9772-41BC7519E730}" destId="{D8875977-0689-45E3-A897-F2CFC0B460F7}" srcOrd="1" destOrd="0" presId="urn:microsoft.com/office/officeart/2005/8/layout/vProcess5"/>
    <dgm:cxn modelId="{111A291B-2D9F-4532-AF6C-BDE024B42D42}" type="presOf" srcId="{D37F3136-6EBD-47F4-AB57-5C11A6DB7D33}" destId="{361BE57F-52F8-415F-B1E3-68597F76A4E2}" srcOrd="0" destOrd="0" presId="urn:microsoft.com/office/officeart/2005/8/layout/vProcess5"/>
    <dgm:cxn modelId="{5C8BA022-0486-4340-B45B-FF9A8CF4D45A}" type="presOf" srcId="{EF4D725C-C383-4D94-9772-41BC7519E730}" destId="{E3141CEE-3EE6-4B1B-B4BF-F08CF885127F}" srcOrd="0" destOrd="0" presId="urn:microsoft.com/office/officeart/2005/8/layout/vProcess5"/>
    <dgm:cxn modelId="{F8065E2F-0FCD-448F-A360-92DC9452DBD0}" type="presOf" srcId="{C67FA644-4571-4B12-9D0C-92A2D9B8FC72}" destId="{E2E38C45-5782-4B5F-9EF1-323473575FF1}" srcOrd="0" destOrd="0" presId="urn:microsoft.com/office/officeart/2005/8/layout/vProcess5"/>
    <dgm:cxn modelId="{4F37A437-84A1-45DE-A169-F5B98604FD00}" srcId="{76817B07-2AAC-4174-83C0-F73F4EF7AB6E}" destId="{84951CDB-E8AF-4346-9E26-8CADAD562AEA}" srcOrd="0" destOrd="0" parTransId="{497032EB-52C5-4BEF-AEC7-C95B4ECA84AC}" sibTransId="{C67FA644-4571-4B12-9D0C-92A2D9B8FC72}"/>
    <dgm:cxn modelId="{C0F11D67-1973-45E8-A0E6-FE55E8B31185}" type="presOf" srcId="{D37F3136-6EBD-47F4-AB57-5C11A6DB7D33}" destId="{DE14F7BC-B422-4EFB-919E-1279756E6C28}" srcOrd="1" destOrd="0" presId="urn:microsoft.com/office/officeart/2005/8/layout/vProcess5"/>
    <dgm:cxn modelId="{19AA436C-B5C8-4F45-AB3D-22E034F8BDF6}" type="presOf" srcId="{84951CDB-E8AF-4346-9E26-8CADAD562AEA}" destId="{64287A3D-3E80-400F-AED6-81566BABECDD}" srcOrd="1" destOrd="0" presId="urn:microsoft.com/office/officeart/2005/8/layout/vProcess5"/>
    <dgm:cxn modelId="{F52E6F4D-537D-47BA-A641-FB0DFB9667EC}" type="presOf" srcId="{1F320623-E516-48E1-9152-B387106C2B9C}" destId="{9D905E1C-C766-4463-B2A1-66D2BB70B57F}" srcOrd="0" destOrd="0" presId="urn:microsoft.com/office/officeart/2005/8/layout/vProcess5"/>
    <dgm:cxn modelId="{0D357F51-9996-491A-80E6-C23A2AB92FF4}" type="presOf" srcId="{76817B07-2AAC-4174-83C0-F73F4EF7AB6E}" destId="{78551867-9833-4598-B5FF-BB2E11320012}" srcOrd="0" destOrd="0" presId="urn:microsoft.com/office/officeart/2005/8/layout/vProcess5"/>
    <dgm:cxn modelId="{64AF557B-B021-45C5-B893-6D8DBFFCF461}" type="presOf" srcId="{84951CDB-E8AF-4346-9E26-8CADAD562AEA}" destId="{E0D8D998-9EBE-4A03-A850-7F16B66B7EEB}" srcOrd="0" destOrd="0" presId="urn:microsoft.com/office/officeart/2005/8/layout/vProcess5"/>
    <dgm:cxn modelId="{F9CED0A9-6F42-4FC4-A30C-ECAA65F4A090}" type="presOf" srcId="{020F33F3-F6CE-4AD9-B353-D473399D6EFC}" destId="{8E83900F-697B-4220-8369-3CD996590524}" srcOrd="0" destOrd="0" presId="urn:microsoft.com/office/officeart/2005/8/layout/vProcess5"/>
    <dgm:cxn modelId="{F8DFB7B3-0346-45A5-84D9-411E8A7A8159}" srcId="{76817B07-2AAC-4174-83C0-F73F4EF7AB6E}" destId="{EF4D725C-C383-4D94-9772-41BC7519E730}" srcOrd="2" destOrd="0" parTransId="{986A875E-BED5-402C-B402-DC9AC8FEC041}" sibTransId="{020F33F3-F6CE-4AD9-B353-D473399D6EFC}"/>
    <dgm:cxn modelId="{CCBAD3D8-1DB5-4E6E-BB7E-66A2E86CCF8F}" srcId="{76817B07-2AAC-4174-83C0-F73F4EF7AB6E}" destId="{D37F3136-6EBD-47F4-AB57-5C11A6DB7D33}" srcOrd="1" destOrd="0" parTransId="{A25D93E3-329B-4004-8D94-89F48CE301E0}" sibTransId="{67F6CEE4-435E-45D5-8A27-0F3D4CEA35E7}"/>
    <dgm:cxn modelId="{8ACB61DD-F80F-4E43-8D32-5BA0AAD85B3F}" type="presOf" srcId="{1F320623-E516-48E1-9152-B387106C2B9C}" destId="{B288356B-905C-49C4-A279-AAB6252FDAEB}" srcOrd="1" destOrd="0" presId="urn:microsoft.com/office/officeart/2005/8/layout/vProcess5"/>
    <dgm:cxn modelId="{8C2AA8EB-052E-4A85-AE63-2B73D3C92327}" srcId="{76817B07-2AAC-4174-83C0-F73F4EF7AB6E}" destId="{1F320623-E516-48E1-9152-B387106C2B9C}" srcOrd="3" destOrd="0" parTransId="{9D3B0E08-5110-4698-BDFF-057D3F71836C}" sibTransId="{1E9CE551-13D5-4E25-BBDD-34EFD0DAC995}"/>
    <dgm:cxn modelId="{9DE9FB99-7AB1-492F-BA09-95FFCBA936CE}" type="presParOf" srcId="{78551867-9833-4598-B5FF-BB2E11320012}" destId="{5B888486-28B7-41D4-B5B6-38CFBA26B31F}" srcOrd="0" destOrd="0" presId="urn:microsoft.com/office/officeart/2005/8/layout/vProcess5"/>
    <dgm:cxn modelId="{89FA7975-A2B3-4F6E-B250-0E7CA4B5F986}" type="presParOf" srcId="{78551867-9833-4598-B5FF-BB2E11320012}" destId="{E0D8D998-9EBE-4A03-A850-7F16B66B7EEB}" srcOrd="1" destOrd="0" presId="urn:microsoft.com/office/officeart/2005/8/layout/vProcess5"/>
    <dgm:cxn modelId="{CC30F66A-8C4F-4C37-8AC5-C6D70E162C0A}" type="presParOf" srcId="{78551867-9833-4598-B5FF-BB2E11320012}" destId="{361BE57F-52F8-415F-B1E3-68597F76A4E2}" srcOrd="2" destOrd="0" presId="urn:microsoft.com/office/officeart/2005/8/layout/vProcess5"/>
    <dgm:cxn modelId="{1565F4A7-8A27-4880-B58A-9383037E19B3}" type="presParOf" srcId="{78551867-9833-4598-B5FF-BB2E11320012}" destId="{E3141CEE-3EE6-4B1B-B4BF-F08CF885127F}" srcOrd="3" destOrd="0" presId="urn:microsoft.com/office/officeart/2005/8/layout/vProcess5"/>
    <dgm:cxn modelId="{FEFB0F4B-2AFF-422B-B5CD-EE900BE57AC0}" type="presParOf" srcId="{78551867-9833-4598-B5FF-BB2E11320012}" destId="{9D905E1C-C766-4463-B2A1-66D2BB70B57F}" srcOrd="4" destOrd="0" presId="urn:microsoft.com/office/officeart/2005/8/layout/vProcess5"/>
    <dgm:cxn modelId="{5DB1F652-A91E-4FD6-804D-AB056609F27B}" type="presParOf" srcId="{78551867-9833-4598-B5FF-BB2E11320012}" destId="{E2E38C45-5782-4B5F-9EF1-323473575FF1}" srcOrd="5" destOrd="0" presId="urn:microsoft.com/office/officeart/2005/8/layout/vProcess5"/>
    <dgm:cxn modelId="{A0696243-2C29-4071-AF96-532EA707CEA9}" type="presParOf" srcId="{78551867-9833-4598-B5FF-BB2E11320012}" destId="{7555D9DE-2550-4FFF-A4E6-410963ED7846}" srcOrd="6" destOrd="0" presId="urn:microsoft.com/office/officeart/2005/8/layout/vProcess5"/>
    <dgm:cxn modelId="{46B0E723-7635-448D-AAAB-C8897EFAA861}" type="presParOf" srcId="{78551867-9833-4598-B5FF-BB2E11320012}" destId="{8E83900F-697B-4220-8369-3CD996590524}" srcOrd="7" destOrd="0" presId="urn:microsoft.com/office/officeart/2005/8/layout/vProcess5"/>
    <dgm:cxn modelId="{27EF4A80-7F9C-43FF-8002-1DDA71B30AB5}" type="presParOf" srcId="{78551867-9833-4598-B5FF-BB2E11320012}" destId="{64287A3D-3E80-400F-AED6-81566BABECDD}" srcOrd="8" destOrd="0" presId="urn:microsoft.com/office/officeart/2005/8/layout/vProcess5"/>
    <dgm:cxn modelId="{ADD7B97F-4FA1-48EC-9C9C-58E1981DF04C}" type="presParOf" srcId="{78551867-9833-4598-B5FF-BB2E11320012}" destId="{DE14F7BC-B422-4EFB-919E-1279756E6C28}" srcOrd="9" destOrd="0" presId="urn:microsoft.com/office/officeart/2005/8/layout/vProcess5"/>
    <dgm:cxn modelId="{9C914534-F9B3-4689-BE2B-356B8A457D1A}" type="presParOf" srcId="{78551867-9833-4598-B5FF-BB2E11320012}" destId="{D8875977-0689-45E3-A897-F2CFC0B460F7}" srcOrd="10" destOrd="0" presId="urn:microsoft.com/office/officeart/2005/8/layout/vProcess5"/>
    <dgm:cxn modelId="{071AB37F-D2CF-4EF1-A403-6249E57D6297}" type="presParOf" srcId="{78551867-9833-4598-B5FF-BB2E11320012}" destId="{B288356B-905C-49C4-A279-AAB6252FDAE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E6FB8-B2A2-4AD3-B7E2-6805B68650F7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3CEF4C-9697-467D-8C19-31480E29B229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hlinkClick xmlns:r="http://schemas.openxmlformats.org/officeDocument/2006/relationships" r:id="rId1"/>
            </a:rPr>
            <a:t>Agreement on Trade-Related Aspects of Intellectual Property Rights 1994 </a:t>
          </a:r>
          <a:r>
            <a:rPr lang="en-GB" sz="2700" kern="1200"/>
            <a:t>(TRIPS Agreement).</a:t>
          </a:r>
          <a:endParaRPr lang="en-US" sz="2700" kern="1200"/>
        </a:p>
      </dsp:txBody>
      <dsp:txXfrm>
        <a:off x="560236" y="802089"/>
        <a:ext cx="4149382" cy="2576345"/>
      </dsp:txXfrm>
    </dsp:sp>
    <dsp:sp modelId="{0471DE3D-3168-49FF-B5F4-272AC107E790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ADA191-9F27-46B2-BBCD-358C02F1F058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hlinkClick xmlns:r="http://schemas.openxmlformats.org/officeDocument/2006/relationships" r:id="rId2"/>
            </a:rPr>
            <a:t>The Berne Convention for the Protection of Literary and Artistic Work </a:t>
          </a:r>
          <a:r>
            <a:rPr lang="en-GB" sz="2700" kern="1200"/>
            <a:t>(Berne Convention) as amended on September 28, 1979.</a:t>
          </a:r>
          <a:endParaRPr lang="en-US" sz="2700" kern="1200"/>
        </a:p>
      </dsp:txBody>
      <dsp:txXfrm>
        <a:off x="5827635" y="802089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EAB3-09BE-435B-A23A-C03270502205}">
      <dsp:nvSpPr>
        <dsp:cNvPr id="0" name=""/>
        <dsp:cNvSpPr/>
      </dsp:nvSpPr>
      <dsp:spPr>
        <a:xfrm>
          <a:off x="0" y="269421"/>
          <a:ext cx="5906181" cy="23070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Incentivisation or rewards theory</a:t>
          </a:r>
          <a:endParaRPr lang="en-US" sz="2700" kern="1200"/>
        </a:p>
      </dsp:txBody>
      <dsp:txXfrm>
        <a:off x="112621" y="382042"/>
        <a:ext cx="5680939" cy="2081815"/>
      </dsp:txXfrm>
    </dsp:sp>
    <dsp:sp modelId="{6BF6B625-0D47-4D2B-90A9-C1EA489AAFFB}">
      <dsp:nvSpPr>
        <dsp:cNvPr id="0" name=""/>
        <dsp:cNvSpPr/>
      </dsp:nvSpPr>
      <dsp:spPr>
        <a:xfrm>
          <a:off x="0" y="2654239"/>
          <a:ext cx="5906181" cy="2307057"/>
        </a:xfrm>
        <a:prstGeom prst="roundRect">
          <a:avLst/>
        </a:prstGeom>
        <a:solidFill>
          <a:schemeClr val="accent5">
            <a:hueOff val="13619991"/>
            <a:satOff val="-24047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Western and capitalist understanding of ‘ownership’, which views these exclusive rights as a largely individual benefit in the pursuit of capitalist ideals</a:t>
          </a:r>
          <a:endParaRPr lang="en-US" sz="2700" kern="1200"/>
        </a:p>
      </dsp:txBody>
      <dsp:txXfrm>
        <a:off x="112621" y="2766860"/>
        <a:ext cx="5680939" cy="2081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47EF-0FD1-4740-A6C8-5F40B832ECA5}">
      <dsp:nvSpPr>
        <dsp:cNvPr id="0" name=""/>
        <dsp:cNvSpPr/>
      </dsp:nvSpPr>
      <dsp:spPr>
        <a:xfrm>
          <a:off x="0" y="3157015"/>
          <a:ext cx="5906181" cy="2071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This is expressed as limitations to or exceptions from the norm of exclusive ownership</a:t>
          </a:r>
          <a:endParaRPr lang="en-US" sz="1900" kern="1200"/>
        </a:p>
      </dsp:txBody>
      <dsp:txXfrm>
        <a:off x="0" y="3157015"/>
        <a:ext cx="5906181" cy="2071343"/>
      </dsp:txXfrm>
    </dsp:sp>
    <dsp:sp modelId="{53D5FEDC-2DB1-4BC7-A3D2-C7CFF4DBF685}">
      <dsp:nvSpPr>
        <dsp:cNvPr id="0" name=""/>
        <dsp:cNvSpPr/>
      </dsp:nvSpPr>
      <dsp:spPr>
        <a:xfrm rot="10800000">
          <a:off x="0" y="2358"/>
          <a:ext cx="5906181" cy="318572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international IP framework recognises that co-existing - and sometimes conflicting - with the creator’s privately held economic or commercial interests in the exploitation of their work lies a societal interest in the work as a means for achieving socio-economic development. </a:t>
          </a:r>
          <a:endParaRPr lang="en-US" sz="1900" kern="1200"/>
        </a:p>
      </dsp:txBody>
      <dsp:txXfrm rot="10800000">
        <a:off x="0" y="2358"/>
        <a:ext cx="5906181" cy="2069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01086-6D02-4C39-9D53-C6B1788D9380}">
      <dsp:nvSpPr>
        <dsp:cNvPr id="0" name=""/>
        <dsp:cNvSpPr/>
      </dsp:nvSpPr>
      <dsp:spPr>
        <a:xfrm>
          <a:off x="1810" y="296044"/>
          <a:ext cx="3860579" cy="2316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Article 13: ‘Members shall confine limitations or exceptions to exclusive rights to certain special cases which do not conflict with a normal exploitation of the work and do not unreasonably prejudice the legitimate interests of the right holder.’</a:t>
          </a:r>
          <a:endParaRPr lang="en-US" sz="1500" kern="1200"/>
        </a:p>
      </dsp:txBody>
      <dsp:txXfrm>
        <a:off x="69653" y="363887"/>
        <a:ext cx="3724893" cy="2180661"/>
      </dsp:txXfrm>
    </dsp:sp>
    <dsp:sp modelId="{5C978519-BEC5-4C18-BC86-6F39B3BD1820}">
      <dsp:nvSpPr>
        <dsp:cNvPr id="0" name=""/>
        <dsp:cNvSpPr/>
      </dsp:nvSpPr>
      <dsp:spPr>
        <a:xfrm>
          <a:off x="4202121" y="975506"/>
          <a:ext cx="818442" cy="9574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202121" y="1166991"/>
        <a:ext cx="572909" cy="574453"/>
      </dsp:txXfrm>
    </dsp:sp>
    <dsp:sp modelId="{7F7A63B2-8131-4E4F-9A6C-BD3084D98536}">
      <dsp:nvSpPr>
        <dsp:cNvPr id="0" name=""/>
        <dsp:cNvSpPr/>
      </dsp:nvSpPr>
      <dsp:spPr>
        <a:xfrm>
          <a:off x="5406621" y="296044"/>
          <a:ext cx="3860579" cy="2316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hlinkClick xmlns:r="http://schemas.openxmlformats.org/officeDocument/2006/relationships" r:id="rId1"/>
            </a:rPr>
            <a:t>The Marrakesh Treaty to Facilitate Access to Published Works for Persons Who Are Blind, Visually Impaired or Otherwise Print Disabled (MS No.25/2019) </a:t>
          </a:r>
          <a:r>
            <a:rPr lang="en-GB" sz="1500" kern="1200"/>
            <a:t>recognises society’s interest in allowing visually impaired individuals to freely access literary works under certain special conditions so as to promote socio-economic development.</a:t>
          </a:r>
          <a:endParaRPr lang="en-US" sz="1500" kern="1200"/>
        </a:p>
      </dsp:txBody>
      <dsp:txXfrm>
        <a:off x="5474464" y="363887"/>
        <a:ext cx="3724893" cy="2180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8D998-9EBE-4A03-A850-7F16B66B7EEB}">
      <dsp:nvSpPr>
        <dsp:cNvPr id="0" name=""/>
        <dsp:cNvSpPr/>
      </dsp:nvSpPr>
      <dsp:spPr>
        <a:xfrm>
          <a:off x="0" y="0"/>
          <a:ext cx="3966043" cy="76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According to the TRIPS Agreement, one of the main underlying public policy aims of the international IP framework is to assist in the furtherance of developmental objectives. </a:t>
          </a:r>
          <a:endParaRPr lang="en-US" sz="1000" kern="1200"/>
        </a:p>
      </dsp:txBody>
      <dsp:txXfrm>
        <a:off x="22528" y="22528"/>
        <a:ext cx="3071080" cy="724090"/>
      </dsp:txXfrm>
    </dsp:sp>
    <dsp:sp modelId="{361BE57F-52F8-415F-B1E3-68597F76A4E2}">
      <dsp:nvSpPr>
        <dsp:cNvPr id="0" name=""/>
        <dsp:cNvSpPr/>
      </dsp:nvSpPr>
      <dsp:spPr>
        <a:xfrm>
          <a:off x="332156" y="908991"/>
          <a:ext cx="3966043" cy="76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539997"/>
                <a:satOff val="-8016"/>
                <a:lumOff val="-2745"/>
                <a:alphaOff val="0"/>
                <a:satMod val="100000"/>
                <a:lumMod val="100000"/>
              </a:schemeClr>
            </a:gs>
            <a:gs pos="50000">
              <a:schemeClr val="accent5">
                <a:hueOff val="4539997"/>
                <a:satOff val="-8016"/>
                <a:lumOff val="-274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4539997"/>
                <a:satOff val="-8016"/>
                <a:lumOff val="-274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The Preamble to the Agreement Establishing the WTO – which administers the TRIPS Agreement - lists the objectives of raising standards of living and sustainable development.</a:t>
          </a:r>
          <a:endParaRPr lang="en-US" sz="1000" kern="1200"/>
        </a:p>
      </dsp:txBody>
      <dsp:txXfrm>
        <a:off x="354684" y="931519"/>
        <a:ext cx="3088885" cy="724090"/>
      </dsp:txXfrm>
    </dsp:sp>
    <dsp:sp modelId="{E3141CEE-3EE6-4B1B-B4BF-F08CF885127F}">
      <dsp:nvSpPr>
        <dsp:cNvPr id="0" name=""/>
        <dsp:cNvSpPr/>
      </dsp:nvSpPr>
      <dsp:spPr>
        <a:xfrm>
          <a:off x="659354" y="1756150"/>
          <a:ext cx="3966043" cy="76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079994"/>
                <a:satOff val="-16031"/>
                <a:lumOff val="-5491"/>
                <a:alphaOff val="0"/>
                <a:satMod val="100000"/>
                <a:lumMod val="100000"/>
              </a:schemeClr>
            </a:gs>
            <a:gs pos="50000">
              <a:schemeClr val="accent5">
                <a:hueOff val="9079994"/>
                <a:satOff val="-16031"/>
                <a:lumOff val="-549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9079994"/>
                <a:satOff val="-16031"/>
                <a:lumOff val="-549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The Appendix of the Berne Convention includes special provisions regarding developing countries.</a:t>
          </a:r>
          <a:endParaRPr lang="en-US" sz="1000" kern="1200" dirty="0"/>
        </a:p>
      </dsp:txBody>
      <dsp:txXfrm>
        <a:off x="681882" y="1778678"/>
        <a:ext cx="3093843" cy="724090"/>
      </dsp:txXfrm>
    </dsp:sp>
    <dsp:sp modelId="{9D905E1C-C766-4463-B2A1-66D2BB70B57F}">
      <dsp:nvSpPr>
        <dsp:cNvPr id="0" name=""/>
        <dsp:cNvSpPr/>
      </dsp:nvSpPr>
      <dsp:spPr>
        <a:xfrm>
          <a:off x="991510" y="2726973"/>
          <a:ext cx="3966043" cy="76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619991"/>
                <a:satOff val="-24047"/>
                <a:lumOff val="-8236"/>
                <a:alphaOff val="0"/>
                <a:satMod val="100000"/>
                <a:lumMod val="100000"/>
              </a:schemeClr>
            </a:gs>
            <a:gs pos="50000">
              <a:schemeClr val="accent5">
                <a:hueOff val="13619991"/>
                <a:satOff val="-24047"/>
                <a:lumOff val="-8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3619991"/>
                <a:satOff val="-24047"/>
                <a:lumOff val="-8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Yet. . . Nothing seems to be done about it.  </a:t>
          </a:r>
          <a:endParaRPr lang="en-US" sz="1000" kern="1200" dirty="0"/>
        </a:p>
      </dsp:txBody>
      <dsp:txXfrm>
        <a:off x="1014038" y="2749501"/>
        <a:ext cx="3088885" cy="724090"/>
      </dsp:txXfrm>
    </dsp:sp>
    <dsp:sp modelId="{E2E38C45-5782-4B5F-9EF1-323473575FF1}">
      <dsp:nvSpPr>
        <dsp:cNvPr id="0" name=""/>
        <dsp:cNvSpPr/>
      </dsp:nvSpPr>
      <dsp:spPr>
        <a:xfrm>
          <a:off x="3466098" y="589096"/>
          <a:ext cx="499945" cy="499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578586" y="589096"/>
        <a:ext cx="274969" cy="376209"/>
      </dsp:txXfrm>
    </dsp:sp>
    <dsp:sp modelId="{7555D9DE-2550-4FFF-A4E6-410963ED7846}">
      <dsp:nvSpPr>
        <dsp:cNvPr id="0" name=""/>
        <dsp:cNvSpPr/>
      </dsp:nvSpPr>
      <dsp:spPr>
        <a:xfrm>
          <a:off x="3798254" y="1498087"/>
          <a:ext cx="499945" cy="499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878333"/>
            <a:satOff val="-9128"/>
            <a:lumOff val="-103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10742" y="1498087"/>
        <a:ext cx="274969" cy="376209"/>
      </dsp:txXfrm>
    </dsp:sp>
    <dsp:sp modelId="{8E83900F-697B-4220-8369-3CD996590524}">
      <dsp:nvSpPr>
        <dsp:cNvPr id="0" name=""/>
        <dsp:cNvSpPr/>
      </dsp:nvSpPr>
      <dsp:spPr>
        <a:xfrm>
          <a:off x="4125452" y="2407078"/>
          <a:ext cx="499945" cy="499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756666"/>
            <a:satOff val="-18256"/>
            <a:lumOff val="-207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37940" y="2407078"/>
        <a:ext cx="274969" cy="37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Kouletakis@abertay.ac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by a lake&#10;&#10;Description automatically generated with low confidenc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0" r="10240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81" name="Rectangle 7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2" name="Rectangle 7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Decolonising</a:t>
            </a:r>
            <a:r>
              <a:rPr lang="en-US" sz="3600" b="1" dirty="0">
                <a:solidFill>
                  <a:schemeClr val="tx1"/>
                </a:solidFill>
              </a:rPr>
              <a:t> copyright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Jade Kouletakis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Lecturer in Law, Abertay University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hlinkClick r:id="rId3"/>
              </a:rPr>
              <a:t>j.kouletakis@abertay.ac.uk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11A53-4668-7826-5CE9-DC0C3337E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" b="1455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ADBB4-9595-4482-AAED-CE5AA97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Flip the status quo?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FFA13-5716-47AC-AF76-9C02223F3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>
                <a:solidFill>
                  <a:schemeClr val="tx1"/>
                </a:solidFill>
              </a:rPr>
              <a:t>A Culture of Justification</a:t>
            </a:r>
            <a:endParaRPr lang="en-US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0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E7A6-65DF-4106-8943-5B706E9A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Historical Context and [Mis]Representation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D98AC9-ECF2-4CC8-81E2-A016E0E44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4072" y="1665171"/>
            <a:ext cx="4306484" cy="4806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0CC71-F11B-419D-83F4-F4384B18A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43" y="3109161"/>
            <a:ext cx="2962913" cy="755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63F1A5-95A3-4BCD-B96B-6D7EA0098AAD}"/>
              </a:ext>
            </a:extLst>
          </p:cNvPr>
          <p:cNvSpPr/>
          <p:nvPr/>
        </p:nvSpPr>
        <p:spPr>
          <a:xfrm>
            <a:off x="1291443" y="2685448"/>
            <a:ext cx="2934048" cy="182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Berne Convention???</a:t>
            </a:r>
          </a:p>
        </p:txBody>
      </p:sp>
    </p:spTree>
    <p:extLst>
      <p:ext uri="{BB962C8B-B14F-4D97-AF65-F5344CB8AC3E}">
        <p14:creationId xmlns:p14="http://schemas.microsoft.com/office/powerpoint/2010/main" val="242392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A47E7-6DA2-5205-38A2-2314215D5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3" r="6343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AEE23-609A-87B7-5AB2-DAF42F0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GB" b="1"/>
              <a:t>Shameless 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3328-06C4-A769-A9F5-73692AAF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en-GB" dirty="0"/>
              <a:t>Jade Kouletakis, </a:t>
            </a:r>
            <a:r>
              <a:rPr lang="en-GB" dirty="0" err="1"/>
              <a:t>Nkem</a:t>
            </a:r>
            <a:r>
              <a:rPr lang="en-GB" dirty="0"/>
              <a:t> </a:t>
            </a:r>
            <a:r>
              <a:rPr lang="en-GB" dirty="0" err="1"/>
              <a:t>Itanyi</a:t>
            </a:r>
            <a:r>
              <a:rPr lang="en-GB" dirty="0"/>
              <a:t> and </a:t>
            </a:r>
            <a:r>
              <a:rPr lang="en-GB" dirty="0" err="1"/>
              <a:t>Ayoyemi</a:t>
            </a:r>
            <a:r>
              <a:rPr lang="en-GB" dirty="0"/>
              <a:t> Lawal-</a:t>
            </a:r>
            <a:r>
              <a:rPr lang="en-GB" dirty="0" err="1"/>
              <a:t>Arowolo</a:t>
            </a:r>
            <a:r>
              <a:rPr lang="en-GB" dirty="0"/>
              <a:t>, ‘Copyright Law Protection of Films in Nigeria (Nollywood) and South Africa (</a:t>
            </a:r>
            <a:r>
              <a:rPr lang="en-GB" dirty="0" err="1"/>
              <a:t>Sollywood</a:t>
            </a:r>
            <a:r>
              <a:rPr lang="en-GB" dirty="0"/>
              <a:t>): The Era of Covid’ (2023) </a:t>
            </a:r>
            <a:r>
              <a:rPr lang="en-GB" i="1" dirty="0"/>
              <a:t>Journal of World Intellectual Property </a:t>
            </a:r>
            <a:r>
              <a:rPr lang="en-GB" dirty="0"/>
              <a:t>1 – 32 (accepted for publication). </a:t>
            </a:r>
          </a:p>
          <a:p>
            <a:r>
              <a:rPr lang="en-GB" dirty="0"/>
              <a:t>Book proposal – contributions wanted! Topic: The protection of cultural expression or folklore in Africa which lacks ‘fixation’ (e.g. oral expressions) or copyright protection according to Western copyright standards (e.g. </a:t>
            </a:r>
            <a:r>
              <a:rPr lang="en-GB"/>
              <a:t>rock art).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6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63B8-703B-326E-63B6-B90B519F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Paying Lip Service to the Developing World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505E5-140F-7FF1-1877-DB3FCF3F8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96522"/>
            <a:ext cx="4414438" cy="248312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F9FA74-4B6F-BFB9-70C0-C3629D1D9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41819"/>
              </p:ext>
            </p:extLst>
          </p:nvPr>
        </p:nvGraphicFramePr>
        <p:xfrm>
          <a:off x="6579450" y="2538919"/>
          <a:ext cx="4957554" cy="3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53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643A88-05BD-47A6-B4E2-B37C20FA4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8" r="1" b="29825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A0479-F4D7-461D-9C52-E173E807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1" cap="all" spc="-100" dirty="0">
                <a:solidFill>
                  <a:schemeClr val="tx1"/>
                </a:solidFill>
              </a:rPr>
              <a:t>‘Global’ Norms and Values</a:t>
            </a:r>
          </a:p>
        </p:txBody>
      </p:sp>
    </p:spTree>
    <p:extLst>
      <p:ext uri="{BB962C8B-B14F-4D97-AF65-F5344CB8AC3E}">
        <p14:creationId xmlns:p14="http://schemas.microsoft.com/office/powerpoint/2010/main" val="230623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23563-06D3-4F21-9573-EFCFEFEA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</a:t>
            </a:r>
            <a:r>
              <a:rPr lang="en-US" sz="4800" b="1" dirty="0" err="1">
                <a:solidFill>
                  <a:schemeClr val="bg1"/>
                </a:solidFill>
              </a:rPr>
              <a:t>YOu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0E08C-D681-43FA-B0D9-6557D676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spc="8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7953563A-C536-8592-861F-73E6BA82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6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EB583-62F1-DE97-B92F-A811F8EC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Copyright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E300A-395C-4184-0F4E-E9DC7CEF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spc="8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dgeCopyright">
            <a:extLst>
              <a:ext uri="{FF2B5EF4-FFF2-40B4-BE49-F238E27FC236}">
                <a16:creationId xmlns:a16="http://schemas.microsoft.com/office/drawing/2014/main" id="{DDDC9090-2903-8CB9-7515-B98D62E8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B3BA7-DF00-B6D6-4141-3F2E9836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Governed by. . 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CE34B6-FB38-A29D-886F-39308F635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954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2F7831A-EEB7-4105-3801-95D7120BF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2" b="439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F3D1-0106-B67C-F38B-686B49CD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1" cap="all" spc="-100" dirty="0">
                <a:solidFill>
                  <a:schemeClr val="tx1"/>
                </a:solidFill>
              </a:rPr>
              <a:t>Exclusive Rights</a:t>
            </a:r>
          </a:p>
        </p:txBody>
      </p:sp>
    </p:spTree>
    <p:extLst>
      <p:ext uri="{BB962C8B-B14F-4D97-AF65-F5344CB8AC3E}">
        <p14:creationId xmlns:p14="http://schemas.microsoft.com/office/powerpoint/2010/main" val="170239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AFA8F-9200-500D-85B2-AB860CE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Copyright Exclusivity</a:t>
            </a:r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8B91A3-9B70-F6FB-5C51-925D12285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616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6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86FAE-F310-61C9-E355-9BB3CC9E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033" r="9033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9686C-E9AD-4A3D-BC5B-AAFEE6EF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1" cap="all" spc="-100" dirty="0">
                <a:solidFill>
                  <a:schemeClr val="tx1"/>
                </a:solidFill>
              </a:rPr>
              <a:t>Balancing Competing Interests</a:t>
            </a:r>
          </a:p>
        </p:txBody>
      </p:sp>
    </p:spTree>
    <p:extLst>
      <p:ext uri="{BB962C8B-B14F-4D97-AF65-F5344CB8AC3E}">
        <p14:creationId xmlns:p14="http://schemas.microsoft.com/office/powerpoint/2010/main" val="129635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F523-AD73-EC11-B092-D0BF4D91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The Public’s Non-Commercial Interest</a:t>
            </a:r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97354C-0AF5-ABE5-B262-7A001990F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9301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57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8A1D-2DCB-49FA-8D57-B890715E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International Copyright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729C-337A-4B6B-A890-0E3F2EDB64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Copyright Owner’s Exclusive Rights in the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0FF9F-3D15-43E1-95E8-42E58E42F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Everybody Else’s Non-Commercial Public Interest in the Work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969D5329-998A-49CB-A83B-3F1E65703A73}"/>
              </a:ext>
            </a:extLst>
          </p:cNvPr>
          <p:cNvSpPr/>
          <p:nvPr/>
        </p:nvSpPr>
        <p:spPr>
          <a:xfrm>
            <a:off x="1194234" y="2784107"/>
            <a:ext cx="2512194" cy="2387065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EC3BAD28-C0A0-40C5-82CB-B2D100364586}"/>
              </a:ext>
            </a:extLst>
          </p:cNvPr>
          <p:cNvSpPr/>
          <p:nvPr/>
        </p:nvSpPr>
        <p:spPr>
          <a:xfrm>
            <a:off x="8622631" y="2784107"/>
            <a:ext cx="2502569" cy="2598820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CB91E-37AC-2527-7522-CBFB1EB3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8" y="3336554"/>
            <a:ext cx="3624513" cy="30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5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AC065-262E-BF3F-8BFC-DFBCF7EF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Example: TRIPS 3-Step-Test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0E5C2-D3B1-EE60-911E-04C453DE3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44921"/>
              </p:ext>
            </p:extLst>
          </p:nvPr>
        </p:nvGraphicFramePr>
        <p:xfrm>
          <a:off x="1473200" y="3060562"/>
          <a:ext cx="9269012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6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23616</TotalTime>
  <Words>480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Avenir Next LT Pro</vt:lpstr>
      <vt:lpstr>Avenir Next LT Pro Light</vt:lpstr>
      <vt:lpstr>Garamond</vt:lpstr>
      <vt:lpstr>SavonVTI</vt:lpstr>
      <vt:lpstr>Decolonising copyright</vt:lpstr>
      <vt:lpstr>Copyright</vt:lpstr>
      <vt:lpstr>Governed by. . . </vt:lpstr>
      <vt:lpstr>Exclusive Rights</vt:lpstr>
      <vt:lpstr>Copyright Exclusivity</vt:lpstr>
      <vt:lpstr>Balancing Competing Interests</vt:lpstr>
      <vt:lpstr>The Public’s Non-Commercial Interest</vt:lpstr>
      <vt:lpstr>International Copyright Framework</vt:lpstr>
      <vt:lpstr>Example: TRIPS 3-Step-Test</vt:lpstr>
      <vt:lpstr>Flip the status quo?</vt:lpstr>
      <vt:lpstr>Historical Context and [Mis]Representation</vt:lpstr>
      <vt:lpstr>Shameless Plug</vt:lpstr>
      <vt:lpstr>Paying Lip Service to the Developing World</vt:lpstr>
      <vt:lpstr>‘Global’ Norms and Values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Decolonising copyright</dc:title>
  <dc:creator>Jade Kouletakis</dc:creator>
  <cp:lastModifiedBy>Jade Kouletakis</cp:lastModifiedBy>
  <cp:revision>11</cp:revision>
  <dcterms:created xsi:type="dcterms:W3CDTF">2022-04-19T09:24:08Z</dcterms:created>
  <dcterms:modified xsi:type="dcterms:W3CDTF">2023-02-02T05:42:24Z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