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5"/>
    <p:sldMasterId id="2147483866" r:id="rId6"/>
    <p:sldMasterId id="2147483843" r:id="rId7"/>
  </p:sldMasterIdLst>
  <p:notesMasterIdLst>
    <p:notesMasterId r:id="rId33"/>
  </p:notesMasterIdLst>
  <p:handoutMasterIdLst>
    <p:handoutMasterId r:id="rId34"/>
  </p:handoutMasterIdLst>
  <p:sldIdLst>
    <p:sldId id="256" r:id="rId8"/>
    <p:sldId id="348" r:id="rId9"/>
    <p:sldId id="341" r:id="rId10"/>
    <p:sldId id="340" r:id="rId11"/>
    <p:sldId id="358" r:id="rId12"/>
    <p:sldId id="347" r:id="rId13"/>
    <p:sldId id="349" r:id="rId14"/>
    <p:sldId id="350" r:id="rId15"/>
    <p:sldId id="351" r:id="rId16"/>
    <p:sldId id="364" r:id="rId17"/>
    <p:sldId id="365" r:id="rId18"/>
    <p:sldId id="352" r:id="rId19"/>
    <p:sldId id="366" r:id="rId20"/>
    <p:sldId id="367" r:id="rId21"/>
    <p:sldId id="353" r:id="rId22"/>
    <p:sldId id="369" r:id="rId23"/>
    <p:sldId id="354" r:id="rId24"/>
    <p:sldId id="368" r:id="rId25"/>
    <p:sldId id="355" r:id="rId26"/>
    <p:sldId id="370" r:id="rId27"/>
    <p:sldId id="371" r:id="rId28"/>
    <p:sldId id="363" r:id="rId29"/>
    <p:sldId id="372" r:id="rId30"/>
    <p:sldId id="356" r:id="rId31"/>
    <p:sldId id="357" r:id="rId32"/>
  </p:sldIdLst>
  <p:sldSz cx="9144000" cy="5143500" type="screen16x9"/>
  <p:notesSz cx="6858000" cy="9144000"/>
  <p:defaultTex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DD0B69D-9948-46F3-B07D-8BF81D90CAFD}">
          <p14:sldIdLst>
            <p14:sldId id="256"/>
            <p14:sldId id="348"/>
            <p14:sldId id="341"/>
            <p14:sldId id="340"/>
            <p14:sldId id="358"/>
            <p14:sldId id="347"/>
            <p14:sldId id="349"/>
            <p14:sldId id="350"/>
            <p14:sldId id="351"/>
            <p14:sldId id="364"/>
            <p14:sldId id="365"/>
            <p14:sldId id="352"/>
            <p14:sldId id="366"/>
            <p14:sldId id="367"/>
            <p14:sldId id="353"/>
            <p14:sldId id="369"/>
            <p14:sldId id="354"/>
            <p14:sldId id="368"/>
            <p14:sldId id="355"/>
            <p14:sldId id="370"/>
            <p14:sldId id="371"/>
            <p14:sldId id="363"/>
            <p14:sldId id="372"/>
          </p14:sldIdLst>
        </p14:section>
        <p14:section name="Untitled Section" id="{BC207CB5-D627-4B15-B03B-ED7A53E19D7E}">
          <p14:sldIdLst>
            <p14:sldId id="356"/>
            <p14:sldId id="35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738"/>
    <a:srgbClr val="1C3D74"/>
    <a:srgbClr val="EC008C"/>
    <a:srgbClr val="2DB8C5"/>
    <a:srgbClr val="73B82B"/>
    <a:srgbClr val="F18500"/>
    <a:srgbClr val="10746A"/>
    <a:srgbClr val="8D3786"/>
    <a:srgbClr val="CDA60C"/>
    <a:srgbClr val="2DB8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202" autoAdjust="0"/>
    <p:restoredTop sz="94695" autoAdjust="0"/>
  </p:normalViewPr>
  <p:slideViewPr>
    <p:cSldViewPr snapToGrid="0" snapToObjects="1">
      <p:cViewPr varScale="1">
        <p:scale>
          <a:sx n="141" d="100"/>
          <a:sy n="141" d="100"/>
        </p:scale>
        <p:origin x="192" y="34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5" d="100"/>
          <a:sy n="55" d="100"/>
        </p:scale>
        <p:origin x="2604"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dirty="0">
                <a:solidFill>
                  <a:srgbClr val="001B71"/>
                </a:solidFill>
                <a:latin typeface="Arial" panose="020B0604020202020204" pitchFamily="34" charset="0"/>
                <a:cs typeface="Arial" panose="020B0604020202020204" pitchFamily="34" charset="0"/>
              </a:rPr>
              <a:t>Example</a:t>
            </a:r>
          </a:p>
        </c:rich>
      </c:tx>
      <c:layout>
        <c:manualLayout>
          <c:xMode val="edge"/>
          <c:yMode val="edge"/>
          <c:x val="0.30859996977948773"/>
          <c:y val="1.4467262737367422E-3"/>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5.5009355875836059E-2"/>
          <c:y val="0.13986788302602043"/>
          <c:w val="0.67931177666812181"/>
          <c:h val="0.76021553992215929"/>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CA9-4D25-9A08-E785591F912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CA9-4D25-9A08-E785591F912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CA9-4D25-9A08-E785591F912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CA9-4D25-9A08-E785591F912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CA9-4D25-9A08-E785591F912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CA9-4D25-9A08-E785591F912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CA9-4D25-9A08-E785591F912F}"/>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8</c:v>
                </c:pt>
                <c:pt idx="1">
                  <c:v>6</c:v>
                </c:pt>
                <c:pt idx="2">
                  <c:v>4</c:v>
                </c:pt>
                <c:pt idx="3">
                  <c:v>3</c:v>
                </c:pt>
                <c:pt idx="4">
                  <c:v>2</c:v>
                </c:pt>
                <c:pt idx="5">
                  <c:v>1</c:v>
                </c:pt>
                <c:pt idx="6">
                  <c:v>0.5</c:v>
                </c:pt>
              </c:numCache>
            </c:numRef>
          </c:val>
          <c:extLst>
            <c:ext xmlns:c16="http://schemas.microsoft.com/office/drawing/2014/chart" uri="{C3380CC4-5D6E-409C-BE32-E72D297353CC}">
              <c16:uniqueId val="{0000000E-CCA9-4D25-9A08-E785591F912F}"/>
            </c:ext>
          </c:extLst>
        </c:ser>
        <c:dLbls>
          <c:showLegendKey val="0"/>
          <c:showVal val="0"/>
          <c:showCatName val="0"/>
          <c:showSerName val="0"/>
          <c:showPercent val="0"/>
          <c:showBubbleSize val="0"/>
          <c:showLeaderLines val="1"/>
        </c:dLbls>
        <c:firstSliceAng val="0"/>
        <c:holeSize val="64"/>
      </c:doughnutChart>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69977572318967052"/>
          <c:y val="0.1928179891354784"/>
          <c:w val="0.30022436435136202"/>
          <c:h val="0.65283604829086761"/>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dirty="0">
                <a:solidFill>
                  <a:srgbClr val="001B71"/>
                </a:solidFill>
                <a:latin typeface="Arial" panose="020B0604020202020204" pitchFamily="34" charset="0"/>
                <a:cs typeface="Arial" panose="020B0604020202020204" pitchFamily="34" charset="0"/>
              </a:rPr>
              <a:t>Example</a:t>
            </a:r>
          </a:p>
        </c:rich>
      </c:tx>
      <c:layout>
        <c:manualLayout>
          <c:xMode val="edge"/>
          <c:yMode val="edge"/>
          <c:x val="0.34416114174553275"/>
          <c:y val="1.4062543327461475E-2"/>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7531567990058079E-2"/>
          <c:y val="0.11931885404850991"/>
          <c:w val="0.63197913902634784"/>
          <c:h val="0.65308987739149349"/>
        </c:manualLayout>
      </c:layout>
      <c:barChart>
        <c:barDir val="col"/>
        <c:grouping val="clustered"/>
        <c:varyColors val="1"/>
        <c:ser>
          <c:idx val="0"/>
          <c:order val="0"/>
          <c:tx>
            <c:strRef>
              <c:f>Sheet1!$B$1</c:f>
              <c:strCache>
                <c:ptCount val="1"/>
                <c:pt idx="0">
                  <c:v>Sales</c:v>
                </c:pt>
              </c:strCache>
            </c:strRef>
          </c:tx>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3151-495A-8996-44DF7C239E04}"/>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3151-495A-8996-44DF7C239E04}"/>
              </c:ext>
            </c:extLst>
          </c:dPt>
          <c:dPt>
            <c:idx val="2"/>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5-3151-495A-8996-44DF7C239E04}"/>
              </c:ext>
            </c:extLst>
          </c:dPt>
          <c:dPt>
            <c:idx val="3"/>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7-3151-495A-8996-44DF7C239E04}"/>
              </c:ext>
            </c:extLst>
          </c:dPt>
          <c:dPt>
            <c:idx val="4"/>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9-3151-495A-8996-44DF7C239E04}"/>
              </c:ext>
            </c:extLst>
          </c:dPt>
          <c:dPt>
            <c:idx val="5"/>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B-3151-495A-8996-44DF7C239E04}"/>
              </c:ext>
            </c:extLst>
          </c:dPt>
          <c:dPt>
            <c:idx val="6"/>
            <c:invertIfNegative val="0"/>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151-495A-8996-44DF7C239E04}"/>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0.5</c:v>
                </c:pt>
                <c:pt idx="1">
                  <c:v>1.5</c:v>
                </c:pt>
                <c:pt idx="2">
                  <c:v>2.5</c:v>
                </c:pt>
                <c:pt idx="3">
                  <c:v>3.5</c:v>
                </c:pt>
                <c:pt idx="4">
                  <c:v>4.5</c:v>
                </c:pt>
                <c:pt idx="5">
                  <c:v>5.5</c:v>
                </c:pt>
                <c:pt idx="6">
                  <c:v>6</c:v>
                </c:pt>
              </c:numCache>
            </c:numRef>
          </c:val>
          <c:extLst>
            <c:ext xmlns:c16="http://schemas.microsoft.com/office/drawing/2014/chart" uri="{C3380CC4-5D6E-409C-BE32-E72D297353CC}">
              <c16:uniqueId val="{0000000E-3151-495A-8996-44DF7C239E04}"/>
            </c:ext>
          </c:extLst>
        </c:ser>
        <c:dLbls>
          <c:showLegendKey val="0"/>
          <c:showVal val="0"/>
          <c:showCatName val="0"/>
          <c:showSerName val="0"/>
          <c:showPercent val="0"/>
          <c:showBubbleSize val="0"/>
        </c:dLbls>
        <c:gapWidth val="150"/>
        <c:axId val="853237616"/>
        <c:axId val="774982448"/>
      </c:barChart>
      <c:valAx>
        <c:axId val="774982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1B71"/>
                </a:solidFill>
                <a:latin typeface="Frutiger 55 Roman" pitchFamily="2" charset="0"/>
                <a:ea typeface="+mn-ea"/>
                <a:cs typeface="+mn-cs"/>
              </a:defRPr>
            </a:pPr>
            <a:endParaRPr lang="en-US"/>
          </a:p>
        </c:txPr>
        <c:crossAx val="853237616"/>
        <c:crosses val="autoZero"/>
        <c:crossBetween val="between"/>
      </c:valAx>
      <c:catAx>
        <c:axId val="853237616"/>
        <c:scaling>
          <c:orientation val="minMax"/>
        </c:scaling>
        <c:delete val="0"/>
        <c:axPos val="b"/>
        <c:numFmt formatCode="General" sourceLinked="1"/>
        <c:majorTickMark val="out"/>
        <c:minorTickMark val="none"/>
        <c:tickLblPos val="low"/>
        <c:spPr>
          <a:noFill/>
          <a:ln w="6350" cap="flat" cmpd="sng" algn="ctr">
            <a:solidFill>
              <a:schemeClr val="dk1"/>
            </a:solidFill>
            <a:prstDash val="solid"/>
            <a:miter lim="800000"/>
          </a:ln>
          <a:effectLst/>
        </c:spPr>
        <c:txPr>
          <a:bodyPr rot="540000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774982448"/>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72056497372130657"/>
          <c:y val="0.23026675851480399"/>
          <c:w val="0.24631125718087762"/>
          <c:h val="0.60697960708651189"/>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dirty="0">
                <a:solidFill>
                  <a:srgbClr val="001B71"/>
                </a:solidFill>
                <a:latin typeface="Arial" panose="020B0604020202020204" pitchFamily="34" charset="0"/>
                <a:cs typeface="Arial" panose="020B0604020202020204" pitchFamily="34" charset="0"/>
              </a:rPr>
              <a:t>Example</a:t>
            </a:r>
          </a:p>
        </c:rich>
      </c:tx>
      <c:layout>
        <c:manualLayout>
          <c:xMode val="edge"/>
          <c:yMode val="edge"/>
          <c:x val="0.39648043799212601"/>
          <c:y val="1.4062499134934847E-2"/>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8017085530237922"/>
          <c:y val="0.11931885404850991"/>
          <c:w val="0.59848297447332355"/>
          <c:h val="0.80052066313077841"/>
        </c:manualLayout>
      </c:layout>
      <c:barChart>
        <c:barDir val="bar"/>
        <c:grouping val="clustered"/>
        <c:varyColors val="1"/>
        <c:ser>
          <c:idx val="0"/>
          <c:order val="0"/>
          <c:tx>
            <c:strRef>
              <c:f>Sheet1!$B$1</c:f>
              <c:strCache>
                <c:ptCount val="1"/>
                <c:pt idx="0">
                  <c:v>Sales</c:v>
                </c:pt>
              </c:strCache>
            </c:strRef>
          </c:tx>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4E79-46EC-ACD0-05064C0E4F15}"/>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4E79-46EC-ACD0-05064C0E4F15}"/>
              </c:ext>
            </c:extLst>
          </c:dPt>
          <c:dPt>
            <c:idx val="2"/>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5-4E79-46EC-ACD0-05064C0E4F15}"/>
              </c:ext>
            </c:extLst>
          </c:dPt>
          <c:dPt>
            <c:idx val="3"/>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7-4E79-46EC-ACD0-05064C0E4F15}"/>
              </c:ext>
            </c:extLst>
          </c:dPt>
          <c:dPt>
            <c:idx val="4"/>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9-4E79-46EC-ACD0-05064C0E4F15}"/>
              </c:ext>
            </c:extLst>
          </c:dPt>
          <c:dPt>
            <c:idx val="5"/>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B-4E79-46EC-ACD0-05064C0E4F15}"/>
              </c:ext>
            </c:extLst>
          </c:dPt>
          <c:dPt>
            <c:idx val="6"/>
            <c:invertIfNegative val="0"/>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E79-46EC-ACD0-05064C0E4F15}"/>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7</c:v>
                </c:pt>
                <c:pt idx="1">
                  <c:v>6</c:v>
                </c:pt>
                <c:pt idx="2">
                  <c:v>5</c:v>
                </c:pt>
                <c:pt idx="3">
                  <c:v>4</c:v>
                </c:pt>
                <c:pt idx="4">
                  <c:v>3</c:v>
                </c:pt>
                <c:pt idx="5">
                  <c:v>2</c:v>
                </c:pt>
                <c:pt idx="6">
                  <c:v>1</c:v>
                </c:pt>
              </c:numCache>
            </c:numRef>
          </c:val>
          <c:extLst>
            <c:ext xmlns:c16="http://schemas.microsoft.com/office/drawing/2014/chart" uri="{C3380CC4-5D6E-409C-BE32-E72D297353CC}">
              <c16:uniqueId val="{0000000E-4E79-46EC-ACD0-05064C0E4F15}"/>
            </c:ext>
          </c:extLst>
        </c:ser>
        <c:dLbls>
          <c:showLegendKey val="0"/>
          <c:showVal val="0"/>
          <c:showCatName val="0"/>
          <c:showSerName val="0"/>
          <c:showPercent val="0"/>
          <c:showBubbleSize val="0"/>
        </c:dLbls>
        <c:gapWidth val="79"/>
        <c:axId val="853237616"/>
        <c:axId val="774982448"/>
      </c:barChart>
      <c:valAx>
        <c:axId val="7749824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1B71"/>
                </a:solidFill>
                <a:latin typeface="Frutiger 55 Roman" pitchFamily="2" charset="0"/>
                <a:ea typeface="+mn-ea"/>
                <a:cs typeface="+mn-cs"/>
              </a:defRPr>
            </a:pPr>
            <a:endParaRPr lang="en-US"/>
          </a:p>
        </c:txPr>
        <c:crossAx val="853237616"/>
        <c:crosses val="autoZero"/>
        <c:crossBetween val="between"/>
      </c:valAx>
      <c:catAx>
        <c:axId val="8532376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1B71"/>
                </a:solidFill>
                <a:latin typeface="+mj-lt"/>
                <a:ea typeface="+mn-ea"/>
                <a:cs typeface="+mn-cs"/>
              </a:defRPr>
            </a:pPr>
            <a:endParaRPr lang="en-US"/>
          </a:p>
        </c:txPr>
        <c:crossAx val="774982448"/>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72396512040726835"/>
          <c:y val="9.6391868962480462E-2"/>
          <c:w val="0.2760348679438433"/>
          <c:h val="0.80923730636217983"/>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664FB5-82AF-48A4-80F1-9AEEE0DF4B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CF0742E-D5E1-4FF3-A442-958EA2A7869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D066F8-4FE9-4315-A56E-3EA256F5907F}" type="datetimeFigureOut">
              <a:rPr lang="en-GB" smtClean="0"/>
              <a:t>21/11/2024</a:t>
            </a:fld>
            <a:endParaRPr lang="en-GB"/>
          </a:p>
        </p:txBody>
      </p:sp>
      <p:sp>
        <p:nvSpPr>
          <p:cNvPr id="4" name="Footer Placeholder 3">
            <a:extLst>
              <a:ext uri="{FF2B5EF4-FFF2-40B4-BE49-F238E27FC236}">
                <a16:creationId xmlns:a16="http://schemas.microsoft.com/office/drawing/2014/main" id="{A1F2F771-FAFF-4FF6-AE5C-96F43E8CB7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8EB88F3-0CB9-4921-9214-BFA9C4B8084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F73B9F-E786-4DE9-B054-AF2D3B642399}" type="slidenum">
              <a:rPr lang="en-GB" smtClean="0"/>
              <a:t>‹#›</a:t>
            </a:fld>
            <a:endParaRPr lang="en-GB"/>
          </a:p>
        </p:txBody>
      </p:sp>
    </p:spTree>
    <p:extLst>
      <p:ext uri="{BB962C8B-B14F-4D97-AF65-F5344CB8AC3E}">
        <p14:creationId xmlns:p14="http://schemas.microsoft.com/office/powerpoint/2010/main" val="3935115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AD6F77-CFCE-A445-8E2C-54D16F9EECCC}" type="datetimeFigureOut">
              <a:rPr lang="en-US" smtClean="0"/>
              <a:t>11/21/24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942D00-D33B-6747-961F-9152114FB45F}" type="slidenum">
              <a:rPr lang="en-US" smtClean="0"/>
              <a:t>‹#›</a:t>
            </a:fld>
            <a:endParaRPr lang="en-US"/>
          </a:p>
        </p:txBody>
      </p:sp>
    </p:spTree>
    <p:extLst>
      <p:ext uri="{BB962C8B-B14F-4D97-AF65-F5344CB8AC3E}">
        <p14:creationId xmlns:p14="http://schemas.microsoft.com/office/powerpoint/2010/main" val="2981403554"/>
      </p:ext>
    </p:extLst>
  </p:cSld>
  <p:clrMap bg1="lt1" tx1="dk1" bg2="lt2" tx2="dk2" accent1="accent1" accent2="accent2" accent3="accent3" accent4="accent4" accent5="accent5" accent6="accent6" hlink="hlink" folHlink="folHlink"/>
  <p:notesStyle>
    <a:lvl1pPr marL="0" algn="l" defTabSz="685783" rtl="0" eaLnBrk="1" latinLnBrk="0" hangingPunct="1">
      <a:defRPr sz="900" kern="1200">
        <a:solidFill>
          <a:schemeClr val="tx1"/>
        </a:solidFill>
        <a:latin typeface="+mn-lt"/>
        <a:ea typeface="+mn-ea"/>
        <a:cs typeface="+mn-cs"/>
      </a:defRPr>
    </a:lvl1pPr>
    <a:lvl2pPr marL="342892" algn="l" defTabSz="685783" rtl="0" eaLnBrk="1" latinLnBrk="0" hangingPunct="1">
      <a:defRPr sz="900" kern="1200">
        <a:solidFill>
          <a:schemeClr val="tx1"/>
        </a:solidFill>
        <a:latin typeface="+mn-lt"/>
        <a:ea typeface="+mn-ea"/>
        <a:cs typeface="+mn-cs"/>
      </a:defRPr>
    </a:lvl2pPr>
    <a:lvl3pPr marL="685783" algn="l" defTabSz="685783" rtl="0" eaLnBrk="1" latinLnBrk="0" hangingPunct="1">
      <a:defRPr sz="900" kern="1200">
        <a:solidFill>
          <a:schemeClr val="tx1"/>
        </a:solidFill>
        <a:latin typeface="+mn-lt"/>
        <a:ea typeface="+mn-ea"/>
        <a:cs typeface="+mn-cs"/>
      </a:defRPr>
    </a:lvl3pPr>
    <a:lvl4pPr marL="1028675" algn="l" defTabSz="685783" rtl="0" eaLnBrk="1" latinLnBrk="0" hangingPunct="1">
      <a:defRPr sz="900" kern="1200">
        <a:solidFill>
          <a:schemeClr val="tx1"/>
        </a:solidFill>
        <a:latin typeface="+mn-lt"/>
        <a:ea typeface="+mn-ea"/>
        <a:cs typeface="+mn-cs"/>
      </a:defRPr>
    </a:lvl4pPr>
    <a:lvl5pPr marL="1371566" algn="l" defTabSz="685783" rtl="0" eaLnBrk="1" latinLnBrk="0" hangingPunct="1">
      <a:defRPr sz="900" kern="1200">
        <a:solidFill>
          <a:schemeClr val="tx1"/>
        </a:solidFill>
        <a:latin typeface="+mn-lt"/>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Cover 1">
    <p:bg>
      <p:bgPr>
        <a:solidFill>
          <a:srgbClr val="1C3D74"/>
        </a:solidFill>
        <a:effectLst/>
      </p:bgPr>
    </p:bg>
    <p:spTree>
      <p:nvGrpSpPr>
        <p:cNvPr id="1" name=""/>
        <p:cNvGrpSpPr/>
        <p:nvPr/>
      </p:nvGrpSpPr>
      <p:grpSpPr>
        <a:xfrm>
          <a:off x="0" y="0"/>
          <a:ext cx="0" cy="0"/>
          <a:chOff x="0" y="0"/>
          <a:chExt cx="0" cy="0"/>
        </a:xfrm>
      </p:grpSpPr>
      <p:sp>
        <p:nvSpPr>
          <p:cNvPr id="7"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a:t>Title page – </a:t>
            </a:r>
            <a:br>
              <a:rPr lang="en-US" dirty="0"/>
            </a:br>
            <a:r>
              <a:rPr lang="en-US" dirty="0"/>
              <a:t>Arial Bold 40pt</a:t>
            </a:r>
          </a:p>
        </p:txBody>
      </p:sp>
      <p:sp>
        <p:nvSpPr>
          <p:cNvPr id="8"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a:t>Insert sub-heading / date</a:t>
            </a:r>
          </a:p>
        </p:txBody>
      </p:sp>
    </p:spTree>
    <p:extLst>
      <p:ext uri="{BB962C8B-B14F-4D97-AF65-F5344CB8AC3E}">
        <p14:creationId xmlns:p14="http://schemas.microsoft.com/office/powerpoint/2010/main" val="4010446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2 column text + image + caption 1">
    <p:spTree>
      <p:nvGrpSpPr>
        <p:cNvPr id="1" name=""/>
        <p:cNvGrpSpPr/>
        <p:nvPr/>
      </p:nvGrpSpPr>
      <p:grpSpPr>
        <a:xfrm>
          <a:off x="0" y="0"/>
          <a:ext cx="0" cy="0"/>
          <a:chOff x="0" y="0"/>
          <a:chExt cx="0" cy="0"/>
        </a:xfrm>
      </p:grpSpPr>
      <p:sp>
        <p:nvSpPr>
          <p:cNvPr id="19"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6102847" y="1322601"/>
            <a:ext cx="2763341" cy="2792301"/>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0"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6102847" y="4177950"/>
            <a:ext cx="2763341"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1"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9" name="Text Placeholder 2">
            <a:extLst>
              <a:ext uri="{FF2B5EF4-FFF2-40B4-BE49-F238E27FC236}">
                <a16:creationId xmlns:a16="http://schemas.microsoft.com/office/drawing/2014/main" id="{6B742EC7-0905-4619-9932-945C15BD9FB8}"/>
              </a:ext>
            </a:extLst>
          </p:cNvPr>
          <p:cNvSpPr>
            <a:spLocks noGrp="1"/>
          </p:cNvSpPr>
          <p:nvPr>
            <p:ph type="body" sz="quarter" idx="26" hasCustomPrompt="1"/>
          </p:nvPr>
        </p:nvSpPr>
        <p:spPr>
          <a:xfrm>
            <a:off x="3144721" y="1311275"/>
            <a:ext cx="285455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marL="457200" indent="0">
              <a:buFont typeface="Arial" panose="020B0604020202020204" pitchFamily="34" charset="0"/>
              <a:buNone/>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p:txBody>
      </p:sp>
      <p:sp>
        <p:nvSpPr>
          <p:cNvPr id="8" name="Text Placeholder 2">
            <a:extLst>
              <a:ext uri="{FF2B5EF4-FFF2-40B4-BE49-F238E27FC236}">
                <a16:creationId xmlns:a16="http://schemas.microsoft.com/office/drawing/2014/main" id="{E839734A-FE59-489D-8235-3CE5E3DE21EF}"/>
              </a:ext>
            </a:extLst>
          </p:cNvPr>
          <p:cNvSpPr>
            <a:spLocks noGrp="1"/>
          </p:cNvSpPr>
          <p:nvPr>
            <p:ph type="body" sz="quarter" idx="27" hasCustomPrompt="1"/>
          </p:nvPr>
        </p:nvSpPr>
        <p:spPr>
          <a:xfrm>
            <a:off x="186595" y="1311275"/>
            <a:ext cx="285455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3371719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1 column text + image + caption">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2496620" y="1309603"/>
            <a:ext cx="6380681" cy="280837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4"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2496620" y="4176072"/>
            <a:ext cx="6380680"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0"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6" name="Text Placeholder 2">
            <a:extLst>
              <a:ext uri="{FF2B5EF4-FFF2-40B4-BE49-F238E27FC236}">
                <a16:creationId xmlns:a16="http://schemas.microsoft.com/office/drawing/2014/main" id="{57C490C0-3F42-428E-9663-C0315B61F18B}"/>
              </a:ext>
            </a:extLst>
          </p:cNvPr>
          <p:cNvSpPr>
            <a:spLocks noGrp="1"/>
          </p:cNvSpPr>
          <p:nvPr>
            <p:ph type="body" sz="quarter" idx="13" hasCustomPrompt="1"/>
          </p:nvPr>
        </p:nvSpPr>
        <p:spPr>
          <a:xfrm>
            <a:off x="186597" y="1311275"/>
            <a:ext cx="212629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2473945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hero image + caption">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287339" y="1322601"/>
            <a:ext cx="8578850" cy="2792301"/>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0"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287339" y="4177950"/>
            <a:ext cx="8578850"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2"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Tree>
    <p:extLst>
      <p:ext uri="{BB962C8B-B14F-4D97-AF65-F5344CB8AC3E}">
        <p14:creationId xmlns:p14="http://schemas.microsoft.com/office/powerpoint/2010/main" val="3461591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ro image + caption">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279400" y="250826"/>
            <a:ext cx="8597901" cy="3867149"/>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6"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287339" y="4177950"/>
            <a:ext cx="8578850"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Tree>
    <p:extLst>
      <p:ext uri="{BB962C8B-B14F-4D97-AF65-F5344CB8AC3E}">
        <p14:creationId xmlns:p14="http://schemas.microsoft.com/office/powerpoint/2010/main" val="2436586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D0557C50-0B31-9348-AF2A-301002B74889}"/>
              </a:ext>
            </a:extLst>
          </p:cNvPr>
          <p:cNvGrpSpPr/>
          <p:nvPr userDrawn="1"/>
        </p:nvGrpSpPr>
        <p:grpSpPr>
          <a:xfrm>
            <a:off x="203484" y="1234649"/>
            <a:ext cx="2219675" cy="1349665"/>
            <a:chOff x="1985262" y="1786188"/>
            <a:chExt cx="3594613" cy="2579532"/>
          </a:xfrm>
        </p:grpSpPr>
        <p:sp>
          <p:nvSpPr>
            <p:cNvPr id="36" name="TextBox 35">
              <a:extLst>
                <a:ext uri="{FF2B5EF4-FFF2-40B4-BE49-F238E27FC236}">
                  <a16:creationId xmlns:a16="http://schemas.microsoft.com/office/drawing/2014/main" id="{B0759468-3783-DD45-AC2F-7E3842278B7D}"/>
                </a:ext>
              </a:extLst>
            </p:cNvPr>
            <p:cNvSpPr txBox="1"/>
            <p:nvPr/>
          </p:nvSpPr>
          <p:spPr>
            <a:xfrm>
              <a:off x="2401825" y="1786188"/>
              <a:ext cx="2677754" cy="1470585"/>
            </a:xfrm>
            <a:prstGeom prst="rect">
              <a:avLst/>
            </a:prstGeom>
            <a:noFill/>
          </p:spPr>
          <p:txBody>
            <a:bodyPr wrap="square" rtlCol="0">
              <a:spAutoFit/>
            </a:bodyPr>
            <a:lstStyle/>
            <a:p>
              <a:pPr algn="ctr"/>
              <a:r>
                <a:rPr lang="en-US" sz="4400" b="1" dirty="0">
                  <a:solidFill>
                    <a:srgbClr val="2DB8C5"/>
                  </a:solidFill>
                  <a:latin typeface="Arial" panose="020B0604020202020204" pitchFamily="34" charset="0"/>
                  <a:cs typeface="Arial" panose="020B0604020202020204" pitchFamily="34" charset="0"/>
                </a:rPr>
                <a:t>19%</a:t>
              </a:r>
            </a:p>
          </p:txBody>
        </p:sp>
        <p:cxnSp>
          <p:nvCxnSpPr>
            <p:cNvPr id="37" name="Straight Connector 36">
              <a:extLst>
                <a:ext uri="{FF2B5EF4-FFF2-40B4-BE49-F238E27FC236}">
                  <a16:creationId xmlns:a16="http://schemas.microsoft.com/office/drawing/2014/main" id="{7499D1F6-6F64-E045-A629-F16A8AF17DEB}"/>
                </a:ext>
              </a:extLst>
            </p:cNvPr>
            <p:cNvCxnSpPr/>
            <p:nvPr/>
          </p:nvCxnSpPr>
          <p:spPr>
            <a:xfrm flipV="1">
              <a:off x="2114979" y="3256871"/>
              <a:ext cx="3407805" cy="10321"/>
            </a:xfrm>
            <a:prstGeom prst="line">
              <a:avLst/>
            </a:prstGeom>
            <a:ln w="28575">
              <a:solidFill>
                <a:srgbClr val="2DB8C5"/>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49D3155A-02B7-9146-95B9-2D706BFA7810}"/>
                </a:ext>
              </a:extLst>
            </p:cNvPr>
            <p:cNvSpPr txBox="1"/>
            <p:nvPr/>
          </p:nvSpPr>
          <p:spPr>
            <a:xfrm>
              <a:off x="1985262" y="3500871"/>
              <a:ext cx="3594613" cy="864849"/>
            </a:xfrm>
            <a:prstGeom prst="rect">
              <a:avLst/>
            </a:prstGeom>
            <a:noFill/>
          </p:spPr>
          <p:txBody>
            <a:bodyPr wrap="square" rtlCol="0">
              <a:spAutoFit/>
            </a:bodyPr>
            <a:lstStyle/>
            <a:p>
              <a:pPr algn="ctr"/>
              <a:r>
                <a:rPr lang="en-US" sz="1400" dirty="0">
                  <a:solidFill>
                    <a:srgbClr val="2DB8C5"/>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dirty="0">
                  <a:solidFill>
                    <a:srgbClr val="2DB8C5"/>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52" name="Group 51">
            <a:extLst>
              <a:ext uri="{FF2B5EF4-FFF2-40B4-BE49-F238E27FC236}">
                <a16:creationId xmlns:a16="http://schemas.microsoft.com/office/drawing/2014/main" id="{D0557C50-0B31-9348-AF2A-301002B74889}"/>
              </a:ext>
            </a:extLst>
          </p:cNvPr>
          <p:cNvGrpSpPr/>
          <p:nvPr userDrawn="1"/>
        </p:nvGrpSpPr>
        <p:grpSpPr>
          <a:xfrm>
            <a:off x="3299430" y="1210655"/>
            <a:ext cx="2156489" cy="1349665"/>
            <a:chOff x="1985262" y="1786188"/>
            <a:chExt cx="3594613" cy="2579532"/>
          </a:xfrm>
        </p:grpSpPr>
        <p:sp>
          <p:nvSpPr>
            <p:cNvPr id="53" name="TextBox 52">
              <a:extLst>
                <a:ext uri="{FF2B5EF4-FFF2-40B4-BE49-F238E27FC236}">
                  <a16:creationId xmlns:a16="http://schemas.microsoft.com/office/drawing/2014/main" id="{B0759468-3783-DD45-AC2F-7E3842278B7D}"/>
                </a:ext>
              </a:extLst>
            </p:cNvPr>
            <p:cNvSpPr txBox="1"/>
            <p:nvPr/>
          </p:nvSpPr>
          <p:spPr>
            <a:xfrm>
              <a:off x="2401825" y="1786188"/>
              <a:ext cx="2677754" cy="1526203"/>
            </a:xfrm>
            <a:prstGeom prst="rect">
              <a:avLst/>
            </a:prstGeom>
            <a:noFill/>
          </p:spPr>
          <p:txBody>
            <a:bodyPr wrap="square" rtlCol="0">
              <a:spAutoFit/>
            </a:bodyPr>
            <a:lstStyle/>
            <a:p>
              <a:pPr algn="ctr"/>
              <a:r>
                <a:rPr lang="en-US" sz="4400" b="1" dirty="0">
                  <a:solidFill>
                    <a:srgbClr val="8D3786"/>
                  </a:solidFill>
                  <a:latin typeface="Arial" panose="020B0604020202020204" pitchFamily="34" charset="0"/>
                  <a:cs typeface="Arial" panose="020B0604020202020204" pitchFamily="34" charset="0"/>
                </a:rPr>
                <a:t>19%</a:t>
              </a:r>
            </a:p>
          </p:txBody>
        </p:sp>
        <p:cxnSp>
          <p:nvCxnSpPr>
            <p:cNvPr id="54" name="Straight Connector 53">
              <a:extLst>
                <a:ext uri="{FF2B5EF4-FFF2-40B4-BE49-F238E27FC236}">
                  <a16:creationId xmlns:a16="http://schemas.microsoft.com/office/drawing/2014/main" id="{7499D1F6-6F64-E045-A629-F16A8AF17DEB}"/>
                </a:ext>
              </a:extLst>
            </p:cNvPr>
            <p:cNvCxnSpPr/>
            <p:nvPr/>
          </p:nvCxnSpPr>
          <p:spPr>
            <a:xfrm flipV="1">
              <a:off x="2114979" y="3256871"/>
              <a:ext cx="3407806" cy="10321"/>
            </a:xfrm>
            <a:prstGeom prst="line">
              <a:avLst/>
            </a:prstGeom>
            <a:ln w="28575">
              <a:solidFill>
                <a:srgbClr val="8D3786"/>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dirty="0">
                  <a:solidFill>
                    <a:srgbClr val="8D3786"/>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dirty="0">
                  <a:solidFill>
                    <a:srgbClr val="8D3786"/>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56" name="Group 55">
            <a:extLst>
              <a:ext uri="{FF2B5EF4-FFF2-40B4-BE49-F238E27FC236}">
                <a16:creationId xmlns:a16="http://schemas.microsoft.com/office/drawing/2014/main" id="{D0557C50-0B31-9348-AF2A-301002B74889}"/>
              </a:ext>
            </a:extLst>
          </p:cNvPr>
          <p:cNvGrpSpPr/>
          <p:nvPr userDrawn="1"/>
        </p:nvGrpSpPr>
        <p:grpSpPr>
          <a:xfrm>
            <a:off x="6395376" y="1210655"/>
            <a:ext cx="2184743" cy="1349665"/>
            <a:chOff x="1985262" y="1786188"/>
            <a:chExt cx="3594613" cy="2579532"/>
          </a:xfrm>
        </p:grpSpPr>
        <p:sp>
          <p:nvSpPr>
            <p:cNvPr id="57" name="TextBox 56">
              <a:extLst>
                <a:ext uri="{FF2B5EF4-FFF2-40B4-BE49-F238E27FC236}">
                  <a16:creationId xmlns:a16="http://schemas.microsoft.com/office/drawing/2014/main" id="{B0759468-3783-DD45-AC2F-7E3842278B7D}"/>
                </a:ext>
              </a:extLst>
            </p:cNvPr>
            <p:cNvSpPr txBox="1"/>
            <p:nvPr/>
          </p:nvSpPr>
          <p:spPr>
            <a:xfrm>
              <a:off x="2401825" y="1786188"/>
              <a:ext cx="2677754" cy="1526203"/>
            </a:xfrm>
            <a:prstGeom prst="rect">
              <a:avLst/>
            </a:prstGeom>
            <a:noFill/>
          </p:spPr>
          <p:txBody>
            <a:bodyPr wrap="square" rtlCol="0">
              <a:spAutoFit/>
            </a:bodyPr>
            <a:lstStyle/>
            <a:p>
              <a:pPr algn="ctr"/>
              <a:r>
                <a:rPr lang="en-US" sz="4400" b="1" dirty="0">
                  <a:solidFill>
                    <a:srgbClr val="10746A"/>
                  </a:solidFill>
                  <a:latin typeface="Arial" panose="020B0604020202020204" pitchFamily="34" charset="0"/>
                  <a:cs typeface="Arial" panose="020B0604020202020204" pitchFamily="34" charset="0"/>
                </a:rPr>
                <a:t>19%</a:t>
              </a:r>
            </a:p>
          </p:txBody>
        </p:sp>
        <p:cxnSp>
          <p:nvCxnSpPr>
            <p:cNvPr id="58" name="Straight Connector 57">
              <a:extLst>
                <a:ext uri="{FF2B5EF4-FFF2-40B4-BE49-F238E27FC236}">
                  <a16:creationId xmlns:a16="http://schemas.microsoft.com/office/drawing/2014/main" id="{7499D1F6-6F64-E045-A629-F16A8AF17DEB}"/>
                </a:ext>
              </a:extLst>
            </p:cNvPr>
            <p:cNvCxnSpPr/>
            <p:nvPr/>
          </p:nvCxnSpPr>
          <p:spPr>
            <a:xfrm flipV="1">
              <a:off x="2114979" y="3256871"/>
              <a:ext cx="3407804" cy="10321"/>
            </a:xfrm>
            <a:prstGeom prst="line">
              <a:avLst/>
            </a:prstGeom>
            <a:ln w="28575">
              <a:solidFill>
                <a:srgbClr val="10746A"/>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dirty="0">
                  <a:solidFill>
                    <a:srgbClr val="10746A"/>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dirty="0">
                  <a:solidFill>
                    <a:srgbClr val="10746A"/>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60" name="Group 59">
            <a:extLst>
              <a:ext uri="{FF2B5EF4-FFF2-40B4-BE49-F238E27FC236}">
                <a16:creationId xmlns:a16="http://schemas.microsoft.com/office/drawing/2014/main" id="{D0557C50-0B31-9348-AF2A-301002B74889}"/>
              </a:ext>
            </a:extLst>
          </p:cNvPr>
          <p:cNvGrpSpPr/>
          <p:nvPr userDrawn="1"/>
        </p:nvGrpSpPr>
        <p:grpSpPr>
          <a:xfrm>
            <a:off x="1800890" y="2785639"/>
            <a:ext cx="2268189" cy="1349665"/>
            <a:chOff x="1985262" y="1786188"/>
            <a:chExt cx="3594613" cy="2579532"/>
          </a:xfrm>
        </p:grpSpPr>
        <p:sp>
          <p:nvSpPr>
            <p:cNvPr id="61" name="TextBox 60">
              <a:extLst>
                <a:ext uri="{FF2B5EF4-FFF2-40B4-BE49-F238E27FC236}">
                  <a16:creationId xmlns:a16="http://schemas.microsoft.com/office/drawing/2014/main" id="{B0759468-3783-DD45-AC2F-7E3842278B7D}"/>
                </a:ext>
              </a:extLst>
            </p:cNvPr>
            <p:cNvSpPr txBox="1"/>
            <p:nvPr/>
          </p:nvSpPr>
          <p:spPr>
            <a:xfrm>
              <a:off x="2401825" y="1786188"/>
              <a:ext cx="2677754" cy="1470585"/>
            </a:xfrm>
            <a:prstGeom prst="rect">
              <a:avLst/>
            </a:prstGeom>
            <a:noFill/>
          </p:spPr>
          <p:txBody>
            <a:bodyPr wrap="square" rtlCol="0">
              <a:spAutoFit/>
            </a:bodyPr>
            <a:lstStyle/>
            <a:p>
              <a:pPr algn="ctr"/>
              <a:r>
                <a:rPr lang="en-US" sz="4400" b="1" dirty="0">
                  <a:solidFill>
                    <a:srgbClr val="F18500"/>
                  </a:solidFill>
                  <a:latin typeface="Arial" panose="020B0604020202020204" pitchFamily="34" charset="0"/>
                  <a:cs typeface="Arial" panose="020B0604020202020204" pitchFamily="34" charset="0"/>
                </a:rPr>
                <a:t>19%</a:t>
              </a:r>
            </a:p>
          </p:txBody>
        </p:sp>
        <p:cxnSp>
          <p:nvCxnSpPr>
            <p:cNvPr id="62" name="Straight Connector 61">
              <a:extLst>
                <a:ext uri="{FF2B5EF4-FFF2-40B4-BE49-F238E27FC236}">
                  <a16:creationId xmlns:a16="http://schemas.microsoft.com/office/drawing/2014/main" id="{7499D1F6-6F64-E045-A629-F16A8AF17DEB}"/>
                </a:ext>
              </a:extLst>
            </p:cNvPr>
            <p:cNvCxnSpPr/>
            <p:nvPr/>
          </p:nvCxnSpPr>
          <p:spPr>
            <a:xfrm flipV="1">
              <a:off x="2114979" y="3256871"/>
              <a:ext cx="3407805" cy="10321"/>
            </a:xfrm>
            <a:prstGeom prst="line">
              <a:avLst/>
            </a:prstGeom>
            <a:ln w="28575">
              <a:solidFill>
                <a:srgbClr val="F18500"/>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dirty="0">
                  <a:solidFill>
                    <a:srgbClr val="F18500"/>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dirty="0">
                  <a:solidFill>
                    <a:srgbClr val="F18500"/>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64" name="Group 63">
            <a:extLst>
              <a:ext uri="{FF2B5EF4-FFF2-40B4-BE49-F238E27FC236}">
                <a16:creationId xmlns:a16="http://schemas.microsoft.com/office/drawing/2014/main" id="{D0557C50-0B31-9348-AF2A-301002B74889}"/>
              </a:ext>
            </a:extLst>
          </p:cNvPr>
          <p:cNvGrpSpPr/>
          <p:nvPr userDrawn="1"/>
        </p:nvGrpSpPr>
        <p:grpSpPr>
          <a:xfrm>
            <a:off x="4949634" y="2785639"/>
            <a:ext cx="2289366" cy="1349665"/>
            <a:chOff x="1985262" y="1786188"/>
            <a:chExt cx="3594613" cy="2579532"/>
          </a:xfrm>
        </p:grpSpPr>
        <p:sp>
          <p:nvSpPr>
            <p:cNvPr id="65" name="TextBox 64">
              <a:extLst>
                <a:ext uri="{FF2B5EF4-FFF2-40B4-BE49-F238E27FC236}">
                  <a16:creationId xmlns:a16="http://schemas.microsoft.com/office/drawing/2014/main" id="{B0759468-3783-DD45-AC2F-7E3842278B7D}"/>
                </a:ext>
              </a:extLst>
            </p:cNvPr>
            <p:cNvSpPr txBox="1"/>
            <p:nvPr/>
          </p:nvSpPr>
          <p:spPr>
            <a:xfrm>
              <a:off x="2401825" y="1786188"/>
              <a:ext cx="2677753" cy="1470585"/>
            </a:xfrm>
            <a:prstGeom prst="rect">
              <a:avLst/>
            </a:prstGeom>
            <a:noFill/>
          </p:spPr>
          <p:txBody>
            <a:bodyPr wrap="square" rtlCol="0">
              <a:spAutoFit/>
            </a:bodyPr>
            <a:lstStyle/>
            <a:p>
              <a:pPr algn="ctr"/>
              <a:r>
                <a:rPr lang="en-US" sz="4400" b="1" dirty="0">
                  <a:solidFill>
                    <a:srgbClr val="73B82B"/>
                  </a:solidFill>
                  <a:latin typeface="Arial" panose="020B0604020202020204" pitchFamily="34" charset="0"/>
                  <a:cs typeface="Arial" panose="020B0604020202020204" pitchFamily="34" charset="0"/>
                </a:rPr>
                <a:t>19%</a:t>
              </a:r>
            </a:p>
          </p:txBody>
        </p:sp>
        <p:cxnSp>
          <p:nvCxnSpPr>
            <p:cNvPr id="66" name="Straight Connector 65">
              <a:extLst>
                <a:ext uri="{FF2B5EF4-FFF2-40B4-BE49-F238E27FC236}">
                  <a16:creationId xmlns:a16="http://schemas.microsoft.com/office/drawing/2014/main" id="{7499D1F6-6F64-E045-A629-F16A8AF17DEB}"/>
                </a:ext>
              </a:extLst>
            </p:cNvPr>
            <p:cNvCxnSpPr/>
            <p:nvPr/>
          </p:nvCxnSpPr>
          <p:spPr>
            <a:xfrm flipV="1">
              <a:off x="2114979" y="3271937"/>
              <a:ext cx="3407805" cy="10321"/>
            </a:xfrm>
            <a:prstGeom prst="line">
              <a:avLst/>
            </a:prstGeom>
            <a:ln w="28575">
              <a:solidFill>
                <a:srgbClr val="73B82B"/>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dirty="0">
                  <a:solidFill>
                    <a:srgbClr val="73B82B"/>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dirty="0">
                  <a:solidFill>
                    <a:srgbClr val="73B82B"/>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sp>
        <p:nvSpPr>
          <p:cNvPr id="23" name="Content Placeholder 2"/>
          <p:cNvSpPr>
            <a:spLocks noGrp="1"/>
          </p:cNvSpPr>
          <p:nvPr>
            <p:ph sz="quarter" idx="10" hasCustomPrompt="1"/>
          </p:nvPr>
        </p:nvSpPr>
        <p:spPr>
          <a:xfrm>
            <a:off x="186596" y="211096"/>
            <a:ext cx="8672097" cy="1171575"/>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Tree>
    <p:extLst>
      <p:ext uri="{BB962C8B-B14F-4D97-AF65-F5344CB8AC3E}">
        <p14:creationId xmlns:p14="http://schemas.microsoft.com/office/powerpoint/2010/main" val="2476875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ntent slide 3">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348A56A-D03E-7C4E-AE8E-F896E6A5A11B}"/>
              </a:ext>
            </a:extLst>
          </p:cNvPr>
          <p:cNvGraphicFramePr/>
          <p:nvPr userDrawn="1">
            <p:extLst>
              <p:ext uri="{D42A27DB-BD31-4B8C-83A1-F6EECF244321}">
                <p14:modId xmlns:p14="http://schemas.microsoft.com/office/powerpoint/2010/main" val="286463332"/>
              </p:ext>
            </p:extLst>
          </p:nvPr>
        </p:nvGraphicFramePr>
        <p:xfrm>
          <a:off x="2925649" y="1218723"/>
          <a:ext cx="4923808" cy="3149179"/>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5" name="Text Placeholder 2">
            <a:extLst>
              <a:ext uri="{FF2B5EF4-FFF2-40B4-BE49-F238E27FC236}">
                <a16:creationId xmlns:a16="http://schemas.microsoft.com/office/drawing/2014/main" id="{A91CD518-0B4F-4DDD-8245-74B5057E9664}"/>
              </a:ext>
            </a:extLst>
          </p:cNvPr>
          <p:cNvSpPr>
            <a:spLocks noGrp="1"/>
          </p:cNvSpPr>
          <p:nvPr>
            <p:ph type="body" sz="quarter" idx="13" hasCustomPrompt="1"/>
          </p:nvPr>
        </p:nvSpPr>
        <p:spPr>
          <a:xfrm>
            <a:off x="186597" y="1311275"/>
            <a:ext cx="229662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2583801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ontent slide 3">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ADE844C2-66A4-7347-BB76-EF1AA2EFEA89}"/>
              </a:ext>
            </a:extLst>
          </p:cNvPr>
          <p:cNvGraphicFramePr/>
          <p:nvPr userDrawn="1">
            <p:extLst>
              <p:ext uri="{D42A27DB-BD31-4B8C-83A1-F6EECF244321}">
                <p14:modId xmlns:p14="http://schemas.microsoft.com/office/powerpoint/2010/main" val="1544693725"/>
              </p:ext>
            </p:extLst>
          </p:nvPr>
        </p:nvGraphicFramePr>
        <p:xfrm>
          <a:off x="3380198" y="1259540"/>
          <a:ext cx="5003514" cy="3295755"/>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6" name="Text Placeholder 2">
            <a:extLst>
              <a:ext uri="{FF2B5EF4-FFF2-40B4-BE49-F238E27FC236}">
                <a16:creationId xmlns:a16="http://schemas.microsoft.com/office/drawing/2014/main" id="{796BE319-1C15-41CC-A596-E46D2BF7CC74}"/>
              </a:ext>
            </a:extLst>
          </p:cNvPr>
          <p:cNvSpPr>
            <a:spLocks noGrp="1"/>
          </p:cNvSpPr>
          <p:nvPr>
            <p:ph type="body" sz="quarter" idx="13" hasCustomPrompt="1"/>
          </p:nvPr>
        </p:nvSpPr>
        <p:spPr>
          <a:xfrm>
            <a:off x="186597" y="1311275"/>
            <a:ext cx="229662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2970813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ontent slide 3">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F8E69A5-8A32-3B48-8662-8A79DC2E0921}"/>
              </a:ext>
            </a:extLst>
          </p:cNvPr>
          <p:cNvGraphicFramePr/>
          <p:nvPr userDrawn="1">
            <p:extLst>
              <p:ext uri="{D42A27DB-BD31-4B8C-83A1-F6EECF244321}">
                <p14:modId xmlns:p14="http://schemas.microsoft.com/office/powerpoint/2010/main" val="3268563056"/>
              </p:ext>
            </p:extLst>
          </p:nvPr>
        </p:nvGraphicFramePr>
        <p:xfrm>
          <a:off x="2586555" y="1209354"/>
          <a:ext cx="5804951" cy="3027488"/>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5" name="Text Placeholder 2">
            <a:extLst>
              <a:ext uri="{FF2B5EF4-FFF2-40B4-BE49-F238E27FC236}">
                <a16:creationId xmlns:a16="http://schemas.microsoft.com/office/drawing/2014/main" id="{020285F8-6946-46F6-9325-70AD32F1D6C8}"/>
              </a:ext>
            </a:extLst>
          </p:cNvPr>
          <p:cNvSpPr>
            <a:spLocks noGrp="1"/>
          </p:cNvSpPr>
          <p:nvPr>
            <p:ph type="body" sz="quarter" idx="13" hasCustomPrompt="1"/>
          </p:nvPr>
        </p:nvSpPr>
        <p:spPr>
          <a:xfrm>
            <a:off x="186597" y="1311275"/>
            <a:ext cx="229662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3314826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ontent slide 3">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AFD6674-8208-4117-92B8-8BA50FAB180F}"/>
              </a:ext>
            </a:extLst>
          </p:cNvPr>
          <p:cNvGraphicFramePr>
            <a:graphicFrameLocks noGrp="1"/>
          </p:cNvGraphicFramePr>
          <p:nvPr userDrawn="1">
            <p:extLst>
              <p:ext uri="{D42A27DB-BD31-4B8C-83A1-F6EECF244321}">
                <p14:modId xmlns:p14="http://schemas.microsoft.com/office/powerpoint/2010/main" val="2266213361"/>
              </p:ext>
            </p:extLst>
          </p:nvPr>
        </p:nvGraphicFramePr>
        <p:xfrm>
          <a:off x="287338" y="1689652"/>
          <a:ext cx="7137192" cy="1106344"/>
        </p:xfrm>
        <a:graphic>
          <a:graphicData uri="http://schemas.openxmlformats.org/drawingml/2006/table">
            <a:tbl>
              <a:tblPr firstRow="1" bandRow="1">
                <a:tableStyleId>{5C22544A-7EE6-4342-B048-85BDC9FD1C3A}</a:tableStyleId>
              </a:tblPr>
              <a:tblGrid>
                <a:gridCol w="1189532">
                  <a:extLst>
                    <a:ext uri="{9D8B030D-6E8A-4147-A177-3AD203B41FA5}">
                      <a16:colId xmlns:a16="http://schemas.microsoft.com/office/drawing/2014/main" val="3822116847"/>
                    </a:ext>
                  </a:extLst>
                </a:gridCol>
                <a:gridCol w="1189532">
                  <a:extLst>
                    <a:ext uri="{9D8B030D-6E8A-4147-A177-3AD203B41FA5}">
                      <a16:colId xmlns:a16="http://schemas.microsoft.com/office/drawing/2014/main" val="1796008628"/>
                    </a:ext>
                  </a:extLst>
                </a:gridCol>
                <a:gridCol w="1189532">
                  <a:extLst>
                    <a:ext uri="{9D8B030D-6E8A-4147-A177-3AD203B41FA5}">
                      <a16:colId xmlns:a16="http://schemas.microsoft.com/office/drawing/2014/main" val="3879958063"/>
                    </a:ext>
                  </a:extLst>
                </a:gridCol>
                <a:gridCol w="1189532">
                  <a:extLst>
                    <a:ext uri="{9D8B030D-6E8A-4147-A177-3AD203B41FA5}">
                      <a16:colId xmlns:a16="http://schemas.microsoft.com/office/drawing/2014/main" val="3650332254"/>
                    </a:ext>
                  </a:extLst>
                </a:gridCol>
                <a:gridCol w="1189532">
                  <a:extLst>
                    <a:ext uri="{9D8B030D-6E8A-4147-A177-3AD203B41FA5}">
                      <a16:colId xmlns:a16="http://schemas.microsoft.com/office/drawing/2014/main" val="3035283889"/>
                    </a:ext>
                  </a:extLst>
                </a:gridCol>
                <a:gridCol w="1189532">
                  <a:extLst>
                    <a:ext uri="{9D8B030D-6E8A-4147-A177-3AD203B41FA5}">
                      <a16:colId xmlns:a16="http://schemas.microsoft.com/office/drawing/2014/main" val="2593290401"/>
                    </a:ext>
                  </a:extLst>
                </a:gridCol>
              </a:tblGrid>
              <a:tr h="276586">
                <a:tc>
                  <a:txBody>
                    <a:bodyPr/>
                    <a:lstStyle/>
                    <a:p>
                      <a:pPr algn="ctr"/>
                      <a:r>
                        <a:rPr lang="en-US" sz="800" b="0" i="0" dirty="0">
                          <a:latin typeface="+mj-lt"/>
                        </a:rPr>
                        <a:t>XXXXXXXXXXXXX</a:t>
                      </a: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a:t>
                      </a:r>
                      <a:endParaRPr lang="en-US" sz="800" dirty="0">
                        <a:latin typeface="+mj-lt"/>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extLst>
                  <a:ext uri="{0D108BD9-81ED-4DB2-BD59-A6C34878D82A}">
                    <a16:rowId xmlns:a16="http://schemas.microsoft.com/office/drawing/2014/main" val="1577180098"/>
                  </a:ext>
                </a:extLst>
              </a:tr>
              <a:tr h="276586">
                <a:tc>
                  <a:txBody>
                    <a:bodyPr/>
                    <a:lstStyle/>
                    <a:p>
                      <a:pPr algn="ct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988255196"/>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001B71"/>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3377887121"/>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001B71"/>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algn="ct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2157991891"/>
                  </a:ext>
                </a:extLst>
              </a:tr>
            </a:tbl>
          </a:graphicData>
        </a:graphic>
      </p:graphicFrame>
      <p:graphicFrame>
        <p:nvGraphicFramePr>
          <p:cNvPr id="6" name="Table 5">
            <a:extLst>
              <a:ext uri="{FF2B5EF4-FFF2-40B4-BE49-F238E27FC236}">
                <a16:creationId xmlns:a16="http://schemas.microsoft.com/office/drawing/2014/main" id="{485AC98B-3184-4158-8DB1-FD0896BAEA5C}"/>
              </a:ext>
            </a:extLst>
          </p:cNvPr>
          <p:cNvGraphicFramePr>
            <a:graphicFrameLocks noGrp="1"/>
          </p:cNvGraphicFramePr>
          <p:nvPr userDrawn="1">
            <p:extLst>
              <p:ext uri="{D42A27DB-BD31-4B8C-83A1-F6EECF244321}">
                <p14:modId xmlns:p14="http://schemas.microsoft.com/office/powerpoint/2010/main" val="2248348035"/>
              </p:ext>
            </p:extLst>
          </p:nvPr>
        </p:nvGraphicFramePr>
        <p:xfrm>
          <a:off x="287338" y="3153802"/>
          <a:ext cx="7137192" cy="1106344"/>
        </p:xfrm>
        <a:graphic>
          <a:graphicData uri="http://schemas.openxmlformats.org/drawingml/2006/table">
            <a:tbl>
              <a:tblPr firstRow="1" bandRow="1">
                <a:tableStyleId>{5C22544A-7EE6-4342-B048-85BDC9FD1C3A}</a:tableStyleId>
              </a:tblPr>
              <a:tblGrid>
                <a:gridCol w="1189532">
                  <a:extLst>
                    <a:ext uri="{9D8B030D-6E8A-4147-A177-3AD203B41FA5}">
                      <a16:colId xmlns:a16="http://schemas.microsoft.com/office/drawing/2014/main" val="3822116847"/>
                    </a:ext>
                  </a:extLst>
                </a:gridCol>
                <a:gridCol w="1189532">
                  <a:extLst>
                    <a:ext uri="{9D8B030D-6E8A-4147-A177-3AD203B41FA5}">
                      <a16:colId xmlns:a16="http://schemas.microsoft.com/office/drawing/2014/main" val="1796008628"/>
                    </a:ext>
                  </a:extLst>
                </a:gridCol>
                <a:gridCol w="1189532">
                  <a:extLst>
                    <a:ext uri="{9D8B030D-6E8A-4147-A177-3AD203B41FA5}">
                      <a16:colId xmlns:a16="http://schemas.microsoft.com/office/drawing/2014/main" val="3879958063"/>
                    </a:ext>
                  </a:extLst>
                </a:gridCol>
                <a:gridCol w="1189532">
                  <a:extLst>
                    <a:ext uri="{9D8B030D-6E8A-4147-A177-3AD203B41FA5}">
                      <a16:colId xmlns:a16="http://schemas.microsoft.com/office/drawing/2014/main" val="3650332254"/>
                    </a:ext>
                  </a:extLst>
                </a:gridCol>
                <a:gridCol w="1189532">
                  <a:extLst>
                    <a:ext uri="{9D8B030D-6E8A-4147-A177-3AD203B41FA5}">
                      <a16:colId xmlns:a16="http://schemas.microsoft.com/office/drawing/2014/main" val="3035283889"/>
                    </a:ext>
                  </a:extLst>
                </a:gridCol>
                <a:gridCol w="1189532">
                  <a:extLst>
                    <a:ext uri="{9D8B030D-6E8A-4147-A177-3AD203B41FA5}">
                      <a16:colId xmlns:a16="http://schemas.microsoft.com/office/drawing/2014/main" val="2593290401"/>
                    </a:ext>
                  </a:extLst>
                </a:gridCol>
              </a:tblGrid>
              <a:tr h="276586">
                <a:tc>
                  <a:txBody>
                    <a:bodyPr/>
                    <a:lstStyle/>
                    <a:p>
                      <a:pPr algn="ctr"/>
                      <a:r>
                        <a:rPr lang="en-US" sz="800" b="0" i="0" dirty="0">
                          <a:latin typeface="+mj-lt"/>
                        </a:rPr>
                        <a:t>XXXXXXXXXXXXX</a:t>
                      </a:r>
                    </a:p>
                  </a:txBody>
                  <a:tcPr marL="32707" marR="32707" marT="49061" marB="49061" anchor="ctr">
                    <a:lnL w="12700" cap="flat" cmpd="sng" algn="ctr">
                      <a:solidFill>
                        <a:srgbClr val="2DB8C5"/>
                      </a:solidFill>
                      <a:prstDash val="solid"/>
                      <a:round/>
                      <a:headEnd type="none" w="med" len="med"/>
                      <a:tailEnd type="none" w="med" len="med"/>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a:t>
                      </a:r>
                      <a:endParaRPr lang="en-US" sz="800" dirty="0">
                        <a:latin typeface="+mj-lt"/>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mpd="sng">
                      <a:noFill/>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extLst>
                  <a:ext uri="{0D108BD9-81ED-4DB2-BD59-A6C34878D82A}">
                    <a16:rowId xmlns:a16="http://schemas.microsoft.com/office/drawing/2014/main" val="1577180098"/>
                  </a:ext>
                </a:extLst>
              </a:tr>
              <a:tr h="276586">
                <a:tc>
                  <a:txBody>
                    <a:bodyPr/>
                    <a:lstStyle/>
                    <a:p>
                      <a:pPr algn="ct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8255196"/>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7887121"/>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7991891"/>
                  </a:ext>
                </a:extLst>
              </a:tr>
            </a:tbl>
          </a:graphicData>
        </a:graphic>
      </p:graphicFrame>
      <p:sp>
        <p:nvSpPr>
          <p:cNvPr id="10"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7" name="Text Placeholder 2">
            <a:extLst>
              <a:ext uri="{FF2B5EF4-FFF2-40B4-BE49-F238E27FC236}">
                <a16:creationId xmlns:a16="http://schemas.microsoft.com/office/drawing/2014/main" id="{3ABA65EC-BE67-47F1-855B-E0BFD2EA8CE3}"/>
              </a:ext>
            </a:extLst>
          </p:cNvPr>
          <p:cNvSpPr>
            <a:spLocks noGrp="1"/>
          </p:cNvSpPr>
          <p:nvPr>
            <p:ph type="body" sz="quarter" idx="13" hasCustomPrompt="1"/>
          </p:nvPr>
        </p:nvSpPr>
        <p:spPr>
          <a:xfrm>
            <a:off x="186596" y="1311275"/>
            <a:ext cx="867209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p:txBody>
      </p:sp>
    </p:spTree>
    <p:extLst>
      <p:ext uri="{BB962C8B-B14F-4D97-AF65-F5344CB8AC3E}">
        <p14:creationId xmlns:p14="http://schemas.microsoft.com/office/powerpoint/2010/main" val="3833570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End slide_Logo">
    <p:bg>
      <p:bgPr>
        <a:solidFill>
          <a:srgbClr val="001738"/>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811C00-D549-464E-ADFA-3C1836754071}"/>
              </a:ext>
            </a:extLst>
          </p:cNvPr>
          <p:cNvSpPr txBox="1"/>
          <p:nvPr userDrawn="1"/>
        </p:nvSpPr>
        <p:spPr>
          <a:xfrm>
            <a:off x="3282511" y="1820461"/>
            <a:ext cx="2770419" cy="646331"/>
          </a:xfrm>
          <a:prstGeom prst="rect">
            <a:avLst/>
          </a:prstGeom>
          <a:noFill/>
        </p:spPr>
        <p:txBody>
          <a:bodyPr wrap="square" rtlCol="0">
            <a:spAutoFit/>
          </a:bodyPr>
          <a:lstStyle/>
          <a:p>
            <a:pPr algn="l"/>
            <a:r>
              <a:rPr lang="en-GB" sz="3600" b="1" dirty="0">
                <a:solidFill>
                  <a:schemeClr val="bg1"/>
                </a:solidFill>
                <a:latin typeface="Arial" panose="020B0604020202020204" pitchFamily="34" charset="0"/>
                <a:cs typeface="Arial" panose="020B0604020202020204" pitchFamily="34" charset="0"/>
              </a:rPr>
              <a:t>Thank you</a:t>
            </a:r>
          </a:p>
        </p:txBody>
      </p:sp>
      <p:pic>
        <p:nvPicPr>
          <p:cNvPr id="5" name="Picture 4">
            <a:extLst>
              <a:ext uri="{FF2B5EF4-FFF2-40B4-BE49-F238E27FC236}">
                <a16:creationId xmlns:a16="http://schemas.microsoft.com/office/drawing/2014/main" id="{C702E20F-3716-337A-D998-C5B88FD44F00}"/>
              </a:ext>
            </a:extLst>
          </p:cNvPr>
          <p:cNvPicPr>
            <a:picLocks noChangeAspect="1"/>
          </p:cNvPicPr>
          <p:nvPr userDrawn="1"/>
        </p:nvPicPr>
        <p:blipFill>
          <a:blip r:embed="rId2"/>
          <a:stretch>
            <a:fillRect/>
          </a:stretch>
        </p:blipFill>
        <p:spPr>
          <a:xfrm>
            <a:off x="2283797" y="2676709"/>
            <a:ext cx="4576406" cy="1217576"/>
          </a:xfrm>
          <a:prstGeom prst="rect">
            <a:avLst/>
          </a:prstGeom>
        </p:spPr>
      </p:pic>
    </p:spTree>
    <p:extLst>
      <p:ext uri="{BB962C8B-B14F-4D97-AF65-F5344CB8AC3E}">
        <p14:creationId xmlns:p14="http://schemas.microsoft.com/office/powerpoint/2010/main" val="2263592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Content slide 3">
    <p:spTree>
      <p:nvGrpSpPr>
        <p:cNvPr id="1" name=""/>
        <p:cNvGrpSpPr/>
        <p:nvPr/>
      </p:nvGrpSpPr>
      <p:grpSpPr>
        <a:xfrm>
          <a:off x="0" y="0"/>
          <a:ext cx="0" cy="0"/>
          <a:chOff x="0" y="0"/>
          <a:chExt cx="0" cy="0"/>
        </a:xfrm>
      </p:grpSpPr>
      <p:sp>
        <p:nvSpPr>
          <p:cNvPr id="13"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7" name="Text Placeholder 2">
            <a:extLst>
              <a:ext uri="{FF2B5EF4-FFF2-40B4-BE49-F238E27FC236}">
                <a16:creationId xmlns:a16="http://schemas.microsoft.com/office/drawing/2014/main" id="{BF9F98BB-2095-434E-97D1-3636B7E7563C}"/>
              </a:ext>
            </a:extLst>
          </p:cNvPr>
          <p:cNvSpPr>
            <a:spLocks noGrp="1"/>
          </p:cNvSpPr>
          <p:nvPr>
            <p:ph type="body" sz="quarter" idx="13" hasCustomPrompt="1"/>
          </p:nvPr>
        </p:nvSpPr>
        <p:spPr>
          <a:xfrm>
            <a:off x="186596" y="1311275"/>
            <a:ext cx="867209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marL="0" indent="0">
              <a:buNone/>
            </a:pPr>
            <a:endParaRPr lang="en-US" dirty="0"/>
          </a:p>
        </p:txBody>
      </p:sp>
    </p:spTree>
    <p:extLst>
      <p:ext uri="{BB962C8B-B14F-4D97-AF65-F5344CB8AC3E}">
        <p14:creationId xmlns:p14="http://schemas.microsoft.com/office/powerpoint/2010/main" val="23164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End slide_Logo">
    <p:bg>
      <p:bgPr>
        <a:solidFill>
          <a:srgbClr val="001738"/>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768708-EA28-A66F-73A3-6086B3E30442}"/>
              </a:ext>
            </a:extLst>
          </p:cNvPr>
          <p:cNvPicPr>
            <a:picLocks noChangeAspect="1"/>
          </p:cNvPicPr>
          <p:nvPr userDrawn="1"/>
        </p:nvPicPr>
        <p:blipFill>
          <a:blip r:embed="rId2"/>
          <a:stretch>
            <a:fillRect/>
          </a:stretch>
        </p:blipFill>
        <p:spPr>
          <a:xfrm>
            <a:off x="2283797" y="1962962"/>
            <a:ext cx="4576406" cy="1217576"/>
          </a:xfrm>
          <a:prstGeom prst="rect">
            <a:avLst/>
          </a:prstGeom>
        </p:spPr>
      </p:pic>
    </p:spTree>
    <p:extLst>
      <p:ext uri="{BB962C8B-B14F-4D97-AF65-F5344CB8AC3E}">
        <p14:creationId xmlns:p14="http://schemas.microsoft.com/office/powerpoint/2010/main" val="4293692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slide 3">
    <p:spTree>
      <p:nvGrpSpPr>
        <p:cNvPr id="1" name=""/>
        <p:cNvGrpSpPr/>
        <p:nvPr/>
      </p:nvGrpSpPr>
      <p:grpSpPr>
        <a:xfrm>
          <a:off x="0" y="0"/>
          <a:ext cx="0" cy="0"/>
          <a:chOff x="0" y="0"/>
          <a:chExt cx="0" cy="0"/>
        </a:xfrm>
      </p:grpSpPr>
      <p:sp>
        <p:nvSpPr>
          <p:cNvPr id="13"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7" name="Text Placeholder 2">
            <a:extLst>
              <a:ext uri="{FF2B5EF4-FFF2-40B4-BE49-F238E27FC236}">
                <a16:creationId xmlns:a16="http://schemas.microsoft.com/office/drawing/2014/main" id="{BF9F98BB-2095-434E-97D1-3636B7E7563C}"/>
              </a:ext>
            </a:extLst>
          </p:cNvPr>
          <p:cNvSpPr>
            <a:spLocks noGrp="1"/>
          </p:cNvSpPr>
          <p:nvPr>
            <p:ph type="body" sz="quarter" idx="13" hasCustomPrompt="1"/>
          </p:nvPr>
        </p:nvSpPr>
        <p:spPr>
          <a:xfrm>
            <a:off x="186596" y="1311275"/>
            <a:ext cx="4277455"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marL="0" indent="0">
              <a:buNone/>
            </a:pPr>
            <a:endParaRPr lang="en-US" dirty="0"/>
          </a:p>
        </p:txBody>
      </p:sp>
      <p:sp>
        <p:nvSpPr>
          <p:cNvPr id="9" name="Text Placeholder 2">
            <a:extLst>
              <a:ext uri="{FF2B5EF4-FFF2-40B4-BE49-F238E27FC236}">
                <a16:creationId xmlns:a16="http://schemas.microsoft.com/office/drawing/2014/main" id="{35C7A6F9-784D-428C-B9C4-650A70FFC077}"/>
              </a:ext>
            </a:extLst>
          </p:cNvPr>
          <p:cNvSpPr>
            <a:spLocks noGrp="1"/>
          </p:cNvSpPr>
          <p:nvPr>
            <p:ph type="body" sz="quarter" idx="14" hasCustomPrompt="1"/>
          </p:nvPr>
        </p:nvSpPr>
        <p:spPr>
          <a:xfrm>
            <a:off x="4580865" y="1311275"/>
            <a:ext cx="4277455"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p:txBody>
      </p:sp>
    </p:spTree>
    <p:extLst>
      <p:ext uri="{BB962C8B-B14F-4D97-AF65-F5344CB8AC3E}">
        <p14:creationId xmlns:p14="http://schemas.microsoft.com/office/powerpoint/2010/main" val="3102203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6C74048-C75E-FD4A-A2F0-C36E16C2A344}"/>
              </a:ext>
            </a:extLst>
          </p:cNvPr>
          <p:cNvSpPr>
            <a:spLocks noGrp="1"/>
          </p:cNvSpPr>
          <p:nvPr>
            <p:ph type="pic" sz="quarter" idx="11" hasCustomPrompt="1"/>
          </p:nvPr>
        </p:nvSpPr>
        <p:spPr>
          <a:xfrm>
            <a:off x="4679950" y="1311276"/>
            <a:ext cx="4186238" cy="2791997"/>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9"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4679950" y="4176072"/>
            <a:ext cx="4186238" cy="87954"/>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1"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7" name="Text Placeholder 2">
            <a:extLst>
              <a:ext uri="{FF2B5EF4-FFF2-40B4-BE49-F238E27FC236}">
                <a16:creationId xmlns:a16="http://schemas.microsoft.com/office/drawing/2014/main" id="{00C9E275-0734-425E-938B-16131D4657EE}"/>
              </a:ext>
            </a:extLst>
          </p:cNvPr>
          <p:cNvSpPr>
            <a:spLocks noGrp="1"/>
          </p:cNvSpPr>
          <p:nvPr>
            <p:ph type="body" sz="quarter" idx="13" hasCustomPrompt="1"/>
          </p:nvPr>
        </p:nvSpPr>
        <p:spPr>
          <a:xfrm>
            <a:off x="186596" y="1311275"/>
            <a:ext cx="4385404"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90828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6C74048-C75E-FD4A-A2F0-C36E16C2A344}"/>
              </a:ext>
            </a:extLst>
          </p:cNvPr>
          <p:cNvSpPr>
            <a:spLocks noGrp="1"/>
          </p:cNvSpPr>
          <p:nvPr>
            <p:ph type="pic" sz="quarter" idx="11" hasCustomPrompt="1"/>
          </p:nvPr>
        </p:nvSpPr>
        <p:spPr>
          <a:xfrm>
            <a:off x="6767512" y="1311276"/>
            <a:ext cx="2098675" cy="2773707"/>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3"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6767512"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0"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3" name="Text Placeholder 2">
            <a:extLst>
              <a:ext uri="{FF2B5EF4-FFF2-40B4-BE49-F238E27FC236}">
                <a16:creationId xmlns:a16="http://schemas.microsoft.com/office/drawing/2014/main" id="{9602840F-CF0A-4B0C-876C-214741C51912}"/>
              </a:ext>
            </a:extLst>
          </p:cNvPr>
          <p:cNvSpPr>
            <a:spLocks noGrp="1"/>
          </p:cNvSpPr>
          <p:nvPr>
            <p:ph type="body" sz="quarter" idx="13" hasCustomPrompt="1"/>
          </p:nvPr>
        </p:nvSpPr>
        <p:spPr>
          <a:xfrm>
            <a:off x="186596" y="1311275"/>
            <a:ext cx="6447286"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1516180862"/>
      </p:ext>
    </p:extLst>
  </p:cSld>
  <p:clrMapOvr>
    <a:masterClrMapping/>
  </p:clrMapOvr>
  <p:extLst>
    <p:ext uri="{DCECCB84-F9BA-43D5-87BE-67443E8EF086}">
      <p15:sldGuideLst xmlns:p15="http://schemas.microsoft.com/office/powerpoint/2012/main">
        <p15:guide id="1" pos="419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3 ">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EBDDE399-7978-8146-B813-A0B3CFED1CCE}"/>
              </a:ext>
            </a:extLst>
          </p:cNvPr>
          <p:cNvSpPr>
            <a:spLocks noGrp="1"/>
          </p:cNvSpPr>
          <p:nvPr>
            <p:ph type="pic" sz="quarter" idx="14" hasCustomPrompt="1"/>
          </p:nvPr>
        </p:nvSpPr>
        <p:spPr>
          <a:xfrm>
            <a:off x="6767512"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1" name="Picture Placeholder 5">
            <a:extLst>
              <a:ext uri="{FF2B5EF4-FFF2-40B4-BE49-F238E27FC236}">
                <a16:creationId xmlns:a16="http://schemas.microsoft.com/office/drawing/2014/main" id="{6D51F31A-86D2-8C4F-A1A9-C88372B37B39}"/>
              </a:ext>
            </a:extLst>
          </p:cNvPr>
          <p:cNvSpPr>
            <a:spLocks noGrp="1"/>
          </p:cNvSpPr>
          <p:nvPr>
            <p:ph type="pic" sz="quarter" idx="16" hasCustomPrompt="1"/>
          </p:nvPr>
        </p:nvSpPr>
        <p:spPr>
          <a:xfrm>
            <a:off x="6767513" y="1311274"/>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7"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6767511"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8" name="Text Placeholder 8">
            <a:extLst>
              <a:ext uri="{FF2B5EF4-FFF2-40B4-BE49-F238E27FC236}">
                <a16:creationId xmlns:a16="http://schemas.microsoft.com/office/drawing/2014/main" id="{C8558A91-5849-F74E-9FFB-8BB3E3F86F0C}"/>
              </a:ext>
            </a:extLst>
          </p:cNvPr>
          <p:cNvSpPr>
            <a:spLocks noGrp="1"/>
          </p:cNvSpPr>
          <p:nvPr>
            <p:ph type="body" sz="quarter" idx="17" hasCustomPrompt="1"/>
          </p:nvPr>
        </p:nvSpPr>
        <p:spPr>
          <a:xfrm>
            <a:off x="6767513"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3"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10" name="Text Placeholder 2">
            <a:extLst>
              <a:ext uri="{FF2B5EF4-FFF2-40B4-BE49-F238E27FC236}">
                <a16:creationId xmlns:a16="http://schemas.microsoft.com/office/drawing/2014/main" id="{739CEF63-09E5-47AB-B122-292E3DA7266B}"/>
              </a:ext>
            </a:extLst>
          </p:cNvPr>
          <p:cNvSpPr>
            <a:spLocks noGrp="1"/>
          </p:cNvSpPr>
          <p:nvPr>
            <p:ph type="body" sz="quarter" idx="13" hasCustomPrompt="1"/>
          </p:nvPr>
        </p:nvSpPr>
        <p:spPr>
          <a:xfrm>
            <a:off x="186596" y="1311275"/>
            <a:ext cx="6447286"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1840049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4">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DE942392-5A1D-4B43-9FC3-CF83A59FC53E}"/>
              </a:ext>
            </a:extLst>
          </p:cNvPr>
          <p:cNvSpPr>
            <a:spLocks noGrp="1"/>
          </p:cNvSpPr>
          <p:nvPr>
            <p:ph type="pic" sz="quarter" idx="16" hasCustomPrompt="1"/>
          </p:nvPr>
        </p:nvSpPr>
        <p:spPr>
          <a:xfrm>
            <a:off x="6767513" y="1311275"/>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8"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4572001" y="1322602"/>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6767511"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5" name="Text Placeholder 8">
            <a:extLst>
              <a:ext uri="{FF2B5EF4-FFF2-40B4-BE49-F238E27FC236}">
                <a16:creationId xmlns:a16="http://schemas.microsoft.com/office/drawing/2014/main" id="{C8558A91-5849-F74E-9FFB-8BB3E3F86F0C}"/>
              </a:ext>
            </a:extLst>
          </p:cNvPr>
          <p:cNvSpPr>
            <a:spLocks noGrp="1"/>
          </p:cNvSpPr>
          <p:nvPr>
            <p:ph type="body" sz="quarter" idx="17" hasCustomPrompt="1"/>
          </p:nvPr>
        </p:nvSpPr>
        <p:spPr>
          <a:xfrm>
            <a:off x="6767513"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6" name="Picture Placeholder 5">
            <a:extLst>
              <a:ext uri="{FF2B5EF4-FFF2-40B4-BE49-F238E27FC236}">
                <a16:creationId xmlns:a16="http://schemas.microsoft.com/office/drawing/2014/main" id="{EBDDE399-7978-8146-B813-A0B3CFED1CCE}"/>
              </a:ext>
            </a:extLst>
          </p:cNvPr>
          <p:cNvSpPr>
            <a:spLocks noGrp="1"/>
          </p:cNvSpPr>
          <p:nvPr>
            <p:ph type="pic" sz="quarter" idx="14" hasCustomPrompt="1"/>
          </p:nvPr>
        </p:nvSpPr>
        <p:spPr>
          <a:xfrm>
            <a:off x="6767512"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7"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4572001"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8"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4571999"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9"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4571999" y="417300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9"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12" name="Text Placeholder 2">
            <a:extLst>
              <a:ext uri="{FF2B5EF4-FFF2-40B4-BE49-F238E27FC236}">
                <a16:creationId xmlns:a16="http://schemas.microsoft.com/office/drawing/2014/main" id="{A5E523E2-4C7B-424A-8715-BA3BD5E8B973}"/>
              </a:ext>
            </a:extLst>
          </p:cNvPr>
          <p:cNvSpPr>
            <a:spLocks noGrp="1"/>
          </p:cNvSpPr>
          <p:nvPr>
            <p:ph type="body" sz="quarter" idx="13" hasCustomPrompt="1"/>
          </p:nvPr>
        </p:nvSpPr>
        <p:spPr>
          <a:xfrm>
            <a:off x="186597" y="1311275"/>
            <a:ext cx="4288564"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147593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5">
    <p:spTree>
      <p:nvGrpSpPr>
        <p:cNvPr id="1" name=""/>
        <p:cNvGrpSpPr/>
        <p:nvPr/>
      </p:nvGrpSpPr>
      <p:grpSpPr>
        <a:xfrm>
          <a:off x="0" y="0"/>
          <a:ext cx="0" cy="0"/>
          <a:chOff x="0" y="0"/>
          <a:chExt cx="0" cy="0"/>
        </a:xfrm>
      </p:grpSpPr>
      <p:sp>
        <p:nvSpPr>
          <p:cNvPr id="21"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4572001" y="1322602"/>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2"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4572001"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3"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4571999"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4571999" y="417300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33"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6767513" y="1322601"/>
            <a:ext cx="2098675" cy="2792301"/>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34"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6767512" y="417795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6"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10" name="Text Placeholder 2">
            <a:extLst>
              <a:ext uri="{FF2B5EF4-FFF2-40B4-BE49-F238E27FC236}">
                <a16:creationId xmlns:a16="http://schemas.microsoft.com/office/drawing/2014/main" id="{7216A11E-B4A5-4F26-9049-F166D72D6258}"/>
              </a:ext>
            </a:extLst>
          </p:cNvPr>
          <p:cNvSpPr>
            <a:spLocks noGrp="1"/>
          </p:cNvSpPr>
          <p:nvPr>
            <p:ph type="body" sz="quarter" idx="13" hasCustomPrompt="1"/>
          </p:nvPr>
        </p:nvSpPr>
        <p:spPr>
          <a:xfrm>
            <a:off x="186597" y="1311275"/>
            <a:ext cx="4288564"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2869923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6">
    <p:spTree>
      <p:nvGrpSpPr>
        <p:cNvPr id="1" name=""/>
        <p:cNvGrpSpPr/>
        <p:nvPr/>
      </p:nvGrpSpPr>
      <p:grpSpPr>
        <a:xfrm>
          <a:off x="0" y="0"/>
          <a:ext cx="0" cy="0"/>
          <a:chOff x="0" y="0"/>
          <a:chExt cx="0" cy="0"/>
        </a:xfrm>
      </p:grpSpPr>
      <p:sp>
        <p:nvSpPr>
          <p:cNvPr id="21"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4572001" y="1322602"/>
            <a:ext cx="4305300"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2"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4571999" y="2607606"/>
            <a:ext cx="4305302"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3"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4572001"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4571999" y="417300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5"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6778626" y="2877213"/>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6"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6778624"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5"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10" name="Text Placeholder 2">
            <a:extLst>
              <a:ext uri="{FF2B5EF4-FFF2-40B4-BE49-F238E27FC236}">
                <a16:creationId xmlns:a16="http://schemas.microsoft.com/office/drawing/2014/main" id="{11A76B9A-C73D-41F4-848B-7B422BD2540C}"/>
              </a:ext>
            </a:extLst>
          </p:cNvPr>
          <p:cNvSpPr>
            <a:spLocks noGrp="1"/>
          </p:cNvSpPr>
          <p:nvPr>
            <p:ph type="body" sz="quarter" idx="13" hasCustomPrompt="1"/>
          </p:nvPr>
        </p:nvSpPr>
        <p:spPr>
          <a:xfrm>
            <a:off x="186597" y="1311275"/>
            <a:ext cx="4288564"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33685009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A670BE8-3C46-EF4F-BC90-6793A5222276}"/>
              </a:ext>
            </a:extLst>
          </p:cNvPr>
          <p:cNvCxnSpPr/>
          <p:nvPr userDrawn="1"/>
        </p:nvCxnSpPr>
        <p:spPr>
          <a:xfrm>
            <a:off x="298188" y="4830791"/>
            <a:ext cx="856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60EBB0CD-6FD6-D3C8-C682-ABBC4C42DBB3}"/>
              </a:ext>
            </a:extLst>
          </p:cNvPr>
          <p:cNvPicPr>
            <a:picLocks noChangeAspect="1"/>
          </p:cNvPicPr>
          <p:nvPr userDrawn="1"/>
        </p:nvPicPr>
        <p:blipFill>
          <a:blip r:embed="rId3"/>
          <a:stretch>
            <a:fillRect/>
          </a:stretch>
        </p:blipFill>
        <p:spPr>
          <a:xfrm>
            <a:off x="279400" y="265800"/>
            <a:ext cx="2498107" cy="664634"/>
          </a:xfrm>
          <a:prstGeom prst="rect">
            <a:avLst/>
          </a:prstGeom>
        </p:spPr>
      </p:pic>
    </p:spTree>
    <p:extLst>
      <p:ext uri="{BB962C8B-B14F-4D97-AF65-F5344CB8AC3E}">
        <p14:creationId xmlns:p14="http://schemas.microsoft.com/office/powerpoint/2010/main" val="2276779460"/>
      </p:ext>
    </p:extLst>
  </p:cSld>
  <p:clrMap bg1="lt1" tx1="dk1" bg2="lt2" tx2="dk2" accent1="accent1" accent2="accent2" accent3="accent3" accent4="accent4" accent5="accent5" accent6="accent6" hlink="hlink" folHlink="folHlink"/>
  <p:sldLayoutIdLst>
    <p:sldLayoutId id="2147483717" r:id="rId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158" userDrawn="1">
          <p15:clr>
            <a:srgbClr val="F26B43"/>
          </p15:clr>
        </p15:guide>
        <p15:guide id="3" pos="176" userDrawn="1">
          <p15:clr>
            <a:srgbClr val="F26B43"/>
          </p15:clr>
        </p15:guide>
        <p15:guide id="4" orient="horz" pos="2981" userDrawn="1">
          <p15:clr>
            <a:srgbClr val="F26B43"/>
          </p15:clr>
        </p15:guide>
        <p15:guide id="5" pos="5585" userDrawn="1">
          <p15:clr>
            <a:srgbClr val="F26B43"/>
          </p15:clr>
        </p15:guide>
        <p15:guide id="6" orient="horz" pos="1620" userDrawn="1">
          <p15:clr>
            <a:srgbClr val="F26B43"/>
          </p15:clr>
        </p15:guide>
        <p15:guide id="7" orient="horz" pos="554" userDrawn="1">
          <p15:clr>
            <a:srgbClr val="F26B43"/>
          </p15:clr>
        </p15:guide>
        <p15:guide id="8" orient="horz" pos="690" userDrawn="1">
          <p15:clr>
            <a:srgbClr val="F26B43"/>
          </p15:clr>
        </p15:guide>
        <p15:guide id="9" orient="horz" pos="826" userDrawn="1">
          <p15:clr>
            <a:srgbClr val="F26B43"/>
          </p15:clr>
        </p15:guide>
        <p15:guide id="10" pos="2812" userDrawn="1">
          <p15:clr>
            <a:srgbClr val="F26B43"/>
          </p15:clr>
        </p15:guide>
        <p15:guide id="11" pos="2948" userDrawn="1">
          <p15:clr>
            <a:srgbClr val="F26B43"/>
          </p15:clr>
        </p15:guide>
        <p15:guide id="12" pos="1474" userDrawn="1">
          <p15:clr>
            <a:srgbClr val="F26B43"/>
          </p15:clr>
        </p15:guide>
        <p15:guide id="13" pos="4263" userDrawn="1">
          <p15:clr>
            <a:srgbClr val="F26B43"/>
          </p15:clr>
        </p15:guide>
        <p15:guide id="14" orient="horz" pos="2822" userDrawn="1">
          <p15:clr>
            <a:srgbClr val="F26B43"/>
          </p15:clr>
        </p15:guide>
        <p15:guide id="15" orient="horz" pos="275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picture containing smoke, coelenterate, weapon, jellyfish&#10;&#10;Description automatically generated">
            <a:extLst>
              <a:ext uri="{FF2B5EF4-FFF2-40B4-BE49-F238E27FC236}">
                <a16:creationId xmlns:a16="http://schemas.microsoft.com/office/drawing/2014/main" id="{05499CA5-B315-C54C-26CF-AB0237CBBDD9}"/>
              </a:ext>
            </a:extLst>
          </p:cNvPr>
          <p:cNvPicPr>
            <a:picLocks noChangeAspect="1"/>
          </p:cNvPicPr>
          <p:nvPr userDrawn="1"/>
        </p:nvPicPr>
        <p:blipFill rotWithShape="1">
          <a:blip r:embed="rId19"/>
          <a:srcRect t="22402" b="64523"/>
          <a:stretch/>
        </p:blipFill>
        <p:spPr>
          <a:xfrm>
            <a:off x="0" y="4486094"/>
            <a:ext cx="9144000" cy="671876"/>
          </a:xfrm>
          <a:prstGeom prst="rect">
            <a:avLst/>
          </a:prstGeom>
        </p:spPr>
      </p:pic>
      <p:pic>
        <p:nvPicPr>
          <p:cNvPr id="4" name="Picture 3">
            <a:extLst>
              <a:ext uri="{FF2B5EF4-FFF2-40B4-BE49-F238E27FC236}">
                <a16:creationId xmlns:a16="http://schemas.microsoft.com/office/drawing/2014/main" id="{BAB02CAE-7A86-C049-87B9-A970FEC9010C}"/>
              </a:ext>
            </a:extLst>
          </p:cNvPr>
          <p:cNvPicPr>
            <a:picLocks noChangeAspect="1"/>
          </p:cNvPicPr>
          <p:nvPr userDrawn="1"/>
        </p:nvPicPr>
        <p:blipFill>
          <a:blip r:embed="rId20"/>
          <a:stretch>
            <a:fillRect/>
          </a:stretch>
        </p:blipFill>
        <p:spPr>
          <a:xfrm>
            <a:off x="277812" y="4610515"/>
            <a:ext cx="1372413" cy="365137"/>
          </a:xfrm>
          <a:prstGeom prst="rect">
            <a:avLst/>
          </a:prstGeom>
        </p:spPr>
      </p:pic>
      <p:sp>
        <p:nvSpPr>
          <p:cNvPr id="5" name="TextBox 4">
            <a:extLst>
              <a:ext uri="{FF2B5EF4-FFF2-40B4-BE49-F238E27FC236}">
                <a16:creationId xmlns:a16="http://schemas.microsoft.com/office/drawing/2014/main" id="{D208D83E-D53D-CAF1-7394-DA9B9D1AFEC4}"/>
              </a:ext>
            </a:extLst>
          </p:cNvPr>
          <p:cNvSpPr txBox="1"/>
          <p:nvPr userDrawn="1"/>
        </p:nvSpPr>
        <p:spPr>
          <a:xfrm>
            <a:off x="7926850" y="4781858"/>
            <a:ext cx="939338" cy="138499"/>
          </a:xfrm>
          <a:prstGeom prst="rect">
            <a:avLst/>
          </a:prstGeom>
          <a:noFill/>
        </p:spPr>
        <p:txBody>
          <a:bodyPr wrap="square" lIns="0" tIns="0" rIns="0" bIns="0" rtlCol="0">
            <a:spAutoFit/>
          </a:bodyPr>
          <a:lstStyle/>
          <a:p>
            <a:pPr algn="r"/>
            <a:fld id="{A98891B2-5225-5C40-A770-7C3A43B5E5B1}" type="slidenum">
              <a:rPr lang="en-US" sz="900" b="0" i="0" smtClean="0">
                <a:solidFill>
                  <a:schemeClr val="bg1"/>
                </a:solidFill>
                <a:latin typeface="Source Sans Pro" panose="020B0503030403020204" pitchFamily="34" charset="0"/>
                <a:ea typeface="Source Sans Pro" panose="020B0503030403020204" pitchFamily="34" charset="0"/>
                <a:cs typeface="Arial" panose="020B0604020202020204" pitchFamily="34" charset="0"/>
              </a:rPr>
              <a:pPr algn="r"/>
              <a:t>‹#›</a:t>
            </a:fld>
            <a:endParaRPr lang="en-US" sz="900" b="0" i="0" dirty="0">
              <a:solidFill>
                <a:schemeClr val="bg1"/>
              </a:solidFill>
              <a:latin typeface="Source Sans Pro" panose="020B0503030403020204" pitchFamily="34" charset="0"/>
              <a:ea typeface="Source Sans Pro" panose="020B0503030403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6103816-5E7D-E779-20CC-1FAAA4B95946}"/>
              </a:ext>
            </a:extLst>
          </p:cNvPr>
          <p:cNvSpPr txBox="1"/>
          <p:nvPr userDrawn="1"/>
        </p:nvSpPr>
        <p:spPr>
          <a:xfrm>
            <a:off x="4256954" y="4727996"/>
            <a:ext cx="4303059" cy="246221"/>
          </a:xfrm>
          <a:prstGeom prst="rect">
            <a:avLst/>
          </a:prstGeom>
          <a:noFill/>
        </p:spPr>
        <p:txBody>
          <a:bodyPr wrap="square" rtlCol="0">
            <a:spAutoFit/>
          </a:bodyPr>
          <a:lstStyle/>
          <a:p>
            <a:pPr algn="r"/>
            <a:r>
              <a:rPr lang="en-US" sz="1000" b="1" dirty="0">
                <a:solidFill>
                  <a:schemeClr val="bg1"/>
                </a:solidFill>
                <a:latin typeface="Source Sans Pro" panose="020B0503030403020204" pitchFamily="34" charset="0"/>
                <a:ea typeface="Source Sans Pro" panose="020B0503030403020204" pitchFamily="34" charset="0"/>
              </a:rPr>
              <a:t>Diverse thinking creates brilliant </a:t>
            </a:r>
            <a:r>
              <a:rPr lang="en-US" sz="1000" b="1" i="0" dirty="0">
                <a:solidFill>
                  <a:schemeClr val="bg1"/>
                </a:solidFill>
                <a:latin typeface="Source Sans Pro" panose="020B0503030403020204" pitchFamily="34" charset="0"/>
                <a:ea typeface="Source Sans Pro" panose="020B0503030403020204" pitchFamily="34" charset="0"/>
              </a:rPr>
              <a:t>breakthroughs</a:t>
            </a:r>
          </a:p>
        </p:txBody>
      </p:sp>
    </p:spTree>
    <p:extLst>
      <p:ext uri="{BB962C8B-B14F-4D97-AF65-F5344CB8AC3E}">
        <p14:creationId xmlns:p14="http://schemas.microsoft.com/office/powerpoint/2010/main" val="247695733"/>
      </p:ext>
    </p:extLst>
  </p:cSld>
  <p:clrMap bg1="lt1" tx1="dk1" bg2="lt2" tx2="dk2" accent1="accent1" accent2="accent2" accent3="accent3" accent4="accent4" accent5="accent5" accent6="accent6" hlink="hlink" folHlink="folHlink"/>
  <p:sldLayoutIdLst>
    <p:sldLayoutId id="2147483885"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 id="2147483882" r:id="rId16"/>
    <p:sldLayoutId id="2147483883" r:id="rId1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86">
          <p15:clr>
            <a:srgbClr val="F26B43"/>
          </p15:clr>
        </p15:guide>
        <p15:guide id="2" pos="1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3466171"/>
      </p:ext>
    </p:extLst>
  </p:cSld>
  <p:clrMap bg1="lt1" tx1="dk1" bg2="lt2" tx2="dk2" accent1="accent1" accent2="accent2" accent3="accent3" accent4="accent4" accent5="accent5" accent6="accent6" hlink="hlink" folHlink="folHlink"/>
  <p:sldLayoutIdLst>
    <p:sldLayoutId id="2147483844" r:id="rId1"/>
    <p:sldLayoutId id="2147483884"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smoke, coelenterate, weapon, jellyfish&#10;&#10;Description automatically generated">
            <a:extLst>
              <a:ext uri="{FF2B5EF4-FFF2-40B4-BE49-F238E27FC236}">
                <a16:creationId xmlns:a16="http://schemas.microsoft.com/office/drawing/2014/main" id="{C892FC72-A324-0A71-71C9-C40E2DA048A3}"/>
              </a:ext>
            </a:extLst>
          </p:cNvPr>
          <p:cNvPicPr>
            <a:picLocks noChangeAspect="1"/>
          </p:cNvPicPr>
          <p:nvPr/>
        </p:nvPicPr>
        <p:blipFill rotWithShape="1">
          <a:blip r:embed="rId2"/>
          <a:srcRect l="1187" t="28" r="37167" b="38326"/>
          <a:stretch/>
        </p:blipFill>
        <p:spPr>
          <a:xfrm>
            <a:off x="0" y="265800"/>
            <a:ext cx="9144000" cy="5138728"/>
          </a:xfrm>
          <a:prstGeom prst="rect">
            <a:avLst/>
          </a:prstGeom>
        </p:spPr>
      </p:pic>
      <p:sp>
        <p:nvSpPr>
          <p:cNvPr id="6" name="Content Placeholder 2"/>
          <p:cNvSpPr>
            <a:spLocks noGrp="1"/>
          </p:cNvSpPr>
          <p:nvPr>
            <p:ph sz="quarter" idx="10" hasCustomPrompt="1"/>
          </p:nvPr>
        </p:nvSpPr>
        <p:spPr>
          <a:xfrm>
            <a:off x="943599" y="1555072"/>
            <a:ext cx="7870825" cy="1118554"/>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GB" sz="3600" b="1" kern="100" dirty="0">
                <a:effectLst/>
                <a:latin typeface="+mn-lt"/>
                <a:ea typeface="Aptos" panose="020B0004020202020204" pitchFamily="34" charset="0"/>
                <a:cs typeface="Times New Roman" panose="02020603050405020304" pitchFamily="18" charset="0"/>
              </a:rPr>
              <a:t>“The ‘work’ in United Kingdom copyright law (post Brexit)”</a:t>
            </a:r>
            <a:endParaRPr lang="en-GB" sz="3600" kern="100" dirty="0">
              <a:effectLst/>
              <a:latin typeface="+mn-lt"/>
              <a:ea typeface="Aptos" panose="020B0004020202020204" pitchFamily="34" charset="0"/>
              <a:cs typeface="Times New Roman" panose="02020603050405020304" pitchFamily="18" charset="0"/>
            </a:endParaRPr>
          </a:p>
          <a:p>
            <a:endParaRPr lang="en-US" dirty="0"/>
          </a:p>
        </p:txBody>
      </p:sp>
      <p:sp>
        <p:nvSpPr>
          <p:cNvPr id="7" name="Content Placeholder 2"/>
          <p:cNvSpPr>
            <a:spLocks noGrp="1"/>
          </p:cNvSpPr>
          <p:nvPr>
            <p:ph sz="quarter" idx="11" hasCustomPrompt="1"/>
          </p:nvPr>
        </p:nvSpPr>
        <p:spPr>
          <a:xfrm>
            <a:off x="943598" y="3479800"/>
            <a:ext cx="7870825" cy="1270000"/>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sz="1800" dirty="0">
                <a:latin typeface="Calibri" panose="020F0502020204030204" pitchFamily="34" charset="0"/>
                <a:cs typeface="Calibri" panose="020F0502020204030204" pitchFamily="34" charset="0"/>
              </a:rPr>
              <a:t>Professor Jonathan Griffiths</a:t>
            </a:r>
          </a:p>
          <a:p>
            <a:r>
              <a:rPr lang="en-US" sz="1800" dirty="0">
                <a:latin typeface="Calibri" panose="020F0502020204030204" pitchFamily="34" charset="0"/>
                <a:cs typeface="Calibri" panose="020F0502020204030204" pitchFamily="34" charset="0"/>
              </a:rPr>
              <a:t>Department of Law, Queen Mary, University of London</a:t>
            </a:r>
          </a:p>
          <a:p>
            <a:endParaRPr lang="en-US" sz="1800" kern="100" dirty="0">
              <a:effectLst/>
              <a:latin typeface="Calibri" panose="020F0502020204030204" pitchFamily="34" charset="0"/>
              <a:ea typeface="Aptos" panose="020B0004020202020204" pitchFamily="34" charset="0"/>
              <a:cs typeface="Calibri" panose="020F0502020204030204" pitchFamily="34" charset="0"/>
            </a:endParaRPr>
          </a:p>
          <a:p>
            <a:r>
              <a:rPr lang="en-US" sz="1800" kern="100" dirty="0">
                <a:latin typeface="Calibri" panose="020F0502020204030204" pitchFamily="34" charset="0"/>
                <a:ea typeface="Aptos" panose="020B0004020202020204" pitchFamily="34" charset="0"/>
                <a:cs typeface="Calibri" panose="020F0502020204030204" pitchFamily="34" charset="0"/>
              </a:rPr>
              <a:t>University of Cambridge, Faculty of Law, </a:t>
            </a:r>
            <a:r>
              <a:rPr lang="en-GB" sz="1800" kern="100" dirty="0">
                <a:effectLst/>
                <a:latin typeface="Calibri" panose="020F0502020204030204" pitchFamily="34" charset="0"/>
                <a:ea typeface="Aptos" panose="020B0004020202020204" pitchFamily="34" charset="0"/>
                <a:cs typeface="Calibri" panose="020F0502020204030204" pitchFamily="34" charset="0"/>
              </a:rPr>
              <a:t>CIPIL Seminars, 21</a:t>
            </a:r>
            <a:r>
              <a:rPr lang="en-GB" sz="1800" kern="100" baseline="30000" dirty="0">
                <a:effectLst/>
                <a:latin typeface="Calibri" panose="020F0502020204030204" pitchFamily="34" charset="0"/>
                <a:ea typeface="Aptos" panose="020B0004020202020204" pitchFamily="34" charset="0"/>
                <a:cs typeface="Calibri" panose="020F0502020204030204" pitchFamily="34" charset="0"/>
              </a:rPr>
              <a:t>st</a:t>
            </a:r>
            <a:r>
              <a:rPr lang="en-GB" sz="1800" kern="100" dirty="0">
                <a:effectLst/>
                <a:latin typeface="Calibri" panose="020F0502020204030204" pitchFamily="34" charset="0"/>
                <a:ea typeface="Aptos" panose="020B0004020202020204" pitchFamily="34" charset="0"/>
                <a:cs typeface="Calibri" panose="020F0502020204030204" pitchFamily="34" charset="0"/>
              </a:rPr>
              <a:t> November 2024</a:t>
            </a:r>
          </a:p>
          <a:p>
            <a:endParaRPr lang="en-US" sz="1800" dirty="0"/>
          </a:p>
        </p:txBody>
      </p:sp>
      <p:pic>
        <p:nvPicPr>
          <p:cNvPr id="4" name="Picture 3">
            <a:extLst>
              <a:ext uri="{FF2B5EF4-FFF2-40B4-BE49-F238E27FC236}">
                <a16:creationId xmlns:a16="http://schemas.microsoft.com/office/drawing/2014/main" id="{A0A9DEB7-D637-0293-F98F-9E1C9879B26A}"/>
              </a:ext>
            </a:extLst>
          </p:cNvPr>
          <p:cNvPicPr>
            <a:picLocks noChangeAspect="1"/>
          </p:cNvPicPr>
          <p:nvPr/>
        </p:nvPicPr>
        <p:blipFill>
          <a:blip r:embed="rId3"/>
          <a:stretch>
            <a:fillRect/>
          </a:stretch>
        </p:blipFill>
        <p:spPr>
          <a:xfrm>
            <a:off x="279400" y="265800"/>
            <a:ext cx="2498107" cy="664634"/>
          </a:xfrm>
          <a:prstGeom prst="rect">
            <a:avLst/>
          </a:prstGeom>
        </p:spPr>
      </p:pic>
    </p:spTree>
    <p:extLst>
      <p:ext uri="{BB962C8B-B14F-4D97-AF65-F5344CB8AC3E}">
        <p14:creationId xmlns:p14="http://schemas.microsoft.com/office/powerpoint/2010/main" val="1863928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13DF05-D73D-7045-AA1B-94E58BF3B636}"/>
              </a:ext>
            </a:extLst>
          </p:cNvPr>
          <p:cNvSpPr>
            <a:spLocks noGrp="1"/>
          </p:cNvSpPr>
          <p:nvPr>
            <p:ph sz="quarter" idx="10"/>
          </p:nvPr>
        </p:nvSpPr>
        <p:spPr>
          <a:xfrm>
            <a:off x="186596" y="389300"/>
            <a:ext cx="8672097" cy="909474"/>
          </a:xfrm>
        </p:spPr>
        <p:txBody>
          <a:bodyPr/>
          <a:lstStyle/>
          <a:p>
            <a:pPr algn="ctr"/>
            <a:r>
              <a:rPr lang="en-US" sz="2800" i="1" dirty="0">
                <a:latin typeface="Calibri" panose="020F0502020204030204" pitchFamily="34" charset="0"/>
                <a:cs typeface="Calibri" panose="020F0502020204030204" pitchFamily="34" charset="0"/>
              </a:rPr>
              <a:t>Lidl Great Britain Ltd v Tesco Stores Ltd </a:t>
            </a:r>
            <a:r>
              <a:rPr lang="en-US" sz="2800" dirty="0">
                <a:latin typeface="Calibri" panose="020F0502020204030204" pitchFamily="34" charset="0"/>
                <a:cs typeface="Calibri" panose="020F0502020204030204" pitchFamily="34" charset="0"/>
              </a:rPr>
              <a:t>[2023] EWHC 873 (Ch); [2024] EWCA Civ 262</a:t>
            </a:r>
          </a:p>
        </p:txBody>
      </p:sp>
      <p:pic>
        <p:nvPicPr>
          <p:cNvPr id="1026" name="Picture 2" descr="Lidl">
            <a:extLst>
              <a:ext uri="{FF2B5EF4-FFF2-40B4-BE49-F238E27FC236}">
                <a16:creationId xmlns:a16="http://schemas.microsoft.com/office/drawing/2014/main" id="{4B9F1D9E-33A4-FCFF-22A0-81B575B134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8356" y="1661374"/>
            <a:ext cx="2626396" cy="249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346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36790E-3845-5CB8-69B7-06A15963AD67}"/>
              </a:ext>
            </a:extLst>
          </p:cNvPr>
          <p:cNvSpPr>
            <a:spLocks noGrp="1"/>
          </p:cNvSpPr>
          <p:nvPr>
            <p:ph sz="quarter" idx="10"/>
          </p:nvPr>
        </p:nvSpPr>
        <p:spPr/>
        <p:txBody>
          <a:bodyPr/>
          <a:lstStyle/>
          <a:p>
            <a:pPr algn="ctr"/>
            <a:r>
              <a:rPr lang="en-US" sz="2800" i="1" dirty="0"/>
              <a:t>AGA Rangemaster Group Ltd v UK Innovations Group Ltd</a:t>
            </a:r>
            <a:r>
              <a:rPr lang="en-US" sz="2800" dirty="0"/>
              <a:t> [2024] EWHC 1727 (IPEC)</a:t>
            </a:r>
          </a:p>
          <a:p>
            <a:endParaRPr lang="en-US" dirty="0"/>
          </a:p>
        </p:txBody>
      </p:sp>
      <p:pic>
        <p:nvPicPr>
          <p:cNvPr id="4" name="Picture 3">
            <a:extLst>
              <a:ext uri="{FF2B5EF4-FFF2-40B4-BE49-F238E27FC236}">
                <a16:creationId xmlns:a16="http://schemas.microsoft.com/office/drawing/2014/main" id="{AAEF6E20-638D-253D-A663-CA3F710588B8}"/>
              </a:ext>
            </a:extLst>
          </p:cNvPr>
          <p:cNvPicPr>
            <a:picLocks noChangeAspect="1"/>
          </p:cNvPicPr>
          <p:nvPr/>
        </p:nvPicPr>
        <p:blipFill>
          <a:blip r:embed="rId2"/>
          <a:stretch>
            <a:fillRect/>
          </a:stretch>
        </p:blipFill>
        <p:spPr>
          <a:xfrm>
            <a:off x="2189408" y="1442434"/>
            <a:ext cx="4649274" cy="2537138"/>
          </a:xfrm>
          <a:prstGeom prst="rect">
            <a:avLst/>
          </a:prstGeom>
        </p:spPr>
      </p:pic>
    </p:spTree>
    <p:extLst>
      <p:ext uri="{BB962C8B-B14F-4D97-AF65-F5344CB8AC3E}">
        <p14:creationId xmlns:p14="http://schemas.microsoft.com/office/powerpoint/2010/main" val="3267474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F258BB-131B-A8DD-F022-3E4D39FE6612}"/>
              </a:ext>
            </a:extLst>
          </p:cNvPr>
          <p:cNvSpPr>
            <a:spLocks noGrp="1"/>
          </p:cNvSpPr>
          <p:nvPr>
            <p:ph sz="quarter" idx="10"/>
          </p:nvPr>
        </p:nvSpPr>
        <p:spPr/>
        <p:txBody>
          <a:bodyPr/>
          <a:lstStyle/>
          <a:p>
            <a:pPr algn="ctr"/>
            <a:r>
              <a:rPr lang="en-US" sz="2800" dirty="0">
                <a:latin typeface="Calibri" panose="020F0502020204030204" pitchFamily="34" charset="0"/>
                <a:cs typeface="Calibri" panose="020F0502020204030204" pitchFamily="34" charset="0"/>
              </a:rPr>
              <a:t>Subject-matter – the “closed list”</a:t>
            </a:r>
          </a:p>
        </p:txBody>
      </p:sp>
      <p:sp>
        <p:nvSpPr>
          <p:cNvPr id="3" name="Text Placeholder 2">
            <a:extLst>
              <a:ext uri="{FF2B5EF4-FFF2-40B4-BE49-F238E27FC236}">
                <a16:creationId xmlns:a16="http://schemas.microsoft.com/office/drawing/2014/main" id="{21209C9D-32AB-06A1-F86C-AC0B21B50D40}"/>
              </a:ext>
            </a:extLst>
          </p:cNvPr>
          <p:cNvSpPr>
            <a:spLocks noGrp="1"/>
          </p:cNvSpPr>
          <p:nvPr>
            <p:ph type="body" sz="quarter" idx="13"/>
          </p:nvPr>
        </p:nvSpPr>
        <p:spPr>
          <a:xfrm>
            <a:off x="186596" y="751438"/>
            <a:ext cx="8672097" cy="3512587"/>
          </a:xfrm>
        </p:spPr>
        <p:txBody>
          <a:bodyPr/>
          <a:lstStyle/>
          <a:p>
            <a:pPr marL="457200" algn="just"/>
            <a:r>
              <a:rPr lang="en-GB" sz="2000" dirty="0">
                <a:effectLst/>
                <a:latin typeface="Calibri" panose="020F0502020204030204" pitchFamily="34" charset="0"/>
                <a:ea typeface="Times New Roman" panose="02020603050405020304" pitchFamily="18" charset="0"/>
              </a:rPr>
              <a:t>“</a:t>
            </a:r>
            <a:r>
              <a:rPr lang="en-GB" sz="2000" i="1" dirty="0">
                <a:effectLst/>
                <a:latin typeface="Calibri" panose="020F0502020204030204" pitchFamily="34" charset="0"/>
                <a:ea typeface="Times New Roman" panose="02020603050405020304" pitchFamily="18" charset="0"/>
              </a:rPr>
              <a:t>Copyright is a property right which subsists… in the following descriptions of work:</a:t>
            </a:r>
            <a:endParaRPr lang="en-GB" sz="2000" dirty="0">
              <a:effectLst/>
              <a:latin typeface="Times New Roman" panose="02020603050405020304" pitchFamily="18" charset="0"/>
              <a:ea typeface="Times New Roman" panose="02020603050405020304" pitchFamily="18" charset="0"/>
            </a:endParaRPr>
          </a:p>
          <a:p>
            <a:pPr marL="914400" algn="just"/>
            <a:r>
              <a:rPr lang="en-GB" sz="2000" i="1" dirty="0">
                <a:effectLst/>
                <a:latin typeface="Calibri" panose="020F0502020204030204" pitchFamily="34" charset="0"/>
                <a:ea typeface="Times New Roman" panose="02020603050405020304" pitchFamily="18" charset="0"/>
              </a:rPr>
              <a:t>(a) original literary, dramatic, musical or artistic works;</a:t>
            </a:r>
            <a:endParaRPr lang="en-GB" sz="2000" dirty="0">
              <a:effectLst/>
              <a:latin typeface="Times New Roman" panose="02020603050405020304" pitchFamily="18" charset="0"/>
              <a:ea typeface="Times New Roman" panose="02020603050405020304" pitchFamily="18" charset="0"/>
            </a:endParaRPr>
          </a:p>
          <a:p>
            <a:pPr marL="914400" algn="just"/>
            <a:r>
              <a:rPr lang="en-GB" sz="2000" i="1" dirty="0">
                <a:effectLst/>
                <a:latin typeface="Calibri" panose="020F0502020204030204" pitchFamily="34" charset="0"/>
                <a:ea typeface="Times New Roman" panose="02020603050405020304" pitchFamily="18" charset="0"/>
              </a:rPr>
              <a:t>(b) sound recordings, film or broadcasts, and</a:t>
            </a:r>
            <a:endParaRPr lang="en-GB" sz="2000" dirty="0">
              <a:effectLst/>
              <a:latin typeface="Times New Roman" panose="02020603050405020304" pitchFamily="18" charset="0"/>
              <a:ea typeface="Times New Roman" panose="02020603050405020304" pitchFamily="18" charset="0"/>
            </a:endParaRPr>
          </a:p>
          <a:p>
            <a:pPr marL="914400" algn="just"/>
            <a:r>
              <a:rPr lang="en-GB" sz="2000" i="1" dirty="0">
                <a:effectLst/>
                <a:latin typeface="Calibri" panose="020F0502020204030204" pitchFamily="34" charset="0"/>
                <a:ea typeface="Times New Roman" panose="02020603050405020304" pitchFamily="18" charset="0"/>
              </a:rPr>
              <a:t>(c) the typographical arrangement of published editions.” </a:t>
            </a:r>
            <a:r>
              <a:rPr lang="en-GB" sz="2000" dirty="0">
                <a:effectLst/>
                <a:latin typeface="Calibri" panose="020F0502020204030204" pitchFamily="34" charset="0"/>
                <a:ea typeface="Times New Roman" panose="02020603050405020304" pitchFamily="18" charset="0"/>
              </a:rPr>
              <a:t>(</a:t>
            </a:r>
            <a:r>
              <a:rPr lang="en-US" sz="2000" dirty="0">
                <a:latin typeface="Calibri" panose="020F0502020204030204" pitchFamily="34" charset="0"/>
                <a:cs typeface="Calibri" panose="020F0502020204030204" pitchFamily="34" charset="0"/>
              </a:rPr>
              <a:t>CDPA 1988 (s 1(1))</a:t>
            </a:r>
            <a:endParaRPr lang="en-GB" sz="2000" dirty="0">
              <a:effectLst/>
              <a:latin typeface="Times New Roman" panose="02020603050405020304" pitchFamily="18" charset="0"/>
              <a:ea typeface="Times New Roman" panose="02020603050405020304" pitchFamily="18" charset="0"/>
            </a:endParaRPr>
          </a:p>
          <a:p>
            <a:r>
              <a:rPr lang="en-US" sz="2000" dirty="0">
                <a:latin typeface="Calibri" panose="020F0502020204030204" pitchFamily="34" charset="0"/>
                <a:cs typeface="Calibri" panose="020F0502020204030204" pitchFamily="34" charset="0"/>
              </a:rPr>
              <a:t>Threatened by harmonization? – see, </a:t>
            </a:r>
            <a:r>
              <a:rPr lang="en-US" sz="2000" i="1" dirty="0">
                <a:effectLst/>
                <a:latin typeface="Calibri" panose="020F0502020204030204" pitchFamily="34" charset="0"/>
                <a:ea typeface="Times New Roman" panose="02020603050405020304" pitchFamily="18" charset="0"/>
              </a:rPr>
              <a:t>SAS Institute Inc v World Programming Ltd</a:t>
            </a:r>
            <a:r>
              <a:rPr lang="en-US" sz="2000" dirty="0">
                <a:effectLst/>
                <a:latin typeface="Calibri" panose="020F0502020204030204" pitchFamily="34" charset="0"/>
                <a:ea typeface="Times New Roman" panose="02020603050405020304" pitchFamily="18" charset="0"/>
              </a:rPr>
              <a:t> [2013] EWHC 69 (Ch) [27]; </a:t>
            </a:r>
            <a:r>
              <a:rPr lang="en-US" sz="2000" i="1" dirty="0">
                <a:effectLst/>
                <a:latin typeface="Calibri" panose="020F0502020204030204" pitchFamily="34" charset="0"/>
                <a:ea typeface="Times New Roman" panose="02020603050405020304" pitchFamily="18" charset="0"/>
              </a:rPr>
              <a:t>Response Clothing Ltd v The Edinburgh </a:t>
            </a:r>
            <a:r>
              <a:rPr lang="en-US" sz="2000" i="1" dirty="0" err="1">
                <a:effectLst/>
                <a:latin typeface="Calibri" panose="020F0502020204030204" pitchFamily="34" charset="0"/>
                <a:ea typeface="Times New Roman" panose="02020603050405020304" pitchFamily="18" charset="0"/>
              </a:rPr>
              <a:t>Woollen</a:t>
            </a:r>
            <a:r>
              <a:rPr lang="en-US" sz="2000" i="1" dirty="0">
                <a:effectLst/>
                <a:latin typeface="Calibri" panose="020F0502020204030204" pitchFamily="34" charset="0"/>
                <a:ea typeface="Times New Roman" panose="02020603050405020304" pitchFamily="18" charset="0"/>
              </a:rPr>
              <a:t> Mill Ltd</a:t>
            </a:r>
            <a:r>
              <a:rPr lang="en-US" sz="2000" i="1" dirty="0">
                <a:latin typeface="Calibri" panose="020F0502020204030204" pitchFamily="34" charset="0"/>
                <a:ea typeface="Times New Roman" panose="02020603050405020304" pitchFamily="18" charset="0"/>
              </a:rPr>
              <a:t> </a:t>
            </a:r>
            <a:r>
              <a:rPr lang="en-US" sz="2000" dirty="0">
                <a:effectLst/>
                <a:latin typeface="Calibri" panose="020F0502020204030204" pitchFamily="34" charset="0"/>
                <a:ea typeface="Times New Roman" panose="02020603050405020304" pitchFamily="18" charset="0"/>
              </a:rPr>
              <a:t>[2020] EWHC 148 (IPEC) [52]-[64]; </a:t>
            </a:r>
            <a:r>
              <a:rPr lang="en-GB" sz="2000" i="1" dirty="0">
                <a:effectLst/>
                <a:latin typeface="Calibri" panose="020F0502020204030204" pitchFamily="34" charset="0"/>
                <a:ea typeface="Times New Roman" panose="02020603050405020304" pitchFamily="18" charset="0"/>
              </a:rPr>
              <a:t>Shazam v Only Fools the Dining Experience</a:t>
            </a:r>
            <a:r>
              <a:rPr lang="en-GB" sz="2000" dirty="0">
                <a:effectLst/>
                <a:latin typeface="Calibri" panose="020F0502020204030204" pitchFamily="34" charset="0"/>
                <a:ea typeface="Times New Roman" panose="02020603050405020304" pitchFamily="18" charset="0"/>
              </a:rPr>
              <a:t> [2022] EWHC 1379 (IPEC)</a:t>
            </a:r>
            <a:r>
              <a:rPr lang="en-US" sz="2000" dirty="0">
                <a:effectLst/>
                <a:latin typeface="Calibri" panose="020F0502020204030204" pitchFamily="34" charset="0"/>
                <a:ea typeface="Times New Roman" panose="02020603050405020304" pitchFamily="18" charset="0"/>
              </a:rPr>
              <a:t>; </a:t>
            </a:r>
            <a:r>
              <a:rPr lang="en-US" sz="2000" i="1" dirty="0" err="1">
                <a:effectLst/>
                <a:latin typeface="Calibri" panose="020F0502020204030204" pitchFamily="34" charset="0"/>
                <a:ea typeface="Times New Roman" panose="02020603050405020304" pitchFamily="18" charset="0"/>
              </a:rPr>
              <a:t>Waterrower</a:t>
            </a:r>
            <a:r>
              <a:rPr lang="en-US" sz="2000" i="1" dirty="0">
                <a:effectLst/>
                <a:latin typeface="Calibri" panose="020F0502020204030204" pitchFamily="34" charset="0"/>
                <a:ea typeface="Times New Roman" panose="02020603050405020304" pitchFamily="18" charset="0"/>
              </a:rPr>
              <a:t> (UK) Ltd v Liking Ltd</a:t>
            </a:r>
            <a:r>
              <a:rPr lang="en-US" sz="2000" dirty="0">
                <a:effectLst/>
                <a:latin typeface="Calibri" panose="020F0502020204030204" pitchFamily="34" charset="0"/>
                <a:ea typeface="Times New Roman" panose="02020603050405020304" pitchFamily="18" charset="0"/>
              </a:rPr>
              <a:t> [2022] EWHC 2084 (IPEC) [58]-[64].</a:t>
            </a:r>
            <a:endParaRPr lang="en-US" sz="2000" dirty="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9087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4ADC84-788F-0DAD-AAB1-5B155CE0BC97}"/>
              </a:ext>
            </a:extLst>
          </p:cNvPr>
          <p:cNvSpPr>
            <a:spLocks noGrp="1"/>
          </p:cNvSpPr>
          <p:nvPr>
            <p:ph sz="quarter" idx="10"/>
          </p:nvPr>
        </p:nvSpPr>
        <p:spPr>
          <a:xfrm>
            <a:off x="186596" y="344032"/>
            <a:ext cx="8672097" cy="535443"/>
          </a:xfrm>
        </p:spPr>
        <p:txBody>
          <a:bodyPr/>
          <a:lstStyle/>
          <a:p>
            <a:pPr algn="ctr"/>
            <a:r>
              <a:rPr lang="en-US" sz="2800" dirty="0"/>
              <a:t>Subject-matter (2)</a:t>
            </a:r>
          </a:p>
        </p:txBody>
      </p:sp>
      <p:sp>
        <p:nvSpPr>
          <p:cNvPr id="3" name="Text Placeholder 2">
            <a:extLst>
              <a:ext uri="{FF2B5EF4-FFF2-40B4-BE49-F238E27FC236}">
                <a16:creationId xmlns:a16="http://schemas.microsoft.com/office/drawing/2014/main" id="{F1EC7B56-1331-B77B-C2AD-AD3128BC0C4D}"/>
              </a:ext>
            </a:extLst>
          </p:cNvPr>
          <p:cNvSpPr>
            <a:spLocks noGrp="1"/>
          </p:cNvSpPr>
          <p:nvPr>
            <p:ph type="body" sz="quarter" idx="13"/>
          </p:nvPr>
        </p:nvSpPr>
        <p:spPr>
          <a:xfrm>
            <a:off x="186596" y="1059255"/>
            <a:ext cx="8672097" cy="3690472"/>
          </a:xfrm>
        </p:spPr>
        <p:txBody>
          <a:bodyPr/>
          <a:lstStyle/>
          <a:p>
            <a:r>
              <a:rPr lang="en-GB"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Retained EU Law (Revocation &amp; Reform) Act 2023</a:t>
            </a:r>
            <a:endParaRPr lang="en-US"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r>
              <a:rPr lang="en-US" sz="2400" i="1" dirty="0" err="1">
                <a:solidFill>
                  <a:schemeClr val="tx1"/>
                </a:solidFill>
                <a:latin typeface="Calibri" panose="020F0502020204030204" pitchFamily="34" charset="0"/>
                <a:cs typeface="Calibri" panose="020F0502020204030204" pitchFamily="34" charset="0"/>
              </a:rPr>
              <a:t>Waterrower</a:t>
            </a:r>
            <a:r>
              <a:rPr lang="en-US" sz="2400" i="1" dirty="0">
                <a:solidFill>
                  <a:schemeClr val="tx1"/>
                </a:solidFill>
                <a:latin typeface="Calibri" panose="020F0502020204030204" pitchFamily="34" charset="0"/>
                <a:cs typeface="Calibri" panose="020F0502020204030204" pitchFamily="34" charset="0"/>
              </a:rPr>
              <a:t> (UK) Ltd v Liking Ltd (t/a </a:t>
            </a:r>
            <a:r>
              <a:rPr lang="en-US" sz="2400" i="1" dirty="0" err="1">
                <a:solidFill>
                  <a:schemeClr val="tx1"/>
                </a:solidFill>
                <a:latin typeface="Calibri" panose="020F0502020204030204" pitchFamily="34" charset="0"/>
                <a:cs typeface="Calibri" panose="020F0502020204030204" pitchFamily="34" charset="0"/>
              </a:rPr>
              <a:t>Topiom</a:t>
            </a:r>
            <a:r>
              <a:rPr lang="en-US" sz="2400" i="1" dirty="0">
                <a:solidFill>
                  <a:schemeClr val="tx1"/>
                </a:solidFill>
                <a:latin typeface="Calibri" panose="020F0502020204030204" pitchFamily="34" charset="0"/>
                <a:cs typeface="Calibri" panose="020F0502020204030204" pitchFamily="34" charset="0"/>
              </a:rPr>
              <a:t>)  </a:t>
            </a:r>
            <a:r>
              <a:rPr lang="en-US" sz="2400" dirty="0">
                <a:solidFill>
                  <a:schemeClr val="tx1"/>
                </a:solidFill>
                <a:latin typeface="Calibri" panose="020F0502020204030204" pitchFamily="34" charset="0"/>
                <a:cs typeface="Calibri" panose="020F0502020204030204" pitchFamily="34" charset="0"/>
              </a:rPr>
              <a:t>[2024] EWHC 2806 (IPEC)</a:t>
            </a:r>
            <a:endParaRPr lang="en-US" sz="2400" dirty="0">
              <a:latin typeface="Calibri" panose="020F0502020204030204" pitchFamily="34" charset="0"/>
              <a:cs typeface="Calibri" panose="020F0502020204030204" pitchFamily="34" charset="0"/>
            </a:endParaRPr>
          </a:p>
          <a:p>
            <a:endParaRPr lang="en-US" dirty="0"/>
          </a:p>
        </p:txBody>
      </p:sp>
      <p:pic>
        <p:nvPicPr>
          <p:cNvPr id="2050" name="Picture 2" descr="copyright can protect a rowing machine ...">
            <a:extLst>
              <a:ext uri="{FF2B5EF4-FFF2-40B4-BE49-F238E27FC236}">
                <a16:creationId xmlns:a16="http://schemas.microsoft.com/office/drawing/2014/main" id="{9C2B0E67-0F4E-E305-90A1-014CBD2720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099" y="2053236"/>
            <a:ext cx="2725093" cy="1930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171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8E7A54-B020-AC88-4605-7C2E169AAD56}"/>
              </a:ext>
            </a:extLst>
          </p:cNvPr>
          <p:cNvSpPr>
            <a:spLocks noGrp="1"/>
          </p:cNvSpPr>
          <p:nvPr>
            <p:ph sz="quarter" idx="10"/>
          </p:nvPr>
        </p:nvSpPr>
        <p:spPr/>
        <p:txBody>
          <a:bodyPr/>
          <a:lstStyle/>
          <a:p>
            <a:pPr algn="ctr"/>
            <a:r>
              <a:rPr lang="en-US" sz="2800" dirty="0"/>
              <a:t>Subject-matter (2)</a:t>
            </a:r>
          </a:p>
          <a:p>
            <a:endParaRPr lang="en-US" dirty="0"/>
          </a:p>
        </p:txBody>
      </p:sp>
      <p:sp>
        <p:nvSpPr>
          <p:cNvPr id="3" name="Text Placeholder 2">
            <a:extLst>
              <a:ext uri="{FF2B5EF4-FFF2-40B4-BE49-F238E27FC236}">
                <a16:creationId xmlns:a16="http://schemas.microsoft.com/office/drawing/2014/main" id="{B4A37199-7CD1-9A54-158A-0BEC450EB777}"/>
              </a:ext>
            </a:extLst>
          </p:cNvPr>
          <p:cNvSpPr>
            <a:spLocks noGrp="1"/>
          </p:cNvSpPr>
          <p:nvPr>
            <p:ph type="body" sz="quarter" idx="13"/>
          </p:nvPr>
        </p:nvSpPr>
        <p:spPr>
          <a:xfrm>
            <a:off x="186596" y="914400"/>
            <a:ext cx="8672097" cy="3349625"/>
          </a:xfrm>
        </p:spPr>
        <p:txBody>
          <a:bodyPr/>
          <a:lstStyle/>
          <a:p>
            <a:r>
              <a:rPr lang="en-US" sz="2800" dirty="0">
                <a:latin typeface="Calibri" panose="020F0502020204030204" pitchFamily="34" charset="0"/>
                <a:cs typeface="Calibri" panose="020F0502020204030204" pitchFamily="34" charset="0"/>
              </a:rPr>
              <a:t>Protection </a:t>
            </a:r>
            <a:r>
              <a:rPr lang="en-US" sz="2800" i="1" dirty="0">
                <a:latin typeface="Calibri" panose="020F0502020204030204" pitchFamily="34" charset="0"/>
                <a:cs typeface="Calibri" panose="020F0502020204030204" pitchFamily="34" charset="0"/>
              </a:rPr>
              <a:t>within</a:t>
            </a:r>
            <a:r>
              <a:rPr lang="en-US" sz="2800" dirty="0">
                <a:latin typeface="Calibri" panose="020F0502020204030204" pitchFamily="34" charset="0"/>
                <a:cs typeface="Calibri" panose="020F0502020204030204" pitchFamily="34" charset="0"/>
              </a:rPr>
              <a:t> subject-matter categories:</a:t>
            </a:r>
          </a:p>
          <a:p>
            <a:pPr lvl="1"/>
            <a:r>
              <a:rPr lang="en-US" sz="2800" i="1" dirty="0">
                <a:latin typeface="Calibri" panose="020F0502020204030204" pitchFamily="34" charset="0"/>
                <a:cs typeface="Calibri" panose="020F0502020204030204" pitchFamily="34" charset="0"/>
              </a:rPr>
              <a:t>Shazam Productions Ltd v Only Fools the Dining Experience Ltd </a:t>
            </a:r>
            <a:r>
              <a:rPr lang="en-US" sz="2800" dirty="0">
                <a:latin typeface="Calibri" panose="020F0502020204030204" pitchFamily="34" charset="0"/>
                <a:cs typeface="Calibri" panose="020F0502020204030204" pitchFamily="34" charset="0"/>
              </a:rPr>
              <a:t>[2022] EWHC 1379 (characters)</a:t>
            </a:r>
          </a:p>
          <a:p>
            <a:pPr lvl="1"/>
            <a:r>
              <a:rPr lang="en-US" sz="2800" i="1" dirty="0">
                <a:latin typeface="Calibri" panose="020F0502020204030204" pitchFamily="34" charset="0"/>
                <a:cs typeface="Calibri" panose="020F0502020204030204" pitchFamily="34" charset="0"/>
              </a:rPr>
              <a:t>Wright v BTC Core </a:t>
            </a:r>
            <a:r>
              <a:rPr lang="en-US" sz="2800" dirty="0">
                <a:latin typeface="Calibri" panose="020F0502020204030204" pitchFamily="34" charset="0"/>
                <a:cs typeface="Calibri" panose="020F0502020204030204" pitchFamily="34" charset="0"/>
              </a:rPr>
              <a:t>[2023] EWHC 222 (Ch); [2023] EWCA Civ 868</a:t>
            </a:r>
            <a:r>
              <a:rPr lang="en-US" sz="2800" i="1"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(file format)</a:t>
            </a:r>
          </a:p>
          <a:p>
            <a:pPr lvl="1"/>
            <a:r>
              <a:rPr lang="en-US" sz="2800" i="1" dirty="0">
                <a:latin typeface="Calibri" panose="020F0502020204030204" pitchFamily="34" charset="0"/>
                <a:cs typeface="Calibri" panose="020F0502020204030204" pitchFamily="34" charset="0"/>
              </a:rPr>
              <a:t>Banner Universal Motion Pictures Ltd v Endemol Shine Group Ltd </a:t>
            </a:r>
            <a:r>
              <a:rPr lang="en-US" sz="2800" dirty="0">
                <a:latin typeface="Calibri" panose="020F0502020204030204" pitchFamily="34" charset="0"/>
                <a:cs typeface="Calibri" panose="020F0502020204030204" pitchFamily="34" charset="0"/>
              </a:rPr>
              <a:t>[2017] EWHC 2600 (Ch) (game show format)</a:t>
            </a:r>
          </a:p>
        </p:txBody>
      </p:sp>
    </p:spTree>
    <p:extLst>
      <p:ext uri="{BB962C8B-B14F-4D97-AF65-F5344CB8AC3E}">
        <p14:creationId xmlns:p14="http://schemas.microsoft.com/office/powerpoint/2010/main" val="1095888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1AC5E0-7CC2-8EF3-E419-B06F9CFA7D0B}"/>
              </a:ext>
            </a:extLst>
          </p:cNvPr>
          <p:cNvSpPr>
            <a:spLocks noGrp="1"/>
          </p:cNvSpPr>
          <p:nvPr>
            <p:ph sz="quarter" idx="10"/>
          </p:nvPr>
        </p:nvSpPr>
        <p:spPr/>
        <p:txBody>
          <a:bodyPr/>
          <a:lstStyle/>
          <a:p>
            <a:pPr algn="ctr"/>
            <a:r>
              <a:rPr lang="en-US" sz="2800" dirty="0">
                <a:latin typeface="Calibri" panose="020F0502020204030204" pitchFamily="34" charset="0"/>
                <a:cs typeface="Calibri" panose="020F0502020204030204" pitchFamily="34" charset="0"/>
              </a:rPr>
              <a:t>Fixation</a:t>
            </a:r>
          </a:p>
        </p:txBody>
      </p:sp>
      <p:sp>
        <p:nvSpPr>
          <p:cNvPr id="3" name="Text Placeholder 2">
            <a:extLst>
              <a:ext uri="{FF2B5EF4-FFF2-40B4-BE49-F238E27FC236}">
                <a16:creationId xmlns:a16="http://schemas.microsoft.com/office/drawing/2014/main" id="{8BD13841-3601-273B-DB95-D43C6C8A93DD}"/>
              </a:ext>
            </a:extLst>
          </p:cNvPr>
          <p:cNvSpPr>
            <a:spLocks noGrp="1"/>
          </p:cNvSpPr>
          <p:nvPr>
            <p:ph type="body" sz="quarter" idx="13"/>
          </p:nvPr>
        </p:nvSpPr>
        <p:spPr>
          <a:xfrm>
            <a:off x="186596" y="905347"/>
            <a:ext cx="8672097" cy="3358678"/>
          </a:xfrm>
        </p:spPr>
        <p:txBody>
          <a:bodyPr/>
          <a:lstStyle/>
          <a:p>
            <a:r>
              <a:rPr lang="en-US" sz="2800" i="1" dirty="0">
                <a:latin typeface="Calibri" panose="020F0502020204030204" pitchFamily="34" charset="0"/>
                <a:cs typeface="Calibri" panose="020F0502020204030204" pitchFamily="34" charset="0"/>
              </a:rPr>
              <a:t>Wright v BTC Core </a:t>
            </a:r>
            <a:r>
              <a:rPr lang="en-US" sz="2800" dirty="0">
                <a:latin typeface="Calibri" panose="020F0502020204030204" pitchFamily="34" charset="0"/>
                <a:cs typeface="Calibri" panose="020F0502020204030204" pitchFamily="34" charset="0"/>
              </a:rPr>
              <a:t>[2023] EWCA Civ 868:</a:t>
            </a:r>
          </a:p>
          <a:p>
            <a:pPr lvl="1">
              <a:lnSpc>
                <a:spcPct val="100000"/>
              </a:lnSpc>
            </a:pPr>
            <a:r>
              <a:rPr lang="en-GB" sz="2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judge’s statement that ‘no relevant “work</a:t>
            </a:r>
            <a:r>
              <a:rPr lang="en-GB" sz="20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en-GB" sz="2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has been identified containing content which defines the structure of the Bitcoin File Format’ </a:t>
            </a:r>
            <a:r>
              <a:rPr lang="en-GB" sz="20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confuses the work and the fixation</a:t>
            </a:r>
            <a:r>
              <a:rPr lang="en-GB" sz="2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[68] </a:t>
            </a:r>
            <a:endParaRPr lang="en-GB" sz="2000" kern="0" dirty="0">
              <a:solidFill>
                <a:srgbClr val="000000"/>
              </a:solidFill>
              <a:effectLst/>
              <a:latin typeface="Calibri" panose="020F0502020204030204" pitchFamily="34" charset="0"/>
              <a:ea typeface="Aptos" panose="020B0004020202020204" pitchFamily="34" charset="0"/>
              <a:cs typeface="Calibri" panose="020F0502020204030204" pitchFamily="34" charset="0"/>
            </a:endParaRPr>
          </a:p>
          <a:p>
            <a:pPr lvl="1">
              <a:lnSpc>
                <a:spcPct val="100000"/>
              </a:lnSpc>
            </a:pPr>
            <a:r>
              <a:rPr lang="en-GB" sz="2000" kern="0" dirty="0">
                <a:solidFill>
                  <a:srgbClr val="000000"/>
                </a:solidFill>
                <a:effectLst/>
                <a:latin typeface="Calibri" panose="020F0502020204030204" pitchFamily="34" charset="0"/>
                <a:ea typeface="Aptos" panose="020B0004020202020204" pitchFamily="34" charset="0"/>
                <a:cs typeface="Calibri" panose="020F0502020204030204" pitchFamily="34" charset="0"/>
              </a:rPr>
              <a:t>“</a:t>
            </a:r>
            <a:r>
              <a:rPr lang="en-GB" sz="2000" i="1" kern="0" dirty="0">
                <a:solidFill>
                  <a:srgbClr val="000000"/>
                </a:solidFill>
                <a:effectLst/>
                <a:latin typeface="Calibri" panose="020F0502020204030204" pitchFamily="34" charset="0"/>
                <a:ea typeface="Aptos" panose="020B0004020202020204" pitchFamily="34" charset="0"/>
                <a:cs typeface="Calibri" panose="020F0502020204030204" pitchFamily="34" charset="0"/>
              </a:rPr>
              <a:t>Copyright in a literary work protects the work as an intangible abstraction, not the particular tangible medium in which that work may happen to have been fixed</a:t>
            </a:r>
            <a:r>
              <a:rPr lang="en-GB" sz="2000" kern="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It is not necessary for the copyright owner to prove that the fixation relied upon for the purposes of subsistence has been copied, only to prove that the work has been copied” [74]</a:t>
            </a:r>
            <a:r>
              <a:rPr lang="en-GB" sz="2000" dirty="0">
                <a:effectLst/>
                <a:latin typeface="Calibri" panose="020F0502020204030204" pitchFamily="34" charset="0"/>
                <a:cs typeface="Calibri" panose="020F0502020204030204" pitchFamily="34" charset="0"/>
              </a:rPr>
              <a:t> </a:t>
            </a:r>
          </a:p>
          <a:p>
            <a:pPr marL="127000" algn="just">
              <a:spcBef>
                <a:spcPts val="1000"/>
              </a:spcBef>
              <a:spcAft>
                <a:spcPts val="10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3960849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09BC8E-65B6-DABC-B949-E775F6C51F29}"/>
              </a:ext>
            </a:extLst>
          </p:cNvPr>
          <p:cNvSpPr>
            <a:spLocks noGrp="1"/>
          </p:cNvSpPr>
          <p:nvPr>
            <p:ph sz="quarter" idx="10"/>
          </p:nvPr>
        </p:nvSpPr>
        <p:spPr>
          <a:xfrm>
            <a:off x="186596" y="262397"/>
            <a:ext cx="8672097" cy="715378"/>
          </a:xfrm>
        </p:spPr>
        <p:txBody>
          <a:bodyPr/>
          <a:lstStyle/>
          <a:p>
            <a:pPr algn="ctr"/>
            <a:r>
              <a:rPr lang="en-US" sz="2800" dirty="0"/>
              <a:t>Authorship</a:t>
            </a:r>
          </a:p>
        </p:txBody>
      </p:sp>
      <p:pic>
        <p:nvPicPr>
          <p:cNvPr id="3074" name="Picture 2" descr="Florence Foster Jenkins (film) - Wikipedia">
            <a:extLst>
              <a:ext uri="{FF2B5EF4-FFF2-40B4-BE49-F238E27FC236}">
                <a16:creationId xmlns:a16="http://schemas.microsoft.com/office/drawing/2014/main" id="{5D550CD8-E2AE-DDF7-F3C4-FB3DAF5885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7889" y="1059255"/>
            <a:ext cx="2381061" cy="3204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964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9BC46D-7843-5C0F-1B6F-0391A9C5F58E}"/>
              </a:ext>
            </a:extLst>
          </p:cNvPr>
          <p:cNvSpPr>
            <a:spLocks noGrp="1"/>
          </p:cNvSpPr>
          <p:nvPr>
            <p:ph sz="quarter" idx="10"/>
          </p:nvPr>
        </p:nvSpPr>
        <p:spPr/>
        <p:txBody>
          <a:bodyPr/>
          <a:lstStyle/>
          <a:p>
            <a:pPr algn="ctr"/>
            <a:r>
              <a:rPr lang="en-US" sz="2800" dirty="0">
                <a:latin typeface="Calibri" panose="020F0502020204030204" pitchFamily="34" charset="0"/>
                <a:cs typeface="Calibri" panose="020F0502020204030204" pitchFamily="34" charset="0"/>
              </a:rPr>
              <a:t>Authorship</a:t>
            </a:r>
          </a:p>
        </p:txBody>
      </p:sp>
      <p:sp>
        <p:nvSpPr>
          <p:cNvPr id="3" name="Text Placeholder 2">
            <a:extLst>
              <a:ext uri="{FF2B5EF4-FFF2-40B4-BE49-F238E27FC236}">
                <a16:creationId xmlns:a16="http://schemas.microsoft.com/office/drawing/2014/main" id="{EF03A3F0-ECB6-FD5E-B593-37F4889E2524}"/>
              </a:ext>
            </a:extLst>
          </p:cNvPr>
          <p:cNvSpPr>
            <a:spLocks noGrp="1"/>
          </p:cNvSpPr>
          <p:nvPr>
            <p:ph type="body" sz="quarter" idx="13"/>
          </p:nvPr>
        </p:nvSpPr>
        <p:spPr>
          <a:xfrm>
            <a:off x="186596" y="972273"/>
            <a:ext cx="8672097" cy="3291752"/>
          </a:xfrm>
        </p:spPr>
        <p:txBody>
          <a:bodyPr/>
          <a:lstStyle/>
          <a:p>
            <a:r>
              <a:rPr lang="en-US" sz="2400" dirty="0">
                <a:solidFill>
                  <a:schemeClr val="tx1"/>
                </a:solidFill>
                <a:latin typeface="Calibri" panose="020F0502020204030204" pitchFamily="34" charset="0"/>
                <a:cs typeface="Calibri" panose="020F0502020204030204" pitchFamily="34" charset="0"/>
              </a:rPr>
              <a:t>Joint authorship - </a:t>
            </a:r>
            <a:r>
              <a:rPr lang="en-US" sz="2400" i="1" dirty="0">
                <a:solidFill>
                  <a:schemeClr val="tx1"/>
                </a:solidFill>
                <a:latin typeface="Calibri" panose="020F0502020204030204" pitchFamily="34" charset="0"/>
                <a:cs typeface="Calibri" panose="020F0502020204030204" pitchFamily="34" charset="0"/>
              </a:rPr>
              <a:t>Kogan v Martin </a:t>
            </a:r>
            <a:r>
              <a:rPr lang="en-US" sz="2400" dirty="0">
                <a:solidFill>
                  <a:schemeClr val="tx1"/>
                </a:solidFill>
                <a:latin typeface="Calibri" panose="020F0502020204030204" pitchFamily="34" charset="0"/>
                <a:cs typeface="Calibri" panose="020F0502020204030204" pitchFamily="34" charset="0"/>
              </a:rPr>
              <a:t>[2019] EWCA Civ 1645 (Floyd LJ)</a:t>
            </a:r>
          </a:p>
          <a:p>
            <a:pPr lvl="1"/>
            <a:r>
              <a:rPr lang="en-GB" sz="24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“It is the skill and effort involved in creating, selecting or gathering together the detailed concepts or emotions which the words have fixed in writing which is protected in the case of a literary or dramatic work, whether the work is one of sole or joint authorship. Too much focus on who pushed the pen is likely to detract attention from what it is that is protected, and thus from who the authors are.”</a:t>
            </a:r>
            <a:r>
              <a:rPr lang="en-GB" sz="2400" dirty="0">
                <a:solidFill>
                  <a:schemeClr val="tx1"/>
                </a:solidFill>
                <a:effectLst/>
                <a:latin typeface="Calibri" panose="020F0502020204030204" pitchFamily="34" charset="0"/>
                <a:cs typeface="Calibri" panose="020F0502020204030204" pitchFamily="34" charset="0"/>
              </a:rPr>
              <a:t> </a:t>
            </a:r>
            <a:r>
              <a:rPr lang="en-US" sz="2400" dirty="0">
                <a:solidFill>
                  <a:schemeClr val="tx1"/>
                </a:solidFill>
                <a:effectLst/>
                <a:latin typeface="Calibri" panose="020F0502020204030204" pitchFamily="34" charset="0"/>
                <a:cs typeface="Calibri" panose="020F0502020204030204" pitchFamily="34" charset="0"/>
              </a:rPr>
              <a:t>[41]</a:t>
            </a:r>
            <a:endParaRPr lang="en-US" sz="2400" dirty="0">
              <a:solidFill>
                <a:schemeClr val="tx1"/>
              </a:solidFill>
              <a:latin typeface="Calibri" panose="020F0502020204030204" pitchFamily="34" charset="0"/>
              <a:cs typeface="Calibri" panose="020F0502020204030204" pitchFamily="34" charset="0"/>
            </a:endParaRPr>
          </a:p>
          <a:p>
            <a:endParaRPr lang="en-US" sz="2800" dirty="0"/>
          </a:p>
        </p:txBody>
      </p:sp>
    </p:spTree>
    <p:extLst>
      <p:ext uri="{BB962C8B-B14F-4D97-AF65-F5344CB8AC3E}">
        <p14:creationId xmlns:p14="http://schemas.microsoft.com/office/powerpoint/2010/main" val="205717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EFE9DC-6E11-CC29-14C5-99B6FF922092}"/>
              </a:ext>
            </a:extLst>
          </p:cNvPr>
          <p:cNvSpPr>
            <a:spLocks noGrp="1"/>
          </p:cNvSpPr>
          <p:nvPr>
            <p:ph sz="quarter" idx="10"/>
          </p:nvPr>
        </p:nvSpPr>
        <p:spPr>
          <a:xfrm>
            <a:off x="186596" y="262396"/>
            <a:ext cx="8672097" cy="733485"/>
          </a:xfrm>
        </p:spPr>
        <p:txBody>
          <a:bodyPr/>
          <a:lstStyle/>
          <a:p>
            <a:pPr algn="ctr"/>
            <a:r>
              <a:rPr lang="en-US" sz="2800" dirty="0"/>
              <a:t>Authorship</a:t>
            </a:r>
          </a:p>
        </p:txBody>
      </p:sp>
      <p:sp>
        <p:nvSpPr>
          <p:cNvPr id="3" name="Text Placeholder 2">
            <a:extLst>
              <a:ext uri="{FF2B5EF4-FFF2-40B4-BE49-F238E27FC236}">
                <a16:creationId xmlns:a16="http://schemas.microsoft.com/office/drawing/2014/main" id="{63317BF2-9FEB-54FC-2EBC-F2119405F95E}"/>
              </a:ext>
            </a:extLst>
          </p:cNvPr>
          <p:cNvSpPr>
            <a:spLocks noGrp="1"/>
          </p:cNvSpPr>
          <p:nvPr>
            <p:ph type="body" sz="quarter" idx="13"/>
          </p:nvPr>
        </p:nvSpPr>
        <p:spPr>
          <a:xfrm>
            <a:off x="186596" y="905347"/>
            <a:ext cx="8839709" cy="3358678"/>
          </a:xfrm>
        </p:spPr>
        <p:txBody>
          <a:bodyPr/>
          <a:lstStyle/>
          <a:p>
            <a:r>
              <a:rPr lang="en-US" sz="2400" dirty="0">
                <a:solidFill>
                  <a:schemeClr val="tx1"/>
                </a:solidFill>
                <a:latin typeface="Calibri" panose="020F0502020204030204" pitchFamily="34" charset="0"/>
                <a:cs typeface="Calibri" panose="020F0502020204030204" pitchFamily="34" charset="0"/>
              </a:rPr>
              <a:t>Joint authorship - </a:t>
            </a:r>
            <a:r>
              <a:rPr lang="en-US" sz="2400" i="1" dirty="0">
                <a:solidFill>
                  <a:schemeClr val="tx1"/>
                </a:solidFill>
                <a:latin typeface="Calibri" panose="020F0502020204030204" pitchFamily="34" charset="0"/>
                <a:cs typeface="Calibri" panose="020F0502020204030204" pitchFamily="34" charset="0"/>
              </a:rPr>
              <a:t>Kogan v Martin </a:t>
            </a:r>
            <a:r>
              <a:rPr lang="en-US" sz="2400" dirty="0">
                <a:solidFill>
                  <a:schemeClr val="tx1"/>
                </a:solidFill>
                <a:latin typeface="Calibri" panose="020F0502020204030204" pitchFamily="34" charset="0"/>
                <a:cs typeface="Calibri" panose="020F0502020204030204" pitchFamily="34" charset="0"/>
              </a:rPr>
              <a:t>[2019] EWCA Civ 1645 (Floyd LJ):</a:t>
            </a:r>
          </a:p>
          <a:p>
            <a:pPr lvl="1"/>
            <a:r>
              <a:rPr lang="en-GB" sz="24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question of what is enough of a contribution is to be judged by the </a:t>
            </a:r>
            <a:r>
              <a:rPr lang="en-GB" sz="2400" i="1" kern="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Infopaq</a:t>
            </a:r>
            <a:r>
              <a:rPr lang="en-GB" sz="24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test, i.e. whether the putative joint author has contributed elements which expressed that person’s own intellectual creation. The essence of that term is that the person in question must have exercised free and expressive choices. The more restrictive the choices the less likely it will be that they satisfy the test.” [53]</a:t>
            </a:r>
            <a:endParaRPr lang="en-GB" sz="2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endParaRPr lang="en-US" sz="2400" dirty="0">
              <a:solidFill>
                <a:schemeClr val="tx1"/>
              </a:solidFill>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690906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7E7402-AEA0-D2F9-4D72-177F4C74C982}"/>
              </a:ext>
            </a:extLst>
          </p:cNvPr>
          <p:cNvSpPr>
            <a:spLocks noGrp="1"/>
          </p:cNvSpPr>
          <p:nvPr>
            <p:ph sz="quarter" idx="10"/>
          </p:nvPr>
        </p:nvSpPr>
        <p:spPr/>
        <p:txBody>
          <a:bodyPr/>
          <a:lstStyle/>
          <a:p>
            <a:pPr algn="ctr"/>
            <a:r>
              <a:rPr lang="en-US" sz="2800" dirty="0">
                <a:latin typeface="Calibri" panose="020F0502020204030204" pitchFamily="34" charset="0"/>
                <a:cs typeface="Calibri" panose="020F0502020204030204" pitchFamily="34" charset="0"/>
              </a:rPr>
              <a:t>Infringement</a:t>
            </a:r>
          </a:p>
        </p:txBody>
      </p:sp>
      <p:sp>
        <p:nvSpPr>
          <p:cNvPr id="3" name="Text Placeholder 2">
            <a:extLst>
              <a:ext uri="{FF2B5EF4-FFF2-40B4-BE49-F238E27FC236}">
                <a16:creationId xmlns:a16="http://schemas.microsoft.com/office/drawing/2014/main" id="{2B830514-D716-E7A2-E778-91CC9F31CAC8}"/>
              </a:ext>
            </a:extLst>
          </p:cNvPr>
          <p:cNvSpPr>
            <a:spLocks noGrp="1"/>
          </p:cNvSpPr>
          <p:nvPr>
            <p:ph type="body" sz="quarter" idx="13"/>
          </p:nvPr>
        </p:nvSpPr>
        <p:spPr>
          <a:xfrm>
            <a:off x="186596" y="905347"/>
            <a:ext cx="8672097" cy="3358678"/>
          </a:xfrm>
        </p:spPr>
        <p:txBody>
          <a:bodyPr/>
          <a:lstStyle/>
          <a:p>
            <a:r>
              <a:rPr lang="en-US" sz="2400" i="1" dirty="0">
                <a:latin typeface="Calibri" panose="020F0502020204030204" pitchFamily="34" charset="0"/>
                <a:cs typeface="Calibri" panose="020F0502020204030204" pitchFamily="34" charset="0"/>
              </a:rPr>
              <a:t>England &amp; Wales Cricket Board Ltd v </a:t>
            </a:r>
            <a:r>
              <a:rPr lang="en-US" sz="2400" i="1" dirty="0" err="1">
                <a:latin typeface="Calibri" panose="020F0502020204030204" pitchFamily="34" charset="0"/>
                <a:cs typeface="Calibri" panose="020F0502020204030204" pitchFamily="34" charset="0"/>
              </a:rPr>
              <a:t>Tixdaq</a:t>
            </a:r>
            <a:r>
              <a:rPr lang="en-US" sz="2400" i="1" dirty="0">
                <a:latin typeface="Calibri" panose="020F0502020204030204" pitchFamily="34" charset="0"/>
                <a:cs typeface="Calibri" panose="020F0502020204030204" pitchFamily="34" charset="0"/>
              </a:rPr>
              <a:t> Ltd </a:t>
            </a:r>
            <a:r>
              <a:rPr lang="en-US" sz="2400" dirty="0">
                <a:latin typeface="Calibri" panose="020F0502020204030204" pitchFamily="34" charset="0"/>
                <a:cs typeface="Calibri" panose="020F0502020204030204" pitchFamily="34" charset="0"/>
              </a:rPr>
              <a:t>[2016] EWHC 575</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Exact reproduction required where creativity low - </a:t>
            </a:r>
            <a:r>
              <a:rPr lang="en-US" sz="2400" i="1" dirty="0">
                <a:latin typeface="Calibri" panose="020F0502020204030204" pitchFamily="34" charset="0"/>
                <a:cs typeface="Calibri" panose="020F0502020204030204" pitchFamily="34" charset="0"/>
              </a:rPr>
              <a:t>Lidl Great Britain Ltd v Tesco Stores Ltd </a:t>
            </a:r>
            <a:r>
              <a:rPr lang="en-US" sz="2400" dirty="0">
                <a:latin typeface="Calibri" panose="020F0502020204030204" pitchFamily="34" charset="0"/>
                <a:cs typeface="Calibri" panose="020F0502020204030204" pitchFamily="34" charset="0"/>
              </a:rPr>
              <a:t>[2023] EWHC 873 (Ch), [2024] EWCA Civ 262;</a:t>
            </a:r>
            <a:r>
              <a:rPr lang="en-US" sz="2400" i="1" dirty="0">
                <a:solidFill>
                  <a:schemeClr val="tx1"/>
                </a:solidFill>
                <a:latin typeface="Calibri" panose="020F0502020204030204" pitchFamily="34" charset="0"/>
                <a:cs typeface="Calibri" panose="020F0502020204030204" pitchFamily="34" charset="0"/>
              </a:rPr>
              <a:t> THJ Systems Ltd v Sheridan </a:t>
            </a:r>
            <a:r>
              <a:rPr lang="en-US" sz="2400" dirty="0">
                <a:solidFill>
                  <a:schemeClr val="tx1"/>
                </a:solidFill>
                <a:latin typeface="Calibri" panose="020F0502020204030204" pitchFamily="34" charset="0"/>
                <a:cs typeface="Calibri" panose="020F0502020204030204" pitchFamily="34" charset="0"/>
              </a:rPr>
              <a:t>[2023] EWCA Civ 1354</a:t>
            </a:r>
            <a:endParaRPr lang="en-US" sz="2400" dirty="0">
              <a:latin typeface="Calibri" panose="020F0502020204030204" pitchFamily="34" charset="0"/>
              <a:cs typeface="Calibri" panose="020F0502020204030204" pitchFamily="34" charset="0"/>
            </a:endParaRPr>
          </a:p>
          <a:p>
            <a:endParaRPr lang="en-US" sz="2400" i="1" dirty="0">
              <a:latin typeface="Calibri" panose="020F0502020204030204" pitchFamily="34" charset="0"/>
              <a:cs typeface="Calibri" panose="020F0502020204030204" pitchFamily="34" charset="0"/>
            </a:endParaRPr>
          </a:p>
          <a:p>
            <a:r>
              <a:rPr lang="en-US" sz="2400" i="1" dirty="0">
                <a:latin typeface="Calibri" panose="020F0502020204030204" pitchFamily="34" charset="0"/>
                <a:cs typeface="Calibri" panose="020F0502020204030204" pitchFamily="34" charset="0"/>
              </a:rPr>
              <a:t>Pasternak v Prescott </a:t>
            </a:r>
            <a:r>
              <a:rPr lang="en-US" sz="2400" dirty="0">
                <a:latin typeface="Calibri" panose="020F0502020204030204" pitchFamily="34" charset="0"/>
                <a:cs typeface="Calibri" panose="020F0502020204030204" pitchFamily="34" charset="0"/>
              </a:rPr>
              <a:t>[2022] EWHC 2695 </a:t>
            </a:r>
          </a:p>
          <a:p>
            <a:r>
              <a:rPr lang="en-US" sz="2400" i="1" dirty="0">
                <a:latin typeface="Calibri" panose="020F0502020204030204" pitchFamily="34" charset="0"/>
                <a:cs typeface="Calibri" panose="020F0502020204030204" pitchFamily="34" charset="0"/>
              </a:rPr>
              <a:t>Evans v John Lewis plc </a:t>
            </a:r>
            <a:r>
              <a:rPr lang="en-US" sz="2400" dirty="0">
                <a:latin typeface="Calibri" panose="020F0502020204030204" pitchFamily="34" charset="0"/>
                <a:cs typeface="Calibri" panose="020F0502020204030204" pitchFamily="34" charset="0"/>
              </a:rPr>
              <a:t>[2023] EWHC 766</a:t>
            </a:r>
            <a:endParaRPr lang="en-US" sz="2400" dirty="0"/>
          </a:p>
        </p:txBody>
      </p:sp>
    </p:spTree>
    <p:extLst>
      <p:ext uri="{BB962C8B-B14F-4D97-AF65-F5344CB8AC3E}">
        <p14:creationId xmlns:p14="http://schemas.microsoft.com/office/powerpoint/2010/main" val="3876852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36370B-5420-C94E-E983-34BC89B43735}"/>
              </a:ext>
            </a:extLst>
          </p:cNvPr>
          <p:cNvSpPr>
            <a:spLocks noGrp="1"/>
          </p:cNvSpPr>
          <p:nvPr>
            <p:ph sz="quarter" idx="10"/>
          </p:nvPr>
        </p:nvSpPr>
        <p:spPr>
          <a:xfrm>
            <a:off x="186596" y="353085"/>
            <a:ext cx="8470387" cy="914400"/>
          </a:xfrm>
        </p:spPr>
        <p:txBody>
          <a:bodyPr/>
          <a:lstStyle/>
          <a:p>
            <a:pPr algn="ctr"/>
            <a:r>
              <a:rPr lang="en-GB" sz="2800" b="1" kern="100" dirty="0">
                <a:effectLst/>
                <a:latin typeface="Calibri" panose="020F0502020204030204" pitchFamily="34" charset="0"/>
                <a:ea typeface="Aptos" panose="020B0004020202020204" pitchFamily="34" charset="0"/>
                <a:cs typeface="Calibri" panose="020F0502020204030204" pitchFamily="34" charset="0"/>
              </a:rPr>
              <a:t>“The ‘work’ in United Kingdom copyright law (post Brexit)” – Structure of my presentation</a:t>
            </a:r>
            <a:endParaRPr lang="en-GB" sz="2800" kern="100" dirty="0">
              <a:effectLst/>
              <a:latin typeface="Calibri" panose="020F0502020204030204" pitchFamily="34" charset="0"/>
              <a:ea typeface="Aptos" panose="020B0004020202020204" pitchFamily="34" charset="0"/>
              <a:cs typeface="Calibri" panose="020F0502020204030204" pitchFamily="34" charset="0"/>
            </a:endParaRPr>
          </a:p>
          <a:p>
            <a:endParaRPr lang="en-US" dirty="0"/>
          </a:p>
        </p:txBody>
      </p:sp>
      <p:sp>
        <p:nvSpPr>
          <p:cNvPr id="3" name="Text Placeholder 2">
            <a:extLst>
              <a:ext uri="{FF2B5EF4-FFF2-40B4-BE49-F238E27FC236}">
                <a16:creationId xmlns:a16="http://schemas.microsoft.com/office/drawing/2014/main" id="{7F16DFAB-598A-26A8-6ED1-5B0387AE55D6}"/>
              </a:ext>
            </a:extLst>
          </p:cNvPr>
          <p:cNvSpPr>
            <a:spLocks noGrp="1"/>
          </p:cNvSpPr>
          <p:nvPr>
            <p:ph type="body" sz="quarter" idx="13"/>
          </p:nvPr>
        </p:nvSpPr>
        <p:spPr>
          <a:xfrm>
            <a:off x="186596" y="1267485"/>
            <a:ext cx="8672097" cy="2996541"/>
          </a:xfrm>
        </p:spPr>
        <p:txBody>
          <a:bodyPr/>
          <a:lstStyle/>
          <a:p>
            <a:r>
              <a:rPr lang="en-GB" sz="2400" kern="100" dirty="0">
                <a:effectLst/>
                <a:latin typeface="Calibri" panose="020F0502020204030204" pitchFamily="34" charset="0"/>
                <a:ea typeface="Aptos" panose="020B0004020202020204" pitchFamily="34" charset="0"/>
                <a:cs typeface="Calibri" panose="020F0502020204030204" pitchFamily="34" charset="0"/>
              </a:rPr>
              <a:t>“Dematerialization, pragmatism and the European copyright revolution” (2013) OJLS 767-790 – outline and context</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a:t>
            </a:r>
            <a:r>
              <a:rPr lang="en-US" sz="2400" dirty="0" err="1">
                <a:latin typeface="Calibri" panose="020F0502020204030204" pitchFamily="34" charset="0"/>
                <a:cs typeface="Calibri" panose="020F0502020204030204" pitchFamily="34" charset="0"/>
              </a:rPr>
              <a:t>Dematerialisation</a:t>
            </a:r>
            <a:r>
              <a:rPr lang="en-US" sz="2400" dirty="0">
                <a:latin typeface="Calibri" panose="020F0502020204030204" pitchFamily="34" charset="0"/>
                <a:cs typeface="Calibri" panose="020F0502020204030204" pitchFamily="34" charset="0"/>
              </a:rPr>
              <a:t>” in UK copyright law - 2013-24?</a:t>
            </a:r>
          </a:p>
          <a:p>
            <a:pPr lvl="1"/>
            <a:r>
              <a:rPr lang="en-US" sz="2400" dirty="0">
                <a:latin typeface="Calibri" panose="020F0502020204030204" pitchFamily="34" charset="0"/>
                <a:cs typeface="Calibri" panose="020F0502020204030204" pitchFamily="34" charset="0"/>
              </a:rPr>
              <a:t>Originality, protected forms, fixation, authorship, infringement</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Current situation -  potential problems and solutions </a:t>
            </a:r>
          </a:p>
        </p:txBody>
      </p:sp>
    </p:spTree>
    <p:extLst>
      <p:ext uri="{BB962C8B-B14F-4D97-AF65-F5344CB8AC3E}">
        <p14:creationId xmlns:p14="http://schemas.microsoft.com/office/powerpoint/2010/main" val="1313611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6924FD-7299-8E79-33AD-7ED9263F7CA5}"/>
              </a:ext>
            </a:extLst>
          </p:cNvPr>
          <p:cNvSpPr>
            <a:spLocks noGrp="1"/>
          </p:cNvSpPr>
          <p:nvPr>
            <p:ph sz="quarter" idx="10"/>
          </p:nvPr>
        </p:nvSpPr>
        <p:spPr>
          <a:xfrm>
            <a:off x="186596" y="588474"/>
            <a:ext cx="8672097" cy="534155"/>
          </a:xfrm>
        </p:spPr>
        <p:txBody>
          <a:bodyPr/>
          <a:lstStyle/>
          <a:p>
            <a:pPr algn="ctr"/>
            <a:r>
              <a:rPr lang="en-US" sz="2800" i="1" dirty="0">
                <a:latin typeface="Calibri" panose="020F0502020204030204" pitchFamily="34" charset="0"/>
                <a:cs typeface="Calibri" panose="020F0502020204030204" pitchFamily="34" charset="0"/>
              </a:rPr>
              <a:t>Pasternak v Prescott </a:t>
            </a:r>
            <a:r>
              <a:rPr lang="en-US" sz="2800" dirty="0">
                <a:latin typeface="Calibri" panose="020F0502020204030204" pitchFamily="34" charset="0"/>
                <a:cs typeface="Calibri" panose="020F0502020204030204" pitchFamily="34" charset="0"/>
              </a:rPr>
              <a:t>[2022] EWHC 2695 </a:t>
            </a:r>
          </a:p>
          <a:p>
            <a:endParaRPr lang="en-US" dirty="0"/>
          </a:p>
        </p:txBody>
      </p:sp>
      <p:pic>
        <p:nvPicPr>
          <p:cNvPr id="4098" name="Picture 2" descr="The Secrets We Kept: The sensational Cold War spy thriller: Prescott, Lara">
            <a:extLst>
              <a:ext uri="{FF2B5EF4-FFF2-40B4-BE49-F238E27FC236}">
                <a16:creationId xmlns:a16="http://schemas.microsoft.com/office/drawing/2014/main" id="{69F6B2BE-8DB7-A601-D7B8-B65A3730EA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6162" y="1303699"/>
            <a:ext cx="2254313" cy="286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150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F63354-4DE8-FBC4-66CC-6194D86312BB}"/>
              </a:ext>
            </a:extLst>
          </p:cNvPr>
          <p:cNvSpPr>
            <a:spLocks noGrp="1"/>
          </p:cNvSpPr>
          <p:nvPr>
            <p:ph sz="quarter" idx="10"/>
          </p:nvPr>
        </p:nvSpPr>
        <p:spPr>
          <a:xfrm>
            <a:off x="186596" y="434566"/>
            <a:ext cx="8672097" cy="864207"/>
          </a:xfrm>
        </p:spPr>
        <p:txBody>
          <a:bodyPr/>
          <a:lstStyle/>
          <a:p>
            <a:pPr algn="ctr"/>
            <a:r>
              <a:rPr lang="en-US" sz="2400" i="1" dirty="0">
                <a:latin typeface="Calibri" panose="020F0502020204030204" pitchFamily="34" charset="0"/>
                <a:cs typeface="Calibri" panose="020F0502020204030204" pitchFamily="34" charset="0"/>
              </a:rPr>
              <a:t>Pasternak v Prescott </a:t>
            </a:r>
            <a:r>
              <a:rPr lang="en-US" sz="2400" dirty="0">
                <a:latin typeface="Calibri" panose="020F0502020204030204" pitchFamily="34" charset="0"/>
                <a:cs typeface="Calibri" panose="020F0502020204030204" pitchFamily="34" charset="0"/>
              </a:rPr>
              <a:t>[2022] EWHC 2695 </a:t>
            </a:r>
          </a:p>
          <a:p>
            <a:endParaRPr lang="en-US" dirty="0"/>
          </a:p>
        </p:txBody>
      </p:sp>
      <p:sp>
        <p:nvSpPr>
          <p:cNvPr id="3" name="Text Placeholder 2">
            <a:extLst>
              <a:ext uri="{FF2B5EF4-FFF2-40B4-BE49-F238E27FC236}">
                <a16:creationId xmlns:a16="http://schemas.microsoft.com/office/drawing/2014/main" id="{50446D8E-F621-88E4-E047-9285E3FDBD32}"/>
              </a:ext>
            </a:extLst>
          </p:cNvPr>
          <p:cNvSpPr>
            <a:spLocks noGrp="1"/>
          </p:cNvSpPr>
          <p:nvPr>
            <p:ph type="body" sz="quarter" idx="13"/>
          </p:nvPr>
        </p:nvSpPr>
        <p:spPr>
          <a:xfrm>
            <a:off x="380246" y="914400"/>
            <a:ext cx="8175279" cy="3349625"/>
          </a:xfrm>
        </p:spPr>
        <p:txBody>
          <a:bodyPr/>
          <a:lstStyle/>
          <a:p>
            <a:pPr marL="0" indent="0" algn="just">
              <a:lnSpc>
                <a:spcPct val="100000"/>
              </a:lnSpc>
              <a:spcAft>
                <a:spcPts val="800"/>
              </a:spcAft>
              <a:buNone/>
            </a:pPr>
            <a:r>
              <a:rPr lang="en-GB" sz="2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“[229]. In summary…, my overall conclusions in relation to chapter 5 of Lara are as follows:</a:t>
            </a:r>
            <a:endParaRPr lang="en-GB" sz="2400" kern="100" dirty="0">
              <a:effectLst/>
              <a:latin typeface="Calibri" panose="020F0502020204030204" pitchFamily="34" charset="0"/>
              <a:ea typeface="Times New Roman" panose="02020603050405020304" pitchFamily="18" charset="0"/>
              <a:cs typeface="Calibri" panose="020F0502020204030204" pitchFamily="34" charset="0"/>
            </a:endParaRPr>
          </a:p>
          <a:p>
            <a:pPr marL="0" marR="127000" lvl="0" indent="0" algn="just">
              <a:lnSpc>
                <a:spcPct val="100000"/>
              </a:lnSpc>
              <a:spcAft>
                <a:spcPts val="800"/>
              </a:spcAft>
              <a:buNone/>
            </a:pPr>
            <a:r>
              <a:rPr lang="en-GB" sz="2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The selection of the specified Events in chapter 5 of Lara, as set out in Annex 2, is protected by copyright as a substantial part of the literary work that is Lara. The same is true of the selection of these Events which is alleged to have been copied……”</a:t>
            </a:r>
          </a:p>
          <a:p>
            <a:pPr marL="0" marR="127000" lvl="0" indent="0" algn="r">
              <a:lnSpc>
                <a:spcPct val="100000"/>
              </a:lnSpc>
              <a:spcAft>
                <a:spcPts val="800"/>
              </a:spcAft>
              <a:buNone/>
            </a:pPr>
            <a:r>
              <a:rPr lang="en-GB" sz="24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(per Edwin Johnson J)</a:t>
            </a:r>
            <a:endParaRPr lang="en-GB" sz="2400" kern="10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dirty="0"/>
          </a:p>
        </p:txBody>
      </p:sp>
    </p:spTree>
    <p:extLst>
      <p:ext uri="{BB962C8B-B14F-4D97-AF65-F5344CB8AC3E}">
        <p14:creationId xmlns:p14="http://schemas.microsoft.com/office/powerpoint/2010/main" val="2989599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95FE5C-2CE5-EF11-5BD6-4ECFF717A259}"/>
              </a:ext>
            </a:extLst>
          </p:cNvPr>
          <p:cNvSpPr>
            <a:spLocks noGrp="1"/>
          </p:cNvSpPr>
          <p:nvPr>
            <p:ph sz="quarter" idx="10"/>
          </p:nvPr>
        </p:nvSpPr>
        <p:spPr>
          <a:xfrm>
            <a:off x="186596" y="262396"/>
            <a:ext cx="8672097" cy="617079"/>
          </a:xfrm>
        </p:spPr>
        <p:txBody>
          <a:bodyPr/>
          <a:lstStyle/>
          <a:p>
            <a:pPr algn="ctr"/>
            <a:r>
              <a:rPr lang="en-US" sz="2800" i="1" dirty="0">
                <a:latin typeface="Calibri" panose="020F0502020204030204" pitchFamily="34" charset="0"/>
                <a:cs typeface="Calibri" panose="020F0502020204030204" pitchFamily="34" charset="0"/>
              </a:rPr>
              <a:t>Evans v John Lewis plc </a:t>
            </a:r>
            <a:r>
              <a:rPr lang="en-US" sz="2800" dirty="0">
                <a:latin typeface="Calibri" panose="020F0502020204030204" pitchFamily="34" charset="0"/>
                <a:cs typeface="Calibri" panose="020F0502020204030204" pitchFamily="34" charset="0"/>
              </a:rPr>
              <a:t>[2023] EWHC 766</a:t>
            </a:r>
            <a:endParaRPr lang="en-US" sz="2800" dirty="0"/>
          </a:p>
        </p:txBody>
      </p:sp>
      <p:sp>
        <p:nvSpPr>
          <p:cNvPr id="3" name="Text Placeholder 2">
            <a:extLst>
              <a:ext uri="{FF2B5EF4-FFF2-40B4-BE49-F238E27FC236}">
                <a16:creationId xmlns:a16="http://schemas.microsoft.com/office/drawing/2014/main" id="{F74801C7-849A-3447-54BD-2ECF87E62FD6}"/>
              </a:ext>
            </a:extLst>
          </p:cNvPr>
          <p:cNvSpPr>
            <a:spLocks noGrp="1"/>
          </p:cNvSpPr>
          <p:nvPr>
            <p:ph type="body" sz="quarter" idx="13"/>
          </p:nvPr>
        </p:nvSpPr>
        <p:spPr>
          <a:xfrm>
            <a:off x="1133945" y="1629957"/>
            <a:ext cx="6172930" cy="1908304"/>
          </a:xfrm>
        </p:spPr>
        <p:txBody>
          <a:bodyPr/>
          <a:lstStyle/>
          <a:p>
            <a:endParaRPr lang="en-US" dirty="0"/>
          </a:p>
        </p:txBody>
      </p:sp>
      <p:pic>
        <p:nvPicPr>
          <p:cNvPr id="5122" name="Picture 2" descr="John Lewis sued by self-published children's author over Christmas ad |  Books | The Guardian">
            <a:extLst>
              <a:ext uri="{FF2B5EF4-FFF2-40B4-BE49-F238E27FC236}">
                <a16:creationId xmlns:a16="http://schemas.microsoft.com/office/drawing/2014/main" id="{200FF9BC-C33C-C87D-E691-62B93790AD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218" y="1032094"/>
            <a:ext cx="6102035" cy="2978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341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B3F17B-63A8-74D0-F950-27E6F3930826}"/>
              </a:ext>
            </a:extLst>
          </p:cNvPr>
          <p:cNvSpPr>
            <a:spLocks noGrp="1"/>
          </p:cNvSpPr>
          <p:nvPr>
            <p:ph sz="quarter" idx="10"/>
          </p:nvPr>
        </p:nvSpPr>
        <p:spPr/>
        <p:txBody>
          <a:bodyPr/>
          <a:lstStyle/>
          <a:p>
            <a:pPr algn="ctr"/>
            <a:r>
              <a:rPr lang="en-US" sz="2400" i="1" dirty="0">
                <a:latin typeface="Calibri" panose="020F0502020204030204" pitchFamily="34" charset="0"/>
                <a:cs typeface="Calibri" panose="020F0502020204030204" pitchFamily="34" charset="0"/>
              </a:rPr>
              <a:t>Evans v John Lewis plc </a:t>
            </a:r>
            <a:r>
              <a:rPr lang="en-US" sz="2400" dirty="0">
                <a:latin typeface="Calibri" panose="020F0502020204030204" pitchFamily="34" charset="0"/>
                <a:cs typeface="Calibri" panose="020F0502020204030204" pitchFamily="34" charset="0"/>
              </a:rPr>
              <a:t>[2023] EWHC 766</a:t>
            </a:r>
            <a:endParaRPr lang="en-US" sz="2400" dirty="0"/>
          </a:p>
          <a:p>
            <a:endParaRPr lang="en-US" dirty="0"/>
          </a:p>
        </p:txBody>
      </p:sp>
      <p:sp>
        <p:nvSpPr>
          <p:cNvPr id="3" name="Text Placeholder 2">
            <a:extLst>
              <a:ext uri="{FF2B5EF4-FFF2-40B4-BE49-F238E27FC236}">
                <a16:creationId xmlns:a16="http://schemas.microsoft.com/office/drawing/2014/main" id="{557F5B68-566A-B7A7-93AB-2F7926B1EF87}"/>
              </a:ext>
            </a:extLst>
          </p:cNvPr>
          <p:cNvSpPr>
            <a:spLocks noGrp="1"/>
          </p:cNvSpPr>
          <p:nvPr>
            <p:ph type="body" sz="quarter" idx="13"/>
          </p:nvPr>
        </p:nvSpPr>
        <p:spPr>
          <a:xfrm>
            <a:off x="588475" y="1140737"/>
            <a:ext cx="7749767" cy="3123288"/>
          </a:xfrm>
        </p:spPr>
        <p:txBody>
          <a:bodyPr/>
          <a:lstStyle/>
          <a:p>
            <a:pPr marL="0" indent="0" algn="just">
              <a:buNone/>
            </a:pPr>
            <a:r>
              <a:rPr lang="en-GB" sz="2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“[92] Accordingly, although I am satisfied that the choice of Fred’s size is protected by copyright, I am not satisfied that there is a sufficient similarity in the size chosen for the TV Dragon and Edgar such as to raise a presumption of copying.</a:t>
            </a:r>
            <a:r>
              <a:rPr lang="en-GB" sz="24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marL="0" indent="0" algn="r">
              <a:buNone/>
            </a:pPr>
            <a:r>
              <a:rPr lang="en-GB" sz="2400" kern="0" dirty="0">
                <a:solidFill>
                  <a:srgbClr val="000000"/>
                </a:solidFill>
                <a:latin typeface="Calibri" panose="020F0502020204030204" pitchFamily="34" charset="0"/>
                <a:cs typeface="Calibri" panose="020F0502020204030204" pitchFamily="34" charset="0"/>
              </a:rPr>
              <a:t>(Per HHJ Melissa Clarke)</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4082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BCE890-9DA8-F73E-E212-DD0968E0E133}"/>
              </a:ext>
            </a:extLst>
          </p:cNvPr>
          <p:cNvSpPr>
            <a:spLocks noGrp="1"/>
          </p:cNvSpPr>
          <p:nvPr>
            <p:ph sz="quarter" idx="10"/>
          </p:nvPr>
        </p:nvSpPr>
        <p:spPr/>
        <p:txBody>
          <a:bodyPr/>
          <a:lstStyle/>
          <a:p>
            <a:pPr algn="ctr"/>
            <a:r>
              <a:rPr lang="en-US" sz="2800" dirty="0">
                <a:latin typeface="Calibri" panose="020F0502020204030204" pitchFamily="34" charset="0"/>
                <a:cs typeface="Calibri" panose="020F0502020204030204" pitchFamily="34" charset="0"/>
              </a:rPr>
              <a:t>Conclusion – potential problems?</a:t>
            </a:r>
          </a:p>
        </p:txBody>
      </p:sp>
      <p:sp>
        <p:nvSpPr>
          <p:cNvPr id="3" name="Text Placeholder 2">
            <a:extLst>
              <a:ext uri="{FF2B5EF4-FFF2-40B4-BE49-F238E27FC236}">
                <a16:creationId xmlns:a16="http://schemas.microsoft.com/office/drawing/2014/main" id="{7A6F123A-520D-5DF2-1083-BE213887E277}"/>
              </a:ext>
            </a:extLst>
          </p:cNvPr>
          <p:cNvSpPr>
            <a:spLocks noGrp="1"/>
          </p:cNvSpPr>
          <p:nvPr>
            <p:ph type="body" sz="quarter" idx="13"/>
          </p:nvPr>
        </p:nvSpPr>
        <p:spPr>
          <a:xfrm>
            <a:off x="186596" y="878186"/>
            <a:ext cx="8672097" cy="3385839"/>
          </a:xfrm>
        </p:spPr>
        <p:txBody>
          <a:bodyPr/>
          <a:lstStyle/>
          <a:p>
            <a:r>
              <a:rPr lang="en-US" sz="2400" dirty="0">
                <a:latin typeface="Calibri" panose="020F0502020204030204" pitchFamily="34" charset="0"/>
                <a:cs typeface="Calibri" panose="020F0502020204030204" pitchFamily="34" charset="0"/>
              </a:rPr>
              <a:t>Does “originality”, as currently defined, provide a useful threshold?</a:t>
            </a:r>
          </a:p>
          <a:p>
            <a:r>
              <a:rPr lang="en-US" sz="2400" dirty="0">
                <a:latin typeface="Calibri" panose="020F0502020204030204" pitchFamily="34" charset="0"/>
                <a:cs typeface="Calibri" panose="020F0502020204030204" pitchFamily="34" charset="0"/>
              </a:rPr>
              <a:t>Protection of creativity divorced from a work’s recorded form – character, format, for example. Boundaries?</a:t>
            </a:r>
          </a:p>
          <a:p>
            <a:r>
              <a:rPr lang="en-US" sz="2400" dirty="0">
                <a:latin typeface="Calibri" panose="020F0502020204030204" pitchFamily="34" charset="0"/>
                <a:cs typeface="Calibri" panose="020F0502020204030204" pitchFamily="34" charset="0"/>
              </a:rPr>
              <a:t>Authorship – recognition of minor contributions (joint authorship, derivative authorship?)</a:t>
            </a:r>
          </a:p>
          <a:p>
            <a:r>
              <a:rPr lang="en-US" sz="2400" dirty="0">
                <a:latin typeface="Calibri" panose="020F0502020204030204" pitchFamily="34" charset="0"/>
                <a:cs typeface="Calibri" panose="020F0502020204030204" pitchFamily="34" charset="0"/>
              </a:rPr>
              <a:t>Infringement – identification of “elements of creativity” potentially oppressive and wasteful</a:t>
            </a:r>
          </a:p>
        </p:txBody>
      </p:sp>
    </p:spTree>
    <p:extLst>
      <p:ext uri="{BB962C8B-B14F-4D97-AF65-F5344CB8AC3E}">
        <p14:creationId xmlns:p14="http://schemas.microsoft.com/office/powerpoint/2010/main" val="1509927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E2B55C-9F84-5986-F7BF-8DCB142530B4}"/>
              </a:ext>
            </a:extLst>
          </p:cNvPr>
          <p:cNvSpPr>
            <a:spLocks noGrp="1"/>
          </p:cNvSpPr>
          <p:nvPr>
            <p:ph sz="quarter" idx="10"/>
          </p:nvPr>
        </p:nvSpPr>
        <p:spPr>
          <a:xfrm>
            <a:off x="186596" y="304800"/>
            <a:ext cx="8672097" cy="484094"/>
          </a:xfrm>
        </p:spPr>
        <p:txBody>
          <a:bodyPr/>
          <a:lstStyle/>
          <a:p>
            <a:pPr algn="ctr"/>
            <a:r>
              <a:rPr lang="en-US" sz="3200" dirty="0">
                <a:latin typeface="Calibri" panose="020F0502020204030204" pitchFamily="34" charset="0"/>
                <a:cs typeface="Calibri" panose="020F0502020204030204" pitchFamily="34" charset="0"/>
              </a:rPr>
              <a:t>Conclusion – potential solutions?</a:t>
            </a:r>
          </a:p>
        </p:txBody>
      </p:sp>
      <p:sp>
        <p:nvSpPr>
          <p:cNvPr id="3" name="Text Placeholder 2">
            <a:extLst>
              <a:ext uri="{FF2B5EF4-FFF2-40B4-BE49-F238E27FC236}">
                <a16:creationId xmlns:a16="http://schemas.microsoft.com/office/drawing/2014/main" id="{7ABD592C-D6E4-6BE3-3277-0050DFD7C2D9}"/>
              </a:ext>
            </a:extLst>
          </p:cNvPr>
          <p:cNvSpPr>
            <a:spLocks noGrp="1"/>
          </p:cNvSpPr>
          <p:nvPr>
            <p:ph type="body" sz="quarter" idx="13"/>
          </p:nvPr>
        </p:nvSpPr>
        <p:spPr>
          <a:xfrm>
            <a:off x="186596" y="1138518"/>
            <a:ext cx="8672097" cy="3125507"/>
          </a:xfrm>
        </p:spPr>
        <p:txBody>
          <a:bodyPr/>
          <a:lstStyle/>
          <a:p>
            <a:r>
              <a:rPr lang="en-US" sz="2400" dirty="0">
                <a:latin typeface="Calibri" panose="020F0502020204030204" pitchFamily="34" charset="0"/>
                <a:cs typeface="Calibri" panose="020F0502020204030204" pitchFamily="34" charset="0"/>
              </a:rPr>
              <a:t>More policy and less “science”?</a:t>
            </a:r>
          </a:p>
          <a:p>
            <a:r>
              <a:rPr lang="en-US" sz="2400" dirty="0">
                <a:latin typeface="Calibri" panose="020F0502020204030204" pitchFamily="34" charset="0"/>
                <a:cs typeface="Calibri" panose="020F0502020204030204" pitchFamily="34" charset="0"/>
              </a:rPr>
              <a:t>Originality – return of “</a:t>
            </a:r>
            <a:r>
              <a:rPr lang="en-US" sz="2400" dirty="0" err="1">
                <a:latin typeface="Calibri" panose="020F0502020204030204" pitchFamily="34" charset="0"/>
                <a:cs typeface="Calibri" panose="020F0502020204030204" pitchFamily="34" charset="0"/>
              </a:rPr>
              <a:t>labour</a:t>
            </a:r>
            <a:r>
              <a:rPr lang="en-US" sz="2400" dirty="0">
                <a:latin typeface="Calibri" panose="020F0502020204030204" pitchFamily="34" charset="0"/>
                <a:cs typeface="Calibri" panose="020F0502020204030204" pitchFamily="34" charset="0"/>
              </a:rPr>
              <a:t>”?</a:t>
            </a:r>
          </a:p>
          <a:p>
            <a:r>
              <a:rPr lang="en-US" sz="2400" dirty="0">
                <a:latin typeface="Calibri" panose="020F0502020204030204" pitchFamily="34" charset="0"/>
                <a:cs typeface="Calibri" panose="020F0502020204030204" pitchFamily="34" charset="0"/>
              </a:rPr>
              <a:t>Re-confirmation of the “closed-list”</a:t>
            </a:r>
          </a:p>
          <a:p>
            <a:r>
              <a:rPr lang="en-US" sz="2400" dirty="0">
                <a:latin typeface="Calibri" panose="020F0502020204030204" pitchFamily="34" charset="0"/>
                <a:cs typeface="Calibri" panose="020F0502020204030204" pitchFamily="34" charset="0"/>
              </a:rPr>
              <a:t>Authorship – rejection of minor contributions?</a:t>
            </a:r>
          </a:p>
          <a:p>
            <a:r>
              <a:rPr lang="en-US" sz="2400" dirty="0">
                <a:latin typeface="Calibri" panose="020F0502020204030204" pitchFamily="34" charset="0"/>
                <a:cs typeface="Calibri" panose="020F0502020204030204" pitchFamily="34" charset="0"/>
              </a:rPr>
              <a:t>Infringement – the return of the “</a:t>
            </a:r>
            <a:r>
              <a:rPr lang="en-US" sz="2400" i="1" dirty="0">
                <a:latin typeface="Calibri" panose="020F0502020204030204" pitchFamily="34" charset="0"/>
                <a:cs typeface="Calibri" panose="020F0502020204030204" pitchFamily="34" charset="0"/>
              </a:rPr>
              <a:t>substantial </a:t>
            </a:r>
            <a:r>
              <a:rPr lang="en-US" sz="2400" dirty="0">
                <a:latin typeface="Calibri" panose="020F0502020204030204" pitchFamily="34" charset="0"/>
                <a:cs typeface="Calibri" panose="020F0502020204030204" pitchFamily="34" charset="0"/>
              </a:rPr>
              <a:t>part”? Need for a rough filter / sense of proportion</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4958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BEEB65-BAAE-638C-E7A9-A304A05FAF59}"/>
              </a:ext>
            </a:extLst>
          </p:cNvPr>
          <p:cNvSpPr>
            <a:spLocks noGrp="1"/>
          </p:cNvSpPr>
          <p:nvPr>
            <p:ph sz="quarter" idx="10"/>
          </p:nvPr>
        </p:nvSpPr>
        <p:spPr>
          <a:xfrm>
            <a:off x="433137" y="380246"/>
            <a:ext cx="8425556" cy="841971"/>
          </a:xfrm>
        </p:spPr>
        <p:txBody>
          <a:bodyPr/>
          <a:lstStyle/>
          <a:p>
            <a:pPr algn="ctr"/>
            <a:r>
              <a:rPr lang="en-GB" sz="2800" kern="100" dirty="0">
                <a:effectLst/>
                <a:latin typeface="Calibri" panose="020F0502020204030204" pitchFamily="34" charset="0"/>
                <a:ea typeface="Aptos" panose="020B0004020202020204" pitchFamily="34" charset="0"/>
                <a:cs typeface="Times New Roman" panose="02020603050405020304" pitchFamily="18" charset="0"/>
              </a:rPr>
              <a:t>“Dematerialization, pragmatism and the European copyright revolution” (2013) OJLS 767-790 - Argument</a:t>
            </a:r>
            <a:endParaRPr lang="en-GB"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745729A9-A739-8A5D-ADB5-C8E6E5EB5731}"/>
              </a:ext>
            </a:extLst>
          </p:cNvPr>
          <p:cNvSpPr>
            <a:spLocks noGrp="1"/>
          </p:cNvSpPr>
          <p:nvPr>
            <p:ph type="body" sz="quarter" idx="13"/>
          </p:nvPr>
        </p:nvSpPr>
        <p:spPr>
          <a:xfrm>
            <a:off x="433137" y="1394234"/>
            <a:ext cx="8425556" cy="2869790"/>
          </a:xfrm>
        </p:spPr>
        <p:txBody>
          <a:bodyPr/>
          <a:lstStyle/>
          <a:p>
            <a:r>
              <a:rPr lang="en-US" sz="2400" dirty="0">
                <a:latin typeface="Calibri" panose="020F0502020204030204" pitchFamily="34" charset="0"/>
                <a:cs typeface="Calibri" panose="020F0502020204030204" pitchFamily="34" charset="0"/>
              </a:rPr>
              <a:t>Over a long period, UK copyright law had come to be organized around the idea of an “immaterial essence” – “</a:t>
            </a:r>
            <a:r>
              <a:rPr lang="en-US" sz="2400" dirty="0" err="1">
                <a:latin typeface="Calibri" panose="020F0502020204030204" pitchFamily="34" charset="0"/>
                <a:cs typeface="Calibri" panose="020F0502020204030204" pitchFamily="34" charset="0"/>
              </a:rPr>
              <a:t>labour</a:t>
            </a:r>
            <a:r>
              <a:rPr lang="en-US" sz="2400" dirty="0">
                <a:latin typeface="Calibri" panose="020F0502020204030204" pitchFamily="34" charset="0"/>
                <a:cs typeface="Calibri" panose="020F0502020204030204" pitchFamily="34" charset="0"/>
              </a:rPr>
              <a:t> and skill”, “expression”, “work” and/or latterly, “creativity”</a:t>
            </a:r>
          </a:p>
          <a:p>
            <a:r>
              <a:rPr lang="en-US" sz="2400" dirty="0">
                <a:latin typeface="Calibri" panose="020F0502020204030204" pitchFamily="34" charset="0"/>
                <a:cs typeface="Calibri" panose="020F0502020204030204" pitchFamily="34" charset="0"/>
              </a:rPr>
              <a:t>A touchstone for resolving questions relating to subsistence, authorship and infringement (see over)</a:t>
            </a:r>
          </a:p>
          <a:p>
            <a:r>
              <a:rPr lang="en-US" sz="2400" dirty="0">
                <a:latin typeface="Calibri" panose="020F0502020204030204" pitchFamily="34" charset="0"/>
                <a:cs typeface="Calibri" panose="020F0502020204030204" pitchFamily="34" charset="0"/>
              </a:rPr>
              <a:t>Claim for copyright infringement a trespass-like cause of action – a quasi-scientific enquiry</a:t>
            </a:r>
          </a:p>
          <a:p>
            <a:endParaRPr lang="en-US" sz="24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4857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CFDE99-BB20-739C-2759-E81398504DB0}"/>
              </a:ext>
            </a:extLst>
          </p:cNvPr>
          <p:cNvSpPr>
            <a:spLocks noGrp="1"/>
          </p:cNvSpPr>
          <p:nvPr>
            <p:ph sz="quarter" idx="10"/>
          </p:nvPr>
        </p:nvSpPr>
        <p:spPr>
          <a:xfrm>
            <a:off x="285307" y="415635"/>
            <a:ext cx="8333592" cy="822037"/>
          </a:xfrm>
        </p:spPr>
        <p:txBody>
          <a:bodyPr/>
          <a:lstStyle/>
          <a:p>
            <a:pPr algn="ctr"/>
            <a:r>
              <a:rPr lang="en-GB" sz="2800" kern="100" dirty="0">
                <a:effectLst/>
                <a:latin typeface="Calibri" panose="020F0502020204030204" pitchFamily="34" charset="0"/>
                <a:ea typeface="Aptos" panose="020B0004020202020204" pitchFamily="34" charset="0"/>
                <a:cs typeface="Times New Roman" panose="02020603050405020304" pitchFamily="18" charset="0"/>
              </a:rPr>
              <a:t>“Dematerialization, pragmatism and the European copyright revolution” (2013) OJLS 767-790 - Argument</a:t>
            </a:r>
            <a:endParaRPr lang="en-GB" sz="2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3" name="Text Placeholder 2">
            <a:extLst>
              <a:ext uri="{FF2B5EF4-FFF2-40B4-BE49-F238E27FC236}">
                <a16:creationId xmlns:a16="http://schemas.microsoft.com/office/drawing/2014/main" id="{68FBB63A-F16F-1B73-57D1-4AC62101BF53}"/>
              </a:ext>
            </a:extLst>
          </p:cNvPr>
          <p:cNvSpPr>
            <a:spLocks noGrp="1"/>
          </p:cNvSpPr>
          <p:nvPr>
            <p:ph type="body" sz="quarter" idx="13"/>
          </p:nvPr>
        </p:nvSpPr>
        <p:spPr>
          <a:xfrm>
            <a:off x="186596" y="1505527"/>
            <a:ext cx="8672097" cy="2326699"/>
          </a:xfrm>
        </p:spPr>
        <p:txBody>
          <a:bodyPr/>
          <a:lstStyle/>
          <a:p>
            <a:r>
              <a:rPr lang="en-GB" sz="1800" kern="100" dirty="0">
                <a:effectLst/>
                <a:latin typeface="Aptos" panose="020B0004020202020204" pitchFamily="34" charset="0"/>
                <a:ea typeface="Aptos" panose="020B0004020202020204" pitchFamily="34" charset="0"/>
                <a:cs typeface="Times New Roman" panose="02020603050405020304" pitchFamily="18" charset="0"/>
              </a:rPr>
              <a:t>“ ... [The CDPA 1988] protects an original artistic work and says that there may be infringement by the copying or other taking of the work 'as a whole or any substantial part of it'. </a:t>
            </a:r>
            <a:r>
              <a:rPr lang="en-GB" sz="1800" b="1" kern="100" dirty="0">
                <a:effectLst/>
                <a:latin typeface="Aptos" panose="020B0004020202020204" pitchFamily="34" charset="0"/>
                <a:ea typeface="Aptos" panose="020B0004020202020204" pitchFamily="34" charset="0"/>
                <a:cs typeface="Times New Roman" panose="02020603050405020304" pitchFamily="18" charset="0"/>
              </a:rPr>
              <a:t>If it is borne in mind that the author's original work is not a drawing, sculpture or other artefact, but the mental skill and labour embodied therein</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it is not difficult to work out that something will be an infringement of the copyright reproduces a substantial part of the author's said mental skill and labour.”</a:t>
            </a:r>
          </a:p>
          <a:p>
            <a:pPr marL="0" indent="0" algn="r">
              <a:buNone/>
            </a:pPr>
            <a:r>
              <a:rPr lang="en-GB" sz="1800" kern="100" dirty="0">
                <a:latin typeface="Aptos" panose="020B0004020202020204" pitchFamily="34" charset="0"/>
                <a:ea typeface="Aptos" panose="020B0004020202020204" pitchFamily="34" charset="0"/>
                <a:cs typeface="Times New Roman" panose="02020603050405020304" pitchFamily="18" charset="0"/>
              </a:rPr>
              <a:t>(</a:t>
            </a:r>
            <a:r>
              <a:rPr lang="en-GB" kern="100" dirty="0">
                <a:latin typeface="Aptos" panose="020B0004020202020204" pitchFamily="34" charset="0"/>
                <a:ea typeface="Aptos" panose="020B0004020202020204" pitchFamily="34" charset="0"/>
                <a:cs typeface="Times New Roman" panose="02020603050405020304" pitchFamily="18" charset="0"/>
              </a:rPr>
              <a:t>Laddie, Prescott &amp; Vitoria, 4</a:t>
            </a:r>
            <a:r>
              <a:rPr lang="en-GB" kern="100" baseline="30000" dirty="0">
                <a:latin typeface="Aptos" panose="020B0004020202020204" pitchFamily="34" charset="0"/>
                <a:ea typeface="Aptos" panose="020B0004020202020204" pitchFamily="34" charset="0"/>
                <a:cs typeface="Times New Roman" panose="02020603050405020304" pitchFamily="18" charset="0"/>
              </a:rPr>
              <a:t>th</a:t>
            </a:r>
            <a:r>
              <a:rPr lang="en-GB" kern="100" dirty="0">
                <a:latin typeface="Aptos" panose="020B0004020202020204" pitchFamily="34" charset="0"/>
                <a:ea typeface="Aptos" panose="020B0004020202020204" pitchFamily="34" charset="0"/>
                <a:cs typeface="Times New Roman" panose="02020603050405020304" pitchFamily="18" charset="0"/>
              </a:rPr>
              <a:t> ed (2011)[my italics])</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84285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48BD8-C775-1CCF-6A67-6E62CDF75D8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AD82BB-E231-31F5-995B-49EB0E4AB3EB}"/>
              </a:ext>
            </a:extLst>
          </p:cNvPr>
          <p:cNvSpPr>
            <a:spLocks noGrp="1"/>
          </p:cNvSpPr>
          <p:nvPr>
            <p:ph sz="quarter" idx="10"/>
          </p:nvPr>
        </p:nvSpPr>
        <p:spPr>
          <a:xfrm>
            <a:off x="433137" y="225287"/>
            <a:ext cx="8425556" cy="755374"/>
          </a:xfrm>
        </p:spPr>
        <p:txBody>
          <a:bodyPr/>
          <a:lstStyle/>
          <a:p>
            <a:pPr algn="ctr"/>
            <a:r>
              <a:rPr lang="en-GB" sz="2800" kern="100" dirty="0">
                <a:effectLst/>
                <a:latin typeface="Calibri" panose="020F0502020204030204" pitchFamily="34" charset="0"/>
                <a:ea typeface="Aptos" panose="020B0004020202020204" pitchFamily="34" charset="0"/>
                <a:cs typeface="Times New Roman" panose="02020603050405020304" pitchFamily="18" charset="0"/>
              </a:rPr>
              <a:t>“Dematerialization, pragmatism and the European copyright revolution” (2013) OJLS 767-790 - Argument</a:t>
            </a:r>
            <a:endParaRPr lang="en-GB"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47E96AF8-F116-456D-2B38-D49D60EFFFA4}"/>
              </a:ext>
            </a:extLst>
          </p:cNvPr>
          <p:cNvSpPr>
            <a:spLocks noGrp="1"/>
          </p:cNvSpPr>
          <p:nvPr>
            <p:ph type="body" sz="quarter" idx="13"/>
          </p:nvPr>
        </p:nvSpPr>
        <p:spPr>
          <a:xfrm>
            <a:off x="433137" y="1179443"/>
            <a:ext cx="8425556" cy="3084582"/>
          </a:xfrm>
        </p:spPr>
        <p:txBody>
          <a:bodyPr/>
          <a:lstStyle/>
          <a:p>
            <a:r>
              <a:rPr lang="en-US" sz="2400" dirty="0">
                <a:latin typeface="Calibri" panose="020F0502020204030204" pitchFamily="34" charset="0"/>
                <a:cs typeface="Calibri" panose="020F0502020204030204" pitchFamily="34" charset="0"/>
              </a:rPr>
              <a:t>Function of this abstract property model</a:t>
            </a:r>
          </a:p>
          <a:p>
            <a:r>
              <a:rPr lang="en-US" sz="2400" dirty="0">
                <a:latin typeface="Calibri" panose="020F0502020204030204" pitchFamily="34" charset="0"/>
                <a:cs typeface="Calibri" panose="020F0502020204030204" pitchFamily="34" charset="0"/>
              </a:rPr>
              <a:t>No space for considerations of policy / proportionality (only in relation to exceptions/limitations)</a:t>
            </a:r>
          </a:p>
          <a:p>
            <a:r>
              <a:rPr lang="en-US" sz="2400" dirty="0">
                <a:latin typeface="Calibri" panose="020F0502020204030204" pitchFamily="34" charset="0"/>
                <a:cs typeface="Calibri" panose="020F0502020204030204" pitchFamily="34" charset="0"/>
              </a:rPr>
              <a:t>Role of European </a:t>
            </a:r>
            <a:r>
              <a:rPr lang="en-US" sz="2400" dirty="0" err="1">
                <a:latin typeface="Calibri" panose="020F0502020204030204" pitchFamily="34" charset="0"/>
                <a:cs typeface="Calibri" panose="020F0502020204030204" pitchFamily="34" charset="0"/>
              </a:rPr>
              <a:t>harmonisation</a:t>
            </a:r>
            <a:r>
              <a:rPr lang="en-US" sz="2400" dirty="0">
                <a:latin typeface="Calibri" panose="020F0502020204030204" pitchFamily="34" charset="0"/>
                <a:cs typeface="Calibri" panose="020F0502020204030204" pitchFamily="34" charset="0"/>
              </a:rPr>
              <a:t> in accelerating </a:t>
            </a:r>
            <a:r>
              <a:rPr lang="en-US" sz="2400" dirty="0" err="1">
                <a:latin typeface="Calibri" panose="020F0502020204030204" pitchFamily="34" charset="0"/>
                <a:cs typeface="Calibri" panose="020F0502020204030204" pitchFamily="34" charset="0"/>
              </a:rPr>
              <a:t>dematerialisation</a:t>
            </a:r>
            <a:r>
              <a:rPr lang="en-US" sz="2400" dirty="0">
                <a:latin typeface="Calibri" panose="020F0502020204030204" pitchFamily="34" charset="0"/>
                <a:cs typeface="Calibri" panose="020F0502020204030204" pitchFamily="34" charset="0"/>
              </a:rPr>
              <a:t> process – (C-5/08) </a:t>
            </a:r>
            <a:r>
              <a:rPr lang="en-US" sz="2400" i="1" dirty="0" err="1">
                <a:latin typeface="Calibri" panose="020F0502020204030204" pitchFamily="34" charset="0"/>
                <a:cs typeface="Calibri" panose="020F0502020204030204" pitchFamily="34" charset="0"/>
              </a:rPr>
              <a:t>Infopaq</a:t>
            </a:r>
            <a:endParaRPr lang="en-US" sz="2400" i="1"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(Remaining tension with “material” aspects of the “work” – closed list, infringement cases in which courts rejected the “</a:t>
            </a:r>
            <a:r>
              <a:rPr lang="en-US" sz="2400" i="1" dirty="0">
                <a:latin typeface="Calibri" panose="020F0502020204030204" pitchFamily="34" charset="0"/>
                <a:cs typeface="Calibri" panose="020F0502020204030204" pitchFamily="34" charset="0"/>
              </a:rPr>
              <a:t>millefeuille</a:t>
            </a:r>
            <a:r>
              <a:rPr lang="en-US" sz="2400" dirty="0">
                <a:latin typeface="Calibri" panose="020F0502020204030204" pitchFamily="34" charset="0"/>
                <a:cs typeface="Calibri" panose="020F0502020204030204" pitchFamily="34" charset="0"/>
              </a:rPr>
              <a:t>” argument)</a:t>
            </a:r>
          </a:p>
          <a:p>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2612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491CC6-4246-2057-FB46-1EC83BDD0DFB}"/>
              </a:ext>
            </a:extLst>
          </p:cNvPr>
          <p:cNvSpPr>
            <a:spLocks noGrp="1"/>
          </p:cNvSpPr>
          <p:nvPr>
            <p:ph sz="quarter" idx="10"/>
          </p:nvPr>
        </p:nvSpPr>
        <p:spPr>
          <a:xfrm>
            <a:off x="186596" y="335666"/>
            <a:ext cx="8672097" cy="876909"/>
          </a:xfrm>
        </p:spPr>
        <p:txBody>
          <a:bodyPr/>
          <a:lstStyle/>
          <a:p>
            <a:pPr algn="ctr"/>
            <a:r>
              <a:rPr lang="en-GB" sz="2400" kern="100" dirty="0">
                <a:effectLst/>
                <a:latin typeface="Calibri" panose="020F0502020204030204" pitchFamily="34" charset="0"/>
                <a:ea typeface="Aptos" panose="020B0004020202020204" pitchFamily="34" charset="0"/>
                <a:cs typeface="Times New Roman" panose="02020603050405020304" pitchFamily="18" charset="0"/>
              </a:rPr>
              <a:t>“</a:t>
            </a:r>
            <a:r>
              <a:rPr lang="en-GB" sz="2800" kern="100" dirty="0">
                <a:effectLst/>
                <a:latin typeface="Calibri" panose="020F0502020204030204" pitchFamily="34" charset="0"/>
                <a:ea typeface="Aptos" panose="020B0004020202020204" pitchFamily="34" charset="0"/>
                <a:cs typeface="Times New Roman" panose="02020603050405020304" pitchFamily="18" charset="0"/>
              </a:rPr>
              <a:t>Dematerialization, pragmatism and the European copyright revolution” (2013) OJLS 767-790 - Context</a:t>
            </a:r>
            <a:endParaRPr lang="en-GB"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DD85B697-A71B-6C36-9167-3AFF73783D48}"/>
              </a:ext>
            </a:extLst>
          </p:cNvPr>
          <p:cNvSpPr>
            <a:spLocks noGrp="1"/>
          </p:cNvSpPr>
          <p:nvPr>
            <p:ph type="body" sz="quarter" idx="13"/>
          </p:nvPr>
        </p:nvSpPr>
        <p:spPr>
          <a:xfrm>
            <a:off x="186596" y="1475715"/>
            <a:ext cx="8672097" cy="2788310"/>
          </a:xfrm>
        </p:spPr>
        <p:txBody>
          <a:bodyPr/>
          <a:lstStyle/>
          <a:p>
            <a:r>
              <a:rPr lang="en-GB" sz="2400" kern="100" dirty="0">
                <a:effectLst/>
                <a:latin typeface="Calibri" panose="020F0502020204030204" pitchFamily="34" charset="0"/>
                <a:ea typeface="Aptos" panose="020B0004020202020204" pitchFamily="34" charset="0"/>
                <a:cs typeface="Calibri" panose="020F0502020204030204" pitchFamily="34" charset="0"/>
              </a:rPr>
              <a:t>YH Lee, “The persistence of the text: the concept of the work in copyright law”  [2018] IPQ 22-44, 107-139</a:t>
            </a:r>
          </a:p>
          <a:p>
            <a:r>
              <a:rPr lang="en-GB" sz="2400" kern="100" dirty="0">
                <a:latin typeface="Calibri" panose="020F0502020204030204" pitchFamily="34" charset="0"/>
                <a:ea typeface="Aptos" panose="020B0004020202020204" pitchFamily="34" charset="0"/>
                <a:cs typeface="Calibri" panose="020F0502020204030204" pitchFamily="34" charset="0"/>
              </a:rPr>
              <a:t>Scholarship on abstract property in IP – </a:t>
            </a:r>
            <a:r>
              <a:rPr lang="en-GB" sz="2400" kern="100" dirty="0" err="1">
                <a:latin typeface="Calibri" panose="020F0502020204030204" pitchFamily="34" charset="0"/>
                <a:ea typeface="Aptos" panose="020B0004020202020204" pitchFamily="34" charset="0"/>
                <a:cs typeface="Calibri" panose="020F0502020204030204" pitchFamily="34" charset="0"/>
              </a:rPr>
              <a:t>eg</a:t>
            </a:r>
            <a:r>
              <a:rPr lang="en-GB" sz="2400" kern="100" dirty="0">
                <a:latin typeface="Calibri" panose="020F0502020204030204" pitchFamily="34" charset="0"/>
                <a:ea typeface="Aptos" panose="020B0004020202020204" pitchFamily="34" charset="0"/>
                <a:cs typeface="Calibri" panose="020F0502020204030204" pitchFamily="34" charset="0"/>
              </a:rPr>
              <a:t> </a:t>
            </a:r>
            <a:r>
              <a:rPr lang="en-GB" sz="2400" kern="100" dirty="0" err="1">
                <a:latin typeface="Calibri" panose="020F0502020204030204" pitchFamily="34" charset="0"/>
                <a:ea typeface="Aptos" panose="020B0004020202020204" pitchFamily="34" charset="0"/>
                <a:cs typeface="Calibri" panose="020F0502020204030204" pitchFamily="34" charset="0"/>
              </a:rPr>
              <a:t>Peukert</a:t>
            </a:r>
            <a:r>
              <a:rPr lang="en-GB" sz="2400" kern="100" dirty="0">
                <a:latin typeface="Calibri" panose="020F0502020204030204" pitchFamily="34" charset="0"/>
                <a:ea typeface="Aptos" panose="020B0004020202020204" pitchFamily="34" charset="0"/>
                <a:cs typeface="Calibri" panose="020F0502020204030204" pitchFamily="34" charset="0"/>
              </a:rPr>
              <a:t> (critique of “abstract IP object”), Bracha (critique of IP “physicalism”)</a:t>
            </a:r>
          </a:p>
          <a:p>
            <a:r>
              <a:rPr lang="en-GB" sz="2400" kern="100" dirty="0">
                <a:effectLst/>
                <a:latin typeface="Calibri" panose="020F0502020204030204" pitchFamily="34" charset="0"/>
                <a:ea typeface="Aptos" panose="020B0004020202020204" pitchFamily="34" charset="0"/>
                <a:cs typeface="Calibri" panose="020F0502020204030204" pitchFamily="34" charset="0"/>
              </a:rPr>
              <a:t>Challenging definitions, normative </a:t>
            </a:r>
            <a:r>
              <a:rPr lang="en-GB" sz="2400" kern="100" dirty="0">
                <a:latin typeface="Calibri" panose="020F0502020204030204" pitchFamily="34" charset="0"/>
                <a:ea typeface="Aptos" panose="020B0004020202020204" pitchFamily="34" charset="0"/>
                <a:cs typeface="Calibri" panose="020F0502020204030204" pitchFamily="34" charset="0"/>
              </a:rPr>
              <a:t>position</a:t>
            </a:r>
            <a:endParaRPr lang="en-GB" sz="2400" kern="100" dirty="0">
              <a:effectLst/>
              <a:latin typeface="Calibri" panose="020F0502020204030204" pitchFamily="34" charset="0"/>
              <a:ea typeface="Aptos" panose="020B0004020202020204" pitchFamily="34" charset="0"/>
              <a:cs typeface="Calibri" panose="020F0502020204030204" pitchFamily="34" charset="0"/>
            </a:endParaRPr>
          </a:p>
          <a:p>
            <a:pPr marL="0" indent="0">
              <a:buNone/>
            </a:pP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4428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DCEF24-F6DE-4F88-B531-DF709E03A586}"/>
              </a:ext>
            </a:extLst>
          </p:cNvPr>
          <p:cNvSpPr>
            <a:spLocks noGrp="1"/>
          </p:cNvSpPr>
          <p:nvPr>
            <p:ph sz="quarter" idx="10"/>
          </p:nvPr>
        </p:nvSpPr>
        <p:spPr>
          <a:xfrm>
            <a:off x="186596" y="289711"/>
            <a:ext cx="8672097" cy="579422"/>
          </a:xfrm>
        </p:spPr>
        <p:txBody>
          <a:bodyPr/>
          <a:lstStyle/>
          <a:p>
            <a:pPr algn="ctr"/>
            <a:r>
              <a:rPr lang="en-US" sz="2800" dirty="0">
                <a:latin typeface="Calibri" panose="020F0502020204030204" pitchFamily="34" charset="0"/>
                <a:cs typeface="Calibri" panose="020F0502020204030204" pitchFamily="34" charset="0"/>
              </a:rPr>
              <a:t>“</a:t>
            </a:r>
            <a:r>
              <a:rPr lang="en-US" sz="2800" dirty="0" err="1">
                <a:latin typeface="Calibri" panose="020F0502020204030204" pitchFamily="34" charset="0"/>
                <a:cs typeface="Calibri" panose="020F0502020204030204" pitchFamily="34" charset="0"/>
              </a:rPr>
              <a:t>Dematerialisation</a:t>
            </a:r>
            <a:r>
              <a:rPr lang="en-US" sz="2800" dirty="0">
                <a:latin typeface="Calibri" panose="020F0502020204030204" pitchFamily="34" charset="0"/>
                <a:cs typeface="Calibri" panose="020F0502020204030204" pitchFamily="34" charset="0"/>
              </a:rPr>
              <a:t>” process in UK copyright law</a:t>
            </a:r>
          </a:p>
        </p:txBody>
      </p:sp>
      <p:sp>
        <p:nvSpPr>
          <p:cNvPr id="3" name="Text Placeholder 2">
            <a:extLst>
              <a:ext uri="{FF2B5EF4-FFF2-40B4-BE49-F238E27FC236}">
                <a16:creationId xmlns:a16="http://schemas.microsoft.com/office/drawing/2014/main" id="{B935A925-37E8-5DF1-84C1-F96325FDC9C1}"/>
              </a:ext>
            </a:extLst>
          </p:cNvPr>
          <p:cNvSpPr>
            <a:spLocks noGrp="1"/>
          </p:cNvSpPr>
          <p:nvPr>
            <p:ph type="body" sz="quarter" idx="13"/>
          </p:nvPr>
        </p:nvSpPr>
        <p:spPr>
          <a:xfrm>
            <a:off x="186596" y="941559"/>
            <a:ext cx="8672097" cy="3503535"/>
          </a:xfrm>
        </p:spPr>
        <p:txBody>
          <a:bodyPr/>
          <a:lstStyle/>
          <a:p>
            <a:r>
              <a:rPr lang="en-US" sz="2400" dirty="0">
                <a:latin typeface="Calibri" panose="020F0502020204030204" pitchFamily="34" charset="0"/>
                <a:cs typeface="Calibri" panose="020F0502020204030204" pitchFamily="34" charset="0"/>
              </a:rPr>
              <a:t>1	Identifying protected form as an intangible abstraction (independent/regardless of the tangible/material boundaries in which form is embodied/instantiated)</a:t>
            </a:r>
          </a:p>
          <a:p>
            <a:r>
              <a:rPr lang="en-US" sz="2400" dirty="0">
                <a:solidFill>
                  <a:schemeClr val="tx1"/>
                </a:solidFill>
                <a:latin typeface="Calibri" panose="020F0502020204030204" pitchFamily="34" charset="0"/>
                <a:cs typeface="Calibri" panose="020F0502020204030204" pitchFamily="34" charset="0"/>
              </a:rPr>
              <a:t>2	Assessing infringement as a quasi-scientific enquiry to determine whether protected form reproduced by the defendant</a:t>
            </a:r>
            <a:r>
              <a:rPr lang="en-GB" sz="2400" dirty="0">
                <a:solidFill>
                  <a:schemeClr val="tx1"/>
                </a:solidFill>
                <a:effectLst/>
                <a:latin typeface="Calibri" panose="020F0502020204030204" pitchFamily="34" charset="0"/>
                <a:cs typeface="Calibri" panose="020F0502020204030204" pitchFamily="34" charset="0"/>
              </a:rPr>
              <a:t> </a:t>
            </a:r>
            <a:endParaRPr lang="en-US" sz="2400" dirty="0">
              <a:solidFill>
                <a:schemeClr val="tx1"/>
              </a:solidFill>
              <a:latin typeface="Calibri" panose="020F0502020204030204" pitchFamily="34" charset="0"/>
              <a:cs typeface="Calibri" panose="020F0502020204030204" pitchFamily="34" charset="0"/>
            </a:endParaRPr>
          </a:p>
          <a:p>
            <a:r>
              <a:rPr lang="en-US" sz="2400" dirty="0">
                <a:solidFill>
                  <a:schemeClr val="tx1"/>
                </a:solidFill>
                <a:latin typeface="Calibri" panose="020F0502020204030204" pitchFamily="34" charset="0"/>
                <a:cs typeface="Calibri" panose="020F0502020204030204" pitchFamily="34" charset="0"/>
              </a:rPr>
              <a:t>3	Excluding </a:t>
            </a:r>
            <a:r>
              <a:rPr lang="en-GB" sz="2400" dirty="0">
                <a:solidFill>
                  <a:schemeClr val="tx1"/>
                </a:solidFill>
                <a:effectLst/>
                <a:latin typeface="Calibri" panose="020F0502020204030204" pitchFamily="34" charset="0"/>
                <a:ea typeface="Aptos" panose="020B0004020202020204" pitchFamily="34" charset="0"/>
                <a:cs typeface="Calibri" panose="020F0502020204030204" pitchFamily="34" charset="0"/>
              </a:rPr>
              <a:t>alternative rationales/factors</a:t>
            </a:r>
          </a:p>
          <a:p>
            <a:r>
              <a:rPr lang="en-GB" sz="2400" i="1" dirty="0">
                <a:solidFill>
                  <a:schemeClr val="tx1"/>
                </a:solidFill>
                <a:latin typeface="Calibri" panose="020F0502020204030204" pitchFamily="34" charset="0"/>
                <a:cs typeface="Calibri" panose="020F0502020204030204" pitchFamily="34" charset="0"/>
              </a:rPr>
              <a:t>Normative perspective </a:t>
            </a:r>
            <a:r>
              <a:rPr lang="en-GB" sz="2400" dirty="0">
                <a:solidFill>
                  <a:schemeClr val="tx1"/>
                </a:solidFill>
                <a:latin typeface="Calibri" panose="020F0502020204030204" pitchFamily="34" charset="0"/>
                <a:cs typeface="Calibri" panose="020F0502020204030204" pitchFamily="34" charset="0"/>
              </a:rPr>
              <a:t>-  process is problematic because it reduces the possibility of imposing reasonable boundaries on the cause of action (and thus potentially maximises protection)</a:t>
            </a:r>
            <a:endParaRPr lang="en-US"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6796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FC4610-03D5-CFFF-BD42-2F0C7E53EAC0}"/>
              </a:ext>
            </a:extLst>
          </p:cNvPr>
          <p:cNvSpPr>
            <a:spLocks noGrp="1"/>
          </p:cNvSpPr>
          <p:nvPr>
            <p:ph sz="quarter" idx="10"/>
          </p:nvPr>
        </p:nvSpPr>
        <p:spPr>
          <a:xfrm>
            <a:off x="186596" y="266219"/>
            <a:ext cx="8672097" cy="451412"/>
          </a:xfrm>
        </p:spPr>
        <p:txBody>
          <a:bodyPr/>
          <a:lstStyle/>
          <a:p>
            <a:pPr algn="ctr"/>
            <a:r>
              <a:rPr lang="en-US" sz="2800" dirty="0">
                <a:latin typeface="Calibri" panose="020F0502020204030204" pitchFamily="34" charset="0"/>
                <a:cs typeface="Calibri" panose="020F0502020204030204" pitchFamily="34" charset="0"/>
              </a:rPr>
              <a:t>UK Copyright Law 2013-24</a:t>
            </a:r>
          </a:p>
        </p:txBody>
      </p:sp>
      <p:sp>
        <p:nvSpPr>
          <p:cNvPr id="3" name="Text Placeholder 2">
            <a:extLst>
              <a:ext uri="{FF2B5EF4-FFF2-40B4-BE49-F238E27FC236}">
                <a16:creationId xmlns:a16="http://schemas.microsoft.com/office/drawing/2014/main" id="{34CE7509-34E6-42E0-8FA4-A3B220BF4CF3}"/>
              </a:ext>
            </a:extLst>
          </p:cNvPr>
          <p:cNvSpPr>
            <a:spLocks noGrp="1"/>
          </p:cNvSpPr>
          <p:nvPr>
            <p:ph type="body" sz="quarter" idx="13"/>
          </p:nvPr>
        </p:nvSpPr>
        <p:spPr>
          <a:xfrm>
            <a:off x="186596" y="869133"/>
            <a:ext cx="8830655" cy="3394892"/>
          </a:xfrm>
        </p:spPr>
        <p:txBody>
          <a:bodyPr/>
          <a:lstStyle/>
          <a:p>
            <a:pPr marL="514350" indent="-514350">
              <a:lnSpc>
                <a:spcPct val="100000"/>
              </a:lnSpc>
              <a:buFont typeface="+mj-lt"/>
              <a:buAutoNum type="arabicPeriod"/>
            </a:pPr>
            <a:r>
              <a:rPr lang="en-GB" sz="2400" dirty="0">
                <a:effectLst/>
                <a:latin typeface="Calibri" panose="020F0502020204030204" pitchFamily="34" charset="0"/>
                <a:ea typeface="Aptos" panose="020B0004020202020204" pitchFamily="34" charset="0"/>
                <a:cs typeface="Calibri" panose="020F0502020204030204" pitchFamily="34" charset="0"/>
              </a:rPr>
              <a:t>1</a:t>
            </a:r>
            <a:r>
              <a:rPr lang="en-GB" sz="2400" baseline="30000" dirty="0">
                <a:effectLst/>
                <a:latin typeface="Calibri" panose="020F0502020204030204" pitchFamily="34" charset="0"/>
                <a:ea typeface="Aptos" panose="020B0004020202020204" pitchFamily="34" charset="0"/>
                <a:cs typeface="Calibri" panose="020F0502020204030204" pitchFamily="34" charset="0"/>
              </a:rPr>
              <a:t>st</a:t>
            </a:r>
            <a:r>
              <a:rPr lang="en-GB" sz="2400" dirty="0">
                <a:effectLst/>
                <a:latin typeface="Calibri" panose="020F0502020204030204" pitchFamily="34" charset="0"/>
                <a:ea typeface="Aptos" panose="020B0004020202020204" pitchFamily="34" charset="0"/>
                <a:cs typeface="Calibri" panose="020F0502020204030204" pitchFamily="34" charset="0"/>
              </a:rPr>
              <a:t> January 2013 to 23</a:t>
            </a:r>
            <a:r>
              <a:rPr lang="en-GB" sz="2400" baseline="30000" dirty="0">
                <a:effectLst/>
                <a:latin typeface="Calibri" panose="020F0502020204030204" pitchFamily="34" charset="0"/>
                <a:ea typeface="Aptos" panose="020B0004020202020204" pitchFamily="34" charset="0"/>
                <a:cs typeface="Calibri" panose="020F0502020204030204" pitchFamily="34" charset="0"/>
              </a:rPr>
              <a:t>rd</a:t>
            </a:r>
            <a:r>
              <a:rPr lang="en-GB" sz="2400" dirty="0">
                <a:effectLst/>
                <a:latin typeface="Calibri" panose="020F0502020204030204" pitchFamily="34" charset="0"/>
                <a:ea typeface="Aptos" panose="020B0004020202020204" pitchFamily="34" charset="0"/>
                <a:cs typeface="Calibri" panose="020F0502020204030204" pitchFamily="34" charset="0"/>
              </a:rPr>
              <a:t> June 2016 –  </a:t>
            </a:r>
            <a:r>
              <a:rPr lang="en-GB" sz="2400" dirty="0">
                <a:latin typeface="Calibri" panose="020F0502020204030204" pitchFamily="34" charset="0"/>
                <a:ea typeface="Aptos" panose="020B0004020202020204" pitchFamily="34" charset="0"/>
                <a:cs typeface="Calibri" panose="020F0502020204030204" pitchFamily="34" charset="0"/>
              </a:rPr>
              <a:t>B</a:t>
            </a:r>
            <a:r>
              <a:rPr lang="en-GB" sz="2400" dirty="0">
                <a:effectLst/>
                <a:latin typeface="Calibri" panose="020F0502020204030204" pitchFamily="34" charset="0"/>
                <a:ea typeface="Aptos" panose="020B0004020202020204" pitchFamily="34" charset="0"/>
                <a:cs typeface="Calibri" panose="020F0502020204030204" pitchFamily="34" charset="0"/>
              </a:rPr>
              <a:t>eginning of period under review until the Brexit referendum</a:t>
            </a:r>
            <a:r>
              <a:rPr lang="en-GB" sz="2400" dirty="0">
                <a:effectLst/>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a:p>
            <a:pPr marL="514350" indent="-514350">
              <a:lnSpc>
                <a:spcPct val="100000"/>
              </a:lnSpc>
              <a:buFont typeface="+mj-lt"/>
              <a:buAutoNum type="arabicPeriod"/>
            </a:pPr>
            <a:r>
              <a:rPr lang="en-GB" sz="2400" kern="100" dirty="0">
                <a:effectLst/>
                <a:latin typeface="Calibri" panose="020F0502020204030204" pitchFamily="34" charset="0"/>
                <a:ea typeface="Aptos" panose="020B0004020202020204" pitchFamily="34" charset="0"/>
                <a:cs typeface="Calibri" panose="020F0502020204030204" pitchFamily="34" charset="0"/>
              </a:rPr>
              <a:t>24</a:t>
            </a:r>
            <a:r>
              <a:rPr lang="en-GB" sz="2400" kern="100" baseline="30000" dirty="0">
                <a:effectLst/>
                <a:latin typeface="Calibri" panose="020F0502020204030204" pitchFamily="34" charset="0"/>
                <a:ea typeface="Aptos" panose="020B0004020202020204" pitchFamily="34" charset="0"/>
                <a:cs typeface="Calibri" panose="020F0502020204030204" pitchFamily="34" charset="0"/>
              </a:rPr>
              <a:t>th</a:t>
            </a:r>
            <a:r>
              <a:rPr lang="en-GB" sz="2400" kern="100" dirty="0">
                <a:effectLst/>
                <a:latin typeface="Calibri" panose="020F0502020204030204" pitchFamily="34" charset="0"/>
                <a:ea typeface="Aptos" panose="020B0004020202020204" pitchFamily="34" charset="0"/>
                <a:cs typeface="Calibri" panose="020F0502020204030204" pitchFamily="34" charset="0"/>
              </a:rPr>
              <a:t> June 2016 to 31</a:t>
            </a:r>
            <a:r>
              <a:rPr lang="en-GB" sz="2400" kern="100" baseline="30000" dirty="0">
                <a:effectLst/>
                <a:latin typeface="Calibri" panose="020F0502020204030204" pitchFamily="34" charset="0"/>
                <a:ea typeface="Aptos" panose="020B0004020202020204" pitchFamily="34" charset="0"/>
                <a:cs typeface="Calibri" panose="020F0502020204030204" pitchFamily="34" charset="0"/>
              </a:rPr>
              <a:t>st</a:t>
            </a:r>
            <a:r>
              <a:rPr lang="en-GB" sz="2400" kern="100" dirty="0">
                <a:effectLst/>
                <a:latin typeface="Calibri" panose="020F0502020204030204" pitchFamily="34" charset="0"/>
                <a:ea typeface="Aptos" panose="020B0004020202020204" pitchFamily="34" charset="0"/>
                <a:cs typeface="Calibri" panose="020F0502020204030204" pitchFamily="34" charset="0"/>
              </a:rPr>
              <a:t> December 2020 – </a:t>
            </a:r>
            <a:r>
              <a:rPr lang="en-GB" sz="2400" kern="100" dirty="0">
                <a:latin typeface="Calibri" panose="020F0502020204030204" pitchFamily="34" charset="0"/>
                <a:ea typeface="Aptos" panose="020B0004020202020204" pitchFamily="34" charset="0"/>
                <a:cs typeface="Calibri" panose="020F0502020204030204" pitchFamily="34" charset="0"/>
              </a:rPr>
              <a:t>R</a:t>
            </a:r>
            <a:r>
              <a:rPr lang="en-GB" sz="2400" kern="100" dirty="0">
                <a:effectLst/>
                <a:latin typeface="Calibri" panose="020F0502020204030204" pitchFamily="34" charset="0"/>
                <a:ea typeface="Aptos" panose="020B0004020202020204" pitchFamily="34" charset="0"/>
                <a:cs typeface="Calibri" panose="020F0502020204030204" pitchFamily="34" charset="0"/>
              </a:rPr>
              <a:t>eferendum until the end of the transition period</a:t>
            </a:r>
          </a:p>
          <a:p>
            <a:pPr marL="514350" indent="-514350">
              <a:lnSpc>
                <a:spcPct val="100000"/>
              </a:lnSpc>
              <a:buFont typeface="+mj-lt"/>
              <a:buAutoNum type="arabicPeriod"/>
            </a:pPr>
            <a:r>
              <a:rPr lang="en-GB" sz="2400" kern="100" dirty="0">
                <a:effectLst/>
                <a:latin typeface="Calibri" panose="020F0502020204030204" pitchFamily="34" charset="0"/>
                <a:ea typeface="Aptos" panose="020B0004020202020204" pitchFamily="34" charset="0"/>
                <a:cs typeface="Calibri" panose="020F0502020204030204" pitchFamily="34" charset="0"/>
              </a:rPr>
              <a:t>1</a:t>
            </a:r>
            <a:r>
              <a:rPr lang="en-GB" sz="2400" kern="100" baseline="30000" dirty="0">
                <a:effectLst/>
                <a:latin typeface="Calibri" panose="020F0502020204030204" pitchFamily="34" charset="0"/>
                <a:ea typeface="Aptos" panose="020B0004020202020204" pitchFamily="34" charset="0"/>
                <a:cs typeface="Calibri" panose="020F0502020204030204" pitchFamily="34" charset="0"/>
              </a:rPr>
              <a:t>st</a:t>
            </a:r>
            <a:r>
              <a:rPr lang="en-GB" sz="2400" kern="100" dirty="0">
                <a:effectLst/>
                <a:latin typeface="Calibri" panose="020F0502020204030204" pitchFamily="34" charset="0"/>
                <a:ea typeface="Aptos" panose="020B0004020202020204" pitchFamily="34" charset="0"/>
                <a:cs typeface="Calibri" panose="020F0502020204030204" pitchFamily="34" charset="0"/>
              </a:rPr>
              <a:t> January 2021 to 31</a:t>
            </a:r>
            <a:r>
              <a:rPr lang="en-GB" sz="2400" kern="100" baseline="30000" dirty="0">
                <a:effectLst/>
                <a:latin typeface="Calibri" panose="020F0502020204030204" pitchFamily="34" charset="0"/>
                <a:ea typeface="Aptos" panose="020B0004020202020204" pitchFamily="34" charset="0"/>
                <a:cs typeface="Calibri" panose="020F0502020204030204" pitchFamily="34" charset="0"/>
              </a:rPr>
              <a:t>st</a:t>
            </a:r>
            <a:r>
              <a:rPr lang="en-GB" sz="2400" kern="100" dirty="0">
                <a:effectLst/>
                <a:latin typeface="Calibri" panose="020F0502020204030204" pitchFamily="34" charset="0"/>
                <a:ea typeface="Aptos" panose="020B0004020202020204" pitchFamily="34" charset="0"/>
                <a:cs typeface="Calibri" panose="020F0502020204030204" pitchFamily="34" charset="0"/>
              </a:rPr>
              <a:t> December 2023 – End of the transition period until the coming into force of the </a:t>
            </a:r>
            <a:r>
              <a:rPr lang="en-GB" sz="2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Retained EU Law (Revocation &amp; Reform) Act 2024</a:t>
            </a:r>
          </a:p>
          <a:p>
            <a:pPr marL="514350" indent="-514350">
              <a:lnSpc>
                <a:spcPct val="100000"/>
              </a:lnSpc>
              <a:buFont typeface="+mj-lt"/>
              <a:buAutoNum type="arabicPeriod"/>
            </a:pPr>
            <a:r>
              <a:rPr lang="en-GB" sz="2400" dirty="0">
                <a:solidFill>
                  <a:schemeClr val="tx1"/>
                </a:solidFill>
                <a:effectLst/>
                <a:latin typeface="Calibri" panose="020F0502020204030204" pitchFamily="34" charset="0"/>
                <a:ea typeface="Aptos" panose="020B0004020202020204" pitchFamily="34" charset="0"/>
                <a:cs typeface="Calibri" panose="020F0502020204030204" pitchFamily="34" charset="0"/>
              </a:rPr>
              <a:t>2024 onwards – </a:t>
            </a:r>
            <a:r>
              <a:rPr lang="en-GB"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Retained EU Law (Revocation &amp; Reform) Act 2023</a:t>
            </a:r>
            <a:endParaRPr lang="en-GB" sz="24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24 onwards</a:t>
            </a:r>
          </a:p>
        </p:txBody>
      </p:sp>
    </p:spTree>
    <p:extLst>
      <p:ext uri="{BB962C8B-B14F-4D97-AF65-F5344CB8AC3E}">
        <p14:creationId xmlns:p14="http://schemas.microsoft.com/office/powerpoint/2010/main" val="572428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2C03B8-D3C7-C698-5999-7BEA04F3C07E}"/>
              </a:ext>
            </a:extLst>
          </p:cNvPr>
          <p:cNvSpPr>
            <a:spLocks noGrp="1"/>
          </p:cNvSpPr>
          <p:nvPr>
            <p:ph sz="quarter" idx="10"/>
          </p:nvPr>
        </p:nvSpPr>
        <p:spPr>
          <a:xfrm>
            <a:off x="186596" y="190123"/>
            <a:ext cx="8672097" cy="606582"/>
          </a:xfrm>
        </p:spPr>
        <p:txBody>
          <a:bodyPr/>
          <a:lstStyle/>
          <a:p>
            <a:pPr algn="ctr"/>
            <a:r>
              <a:rPr lang="en-US" sz="2800" dirty="0">
                <a:latin typeface="Calibri" panose="020F0502020204030204" pitchFamily="34" charset="0"/>
                <a:cs typeface="Calibri" panose="020F0502020204030204" pitchFamily="34" charset="0"/>
              </a:rPr>
              <a:t>Originality</a:t>
            </a:r>
          </a:p>
        </p:txBody>
      </p:sp>
      <p:sp>
        <p:nvSpPr>
          <p:cNvPr id="3" name="Text Placeholder 2">
            <a:extLst>
              <a:ext uri="{FF2B5EF4-FFF2-40B4-BE49-F238E27FC236}">
                <a16:creationId xmlns:a16="http://schemas.microsoft.com/office/drawing/2014/main" id="{74DD66FE-2AF0-28C4-3E13-C7234DE7ECA3}"/>
              </a:ext>
            </a:extLst>
          </p:cNvPr>
          <p:cNvSpPr>
            <a:spLocks noGrp="1"/>
          </p:cNvSpPr>
          <p:nvPr>
            <p:ph type="body" sz="quarter" idx="13"/>
          </p:nvPr>
        </p:nvSpPr>
        <p:spPr>
          <a:xfrm>
            <a:off x="186596" y="796705"/>
            <a:ext cx="8672097" cy="3467321"/>
          </a:xfrm>
        </p:spPr>
        <p:txBody>
          <a:bodyPr/>
          <a:lstStyle/>
          <a:p>
            <a:r>
              <a:rPr lang="en-US" sz="2400" dirty="0">
                <a:latin typeface="Calibri" panose="020F0502020204030204" pitchFamily="34" charset="0"/>
                <a:cs typeface="Calibri" panose="020F0502020204030204" pitchFamily="34" charset="0"/>
              </a:rPr>
              <a:t>A prerequisite for the protection of literary, dramatic, musical and artistic works (CDPA, s 1)</a:t>
            </a:r>
          </a:p>
          <a:p>
            <a:r>
              <a:rPr lang="en-US" sz="2400" dirty="0">
                <a:latin typeface="Calibri" panose="020F0502020204030204" pitchFamily="34" charset="0"/>
                <a:cs typeface="Calibri" panose="020F0502020204030204" pitchFamily="34" charset="0"/>
              </a:rPr>
              <a:t>(C-5/08) </a:t>
            </a:r>
            <a:r>
              <a:rPr lang="en-US" sz="2400" i="1" dirty="0" err="1">
                <a:latin typeface="Calibri" panose="020F0502020204030204" pitchFamily="34" charset="0"/>
                <a:cs typeface="Calibri" panose="020F0502020204030204" pitchFamily="34" charset="0"/>
              </a:rPr>
              <a:t>Infopaq</a:t>
            </a:r>
            <a:r>
              <a:rPr lang="en-US" sz="2400" dirty="0">
                <a:latin typeface="Calibri" panose="020F0502020204030204" pitchFamily="34" charset="0"/>
                <a:cs typeface="Calibri" panose="020F0502020204030204" pitchFamily="34" charset="0"/>
              </a:rPr>
              <a:t> </a:t>
            </a:r>
            <a:r>
              <a:rPr lang="en-US" sz="2400" dirty="0">
                <a:solidFill>
                  <a:schemeClr val="tx1"/>
                </a:solidFill>
                <a:latin typeface="Calibri" panose="020F0502020204030204" pitchFamily="34" charset="0"/>
                <a:cs typeface="Calibri" panose="020F0502020204030204" pitchFamily="34" charset="0"/>
              </a:rPr>
              <a:t>standard – “author’s own intellectual creation”/”creativity” </a:t>
            </a:r>
          </a:p>
          <a:p>
            <a:r>
              <a:rPr lang="en-US" sz="2400" dirty="0">
                <a:solidFill>
                  <a:schemeClr val="tx1"/>
                </a:solidFill>
                <a:latin typeface="Calibri" panose="020F0502020204030204" pitchFamily="34" charset="0"/>
                <a:cs typeface="Calibri" panose="020F0502020204030204" pitchFamily="34" charset="0"/>
              </a:rPr>
              <a:t>Diversity of usage [until recently] dispelled by reiteration of “creativity” as the relevant touchstone – </a:t>
            </a:r>
            <a:r>
              <a:rPr lang="en-US" sz="2400" i="1" dirty="0">
                <a:solidFill>
                  <a:schemeClr val="tx1"/>
                </a:solidFill>
                <a:latin typeface="Calibri" panose="020F0502020204030204" pitchFamily="34" charset="0"/>
                <a:cs typeface="Calibri" panose="020F0502020204030204" pitchFamily="34" charset="0"/>
              </a:rPr>
              <a:t>THJ Systems Ltd v Sheridan </a:t>
            </a:r>
            <a:r>
              <a:rPr lang="en-US" sz="2400" dirty="0">
                <a:solidFill>
                  <a:schemeClr val="tx1"/>
                </a:solidFill>
                <a:latin typeface="Calibri" panose="020F0502020204030204" pitchFamily="34" charset="0"/>
                <a:cs typeface="Calibri" panose="020F0502020204030204" pitchFamily="34" charset="0"/>
              </a:rPr>
              <a:t>[2023] EWCA Civ 1354</a:t>
            </a:r>
          </a:p>
          <a:p>
            <a:r>
              <a:rPr lang="en-US" sz="2400" dirty="0">
                <a:solidFill>
                  <a:schemeClr val="tx1"/>
                </a:solidFill>
                <a:latin typeface="Calibri" panose="020F0502020204030204" pitchFamily="34" charset="0"/>
                <a:cs typeface="Calibri" panose="020F0502020204030204" pitchFamily="34" charset="0"/>
              </a:rPr>
              <a:t>Application of the concept of creativity as a threshold – “</a:t>
            </a:r>
            <a:r>
              <a:rPr lang="en-US" sz="2400" dirty="0" err="1">
                <a:solidFill>
                  <a:schemeClr val="tx1"/>
                </a:solidFill>
                <a:latin typeface="Calibri" panose="020F0502020204030204" pitchFamily="34" charset="0"/>
                <a:cs typeface="Calibri" panose="020F0502020204030204" pitchFamily="34" charset="0"/>
              </a:rPr>
              <a:t>fr</a:t>
            </a:r>
            <a:r>
              <a:rPr lang="en-GB" sz="2400" kern="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ee</a:t>
            </a:r>
            <a:r>
              <a:rPr lang="en-GB" sz="24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and creative choices” indicating “personal touch”</a:t>
            </a:r>
            <a:endParaRPr lang="en-US"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8937641"/>
      </p:ext>
    </p:extLst>
  </p:cSld>
  <p:clrMapOvr>
    <a:masterClrMapping/>
  </p:clrMapOvr>
</p:sld>
</file>

<file path=ppt/theme/theme1.xml><?xml version="1.0" encoding="utf-8"?>
<a:theme xmlns:a="http://schemas.openxmlformats.org/drawingml/2006/main" name="Office Theme">
  <a:themeElements>
    <a:clrScheme name="Channel 4 1">
      <a:dk1>
        <a:srgbClr val="000000"/>
      </a:dk1>
      <a:lt1>
        <a:srgbClr val="FFFFFF"/>
      </a:lt1>
      <a:dk2>
        <a:srgbClr val="585858"/>
      </a:dk2>
      <a:lt2>
        <a:srgbClr val="FFFFFF"/>
      </a:lt2>
      <a:accent1>
        <a:srgbClr val="6D2B83"/>
      </a:accent1>
      <a:accent2>
        <a:srgbClr val="D0091D"/>
      </a:accent2>
      <a:accent3>
        <a:srgbClr val="FFD611"/>
      </a:accent3>
      <a:accent4>
        <a:srgbClr val="85B6E2"/>
      </a:accent4>
      <a:accent5>
        <a:srgbClr val="62CBC5"/>
      </a:accent5>
      <a:accent6>
        <a:srgbClr val="7F7878"/>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Queen Mary">
      <a:dk1>
        <a:srgbClr val="21386A"/>
      </a:dk1>
      <a:lt1>
        <a:sysClr val="window" lastClr="FFFFFF"/>
      </a:lt1>
      <a:dk2>
        <a:srgbClr val="21386A"/>
      </a:dk2>
      <a:lt2>
        <a:srgbClr val="D8D8D8"/>
      </a:lt2>
      <a:accent1>
        <a:srgbClr val="123181"/>
      </a:accent1>
      <a:accent2>
        <a:srgbClr val="792273"/>
      </a:accent2>
      <a:accent3>
        <a:srgbClr val="2DB8C5"/>
      </a:accent3>
      <a:accent4>
        <a:srgbClr val="CDA60C"/>
      </a:accent4>
      <a:accent5>
        <a:srgbClr val="BD1C1C"/>
      </a:accent5>
      <a:accent6>
        <a:srgbClr val="73B82B"/>
      </a:accent6>
      <a:hlink>
        <a:srgbClr val="E6007E"/>
      </a:hlink>
      <a:folHlink>
        <a:srgbClr val="2DB8C5"/>
      </a:folHlink>
    </a:clrScheme>
    <a:fontScheme name="Queen Ma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9c18f9b8-5ae4-4f0b-a238-a922c51e2dda" ContentTypeId="0x0101005EA864BF41DF8A41860E925F5B29BCF5"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5efd484-15aa-41a0-83f6-0646502cb6d6">
      <Value>1</Value>
    </TaxCatchAll>
    <QMULInformationClassificationTaxHTField0 xmlns="http://schemas.microsoft.com/sharepoint/v3">
      <Terms xmlns="http://schemas.microsoft.com/office/infopath/2007/PartnerControls">
        <TermInfo xmlns="http://schemas.microsoft.com/office/infopath/2007/PartnerControls">
          <TermName xmlns="http://schemas.microsoft.com/office/infopath/2007/PartnerControls">Protect</TermName>
          <TermId xmlns="http://schemas.microsoft.com/office/infopath/2007/PartnerControls">9124d8d9-0c1c-41e9-aa14-aba001e9a028</TermId>
        </TermInfo>
      </Terms>
    </QMULInformationClassificationTaxHTField0>
    <TaxKeywordTaxHTField xmlns="d5efd484-15aa-41a0-83f6-0646502cb6d6">
      <Terms xmlns="http://schemas.microsoft.com/office/infopath/2007/PartnerControls"/>
    </TaxKeywordTaxHTField>
    <QMULSchoolTaxHTField0 xmlns="http://schemas.microsoft.com/sharepoint/v3">
      <Terms xmlns="http://schemas.microsoft.com/office/infopath/2007/PartnerControls"/>
    </QMULSchoolTaxHTField0>
    <QMULDocumentTypeTaxHTField0 xmlns="http://schemas.microsoft.com/sharepoint/v3">
      <Terms xmlns="http://schemas.microsoft.com/office/infopath/2007/PartnerControls"/>
    </QMULDocumentTypeTaxHTField0>
    <QMULReviewDate xmlns="http://schemas.microsoft.com/sharepoint/v3" xsi:nil="true"/>
    <lcf76f155ced4ddcb4097134ff3c332f xmlns="45ae7f3d-bcd0-4e4b-af93-f03a9fbb19b5">
      <Terms xmlns="http://schemas.microsoft.com/office/infopath/2007/PartnerControls"/>
    </lcf76f155ced4ddcb4097134ff3c332f>
    <QMULOwner xmlns="http://schemas.microsoft.com/sharepoint/v3">
      <UserInfo>
        <DisplayName/>
        <AccountId xsi:nil="true"/>
        <AccountType/>
      </UserInfo>
    </QMULOwner>
    <QMULDepartmentTaxHTField0 xmlns="http://schemas.microsoft.com/sharepoint/v3">
      <Terms xmlns="http://schemas.microsoft.com/office/infopath/2007/PartnerControls"/>
    </QMULDepartmentTaxHTField0>
    <QMULAcademicYear xmlns="http://schemas.microsoft.com/sharepoint/v3" xsi:nil="true"/>
    <QMULLocationTaxHTField0 xmlns="http://schemas.microsoft.com/sharepoint/v3">
      <Terms xmlns="http://schemas.microsoft.com/office/infopath/2007/PartnerControls"/>
    </QMULLocationTaxHTField0>
    <QMULDocumentStatusTaxHTField0 xmlns="http://schemas.microsoft.com/sharepoint/v3">
      <Terms xmlns="http://schemas.microsoft.com/office/infopath/2007/PartnerControls"/>
    </QMULDocumentStatusTaxHTField0>
    <QMULProject xmlns="http://schemas.microsoft.com/sharepoint/v3" xsi:nil="true"/>
    <SharedWithUsers xmlns="6649982f-b66b-4072-8006-4697fed55f9d">
      <UserInfo>
        <DisplayName>Sara Gazi</DisplayName>
        <AccountId>437</AccountId>
        <AccountType/>
      </UserInfo>
      <UserInfo>
        <DisplayName>James Bradley</DisplayName>
        <AccountId>168</AccountId>
        <AccountType/>
      </UserInfo>
      <UserInfo>
        <DisplayName>Elle Gillespie</DisplayName>
        <AccountId>186</AccountId>
        <AccountType/>
      </UserInfo>
    </SharedWithUsers>
    <Beenimported_x003f_ xmlns="45ae7f3d-bcd0-4e4b-af93-f03a9fbb19b5">false</Beenimported_x003f_>
    <Notes xmlns="45ae7f3d-bcd0-4e4b-af93-f03a9fbb19b5" xsi:nil="true"/>
    <Audience xmlns="45ae7f3d-bcd0-4e4b-af93-f03a9fbb19b5" xsi:nil="true"/>
  </documentManagement>
</p:properties>
</file>

<file path=customXml/item4.xml><?xml version="1.0" encoding="utf-8"?>
<ct:contentTypeSchema xmlns:ct="http://schemas.microsoft.com/office/2006/metadata/contentType" xmlns:ma="http://schemas.microsoft.com/office/2006/metadata/properties/metaAttributes" ct:_="" ma:_="" ma:contentTypeName="QMUL Document" ma:contentTypeID="0x0101005EA864BF41DF8A41860E925F5B29BCF50003BCBAD32383AD47AB799705BE7FFB67" ma:contentTypeVersion="41" ma:contentTypeDescription="" ma:contentTypeScope="" ma:versionID="7e17a671870e36724f7ce38e1e3b0426">
  <xsd:schema xmlns:xsd="http://www.w3.org/2001/XMLSchema" xmlns:xs="http://www.w3.org/2001/XMLSchema" xmlns:p="http://schemas.microsoft.com/office/2006/metadata/properties" xmlns:ns1="http://schemas.microsoft.com/sharepoint/v3" xmlns:ns2="d5efd484-15aa-41a0-83f6-0646502cb6d6" xmlns:ns3="6649982f-b66b-4072-8006-4697fed55f9d" xmlns:ns4="45ae7f3d-bcd0-4e4b-af93-f03a9fbb19b5" targetNamespace="http://schemas.microsoft.com/office/2006/metadata/properties" ma:root="true" ma:fieldsID="b2a99ea363f4e8a93bac4dafcc64e8d4" ns1:_="" ns2:_="" ns3:_="" ns4:_="">
    <xsd:import namespace="http://schemas.microsoft.com/sharepoint/v3"/>
    <xsd:import namespace="d5efd484-15aa-41a0-83f6-0646502cb6d6"/>
    <xsd:import namespace="6649982f-b66b-4072-8006-4697fed55f9d"/>
    <xsd:import namespace="45ae7f3d-bcd0-4e4b-af93-f03a9fbb19b5"/>
    <xsd:element name="properties">
      <xsd:complexType>
        <xsd:sequence>
          <xsd:element name="documentManagement">
            <xsd:complexType>
              <xsd:all>
                <xsd:element ref="ns1:QMULDocumentStatusTaxHTField0" minOccurs="0"/>
                <xsd:element ref="ns1:QMULDepartmentTaxHTField0" minOccurs="0"/>
                <xsd:element ref="ns1:QMULSchoolTaxHTField0" minOccurs="0"/>
                <xsd:element ref="ns1:QMULDocumentTypeTaxHTField0" minOccurs="0"/>
                <xsd:element ref="ns1:QMULLocationTaxHTField0" minOccurs="0"/>
                <xsd:element ref="ns1:QMULInformationClassificationTaxHTField0" minOccurs="0"/>
                <xsd:element ref="ns1:QMULAcademicYear" minOccurs="0"/>
                <xsd:element ref="ns1:QMULProject" minOccurs="0"/>
                <xsd:element ref="ns1:QMULReviewDate" minOccurs="0"/>
                <xsd:element ref="ns1:QMULOwner" minOccurs="0"/>
                <xsd:element ref="ns2:TaxKeywordTaxHTField" minOccurs="0"/>
                <xsd:element ref="ns2:TaxCatchAll" minOccurs="0"/>
                <xsd:element ref="ns2:TaxCatchAllLabel" minOccurs="0"/>
                <xsd:element ref="ns3:SharedWithUsers" minOccurs="0"/>
                <xsd:element ref="ns3:SharedWithDetails" minOccurs="0"/>
                <xsd:element ref="ns4:MediaServiceMetadata" minOccurs="0"/>
                <xsd:element ref="ns4:MediaServiceFastMetadata" minOccurs="0"/>
                <xsd:element ref="ns4:Notes" minOccurs="0"/>
                <xsd:element ref="ns4:MediaServiceAutoKeyPoints" minOccurs="0"/>
                <xsd:element ref="ns4:MediaServiceKeyPoints" minOccurs="0"/>
                <xsd:element ref="ns4:Audience"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LengthInSeconds" minOccurs="0"/>
                <xsd:element ref="ns4:Beenimported_x003f_" minOccurs="0"/>
                <xsd:element ref="ns4: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QMULDocumentStatusTaxHTField0" ma:index="8" nillable="true" ma:taxonomy="true" ma:internalName="QMULDocumentStatusTaxHTField0" ma:taxonomyFieldName="QMULDocumentStatus" ma:displayName="Document Status" ma:default="" ma:fieldId="{083bdfb7-9f4e-4bc9-b582-62ed6b950f9e}" ma:sspId="9c18f9b8-5ae4-4f0b-a238-a922c51e2dda" ma:termSetId="780aba48-6c17-4ca0-84b9-f0207a095630" ma:anchorId="00000000-0000-0000-0000-000000000000" ma:open="false" ma:isKeyword="false">
      <xsd:complexType>
        <xsd:sequence>
          <xsd:element ref="pc:Terms" minOccurs="0" maxOccurs="1"/>
        </xsd:sequence>
      </xsd:complexType>
    </xsd:element>
    <xsd:element name="QMULDepartmentTaxHTField0" ma:index="10" nillable="true" ma:taxonomy="true" ma:internalName="QMULDepartmentTaxHTField0" ma:taxonomyFieldName="QMULDepartment" ma:displayName="Department" ma:readOnly="false" ma:default="" ma:fieldId="{2a7d89f9-5f8e-4c42-ab4f-aa1fc3002ea0}" ma:sspId="9c18f9b8-5ae4-4f0b-a238-a922c51e2dda" ma:termSetId="28874c57-2df5-45e8-a804-d15afc96d4ee" ma:anchorId="00000000-0000-0000-0000-000000000000" ma:open="false" ma:isKeyword="false">
      <xsd:complexType>
        <xsd:sequence>
          <xsd:element ref="pc:Terms" minOccurs="0" maxOccurs="1"/>
        </xsd:sequence>
      </xsd:complexType>
    </xsd:element>
    <xsd:element name="QMULSchoolTaxHTField0" ma:index="12" nillable="true" ma:taxonomy="true" ma:internalName="QMULSchoolTaxHTField0" ma:taxonomyFieldName="QMULSchool" ma:displayName="School" ma:readOnly="false" ma:default="" ma:fieldId="{46346f8e-3161-4021-8b14-3dcca2e3ca8d}" ma:sspId="9c18f9b8-5ae4-4f0b-a238-a922c51e2dda" ma:termSetId="0f9f7e9f-7d6b-4cae-9193-a3e3200f87de" ma:anchorId="00000000-0000-0000-0000-000000000000" ma:open="false" ma:isKeyword="false">
      <xsd:complexType>
        <xsd:sequence>
          <xsd:element ref="pc:Terms" minOccurs="0" maxOccurs="1"/>
        </xsd:sequence>
      </xsd:complexType>
    </xsd:element>
    <xsd:element name="QMULDocumentTypeTaxHTField0" ma:index="14" nillable="true" ma:taxonomy="true" ma:internalName="QMULDocumentTypeTaxHTField0" ma:taxonomyFieldName="QMULDocumentType" ma:displayName="Document Type" ma:default="" ma:fieldId="{2596c3af-0d77-4ea4-a15d-d3f71457b096}" ma:sspId="9c18f9b8-5ae4-4f0b-a238-a922c51e2dda" ma:termSetId="8ec3f1bd-c4f8-46a7-ae88-878ed3be39d1" ma:anchorId="00000000-0000-0000-0000-000000000000" ma:open="false" ma:isKeyword="false">
      <xsd:complexType>
        <xsd:sequence>
          <xsd:element ref="pc:Terms" minOccurs="0" maxOccurs="1"/>
        </xsd:sequence>
      </xsd:complexType>
    </xsd:element>
    <xsd:element name="QMULLocationTaxHTField0" ma:index="16" nillable="true" ma:taxonomy="true" ma:internalName="QMULLocationTaxHTField0" ma:taxonomyFieldName="QMULLocation" ma:displayName="Location" ma:default="" ma:fieldId="{29b985f4-a05e-4f39-b5da-e9fb81ddaa79}" ma:sspId="9c18f9b8-5ae4-4f0b-a238-a922c51e2dda" ma:termSetId="5327f1c4-618f-4317-b197-fc29da39fa66" ma:anchorId="00000000-0000-0000-0000-000000000000" ma:open="false" ma:isKeyword="false">
      <xsd:complexType>
        <xsd:sequence>
          <xsd:element ref="pc:Terms" minOccurs="0" maxOccurs="1"/>
        </xsd:sequence>
      </xsd:complexType>
    </xsd:element>
    <xsd:element name="QMULInformationClassificationTaxHTField0" ma:index="18" nillable="true" ma:taxonomy="true" ma:internalName="QMULInformationClassificationTaxHTField0" ma:taxonomyFieldName="QMULInformationClassification" ma:displayName="Information Classification" ma:default="1;#Protect|9124d8d9-0c1c-41e9-aa14-aba001e9a028" ma:fieldId="{57b3469a-2ea1-4a06-a2d1-c99ce62a5d6f}" ma:sspId="9c18f9b8-5ae4-4f0b-a238-a922c51e2dda" ma:termSetId="a3d7b326-4e5e-4e73-95fa-6245adfab113" ma:anchorId="00000000-0000-0000-0000-000000000000" ma:open="false" ma:isKeyword="false">
      <xsd:complexType>
        <xsd:sequence>
          <xsd:element ref="pc:Terms" minOccurs="0" maxOccurs="1"/>
        </xsd:sequence>
      </xsd:complexType>
    </xsd:element>
    <xsd:element name="QMULAcademicYear" ma:index="20" nillable="true" ma:displayName="Academic Year" ma:decimals="0" ma:internalName="QMULAcademicYear" ma:percentage="FALSE">
      <xsd:simpleType>
        <xsd:restriction base="dms:Number">
          <xsd:maxInclusive value="9999"/>
          <xsd:minInclusive value="1000"/>
        </xsd:restriction>
      </xsd:simpleType>
    </xsd:element>
    <xsd:element name="QMULProject" ma:index="21" nillable="true" ma:displayName="Project" ma:internalName="QMULProject">
      <xsd:simpleType>
        <xsd:restriction base="dms:Text">
          <xsd:maxLength value="255"/>
        </xsd:restriction>
      </xsd:simpleType>
    </xsd:element>
    <xsd:element name="QMULReviewDate" ma:index="22" nillable="true" ma:displayName="Review Date" ma:format="DateOnly" ma:internalName="QMULReviewDate">
      <xsd:simpleType>
        <xsd:restriction base="dms:DateTime"/>
      </xsd:simpleType>
    </xsd:element>
    <xsd:element name="QMULOwner" ma:index="23" nillable="true" ma:displayName="Owner" ma:list="UserInfo" ma:SharePointGroup="0" ma:internalName="QMUL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5efd484-15aa-41a0-83f6-0646502cb6d6" elementFormDefault="qualified">
    <xsd:import namespace="http://schemas.microsoft.com/office/2006/documentManagement/types"/>
    <xsd:import namespace="http://schemas.microsoft.com/office/infopath/2007/PartnerControls"/>
    <xsd:element name="TaxKeywordTaxHTField" ma:index="24" nillable="true" ma:taxonomy="true" ma:internalName="TaxKeywordTaxHTField" ma:taxonomyFieldName="TaxKeyword" ma:displayName="Enterprise Keywords" ma:fieldId="{23f27201-bee3-471e-b2e7-b64fd8b7ca38}" ma:taxonomyMulti="true" ma:sspId="9c18f9b8-5ae4-4f0b-a238-a922c51e2dda" ma:termSetId="00000000-0000-0000-0000-000000000000" ma:anchorId="00000000-0000-0000-0000-000000000000" ma:open="true" ma:isKeyword="true">
      <xsd:complexType>
        <xsd:sequence>
          <xsd:element ref="pc:Terms" minOccurs="0" maxOccurs="1"/>
        </xsd:sequence>
      </xsd:complexType>
    </xsd:element>
    <xsd:element name="TaxCatchAll" ma:index="26" nillable="true" ma:displayName="Taxonomy Catch All Column" ma:hidden="true" ma:list="{df5033b9-2f9b-4cfd-abfa-b6ae1cc0883f}" ma:internalName="TaxCatchAll" ma:showField="CatchAllData" ma:web="6649982f-b66b-4072-8006-4697fed55f9d">
      <xsd:complexType>
        <xsd:complexContent>
          <xsd:extension base="dms:MultiChoiceLookup">
            <xsd:sequence>
              <xsd:element name="Value" type="dms:Lookup" maxOccurs="unbounded" minOccurs="0" nillable="true"/>
            </xsd:sequence>
          </xsd:extension>
        </xsd:complexContent>
      </xsd:complexType>
    </xsd:element>
    <xsd:element name="TaxCatchAllLabel" ma:index="27" nillable="true" ma:displayName="Taxonomy Catch All Column1" ma:hidden="true" ma:list="{df5033b9-2f9b-4cfd-abfa-b6ae1cc0883f}" ma:internalName="TaxCatchAllLabel" ma:readOnly="true" ma:showField="CatchAllDataLabel" ma:web="6649982f-b66b-4072-8006-4697fed55f9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649982f-b66b-4072-8006-4697fed55f9d"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ae7f3d-bcd0-4e4b-af93-f03a9fbb19b5" elementFormDefault="qualified">
    <xsd:import namespace="http://schemas.microsoft.com/office/2006/documentManagement/types"/>
    <xsd:import namespace="http://schemas.microsoft.com/office/infopath/2007/PartnerControls"/>
    <xsd:element name="MediaServiceMetadata" ma:index="30" nillable="true" ma:displayName="MediaServiceMetadata" ma:hidden="true" ma:internalName="MediaServiceMetadata" ma:readOnly="true">
      <xsd:simpleType>
        <xsd:restriction base="dms:Note"/>
      </xsd:simpleType>
    </xsd:element>
    <xsd:element name="MediaServiceFastMetadata" ma:index="31" nillable="true" ma:displayName="MediaServiceFastMetadata" ma:hidden="true" ma:internalName="MediaServiceFastMetadata" ma:readOnly="true">
      <xsd:simpleType>
        <xsd:restriction base="dms:Note"/>
      </xsd:simpleType>
    </xsd:element>
    <xsd:element name="Notes" ma:index="32" nillable="true" ma:displayName="Description" ma:format="Dropdown" ma:internalName="Notes">
      <xsd:simpleType>
        <xsd:restriction base="dms:Note">
          <xsd:maxLength value="255"/>
        </xsd:restriction>
      </xsd:simpleType>
    </xsd:element>
    <xsd:element name="MediaServiceAutoKeyPoints" ma:index="33" nillable="true" ma:displayName="MediaServiceAutoKeyPoints" ma:hidden="true" ma:internalName="MediaServiceAutoKeyPoints" ma:readOnly="true">
      <xsd:simpleType>
        <xsd:restriction base="dms:Note"/>
      </xsd:simpleType>
    </xsd:element>
    <xsd:element name="MediaServiceKeyPoints" ma:index="34" nillable="true" ma:displayName="KeyPoints" ma:internalName="MediaServiceKeyPoints" ma:readOnly="true">
      <xsd:simpleType>
        <xsd:restriction base="dms:Note">
          <xsd:maxLength value="255"/>
        </xsd:restriction>
      </xsd:simpleType>
    </xsd:element>
    <xsd:element name="Audience" ma:index="35" nillable="true" ma:displayName="Audience" ma:internalName="Audience">
      <xsd:complexType>
        <xsd:complexContent>
          <xsd:extension base="dms:MultiChoiceFillIn">
            <xsd:sequence>
              <xsd:element name="Value" maxOccurs="unbounded" minOccurs="0" nillable="true">
                <xsd:simpleType>
                  <xsd:union memberTypes="dms:Text">
                    <xsd:simpleType>
                      <xsd:restriction base="dms:Choice">
                        <xsd:enumeration value="Prospects"/>
                        <xsd:enumeration value="Enquirers"/>
                        <xsd:enumeration value="Applicants"/>
                        <xsd:enumeration value="Offer Holders"/>
                        <xsd:enumeration value="Outreach/WP KS3"/>
                        <xsd:enumeration value="Outreach/WP KS4"/>
                        <xsd:enumeration value="Outreach/WP KS5"/>
                        <xsd:enumeration value="Outreach/WP Teachers"/>
                        <xsd:enumeration value="QMUL Staff"/>
                      </xsd:restriction>
                    </xsd:simpleType>
                  </xsd:union>
                </xsd:simpleType>
              </xsd:element>
            </xsd:sequence>
          </xsd:extension>
        </xsd:complexContent>
      </xsd:complexType>
    </xsd:element>
    <xsd:element name="MediaServiceAutoTags" ma:index="36" nillable="true" ma:displayName="Tags" ma:internalName="MediaServiceAutoTags"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GenerationTime" ma:index="38" nillable="true" ma:displayName="MediaServiceGenerationTime" ma:hidden="true" ma:internalName="MediaServiceGenerationTime" ma:readOnly="true">
      <xsd:simpleType>
        <xsd:restriction base="dms:Text"/>
      </xsd:simpleType>
    </xsd:element>
    <xsd:element name="MediaServiceEventHashCode" ma:index="39" nillable="true" ma:displayName="MediaServiceEventHashCode" ma:hidden="true" ma:internalName="MediaServiceEventHashCode" ma:readOnly="true">
      <xsd:simpleType>
        <xsd:restriction base="dms:Text"/>
      </xsd:simpleType>
    </xsd:element>
    <xsd:element name="MediaServiceDateTaken" ma:index="40" nillable="true" ma:displayName="MediaServiceDateTaken" ma:hidden="true" ma:internalName="MediaServiceDateTaken" ma:readOnly="true">
      <xsd:simpleType>
        <xsd:restriction base="dms:Text"/>
      </xsd:simpleType>
    </xsd:element>
    <xsd:element name="MediaServiceLocation" ma:index="41" nillable="true" ma:displayName="Location" ma:internalName="MediaServiceLocation" ma:readOnly="true">
      <xsd:simpleType>
        <xsd:restriction base="dms:Text"/>
      </xsd:simpleType>
    </xsd:element>
    <xsd:element name="MediaLengthInSeconds" ma:index="42" nillable="true" ma:displayName="Length (seconds)" ma:internalName="MediaLengthInSeconds" ma:readOnly="true">
      <xsd:simpleType>
        <xsd:restriction base="dms:Unknown"/>
      </xsd:simpleType>
    </xsd:element>
    <xsd:element name="Beenimported_x003f_" ma:index="43" nillable="true" ma:displayName="Been imported?" ma:default="0" ma:format="Dropdown" ma:internalName="Beenimported_x003f_">
      <xsd:simpleType>
        <xsd:restriction base="dms:Boolean"/>
      </xsd:simpleType>
    </xsd:element>
    <xsd:element name="lcf76f155ced4ddcb4097134ff3c332f" ma:index="45" nillable="true" ma:taxonomy="true" ma:internalName="lcf76f155ced4ddcb4097134ff3c332f" ma:taxonomyFieldName="MediaServiceImageTags" ma:displayName="Image Tags" ma:readOnly="false" ma:fieldId="{5cf76f15-5ced-4ddc-b409-7134ff3c332f}" ma:taxonomyMulti="true" ma:sspId="9c18f9b8-5ae4-4f0b-a238-a922c51e2dda"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0F688D-45C6-4E71-89B2-26A22E5E5DDC}">
  <ds:schemaRefs>
    <ds:schemaRef ds:uri="Microsoft.SharePoint.Taxonomy.ContentTypeSync"/>
  </ds:schemaRefs>
</ds:datastoreItem>
</file>

<file path=customXml/itemProps2.xml><?xml version="1.0" encoding="utf-8"?>
<ds:datastoreItem xmlns:ds="http://schemas.openxmlformats.org/officeDocument/2006/customXml" ds:itemID="{B3CF0815-7665-40EA-9186-9E1DC778CA69}">
  <ds:schemaRefs>
    <ds:schemaRef ds:uri="http://schemas.microsoft.com/sharepoint/v3/contenttype/forms"/>
  </ds:schemaRefs>
</ds:datastoreItem>
</file>

<file path=customXml/itemProps3.xml><?xml version="1.0" encoding="utf-8"?>
<ds:datastoreItem xmlns:ds="http://schemas.openxmlformats.org/officeDocument/2006/customXml" ds:itemID="{4E5C1FE4-5539-4D8D-8F1D-52EE4DEA71C9}">
  <ds:schemaRefs>
    <ds:schemaRef ds:uri="http://purl.org/dc/terms/"/>
    <ds:schemaRef ds:uri="http://schemas.microsoft.com/office/infopath/2007/PartnerControls"/>
    <ds:schemaRef ds:uri="http://purl.org/dc/elements/1.1/"/>
    <ds:schemaRef ds:uri="http://schemas.openxmlformats.org/package/2006/metadata/core-properties"/>
    <ds:schemaRef ds:uri="45ae7f3d-bcd0-4e4b-af93-f03a9fbb19b5"/>
    <ds:schemaRef ds:uri="6649982f-b66b-4072-8006-4697fed55f9d"/>
    <ds:schemaRef ds:uri="d5efd484-15aa-41a0-83f6-0646502cb6d6"/>
    <ds:schemaRef ds:uri="http://schemas.microsoft.com/office/2006/documentManagement/types"/>
    <ds:schemaRef ds:uri="http://purl.org/dc/dcmitype/"/>
    <ds:schemaRef ds:uri="http://schemas.microsoft.com/sharepoint/v3"/>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74231D6B-60BA-4E2B-9162-3C4C5B7B34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5efd484-15aa-41a0-83f6-0646502cb6d6"/>
    <ds:schemaRef ds:uri="6649982f-b66b-4072-8006-4697fed55f9d"/>
    <ds:schemaRef ds:uri="45ae7f3d-bcd0-4e4b-af93-f03a9fbb19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2398</TotalTime>
  <Words>1701</Words>
  <Application>Microsoft Macintosh PowerPoint</Application>
  <PresentationFormat>On-screen Show (16:9)</PresentationFormat>
  <Paragraphs>101</Paragraphs>
  <Slides>25</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25</vt:i4>
      </vt:variant>
    </vt:vector>
  </HeadingPairs>
  <TitlesOfParts>
    <vt:vector size="35" baseType="lpstr">
      <vt:lpstr>4 Text</vt:lpstr>
      <vt:lpstr>Aptos</vt:lpstr>
      <vt:lpstr>Arial</vt:lpstr>
      <vt:lpstr>Calibri</vt:lpstr>
      <vt:lpstr>Channel 4 Chadwick</vt:lpstr>
      <vt:lpstr>Source Sans Pro</vt:lpstr>
      <vt:lpstr>Times New Roman</vt:lpstr>
      <vt:lpstr>Office Theme</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J</dc:creator>
  <cp:lastModifiedBy>J Griffiths</cp:lastModifiedBy>
  <cp:revision>268</cp:revision>
  <dcterms:created xsi:type="dcterms:W3CDTF">2020-06-18T12:08:25Z</dcterms:created>
  <dcterms:modified xsi:type="dcterms:W3CDTF">2024-11-21T13:54:07Z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0x0101005EA864BF41DF8A41860E925F5B29BCF50003BCBAD32383AD47AB799705BE7FFB67</vt:lpwstr>
  </property>
  <property fmtid="{D5CDD505-2E9C-101B-9397-08002B2CF9AE}" pid="3" name="QMULInformationClassification">
    <vt:lpwstr>1;#Protect|9124d8d9-0c1c-41e9-aa14-aba001e9a028</vt:lpwstr>
  </property>
  <property fmtid="{D5CDD505-2E9C-101B-9397-08002B2CF9AE}" pid="4" name="TaxKeyword">
    <vt:lpwstr/>
  </property>
  <property fmtid="{D5CDD505-2E9C-101B-9397-08002B2CF9AE}" pid="5" name="QMULSchool">
    <vt:lpwstr/>
  </property>
  <property fmtid="{D5CDD505-2E9C-101B-9397-08002B2CF9AE}" pid="6" name="QMULDocumentStatus">
    <vt:lpwstr/>
  </property>
  <property fmtid="{D5CDD505-2E9C-101B-9397-08002B2CF9AE}" pid="7" name="MediaServiceImageTags">
    <vt:lpwstr/>
  </property>
  <property fmtid="{D5CDD505-2E9C-101B-9397-08002B2CF9AE}" pid="8" name="QMULLocation">
    <vt:lpwstr/>
  </property>
  <property fmtid="{D5CDD505-2E9C-101B-9397-08002B2CF9AE}" pid="9" name="QMULDepartment">
    <vt:lpwstr/>
  </property>
  <property fmtid="{D5CDD505-2E9C-101B-9397-08002B2CF9AE}" pid="10" name="QMULDocumentType">
    <vt:lpwstr/>
  </property>
</Properties>
</file>