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3" r:id="rId2"/>
    <p:sldMasterId id="2147483659" r:id="rId3"/>
    <p:sldMasterId id="2147483687" r:id="rId4"/>
  </p:sldMasterIdLst>
  <p:notesMasterIdLst>
    <p:notesMasterId r:id="rId44"/>
  </p:notesMasterIdLst>
  <p:handoutMasterIdLst>
    <p:handoutMasterId r:id="rId45"/>
  </p:handoutMasterIdLst>
  <p:sldIdLst>
    <p:sldId id="354" r:id="rId5"/>
    <p:sldId id="3992" r:id="rId6"/>
    <p:sldId id="4036" r:id="rId7"/>
    <p:sldId id="951" r:id="rId8"/>
    <p:sldId id="4038" r:id="rId9"/>
    <p:sldId id="4039" r:id="rId10"/>
    <p:sldId id="4040" r:id="rId11"/>
    <p:sldId id="4041" r:id="rId12"/>
    <p:sldId id="4042" r:id="rId13"/>
    <p:sldId id="4010" r:id="rId14"/>
    <p:sldId id="4045" r:id="rId15"/>
    <p:sldId id="4046" r:id="rId16"/>
    <p:sldId id="4079" r:id="rId17"/>
    <p:sldId id="4080" r:id="rId18"/>
    <p:sldId id="4091" r:id="rId19"/>
    <p:sldId id="4081" r:id="rId20"/>
    <p:sldId id="4089" r:id="rId21"/>
    <p:sldId id="4084" r:id="rId22"/>
    <p:sldId id="4082" r:id="rId23"/>
    <p:sldId id="4031" r:id="rId24"/>
    <p:sldId id="4088" r:id="rId25"/>
    <p:sldId id="4087" r:id="rId26"/>
    <p:sldId id="4032" r:id="rId27"/>
    <p:sldId id="4090" r:id="rId28"/>
    <p:sldId id="4086" r:id="rId29"/>
    <p:sldId id="4092" r:id="rId30"/>
    <p:sldId id="4093" r:id="rId31"/>
    <p:sldId id="384" r:id="rId32"/>
    <p:sldId id="385" r:id="rId33"/>
    <p:sldId id="4052" r:id="rId34"/>
    <p:sldId id="4053" r:id="rId35"/>
    <p:sldId id="4078" r:id="rId36"/>
    <p:sldId id="4054" r:id="rId37"/>
    <p:sldId id="4055" r:id="rId38"/>
    <p:sldId id="4056" r:id="rId39"/>
    <p:sldId id="4094" r:id="rId40"/>
    <p:sldId id="4033" r:id="rId41"/>
    <p:sldId id="4035" r:id="rId42"/>
    <p:sldId id="426" r:id="rId43"/>
  </p:sldIdLst>
  <p:sldSz cx="12192000" cy="6858000"/>
  <p:notesSz cx="6858000" cy="9144000"/>
  <p:custDataLst>
    <p:tags r:id="rId46"/>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6000D"/>
    <a:srgbClr val="007166"/>
    <a:srgbClr val="FFCC00"/>
    <a:srgbClr val="00AFAB"/>
    <a:srgbClr val="AC004D"/>
    <a:srgbClr val="004D7E"/>
    <a:srgbClr val="2F2F2F"/>
    <a:srgbClr val="F2F2F2"/>
    <a:srgbClr val="404040"/>
    <a:srgbClr val="66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1"/>
    <p:restoredTop sz="93714" autoAdjust="0"/>
  </p:normalViewPr>
  <p:slideViewPr>
    <p:cSldViewPr snapToGrid="0" snapToObjects="1">
      <p:cViewPr varScale="1">
        <p:scale>
          <a:sx n="79" d="100"/>
          <a:sy n="79" d="100"/>
        </p:scale>
        <p:origin x="224" y="912"/>
      </p:cViewPr>
      <p:guideLst/>
    </p:cSldViewPr>
  </p:slideViewPr>
  <p:notesTextViewPr>
    <p:cViewPr>
      <p:scale>
        <a:sx n="3" d="2"/>
        <a:sy n="3" d="2"/>
      </p:scale>
      <p:origin x="0" y="0"/>
    </p:cViewPr>
  </p:notesTextViewPr>
  <p:sorterViewPr>
    <p:cViewPr>
      <p:scale>
        <a:sx n="176" d="100"/>
        <a:sy n="17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0432C15-F8AF-0B40-982F-0BA5A29FB15A}" type="datetimeFigureOut">
              <a:rPr lang="en-US"/>
              <a:pPr>
                <a:defRPr/>
              </a:pPr>
              <a:t>11/14/24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98FE1A4-D884-6E4C-AEAD-70AA9EC7F5E7}"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14:05:30.238"/>
    </inkml:context>
    <inkml:brush xml:id="br0">
      <inkml:brushProperty name="width" value="0.05" units="cm"/>
      <inkml:brushProperty name="height" value="0.05" units="cm"/>
      <inkml:brushProperty name="color" value="#E71224"/>
    </inkml:brush>
  </inkml:definitions>
  <inkml:trace contextRef="#ctx0" brushRef="#br0">5178 2427 24575,'-24'0'0,"-4"0"0,-10 0 0,-9 0 0,5 0 0,-14 0 0,14 0 0,-41 0 0,-1 0 0,-9 0 0,-7 0 0,25 0 0,-14 0 0,-1 0 0,16 0 0,-12 0 0,33 0 0,-19 0 0,21 0 0,-20 0 0,16 0 0,-26 0 0,15 0 0,-24 0 0,12 0 0,-4 0 0,4 0 0,-10 0 0,-1 0 0,0 0 0,12 0 0,4 0 0,12 0 0,1 0 0,0 0 0,-1 0 0,9 0 0,-5 0 0,4 0 0,4 0 0,-7 0 0,14 0 0,-16 0 0,18 0 0,-18 0 0,18 0 0,-9 0 0,-15 0 0,21 0 0,-21 0 0,26 0 0,0 0 0,1 0 0,-1 0 0,2 0 0,0 0 0,-1 0 0,8 0 0,-4 0 0,2 0 0,3 0 0,-8 0 0,19 0 0,-18 0 0,6 0 0,-8 0 0,1 0 0,7 0 0,-6 0 0,-1 0 0,6 0 0,-12 0 0,21 0 0,-12 0 0,12 0 0,-4-2 0,-1 2 0,7-2 0,-17 0 0,17 1 0,-14-3 0,4 1 0,-1-1 0,-4 0 0,15 1 0,-17-2 0,8-2 0,2 2 0,-10-3 0,15 2 0,-15 0 0,18-4 0,-18 5 0,15-5 0,-13 3 0,-4-6 0,8 3 0,-13-2 0,22 1 0,-7 1 0,2 0 0,5 0 0,-6 0 0,9 0 0,-1 0 0,0-1 0,0 1 0,0 0 0,0 1 0,10-2 0,-8 1 0,6 0 0,-6 0 0,5 0 0,-5 0 0,8 0 0,-2 0 0,-6-1 0,17-2 0,-19-5 0,6-3 0,3-1 0,-1 2 0,0 0 0,9 3 0,-6-3 0,-3 0 0,9 2 0,-9-4 0,11 4 0,-8-5 0,4 2 0,-5-3 0,9-4 0,0 3 0,0-7 0,0 7 0,0-6 0,0 6 0,0-3 0,0 4 0,0 0 0,0 0 0,0 3 0,0-3 0,0 0 0,0 2 0,0-2 0,0 8 0,0-1 0,0 1 0,0-1 0,0 3 0,0 1 0,0 0 0,0 2 0,0-2 0,0 0 0,0 3 0,0-3 0,0 0 0,0-1 0,0-2 0,0-1 0,0 0 0,0 0 0,0-2 0,9 1 0,-7-5 0,15 2 0,-4 1 0,8-11 0,-9 12 0,-3-8 0,-2 10 0,-5 3 0,17-2 0,-15 3 0,4-1 0,-1 1 0,-5 3 0,7 0 0,-9-3 0,0 2 0,0-2 0,0 3 0,0 0 0,0 0 0,0 0 0,0-1 0,0 1 0,0 0 0,0 0 0,0-5 0,0 4 0,0-4 0,0 8 0,0-3 0,0 0 0,0-1 0,0-2 0,0 3 0,0-3 0,0 2 0,0-5 0,0 5 0,0-2 0,0 3 0,0-3 0,0 2 0,0-1 0,0 2 0,0-4 0,0 4 0,0-6 0,0 5 0,0-5 0,0-2 0,0 0 0,0 0 0,0 2 0,0 6 0,0-4 0,0 4 0,0-3 0,0 2 0,0-2 0,0 3 0,0 0 0,0-3 0,0 5 0,0-5 0,0 5 0,0-2 0,0 3 0,0 0 0,0-1 0,0 4 0,0-4 0,0 2 0,0-2 0,0-4 0,0 3 0,0-2 0,0 5 0,0-3 0,0 4 0,0-5 0,0 3 0,0-1 0,0-2 0,0 5 0,0-4 0,0 4 0,0-5 0,0 5 0,0-2 0,0 2 0,0 0 0,0 1 0,0-1 0,0 1 0,0-1 0,0 1 0,0-1 0,0 0 0,0 0 0,0 1 0,0-1 0,0-1 0,0 1 0,0-2 0,0 6 0,8 0 0,-1 5 0,12-4 0,-4 5 0,12-5 0,1 5 0,19-2 0,-7 1 0,29 2 0,-14-3 0,17 2 0,-10-2 0,-2 0 0,1 2 0,-1-4 0,0 3 0,2 0 0,-1 1 0,-1 1 0,0-1 0,1 1 0,1-1 0,-2 1 0,-11-1 0,11 0 0,-20 0 0,18 1 0,-18-1 0,5-2 0,-7-1 0,0 1 0,-3-3 0,-6 2 0,7 1 0,-10-3 0,12 5 0,-1-5 0,-1 2 0,2 0 0,11-1 0,-11 4 0,20-5 0,-9 5 0,11-5 0,2 5 0,38-1 0,-17-1 0,32-1 0,-11 1 0,1-2 0,14 5 0,2-6 0,-4 6 0,-10-2 0,10-1 0,-27 2 0,25-4 0,-22 5 0,22-3 0,-21 0 0,8 3 0,0-5 0,1 4 0,3-4 0,11 1 0,-10 1 0,10-2 0,19 2 0,-12-3 0,25 3 0,-25-2 0,-22 1 0,0-1 0,35-1 0,-42 0 0,-3 0 0,14 0 0,9 0 0,-23 0 0,23 0 0,-34 0 0,17 0 0,-21 3 0,12-3 0,-14 3 0,10-3 0,-19 2 0,17-1 0,-6 1 0,0-2 0,6 3 0,-5-2 0,-1 2 0,6-3 0,-6 2 0,10-1 0,3 1 0,-16 1 0,12 0 0,18 3 0,-23 0 0,32 0 0,-49-1 0,-1-2 0,-5 2 0,-9-4 0,4 3 0,3 0 0,-16-2 0,7 1 0,-9-1 0,-12-1 0,10 3 0,-17-3 0,7 3 0,-9-4 0,-2 3 0,4-1 0,-4-2 0,2 4 0,0-3 0,0 0 0,0 2 0,24-1 0,-9 1 0,21 2 0,-15-3 0,-2 1 0,1 1 0,1-1 0,-2 2 0,2-2 0,-10 1 0,6-1 0,-15 0 0,7 1 0,-9-3 0,0 3 0,-2-2 0,-5 2 0,5-1 0,-14 1 0,7-2 0,-8 3 0,0 0 0,0-1 0,0 1 0,0-1 0,0 1 0,9 2 0,-7 3 0,13 1 0,-13 5 0,8-5 0,-1 4 0,-7-4 0,6 2 0,-8-3 0,0-2 0,0 1 0,0-4 0,0 2 0,0-2 0,0-1 0,0 1 0,0-1 0,0 1 0,0-1 0,0 1 0,0 0 0,0-1 0,0 6 0,0 1 0,-8 6 0,6 3 0,-19 0 0,20 1 0,-9 2 0,1-5 0,7 4 0,-8-4 0,1 2 0,7-7 0,-7 3 0,-1-2 0,8 3 0,-15-1 0,14 4 0,-16-3 0,17 6 0,-17-2 0,6 3 0,-8-3 0,8 2 0,-4-6 0,6 3 0,-10-3 0,10-1 0,-6-2 0,5 2 0,-7-6 0,-1 3 0,12 0 0,-9-5 0,6 5 0,3-6 0,-10 3 0,6 0 0,-5 8 0,-9-6 0,13 8 0,-14-6 0,7 2 0,-3 4 0,-7 1 0,9-1 0,-3 4 0,5-7 0,5 3 0,-2-4 0,12 0 0,-6 1 0,10-3 0,-7-4 0,5 0 0,-4-5 0,6 2 0,0-2 0,0-1 0,0 0 0,0 1 0,0-1 0,0 1 0,0 0 0,-9 4 0,7 3 0,-17 7 0,15 2 0,-16 3 0,18 0 0,-19 4 0,19-3 0,-19 2 0,19-2 0,-7-2 0,-2-1 0,9-3 0,-15 1 0,13-3 0,-5 3 0,9-3 0,-10-1 0,8 1 0,-16-1 0,16 1 0,-15-3 0,15 1 0,-17-1 0,17 2 0,-15-2 0,6 2 0,-8-5 0,8 1 0,-4-2 0,3 0 0,1 1 0,-4-4 0,4 3 0,-6-5 0,7 2 0,-7-1 0,8 0 0,-8 0 0,0 2 0,-2-3 0,2 2 0,-2 0 0,-5-2 0,1 5 0,-3-5 0,-1 2 0,8 0 0,-24 1 0,22 2 0,-13-3 0,16 0 0,1-2 0,0 0 0,0-1 0,0-1 0,7 0 0,-5-2 0,6 3 0,-18-3 0,-1 3 0,-8-1 0,-13 2 0,0 0 0,-24 1 0,9-1 0,-10 1 0,1 0 0,9-1 0,1 1 0,5 0 0,18-4 0,-9 3 0,21-5 0,4 3 0,-5-3 0,11 0 0,-7 0 0,6 0 0,-5 0 0,-5 0 0,1 0 0,-6 0 0,6 0 0,-21 0 0,9 0 0,-7 0 0,10 0 0,-1 2 0,12-2 0,-10 2 0,15-2 0,-13 0 0,15 3 0,-7-3 0,9 2 0,0-2 0,0 2 0,0-1 0,0 1 0,0-2 0,0 2 0,0-2 0,-9 2 0,7-2 0,-6 3 0,7-3 0,2 2 0,-12 0 0,9-1 0,-15 3 0,16-3 0,-18 3 0,17-3 0,-17 3 0,17-3 0,-15 3 0,14-3 0,-16 3 0,0-1 0,6 2 0,-10-3 0,19 3 0,-14-3 0,18 1 0,-10-1 0,10 0 0,0-1 0,0 1 0,0-2 0,1 0 0,-1 0 0,-10 0 0,-1 0 0,-10 0 0,1 0 0,-1 0 0,2 0 0,0 0 0,6 0 0,-4 2 0,13-2 0,-3 3 0,5-3 0,11 2 0,1 0 0,7 3 0,0-1 0,0 1 0,0-1 0,0-3 0,0-6 0,-9-3 0,7-7 0,-8 6 0,10 1 0,0 6 0</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23-10-10T14:15:17.122"/>
    </inkml:context>
    <inkml:brush xml:id="br0">
      <inkml:brushProperty name="width" value="0.05" units="cm"/>
      <inkml:brushProperty name="height" value="0.05" units="cm"/>
      <inkml:brushProperty name="color" value="#177D36"/>
      <inkml:brushProperty name="fitToCurve" value="1"/>
    </inkml:brush>
    <inkml:brush xml:id="br1">
      <inkml:brushProperty name="width" value="0.05" units="cm"/>
      <inkml:brushProperty name="height" value="0.05" units="cm"/>
      <inkml:brushProperty name="color" value="#3165BB"/>
      <inkml:brushProperty name="fitToCurve" value="1"/>
    </inkml:brush>
  </inkml:definitions>
  <inkml:trace contextRef="#ctx0" brushRef="#br0">2652 38 0,'-25'0'62,"1"0"-46,-24 0-16,-1 0 15,-22 24-15,-26 0 16,73-24-16,-72 73 16,-25-49-16,24-1 15,-120 26-15,73-49 0,-49 24 16,97 0-16,-49 0 0,-48-24 15,0 49-15,73-25 32,23-24-32,1 0 15,24 0-15,-1 0 16,25 24-16,-1-1 16,26 1-1,23 25-15,0-25 16,-48 24-16,48-23 15,-25-1-15,1 0 0,0 24 16,0 0 0,0 25-1,-25 22-15,49-46 16,-23 23-16,23-47 0,0 47 16,0-24-16,0 0 15,0 25-15,0-25 16,0 24-16,0 25 0,0-25 31,0 0-31,23 25 16,26 24-16,-25-1 15,0-24-15,-24 25 16,48-49-16,-23-23 0,-1 22 16,23-22-1,-47-25-15,24 48 16,1-23-16,-1-2 15,0 2-15,25-1 0,-25-24 16,72 96-16,49 50 16,-1-74-16,1 0 15,-1 1-15,122-25 16,-49-72-16,72 48 16,49-24-16,-1 1 15,25-25-15,72 0 31,-49 0-31,97 0 16,-96 0-16,-25 0 16,74 0-16,-122 0 15,25 0-15,0 0 16,-97 0-16,96 0 16,-96 0-16,24 0 15,-72-25-15,48 1 0,-48-73 16,0 50-16,-73-26 15,25 1-15,-73 23 16,-24 26-16,1-25 16,-25 24-16,0-25 15,-24 1 1,0 24 0,0-1-16,0-22 15,0-2-15,0 1 31,0-49-15,0 26-16,-24-26 0,24 48 16,0-46-1,0 22-15,0 0 16,0 25-16,0 25 16,0-2-16,0-23 15,0-49-15,0 49 16,0-24-16,0-25 15,0 25-15,0-24 16,0 23-16,0-23 16,0 24-16,0-1 15,0 1-15,0-24 16,-24 23-16,24 1 16,-25-48-16,25 71 15,-24 1-15,24 24 16,-24-1-1,-23-22 17,22 23-17,-23 24 1,-25-49 0,1 49-16,-48-48 15,-1-1-15,-24 2 16,1 23-16,-25 24 15,-24-49-15,25 25 16,22 24-16,26 0 16,24 0-16,0 0 15,-25 0-15,25 0 0,-1 0 16,-71 0-16,71 0 16,-47 0-16,47 0 15,-24 0-15,25 0 16,-49 0-16,-24 0 15,25 0-15,-25 0 16,0 0-16,25 0 16,-26 0-16,26 0 15,47 0-15,26 0 16,-26 0 0,24 0-16,49 0 15,-72 24-15,72-24 16,-24 0-1,23 25-15,1-25 16,-24 24-16,25-24 31,-2 0-31,1 0 16,0 0-16,0 0 16,0 0-1,-1 0 1,1 0-16,0 0 15,0 0-15,1 0 16,-2 0 0,-23 0-16,24-24 15,-25-1-15,25-23 16,0 48 0,-24-48-16,24 23 46,0 1-30,0 1-16,-25-1 31,25 24-31,-24-49 16,-24 25 0,48 0-16,-24 0 15,-1 0 1,25 24-16,0 0 15,0 0-15,-24 0 32,24 0-1,0 0-31,0 0 16,-25 0 15,25 0-16,-24 0-15,23 0 16,-22 0 0,23 0 15,-25 0-15,1 0-1,24 0 16,24 24-15</inkml:trace>
  <inkml:trace contextRef="#ctx0" brushRef="#br1" timeOffset="63906">5496 4136 0,'0'-23'16,"24"23"0,0 0-1,1 0 1,-1 23 0,0 1-16,0 0 15,0 0-15,24 25 16,-24-1-16,73 48 0,-73-23 15,72 71-15,1-47 16,0 24-16,-50-74 0,50 50 16,-49-49-1,-24-23 1,48 23-16,-48-25 0,25 1 16,-1 1 15,0-25-31,-48 24 15,25-24-15,-1 24 16,-1-24-16,1 24 0,1-24 31,23 24-31,0 1 16,-23-25-16,23 24 16,-1 0-16,50-1 15,0 2-15,-74-25 16,26 24-16,23-24 15,-48 24 1,49 0-16,-50 0 16,2-24-16,-1 0 15,0 0 1,0 0-16,25 25 16,-1-25-16,-1 24 15,-22-24-15,23 24 0,0-24 16,-23 0-1</inkml:trace>
  <inkml:trace contextRef="#ctx0" brushRef="#br1" timeOffset="64893">7859 5390 0,'48'0'78,"0"24"-47,-48 0-15,0 0 0,24 25-16,0-49 15,-24 24-15,25 0 47,-25 0-31,24-24-16,0 23 31,0 2 0,-24-1 1,0 0-1,0 0-16,0 0-15,0 25 16,-72 22 0,47-22-16,-23-25 15,24 0-15,-24 0 16,48 1-16,-24-25 16,-24 24-16,48 0 109</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23-10-10T14:15:22.464"/>
    </inkml:context>
    <inkml:brush xml:id="br0">
      <inkml:brushProperty name="width" value="0.05" units="cm"/>
      <inkml:brushProperty name="height" value="0.05" units="cm"/>
      <inkml:brushProperty name="color" value="#ED1C24"/>
      <inkml:brushProperty name="fitToCurve" value="1"/>
    </inkml:brush>
    <inkml:brush xml:id="br1">
      <inkml:brushProperty name="width" value="0.035" units="cm"/>
      <inkml:brushProperty name="height" value="0.035" units="cm"/>
      <inkml:brushProperty name="color" value="#177D36"/>
      <inkml:brushProperty name="fitToCurve" value="1"/>
    </inkml:brush>
    <inkml:brush xml:id="br2">
      <inkml:brushProperty name="width" value="0.05" units="cm"/>
      <inkml:brushProperty name="height" value="0.05" units="cm"/>
      <inkml:brushProperty name="color" value="#3165BB"/>
      <inkml:brushProperty name="fitToCurve" value="1"/>
    </inkml:brush>
  </inkml:definitions>
  <inkml:trace contextRef="#ctx0" brushRef="#br0">1777 786 0,'-24'0'31,"0"0"-31,-48 25 16,1-25-16,-49 26 16,48 1-16,-23 25 15,-25 1-15,48-53 16,-71 52-16,24 0 16,71-26-16,-49 27 15,2-53-15,-25 26 16,72-26-1,-23 0-15,23 26 16,24-26 0,-24 53-1,24-27 1,0-26-16,24 26 0,-24 1 16,24 24-1,-24-24 1,24-1-16,0 0 15,-24 27-15,1-1 16,23-25 0,0-2-16,0 1 15,0 1-15,0 25 16,0-26 0,0 27-1,0 0-15,0-28 16,0 1-1,0 0-15,-24 53 0,24 0 16,0-27 0,-48 0-1,48 1-15,0 26 16,0-27-16,0 26 16,0 1-16,0-53 15,0 27-15,-24-27 16,24 52-16,0-25 15,0 26-15,0-27 16,0 0-16,0 0 16,0-25-1,0 51-15,24 27 16,-24-53-16,0-26 16,24 53-16,0-52 15,-24 25-15,47-27 16,-23 2-16,-24-1 15,24-26 32,24 26-31,24 1 0,47 25-16,49 1 15,96-27-15,-73-1 0,0 2 16,0 52-16,-47-79 15,-25 26-15,-23-26 16,-24 0-16,0-26 16,24 26-16,71-27 15,0 1-15,25-27 16,-25 28 0,-23 25-16,71 0 15,1 0-15,23-52 16,-48 52-16,-23 0 0,-48 0 15,23 0-15,-47 0 16,-1 0-16,1 0 31,-1 0-31,1 0 0,24-53 16,-48 27-16,0-1 16,-24 1-16,47 0 15,-23-1-15,0 27 16,-24 0-16,47-25 15,-47 25-15,48 0 16,-25-26 0,49 0-16,-25 26 15,2-27-15,-49 1 16,24 0-16,-25 26 16,25-27-16,0 27 15,-24 0-15,-1-26 16,-23 0-16,0 26 15,24 0-15,0-26 16,-24 0-16,47 0 16,-23 0-16,-24 26 15,24-27-15,0 1 16,23 0-16,-23-27 16,1 53-1,-1 0-15,0-26 0,-1 0 31,1 0-31,0 26 0,0-52 0,0 52 16,-1 0-16,25-79 31,-24 26-15,-24 27 0,24 0-16,-24 1 15,-24-2 1,47-25-1,-23 25-15,-24-25 16,0-1-16,24 1 16,-24 26-16,24 0 15,-24 0 1,0-1 0,0 1-16,0 0 15,0 0-15,0-1 16,0 1-1,0 0-15,0 0 16,0 0 0,0-26-16,0-1 31,-24 27-31,24-27 16,-24 27-16,0 1 0,24-28 0,-24 27 15,1-27 16,23 27-15,-24 26 0,24-26-16,-48-27 15,48 28-15,-72-28 16,24 27-16,-23-27 16,23 1-16,24 25 15,-72-24 1,72 24-16,-71-25 15,-2 26-15,-70-1 16,71 1-16,-71-53 16,0 53-16,-25-52 15,1 52-15,-25-1 16,1 1-16,24 26 16,0-52-16,-73-26 15,25 78-15,47-27 16,-47 27-16,0 0 15,47 0-15,73 0 16,-25 0-16,73 0 16,-1 0-16,0 0 15,-23 0-15,23 0 0,0 0 16,24 0-16,0 0 16,-24 0-16,24 0 15,24 0 1,-24 0-16,24 0 15,-23 0 1,-1 0 0,-24 0-16,0 0 15,25 0-15,23 0 16,0 0-16,0 0 16,0 0-1,0 0 1,0 0-1,0 0 1,0 0-16,0 0 16,1 0 46,-1 27-46,0-27 249,0 0-265,0 0 16,0 0 0,0 0-1,0 0-15,0-27 282,0 27-267,1 0 1,-1 0-16,24-26 15,-25 26 1,1 0 31</inkml:trace>
  <inkml:trace contextRef="#ctx0" brushRef="#br1" timeOffset="33648">11013 3744 0,'-72'27'78,"-47"25"-78,-26 80 16,26-28-1,-1 27-15,-23 0 16,-48 0-16,-1 0 16,0 0-16,49-27 15,47-77-15,1 51 16,47-25-16,-24 0 15,48-27-15,-24 25 16,1 28-16,-1-26 16,48-27-16,-24 53 15,-24-54-15,48 2 16,-48 52-16,48-53 16,-48 0-1,48 27 1,0-2-1,0-24-15,0-1 16,0 0-16,0 106 16,0-81-16,0 2 15,0-27-15,0 0 16,24 27-16,24-27 0,-48 0 16,48 26-16,-24-26 15,24 27-15,-24-53 16,-1 26-16,49 27 15,24-1-15,47-25 16,24 51-16,-47-78 16,72 52-1,47 53-15,-48-52 16,25 25-16,0-26 0,-73 27 16,24-79-16,25 53 31,23 51-31,-120-104 15,73 79-15,0-53 16,-1-26-16,-71 0 0,-1 0 16,25 0-16,-48 0 15,23 0 1,25 26-16,-48-26 0,0 0 16,0 27-16,0-27 15,-1 25-15,25-25 16,-24 0-16,23 0 15,25 0-15,47 0 16,25 0-16,23 0 16,-23 0-16,47 0 15,-24 0-15,-47 0 16,23 0-16,24 0 16,-23 0-16,47 0 15,25 0 1,-1 0-16,-1 0 15,-46 0-15,-24 0 16,-25 0-16,48 0 16,-71 0-16,-49 0 15,49-25-15,-1-54 16,-22 52-16,46-51 16,-95 51-16,47-24 15,1-28-15,-1 26 16,-71 53-16,0-79 15,0 28-15,-1 25 16,1-1-16,-24 1 16,0 0-16,-24-1 15,49 1 1,-49 0 0,0 0-16,24-27 15,-24 28-15,0-2 16,0-25-16,24-1 15,-24 1-15,0-1 16,0 28-16,0-54 16,0 0-16,0 53 15,0-27-15,0 28 16,0-1-16,23-27 62,-23 27-46,0-1-16,0 1 16,0 0-16,0-27 15,0 2 1,0-28 0,0 0-16,0 26 15,0 28 1,-23-1-16,23 0 15,0-1-15,-48-25 16,48-1-16,0 0 16,0 2-16,-24-2 15,-1 1-15,25-1 16,-24 1-16,24 25 16,0 2-1,-24 25 1,24-53-16,-24 27 15,0 0 1,0 26 0,-47-53-1,23 53-15,24 0 16,-48 0-16,1 0 16,-73 0-16,49 0 15,-1 0 1,-24 0-16,25 0 15,-50 0-15,2 0 16,0 0 0,47 0-16,0 0 15,1 0-15,23 0 16,0 0-16,-47 0 16,22 0-16,-22 0 15,-1 0-15,1 0 16,-25 0-16,-47 0 0,72 0 15,-25 0 1,0 0-16,0 0 16,-23 0-16,71 0 15,1 0-15,-1 0 16,1-26-16,-73 26 16,24-26-1,0-52-15,1 52 0,0-1 16,95 27-1,-24 0-15,-47-26 16,-1 26-16,72 0 16,-48-26-16,72 26 15,-48-27-15,24 27 16,0 0-16,1-26 16,23 26-16,0 0 15,0 0 1,-24-26-16,24-1 15,0 27-15,-47 0 16,23-25 0,24 25-16,-72-52 0,25 25 31,47 1-31,-48 0 16,24-1-16,0 1 15,-24 0-15,24 26 16,-48-52-16,49 52 15,-1 0 1,24 0-16,-24 0 0,0 0 16,0 0-16,24 0 15,-23 0-15,-1 0 16,0-26-16,0 26 16,-47-26-16,47 26 15,0 0 1,0-27-16,0 27 15,0-26 1,-24 26 0,48 0-16,0-26 15,0 26-15,0 0 0,-23 0 16,23 0 15,-24-26-31,24 26 16,0 0-1,-24-27 1,24 27-16,-23-26 0,-1 26 16,24 0-1,0-53-15,0 53 16,0 0 0,0-25-16,-24 25 15,24 0 1,24-26-1,-23 26 189,-1 26-142,0-1 79</inkml:trace>
  <inkml:trace contextRef="#ctx0" brushRef="#br1" timeOffset="36525">21133 2173 0,'-47'0'63,"-1"53"-48,0-27-15,24-26 16,-72 26-16,48 27 0,0-53 16,0 26-16,-48 26 15,25-52 1,23 26-1,24-26-15,0 26 16,-95 27-16,71-53 31,24 0-31,0 26 0,-24-26 16,24 26-16,0 1 16,1-27-16,-1 0 15,-24 26-15,0 52 16,24-78-1,0 26 1,0-26-16,0 26 16,1 1-1,-1-1-15,-25 0 16,49 1 0,-24-1-16,24 0 15,0 0 1,0 52-1,0-51-15,0 51 0,0-25 16,0-1-16,-24 0 16,24-26-16,0 1 15,0 25-15,0 1 32,0-2-32,0 2 15,0-27-15,0 27 16,0-27-16,0 27 0,48 25 31,-48-52-31,25 27 0,-25-27 47,24 0-47,0 0 0,-1 1 31,-23-1-15,24 0-1,0 0-15,0 0 16,24 26 0,0-52-16,-24 27 15,0-1-15,47-26 16,1 26-16,47-26 0,25 53 16,-25-53-16,-23 26 15,144-1-15,-25-25 16,-24 0-16,1 0 15,23 0-15,-47 0 16,47 0-16,-48 0 31,72 0-31,-119 0 16,96 0-16,23 0 16,-96 0-16,97 0 15,-49 0-15,97 0 16,-97 0-16,0 0 15,-72 0-15,73 0 0,-121 0 16,-22 0-16,23 0 16,24-25-16,-25-1 15,-47 0-15,0-1 16,24-25-16,-24 25 16,0 1-16,47-104 15,-71 77 1,0-26-16,0 27 15,0-26-15,24-1 16,-24 26 0,24-51-16,0 78 15,-24 0-15,0-53 16,0 52 15,0 1-15,0 0-1,0 0 1,-24 0 0,24 0-1,-24 0-15,0-1 16,0 1-16,-23-26 16,23 25-16,-24 1 15,24 0-15,-72-26 16,25 26-1,-49-27-15,48 1 16,-48 25-16,0 1 0,-23 0 16,24-26-16,-1 26 15,-119-79-15,47 52 16,48 27-16,-23-52 16,-24 52-16,47-53 15,1 53-15,-49-1 16,48 27-1,25 0-15,47 0 16,1-52-16,-25 52 16,72 0-16,-48-26 15,48 26-15,-23 0 16,23 0-16,-24 0 16,-48 0-1,72 0 1,0 0-1,0 0-15,0 26 16,-24-26 15,24 26-31,0-26 16,0 0-16,0 0 16,-24 0-1,25 0 1,-1 0-1,0 0-15,-24 0 0,24 0 0,0 0 16,-48 0-16,49 0 16,-25 0-1,24 0-15,0 0 16,0 0 0,0 0-16,0 0 15,0 0 1,0 0-1,1 0 1,-1 0-16,-24-26 16,24 0-16,0 0 15,0 26-15,0 0 0,0 0 16</inkml:trace>
  <inkml:trace contextRef="#ctx0" brushRef="#br2" timeOffset="61173">7734 1702 0,'-24'0'31,"24"-53"-15,24-51 0,-24 78-1,24-27 1,0 27-16,1 0 15,-1-27-15,-24 1 0,24 26 16,24-53-16,-24 53 16,-1 0-16,1-1 15,0 1-15,-24 0 0,24-26 16,0 52 0,0-26-1,-24 0-15,24-1 16,0 27-1,-24-26 1,24 0-16,-24 0 16,24 26-1,-1-27 1,1 1 0,0 26-16,0-25 15,0 25-15,0-27 16,0 27-1,0-26 1,0 0 0,0 26-1,-1-26 17,-23-1-17,24 27 1,0-26-1,0 0 1,24-27 15,-24 28-31,0-2 16,-24-25-16,24 52 16,23-53-16,-47 27 15,48 0 1,-48-1-16,24-24 15,-24 25 17</inkml:trace>
  <inkml:trace contextRef="#ctx0" brushRef="#br2" timeOffset="63210">8644 157 0,'23'0'0,"-23"26"79,0 0-64,0 1 1,-23-27-1,23 26-15,-48-1 16,24 1-16,0-26 16,0 0-1,0 27 1,0-27 0,0 0 155,0 0-155,1 0 31,23-27-16,0 1-31,23-25 16,1 24-1,0 27 1,0 0 0,-24-26 15,24 26-15,-24-26-1,0-1 1,24 27-1,-24-26-15,24 26 16,0-26 0,0 26-16,0 0 31,23 0 0,-23 0-31,0 0 16,0 0-16,0 0 31,1 26-15,-1 0-16,-24 1 15,24-27-15,0 26 16,-24 0-16,24 27 47,-1-28-47,1 1 0,-24 1 31,0-1-31,0 0 16,24 1-16,-24-1 15,24 0 1,0 0-16,-24 26 0,24-26 62</inkml:trace>
  <inkml:trace contextRef="#ctx0" brushRef="#br2" timeOffset="64954">14506 4007 0,'-24'-52'0,"0"52"15,24-79 1,-48-78-16,0 26 0,-24-105 16,25 131-16,-49-157 15,0 132 1,73-2-16,-25 2 15,24 24-15,0 28 16,0-53-16,-24 26 16,24 53-16,0-26 15,24-1-15,-24-25 16,-24 51-16,48 0 16,-24 1-1,24 26 1,0-1 62,0 1-78,0 1 125,24 25-109,-24 78-1,-24-52 1,24 53-16,-48 25 0,0-78 15,-47 53-15,23 0 16,72-53 0,-24 0-16,0-26 78,0-26-63,0 26-15,24-26 0,0-27 16,0 1-16,0 25 16,0 1-16,24-78 15,-24 51-15,72 27 16,-48-53-16,0 79 16,23-51-1,-23-2-15,0 27 0,0-1 16,0 27-16,-24-26 15,24 26 1,0 0 0,24 0 15,-24 0 0,0 0-15,0 26-1,0 1-15,0-1 16,24 0-16,-48 1 16,24-2-1,48 80-15,-48-79 0,23 1 0,-23-1 32,24 27-17,-24-53 1,0 51-1,24-51 1,-1 26-16,-23-26 31</inkml:trace>
  <inkml:trace contextRef="#ctx0" brushRef="#br2" timeOffset="67238">21110 1860 0,'-48'0'78,"0"0"-78,0 0 16,-24 0-16,24 0 15,-24-27-15,0 1 16,-23 26-16,47 0 16,-24-53-16,24 27 15,0 0-15,1 26 16,-49 0-1,24-79-15,1 54 0,-49-2 16,25 1 0,-50-27-16,73 53 15,1 0-15,-25-26 16,24 26-16,25-26 16,-1 0-16,24 26 15,-24 0-15,24 0 16,-24 0-16,24 0 15,-23 0-15,23 0 16,0-27-16,-24 27 16,24 0-1,-24-26-15,24 26 16,-23 0-16,-1 0 16,23-25-16,1 25 0,-24 0 15,0-27-15,1 27 16,23 0-1,24-26-15,-48 26 32,24 0-17,24-26-15,-24 0 32,-24 26-1,24-27-16,0 1-15,1 26 16,-1-26 0,0-1-1,-24 1-15,0-25 16,0 24-16,24 1 0,-23-27 16,23 1-1,0 52-15,-24-26 16,24-27-1,0 28 1,24-2 0,0 1-16,-24 0 15,0-27 1,1 27-16,23-27 0,-48-25 16,48 26-16,0-1 15,-24 27-15</inkml:trace>
  <inkml:trace contextRef="#ctx0" brushRef="#br2" timeOffset="68629">17856 25 0,'0'-25'16,"24"50"31,-24 2-32,0 25 1,0 1-1,0-1-15,-24 1 16,0-2-16,24 2 16,-49 26-16,49-27 15,-48-25 1,48-2-16,0 1 16,-24 1-16,1 52 15,-1-53 16,0-26 141,0-26-140,24-1-1,0-25-31,0-26 15,0 25-15,0-26 0,0 27 16,0 25 0,24 27-16,-24-26 93,24 26-77,0 0-16,-1-25 16,1 25-16,24 0 31,-24 0-31,1 0 16,23 0-16,0 0 15,-25 0-15,1 0 16,0 25-16,72 28 15,-24-27-15,47 0 0,48 53 32,-143-79-32,48 0 15,0 0 1,-24 26-16,-1-26 16,-23 0-16,24 52 15,25-52 1,-49 26-1,-24 1-15,24-27 16,-1 26 15</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23-10-10T14:15:30.391"/>
    </inkml:context>
    <inkml:brush xml:id="br0">
      <inkml:brushProperty name="width" value="0.05" units="cm"/>
      <inkml:brushProperty name="height" value="0.05" units="cm"/>
      <inkml:brushProperty name="fitToCurve" value="1"/>
    </inkml:brush>
    <inkml:brush xml:id="br1">
      <inkml:brushProperty name="width" value="0.05" units="cm"/>
      <inkml:brushProperty name="height" value="0.05" units="cm"/>
      <inkml:brushProperty name="color" value="#3165BB"/>
      <inkml:brushProperty name="fitToCurve" value="1"/>
    </inkml:brush>
    <inkml:brush xml:id="br2">
      <inkml:brushProperty name="width" value="0.035" units="cm"/>
      <inkml:brushProperty name="height" value="0.035" units="cm"/>
      <inkml:brushProperty name="color" value="#3165BB"/>
      <inkml:brushProperty name="fitToCurve" value="1"/>
    </inkml:brush>
  </inkml:definitions>
  <inkml:trace contextRef="#ctx0" brushRef="#br0">9036 63 0,'-26'-27'47,"-104"27"-31,0 0-16,-103 0 15,-53 0-15,0-26 16,-51 26-16,51 0 0,-52 0 16,53 0-16,129 0 15,-25 0-15,-2 0 16,106 0 0,-53 0-16,26 0 0,-52 26 15,53 1-15,-2-27 16,-24 78-16,-79-53 15,26 27-15,1 0 32,-2-26-32,-24 0 0,-1 0 15,-51 26-15,77-27 16,-26 1-16,26 27 16,-25 51-16,102-104 15,2 103-15,51-77 16,-52 52-16,78-52 15,-51-26-15,24 53 16,53-27 0,-78-1-16,26 27 15,26-26-15,-25 26 0,-1 0 16,0 0-16,26-27 16,0-25-16,0 0 15,-1 26 1,1 0-1,1 1 1,-1-1 0,0 0-1,26 0-15,0 26 16,0 0 0,0-27-16,0 27 15,0 0 1,0 0-16,0 1 15,0-27-15,0-1 16,26 1-16,0-26 31,-1 52-15,28-26 0,-53 0-1,78 0-15,-52-26 16,26 26-16,-1 0 15,27-26 1,0 0-16,52 0 16,-26 0-16,26 0 15,26 0-15,-52 0 16,51 0-16,-50 0 16,24 0-16,-25 0 15,-1 51-15,54-51 16,24 26-16,27 0 15,-78-26-15,78 0 16,-27 0-16,105 0 16,-27 0-16,27 0 0,-78 0 15,-26 0-15,-53 0 16,-50 0-16,-27 0 31,-1 0-31,1 0 16,0 0-16,26 0 15,-78-26-15,52 0 0,-1 26 0,2-25 16,-27-27-16,26 52 16,0-26-1,25 26-15,-25-26 16,-26 0-16,52 0 16,-25 0-16,-2 0 15,-25 0 1,78 1-16,-26 25 15,-1-79-15,28 53 16,24 0-16,-25-52 0,27 52 16,-80-25-16,131-1 15,-79 52-15,28-78 16,-105 52-16,77-53 16,-77 79-16,0 0 15,0-25 1,0 25-16,26-26 15,-52 0 1,27 0 0,-1-26 31,-26 26-32,25 0-15,-25 0 16,0 0-1,26 1-15,-26-1 16,0 0-16,0-1 16,0 1-1,0 0-15,26-26 16,0 0 0,-26 27-1,26-1 1,-26-26-1,0 26 17,26 0-32,-26 0 31,26 0-31,0 26 62,-26-53-46,26 28-16,-26-27 31,51 0-31,-51 0 32,0 26-17,0-26-15,26 52 16,-26-25-1,0-27 1,26 26-16,0-1 16,1 27-1,-27-26 1,26 0 15,-52 52 250,-1-26-234,1 53 235,0-53-267,0 26-15,-25-26 47,51 26-47,-26 0 16,0-1 62,0-25-16,0 0 79</inkml:trace>
  <inkml:trace contextRef="#ctx0" brushRef="#br1" timeOffset="14703">8828 4581 0,'-51'-26'0,"24"26"16,-51 0-16,-26 0 0,-25 0 15,-27 0-15,-52 52 16,0-52-16,-51 51 31,25-25-31,-52-26 16,53 26-16,25-26 15,-77 0-15,51 0 16,25 0-16,28 0 16,52 26-16,-2-26 15,28 0-15,-1 0 16,0 0-16,26 0 15,26 0-15,26 0 16,-52 0 0,52 0-16,-26 0 15,-25 78-15,51-78 16,0 0-16,-53 26 16,53-26-16,-51 52 15,25-52 1,26 25-16,-26 1 15,-26 27-15,0-1 16,26 0-16,26 25 16,-26-25-16,-25 0 15,51 0-15,0 1 16,0-1-16,0-1 16,26-25-16,-26 0 0,0 52 15,26-52-15,0 0 16,0 0-1,0 25-15,0 2 0,0-27 16,0 26-16,0-26 16,0 0-16,0 51 15,0 1-15,0-26 16,26 27-16,26-28 16,-52 53-16,0-52 15,0 0-15,0 25 16,26-50-16,-26-1 15,26 26-15,-26-26 16,0 0-16,26 26 16,-1-27-16,-25 1 31,26 0-31,0 0 16,52 26-16,-26-26 15,52 27-15,-26-2 16,77-25-16,-50 0 15,154 52-15,27-26 16,26 25 0,77-25-16,-52-52 0,-25 79 15,77-53-15,27-26 0,-78 0 16,-27 0-16,-26 0 16,-51 0-16,26 0 15,-78 0-15,-53-26 31,28 0-31,24 26 16,-77-53-16,0 27 16,0 0-16,25 1 15,2-53-15,-2 52 16,1 26-16,-27-26 16,-24-26-16,77 26 0,-79 0 15,54-52 1,-53 78-16,-1-26 15,-25-26-15,0 26 16,-26 0-16,0 0 16,0 26-16,-1-51 15,2 25-15,-27 0 16,52-26-16,0 0 16,-52-1-16,52 53 15,-52-26-15,0-25 16,0 25-16,26-26 15,0-26 1,-26 52-16,25 0 0,-25-25 16,0-28-16,26 27 31,-26 0-31,0 26 16,0 0-16,0 1 15,0-1-15,0 0 16,0-26-1,0 26-15,0 0 16,0-27 0,-26 2-16,1 25 15,-27-78-15,26 78 16,-52-26-16,78 26 16,-52-51-16,52 51 15,-52-27-15,0 1 16,26 26 15,0 0-31,26 0 16,-26 26-16,-52-51 0,52 51 15,-77-26-15,50 26 16,-51-26-16,-25-26 16,51 26-16,-1 0 15,-24 26-15,-1-53 16,52 28-16,1 25 15,25 0-15,-79-26 16,27-26 0,27 52-1,25-26 1,0 26 0,0 0-16,-26 0 15,0-26-15,1 26 31,24 0-31,-25 0 16,52-26-16,-26 26 16,0 0-16,0 0 15,-26 0 1,1-26 0,-1 26-1,26-26-15,0 26 16,0-26-1,0 1 1,-1 25 0,1 0-1,0 0 1,0 0-16,1-26 62,-1 0 267,0 26-314,0 0 48,0 0-63,0 0 15,0-26 1,0 26-16,0 0 16,-25 0-16,-2 0 15,-25-27-15,52 27 78</inkml:trace>
  <inkml:trace contextRef="#ctx0" brushRef="#br1" timeOffset="61853">3868 5775 0,'0'26'0,"0"0"31,0 0-15,-26 0-1,0-26-15,0 52 16,1-26 0,25-1-16,-52 1 0,0 0 15,0 0 1,26 26-16,-51-52 16,24 53-16,1-27 15,-26 25-15,-25 1 16,51-52-16,26 26 15,-26 0-15,-1-26 16,2 52-16,-1-26 0,0 0 16,0 0-16,26-1 15,0 1-15,0-26 16,1 53 0,-1-53-1,26 26 1,-26-26 15,-1 52-31,1-52 0,26 26 16,-26-26-16,0 52 15,-26-52-15,26 26 16,0-26 31,1 25-16,-1-25 16</inkml:trace>
  <inkml:trace contextRef="#ctx0" brushRef="#br2" timeOffset="68392">2363 6320 0,'0'-26'47,"26"26"-31,0 26 46,-26 0-62,0 26 16,0-26 0,0 26-1,0-27-15,0 27 16,0-25-1,0-1-15,0 0 16,0 0 0,0 0-16,0 26 15,0-26 1,0-1 0,0 1 15,0 0-16,0 0 1,0 0 62,0 0-31,0 0-16,0 0 63,26-26-78,-1 27-1,1-27-15,0 51 16,0-51 0,0 0-1,26 26-15,-26-26 31,27 26-15,-27 0 15,-1-26 1,1 0-17,0 0 48</inkml:trace>
  <inkml:trace contextRef="#ctx0" brushRef="#br2" timeOffset="69865">1999 1828 0,'0'26'0,"0"0"32,26 52-17,-26-1 1,0-51-16,0 27 16,0-27-16,-78 78 15,53-27 1,-27-51-16,-27 78 0,27-51 0,-77 50 15,25 1-15,78-52 16,-78 25-16,78-25 16,-26 1-1,26-1-15,0 0 16,0-1-16,-52-25 16,53 0-16,-1 26 15,26-26 1,-52 26-16,25 0 15,1-26-15,-26 26 0,0 26 16,27 0 0,-53-1-16,26 2 15,0-27-15,-26 25 16,52-25-16,-52 26 0,52-26 16,-52 27-1,52-54-15,-25 27 0,25-26 16,0 0-16,0 26 15,-1 0-15,27-26 47,-26-1-31,0-25 93,0 0-93</inkml:trace>
  <inkml:trace contextRef="#ctx0" brushRef="#br2" timeOffset="71054">0 4269 0,'52'0'31,"-26"0"-31,-1 26 16,1-26-1,-26 26 16,26 0-31,0 0 32,0-26-17,1 25 1,-27 1 0,0 0-1,0 26 1,26-52-1,-26 26 32,0 27-15,26-27 77,0-26-93,0-26-1,25 26 1,-51-26-16,26 26 15,26 0-15,-26-27 0,26 1 32,0 0-17,-27 26 1,2 0 125,-27-26-95</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23-10-10T14:17:34.021"/>
    </inkml:context>
    <inkml:brush xml:id="br0">
      <inkml:brushProperty name="width" value="0.035" units="cm"/>
      <inkml:brushProperty name="height" value="0.035" units="cm"/>
      <inkml:brushProperty name="color" value="#ED1C24"/>
      <inkml:brushProperty name="fitToCurve" value="1"/>
    </inkml:brush>
  </inkml:definitions>
  <inkml:trace contextRef="#ctx0" brushRef="#br0">398 174 0,'50'50'78,"24"-25"-78,-74 0 16,25-25-16,0 50 15,-25-26-15,25 51 16,-25-25-16,0 50 16,0-51-16,25 26 0,-25 0 15,0-50 1,50 49-16,-50-24 15,0 0-15,0 0 16,0-25 0,0 25-1,25-26 1,-25 26-16,25 0 16,-25-25-1,0 0-15,0 0 16,0 0-1</inkml:trace>
  <inkml:trace contextRef="#ctx0" brushRef="#br0" timeOffset="1104">473 0 0,'-25'0'47,"0"50"-32,0-1-15,0 26 16,0-50-16,-25 50 0,1 24 16,-1-49-1,0 0-15,50 0 16,-25-25-16,0 0 15,0 0-15,25-1 32,-25 1-17,0 0 17,1-25 77</inkml:trace>
  <inkml:trace contextRef="#ctx0" brushRef="#br0" timeOffset="2379">473 50 0,'74'0'16,"-24"25"-1,0 24 1,0-24-16,-25 0 16,24 25-16,-24-25 15,0 0-15,-25 0 16,25 0-1,-25-1-15,25-24 0,-25 25 16,25 0-16,-25 0 16,25 0-16,0-25 15,-25 25 1,25 0 0,0 0 46</inkml:trace>
</inkml:ink>
</file>

<file path=ppt/ink/ink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23-11-05T18:59:56.856"/>
    </inkml:context>
    <inkml:brush xml:id="br0">
      <inkml:brushProperty name="width" value="0.05" units="cm"/>
      <inkml:brushProperty name="height" value="0.05" units="cm"/>
      <inkml:brushProperty name="color" value="#177D36"/>
      <inkml:brushProperty name="fitToCurve" value="1"/>
    </inkml:brush>
    <inkml:brush xml:id="br1">
      <inkml:brushProperty name="width" value="0.05" units="cm"/>
      <inkml:brushProperty name="height" value="0.05" units="cm"/>
      <inkml:brushProperty name="color" value="#3165BB"/>
      <inkml:brushProperty name="fitToCurve" value="1"/>
    </inkml:brush>
  </inkml:definitions>
  <inkml:trace contextRef="#ctx0" brushRef="#br0">1554 22 0,'-14'0'62,"-1"0"-46,-13 0-16,0 0 15,-15 14-15,-13 0 16,42-14-16,-42 43 16,-16-29-16,16 0 15,-71 14-15,43-28 0,-29 14 16,56 1-16,-28-1 0,-28-14 15,0 28-15,42-14 32,15-14-32,0 0 15,14 0-15,-2 0 16,16 14-16,0 0 16,14 1-1,14 13-15,0-14 16,-28 14-16,28-14 15,-14 1-15,0-1 0,0 13 16,0 2 0,-1 14-1,-14 12-15,29-26 16,-13 13-16,13-28 0,0 30 16,0-17-16,0 1 15,0 15-15,0-15 16,0 14-16,0 15 0,0-15 31,0 1-31,13 13 16,16 15-16,-14 0 15,-1-15-15,-14 15 16,28-29-16,-14-13 0,0 12 16,14-12-1,-28-15-15,14 29 16,0-15-16,0 0 15,0 0-15,15 0 0,-14-14 16,40 57-16,30 28 16,0-42-16,0-1 15,0 1-15,70-15 16,-28-42-16,43 28 16,28-13-16,-1-1 15,15-14-15,43 0 31,-30 0-31,58 0 16,-57 0-16,-15 0 16,44 0-16,-71 0 15,14 0-15,0 0 16,-57 0-16,56 0 16,-55 0-16,13 0 15,-43-14-15,30-1 0,-28-41 16,-2 28-16,-41-15 15,14 1-15,-43 13 16,-14 15-16,1-14 16,-15 14-16,0-14 15,-14-1 1,0 15 0,0 0-16,0-13 15,0-3-15,0 2 31,0-28-15,0 14-16,-14-15 0,14 28 16,0-26-1,0 12-15,0 1 16,0 13-16,0 15 16,0 0-16,0-14 15,0-29-15,0 29 16,0-14-16,0-15 15,0 15-15,0-15 16,0 15-16,0-14 16,0 13-16,0 0 15,0 1-15,0-14 16,-14 13-16,14 1 16,-15-28-16,15 41 15,-14 0-15,14 15 16,-14 0-1,-14-13 17,14 12-17,-15 15 1,-13-28 0,0 28-16,-29-28 15,0 0-15,-13-1 16,-1 15-16,-14 14 15,-14-28-15,14 14 16,14 14-16,15 0 16,13 0-16,1 0 15,-15 0-15,15 0 0,0 0 16,-43 0-16,42 0 16,-28 0-16,29 0 15,-15 0-15,14 0 16,-27 0-16,-15 0 15,14 0-15,-14 0 16,0 0-16,15 0 16,-16 0-16,16 0 15,27 0-15,15 0 16,-15 0 0,15 0-16,28 0 15,-43 14-15,43-14 16,-14 0-1,14 14-15,0-14 16,-15 14-16,15-14 31,0 0-31,0 0 16,0 0-16,0 0 16,0 0-1,-1 0 1,1 0-16,0 0 15,0 0-15,1 0 16,-1 0 0,-16 0-16,16-14 15,-14 0-15,14-14 16,0 28 0,-14-29-16,14 15 46,0 0-30,0 0-16,-14 0 31,13 14-31,-14-28 16,-12 13 0,27 1-16,-15 0 15,1 0 1,14 14-16,0 0 15,0 0-15,-15 0 32,15 0-1,0 0-31,0 0 16,-14 0 15,14 0-16,-15 0-15,15 0 16,-14 0 0,14 0 15,-15 0-15,1 0-1,14 0 16,14 14-15</inkml:trace>
  <inkml:trace contextRef="#ctx0" brushRef="#br1" timeOffset="1">3220 2423 0,'0'-13'16,"15"13"0,-1 0-1,0 0 1,0 13 0,0 1-16,0 1 15,0-1-15,15 14 16,-15 0-16,42 29 0,-41-15 15,41 43-15,1-28 16,-1 13-16,-28-41 0,29 27 16,-29-27-1,-13-15 1,26 14-16,-27-14 0,14 0 16,2 0 15,-2-14-31,-28 14 15,14-14-15,0 15 16,-1-15-16,2 14 0,-1-14 31,14 14-31,0 0 16,-14-14-16,16 14 16,-3 0-16,30 0 15,-1 0-15,-42-14 16,15 14-16,13-14 15,-28 15 1,29-1-16,-29 0 16,0-14-16,0 0 15,0 0 1,0 0-16,15 14 16,-1-14-16,-1 14 15,-13-14-15,16 15 0,-2-15 16,-14 0-1</inkml:trace>
  <inkml:trace contextRef="#ctx0" brushRef="#br1" timeOffset="2">4605 3158 0,'28'0'78,"0"14"-47,-28 1-15,0-1 0,14 14-16,1-28 15,-15 14-15,14 1 47,-14-1-31,14-14-16,1 13 31,-1 1 0,-14 0 1,0 0-1,0 1-16,0-1-15,0 15 16,-43 12 0,29-12-16,-15-15 15,15 0-15,-14 0 16,28 0-16,-14-14 16,-14 14-16,28 1 109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1E9AA2F-938E-F049-85F2-A4CAC9B6B12F}" type="datetimeFigureOut">
              <a:rPr lang="en-US"/>
              <a:pPr>
                <a:defRPr/>
              </a:pPr>
              <a:t>11/14/24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DE3D785-C6DD-2548-8DEA-9BB48BF05F8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DE3D785-C6DD-2548-8DEA-9BB48BF05F84}" type="slidenum">
              <a:rPr lang="en-US" smtClean="0"/>
              <a:pPr>
                <a:defRPr/>
              </a:pPr>
              <a:t>1</a:t>
            </a:fld>
            <a:endParaRPr lang="en-US" dirty="0"/>
          </a:p>
        </p:txBody>
      </p:sp>
    </p:spTree>
    <p:extLst>
      <p:ext uri="{BB962C8B-B14F-4D97-AF65-F5344CB8AC3E}">
        <p14:creationId xmlns:p14="http://schemas.microsoft.com/office/powerpoint/2010/main" val="83111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DE3D785-C6DD-2548-8DEA-9BB48BF05F84}" type="slidenum">
              <a:rPr lang="en-US" smtClean="0"/>
              <a:pPr>
                <a:defRPr/>
              </a:pPr>
              <a:t>4</a:t>
            </a:fld>
            <a:endParaRPr lang="en-US" dirty="0"/>
          </a:p>
        </p:txBody>
      </p:sp>
    </p:spTree>
    <p:extLst>
      <p:ext uri="{BB962C8B-B14F-4D97-AF65-F5344CB8AC3E}">
        <p14:creationId xmlns:p14="http://schemas.microsoft.com/office/powerpoint/2010/main" val="1887074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dirty="0"/>
          </a:p>
        </p:txBody>
      </p:sp>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Tree>
    <p:extLst>
      <p:ext uri="{BB962C8B-B14F-4D97-AF65-F5344CB8AC3E}">
        <p14:creationId xmlns:p14="http://schemas.microsoft.com/office/powerpoint/2010/main" val="48220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dirty="0"/>
          </a:p>
        </p:txBody>
      </p:sp>
      <p:sp>
        <p:nvSpPr>
          <p:cNvPr id="5" name="Text Placeholder 4"/>
          <p:cNvSpPr>
            <a:spLocks noGrp="1"/>
          </p:cNvSpPr>
          <p:nvPr>
            <p:ph type="body" sz="quarter" idx="12" hasCustomPrompt="1"/>
          </p:nvPr>
        </p:nvSpPr>
        <p:spPr>
          <a:xfrm>
            <a:off x="7315200" y="414339"/>
            <a:ext cx="4328160"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12"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y- char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11" name="Text Placeholder 4"/>
          <p:cNvSpPr>
            <a:spLocks noGrp="1"/>
          </p:cNvSpPr>
          <p:nvPr>
            <p:ph type="body" sz="quarter" idx="12" hasCustomPrompt="1"/>
          </p:nvPr>
        </p:nvSpPr>
        <p:spPr>
          <a:xfrm>
            <a:off x="7315200" y="414339"/>
            <a:ext cx="4328160"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3"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
        <p:nvSpPr>
          <p:cNvPr id="14" name="Chart Placeholder 3"/>
          <p:cNvSpPr>
            <a:spLocks noGrp="1"/>
          </p:cNvSpPr>
          <p:nvPr>
            <p:ph type="chart" sz="quarter" idx="14"/>
          </p:nvPr>
        </p:nvSpPr>
        <p:spPr>
          <a:xfrm>
            <a:off x="0" y="0"/>
            <a:ext cx="7010400" cy="6858000"/>
          </a:xfrm>
          <a:prstGeom prst="rect">
            <a:avLst/>
          </a:prstGeom>
        </p:spPr>
        <p:txBody>
          <a:body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y-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dirty="0"/>
          </a:p>
        </p:txBody>
      </p:sp>
      <p:sp>
        <p:nvSpPr>
          <p:cNvPr id="5" name="Text Placeholder 4"/>
          <p:cNvSpPr>
            <a:spLocks noGrp="1"/>
          </p:cNvSpPr>
          <p:nvPr>
            <p:ph type="body" sz="quarter" idx="12" hasCustomPrompt="1"/>
          </p:nvPr>
        </p:nvSpPr>
        <p:spPr>
          <a:xfrm>
            <a:off x="548640" y="414339"/>
            <a:ext cx="4169664"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48640" y="1584325"/>
            <a:ext cx="416966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y-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dirty="0"/>
          </a:p>
        </p:txBody>
      </p:sp>
      <p:sp>
        <p:nvSpPr>
          <p:cNvPr id="4" name="Text Placeholder 4"/>
          <p:cNvSpPr>
            <a:spLocks noGrp="1"/>
          </p:cNvSpPr>
          <p:nvPr>
            <p:ph type="body" sz="quarter" idx="12" hasCustomPrompt="1"/>
          </p:nvPr>
        </p:nvSpPr>
        <p:spPr>
          <a:xfrm>
            <a:off x="548640" y="780099"/>
            <a:ext cx="5596128" cy="999934"/>
          </a:xfrm>
          <a:prstGeom prst="rect">
            <a:avLst/>
          </a:prstGeom>
        </p:spPr>
        <p:txBody>
          <a:bodyPr/>
          <a:lstStyle>
            <a:lvl1pPr marL="0" indent="0">
              <a:buNone/>
              <a:defRPr sz="36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2099553"/>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y-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y-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6" name="Chart Placeholder 3"/>
          <p:cNvSpPr>
            <a:spLocks noGrp="1"/>
          </p:cNvSpPr>
          <p:nvPr>
            <p:ph type="chart" sz="quarter" idx="10"/>
          </p:nvPr>
        </p:nvSpPr>
        <p:spPr>
          <a:xfrm>
            <a:off x="548639" y="401637"/>
            <a:ext cx="8900161" cy="6086521"/>
          </a:xfrm>
          <a:prstGeom prst="rect">
            <a:avLst/>
          </a:prstGeom>
        </p:spPr>
        <p:txBody>
          <a:body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y- 3 column">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158240" y="931363"/>
            <a:ext cx="2316480" cy="2266122"/>
          </a:xfrm>
          <a:prstGeom prst="rect">
            <a:avLst/>
          </a:prstGeom>
        </p:spPr>
        <p:txBody>
          <a:bodyPr/>
          <a:lstStyle/>
          <a:p>
            <a:endParaRPr lang="en-US" dirty="0"/>
          </a:p>
        </p:txBody>
      </p:sp>
      <p:sp>
        <p:nvSpPr>
          <p:cNvPr id="5" name="Text Placeholder 4"/>
          <p:cNvSpPr>
            <a:spLocks noGrp="1"/>
          </p:cNvSpPr>
          <p:nvPr>
            <p:ph type="body" sz="quarter" idx="12" hasCustomPrompt="1"/>
          </p:nvPr>
        </p:nvSpPr>
        <p:spPr>
          <a:xfrm>
            <a:off x="64617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4560" y="5782559"/>
            <a:ext cx="1832169" cy="705600"/>
          </a:xfrm>
          <a:prstGeom prst="rect">
            <a:avLst/>
          </a:prstGeom>
        </p:spPr>
      </p:pic>
      <p:sp>
        <p:nvSpPr>
          <p:cNvPr id="12" name="Text Placeholder 11"/>
          <p:cNvSpPr>
            <a:spLocks noGrp="1"/>
          </p:cNvSpPr>
          <p:nvPr>
            <p:ph type="body" sz="quarter" idx="13" hasCustomPrompt="1"/>
          </p:nvPr>
        </p:nvSpPr>
        <p:spPr>
          <a:xfrm>
            <a:off x="64617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a:t>
            </a:r>
          </a:p>
        </p:txBody>
      </p:sp>
      <p:sp>
        <p:nvSpPr>
          <p:cNvPr id="6" name="Picture Placeholder 2"/>
          <p:cNvSpPr>
            <a:spLocks noGrp="1"/>
          </p:cNvSpPr>
          <p:nvPr>
            <p:ph type="pic" sz="quarter" idx="14"/>
          </p:nvPr>
        </p:nvSpPr>
        <p:spPr>
          <a:xfrm>
            <a:off x="4907280" y="931363"/>
            <a:ext cx="2316480" cy="2266122"/>
          </a:xfrm>
          <a:prstGeom prst="rect">
            <a:avLst/>
          </a:prstGeom>
        </p:spPr>
        <p:txBody>
          <a:bodyPr/>
          <a:lstStyle/>
          <a:p>
            <a:endParaRPr lang="en-US" dirty="0"/>
          </a:p>
        </p:txBody>
      </p:sp>
      <p:sp>
        <p:nvSpPr>
          <p:cNvPr id="8" name="Text Placeholder 4"/>
          <p:cNvSpPr>
            <a:spLocks noGrp="1"/>
          </p:cNvSpPr>
          <p:nvPr>
            <p:ph type="body" sz="quarter" idx="15" hasCustomPrompt="1"/>
          </p:nvPr>
        </p:nvSpPr>
        <p:spPr>
          <a:xfrm>
            <a:off x="439521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a:t>TITLE GOES HERE IN UPPERCASE BOLD</a:t>
            </a:r>
          </a:p>
        </p:txBody>
      </p:sp>
      <p:sp>
        <p:nvSpPr>
          <p:cNvPr id="9" name="Text Placeholder 11"/>
          <p:cNvSpPr>
            <a:spLocks noGrp="1"/>
          </p:cNvSpPr>
          <p:nvPr>
            <p:ph type="body" sz="quarter" idx="16" hasCustomPrompt="1"/>
          </p:nvPr>
        </p:nvSpPr>
        <p:spPr>
          <a:xfrm>
            <a:off x="439521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a:t>
            </a:r>
          </a:p>
        </p:txBody>
      </p:sp>
      <p:sp>
        <p:nvSpPr>
          <p:cNvPr id="10" name="Picture Placeholder 2"/>
          <p:cNvSpPr>
            <a:spLocks noGrp="1"/>
          </p:cNvSpPr>
          <p:nvPr>
            <p:ph type="pic" sz="quarter" idx="17"/>
          </p:nvPr>
        </p:nvSpPr>
        <p:spPr>
          <a:xfrm>
            <a:off x="8656320" y="931363"/>
            <a:ext cx="2316480" cy="2266122"/>
          </a:xfrm>
          <a:prstGeom prst="rect">
            <a:avLst/>
          </a:prstGeom>
        </p:spPr>
        <p:txBody>
          <a:bodyPr/>
          <a:lstStyle/>
          <a:p>
            <a:endParaRPr lang="en-US" dirty="0"/>
          </a:p>
        </p:txBody>
      </p:sp>
      <p:sp>
        <p:nvSpPr>
          <p:cNvPr id="11" name="Text Placeholder 4"/>
          <p:cNvSpPr>
            <a:spLocks noGrp="1"/>
          </p:cNvSpPr>
          <p:nvPr>
            <p:ph type="body" sz="quarter" idx="18" hasCustomPrompt="1"/>
          </p:nvPr>
        </p:nvSpPr>
        <p:spPr>
          <a:xfrm>
            <a:off x="814425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a:t>TITLE GOES HERE IN UPPERCASE BOLD</a:t>
            </a:r>
          </a:p>
        </p:txBody>
      </p:sp>
      <p:sp>
        <p:nvSpPr>
          <p:cNvPr id="13" name="Text Placeholder 11"/>
          <p:cNvSpPr>
            <a:spLocks noGrp="1"/>
          </p:cNvSpPr>
          <p:nvPr>
            <p:ph type="body" sz="quarter" idx="19" hasCustomPrompt="1"/>
          </p:nvPr>
        </p:nvSpPr>
        <p:spPr>
          <a:xfrm>
            <a:off x="814425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dirty="0"/>
          </a:p>
        </p:txBody>
      </p:sp>
      <p:sp>
        <p:nvSpPr>
          <p:cNvPr id="5" name="Text Placeholder 4"/>
          <p:cNvSpPr>
            <a:spLocks noGrp="1"/>
          </p:cNvSpPr>
          <p:nvPr>
            <p:ph type="body" sz="quarter" idx="12" hasCustomPrompt="1"/>
          </p:nvPr>
        </p:nvSpPr>
        <p:spPr>
          <a:xfrm>
            <a:off x="7315200" y="414339"/>
            <a:ext cx="4316540" cy="999934"/>
          </a:xfrm>
          <a:prstGeom prst="rect">
            <a:avLst/>
          </a:prstGeom>
          <a:noFill/>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7315200" y="1584325"/>
            <a:ext cx="431654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1418" y="5768912"/>
            <a:ext cx="1830322" cy="704889"/>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28160" cy="999934"/>
          </a:xfrm>
          <a:prstGeom prst="rect">
            <a:avLst/>
          </a:prstGeom>
          <a:noFill/>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3038" y="5768912"/>
            <a:ext cx="1830322" cy="704889"/>
          </a:xfrm>
          <a:prstGeom prst="rect">
            <a:avLst/>
          </a:prstGeom>
        </p:spPr>
      </p:pic>
      <p:sp>
        <p:nvSpPr>
          <p:cNvPr id="7" name="Chart Placeholder 3"/>
          <p:cNvSpPr>
            <a:spLocks noGrp="1"/>
          </p:cNvSpPr>
          <p:nvPr>
            <p:ph type="chart" sz="quarter" idx="14"/>
          </p:nvPr>
        </p:nvSpPr>
        <p:spPr>
          <a:xfrm>
            <a:off x="0" y="0"/>
            <a:ext cx="7010400" cy="6858000"/>
          </a:xfrm>
          <a:prstGeom prst="rect">
            <a:avLst/>
          </a:prstGeom>
        </p:spPr>
        <p:txBody>
          <a:bodyPr/>
          <a:lstStyle/>
          <a:p>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dirty="0"/>
          </a:p>
        </p:txBody>
      </p:sp>
      <p:sp>
        <p:nvSpPr>
          <p:cNvPr id="5" name="Text Placeholder 4"/>
          <p:cNvSpPr>
            <a:spLocks noGrp="1"/>
          </p:cNvSpPr>
          <p:nvPr>
            <p:ph type="body" sz="quarter" idx="12" hasCustomPrompt="1"/>
          </p:nvPr>
        </p:nvSpPr>
        <p:spPr>
          <a:xfrm>
            <a:off x="560832" y="414339"/>
            <a:ext cx="4340924" cy="999934"/>
          </a:xfrm>
          <a:prstGeom prst="rect">
            <a:avLst/>
          </a:prstGeom>
        </p:spPr>
        <p:txBody>
          <a:bodyPr/>
          <a:lstStyle>
            <a:lvl1pPr marL="0" indent="0">
              <a:buNone/>
              <a:defRPr b="1" baseline="0">
                <a:solidFill>
                  <a:schemeClr val="bg1"/>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60832" y="1584325"/>
            <a:ext cx="4340924"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832" y="5768912"/>
            <a:ext cx="1830322" cy="70488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sp>
        <p:nvSpPr>
          <p:cNvPr id="4" name="Chart Placeholder 3"/>
          <p:cNvSpPr>
            <a:spLocks noGrp="1"/>
          </p:cNvSpPr>
          <p:nvPr>
            <p:ph type="chart" sz="quarter" idx="14"/>
          </p:nvPr>
        </p:nvSpPr>
        <p:spPr>
          <a:xfrm>
            <a:off x="0" y="0"/>
            <a:ext cx="7010400" cy="6858000"/>
          </a:xfrm>
          <a:prstGeom prst="rect">
            <a:avLst/>
          </a:prstGeom>
        </p:spPr>
        <p:txBody>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dirty="0"/>
          </a:p>
        </p:txBody>
      </p:sp>
      <p:sp>
        <p:nvSpPr>
          <p:cNvPr id="4" name="Text Placeholder 4"/>
          <p:cNvSpPr>
            <a:spLocks noGrp="1"/>
          </p:cNvSpPr>
          <p:nvPr>
            <p:ph type="body" sz="quarter" idx="12" hasCustomPrompt="1"/>
          </p:nvPr>
        </p:nvSpPr>
        <p:spPr>
          <a:xfrm>
            <a:off x="548640" y="962979"/>
            <a:ext cx="5596128" cy="999934"/>
          </a:xfrm>
          <a:prstGeom prst="rect">
            <a:avLst/>
          </a:prstGeom>
        </p:spPr>
        <p:txBody>
          <a:bodyPr/>
          <a:lstStyle>
            <a:lvl1pPr marL="0" indent="0">
              <a:buNone/>
              <a:defRPr sz="3600" b="1" baseline="0">
                <a:solidFill>
                  <a:schemeClr val="bg1"/>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2282433"/>
            <a:ext cx="5596128"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68912"/>
            <a:ext cx="1830322" cy="704889"/>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 text">
    <p:spTree>
      <p:nvGrpSpPr>
        <p:cNvPr id="1" name=""/>
        <p:cNvGrpSpPr/>
        <p:nvPr/>
      </p:nvGrpSpPr>
      <p:grpSpPr>
        <a:xfrm>
          <a:off x="0" y="0"/>
          <a:ext cx="0" cy="0"/>
          <a:chOff x="0" y="0"/>
          <a:chExt cx="0" cy="0"/>
        </a:xfrm>
      </p:grpSpPr>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chemeClr val="bg1"/>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8654" y="5768912"/>
            <a:ext cx="1830322" cy="704889"/>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8654" y="5768912"/>
            <a:ext cx="1830322" cy="704889"/>
          </a:xfrm>
          <a:prstGeom prst="rect">
            <a:avLst/>
          </a:prstGeom>
        </p:spPr>
      </p:pic>
      <p:sp>
        <p:nvSpPr>
          <p:cNvPr id="9" name="Text Placeholder 4"/>
          <p:cNvSpPr>
            <a:spLocks noGrp="1"/>
          </p:cNvSpPr>
          <p:nvPr>
            <p:ph type="body" sz="quarter" idx="12" hasCustomPrompt="1"/>
          </p:nvPr>
        </p:nvSpPr>
        <p:spPr>
          <a:xfrm>
            <a:off x="548640" y="536259"/>
            <a:ext cx="5596128" cy="463485"/>
          </a:xfrm>
          <a:prstGeom prst="rect">
            <a:avLst/>
          </a:prstGeom>
        </p:spPr>
        <p:txBody>
          <a:bodyPr/>
          <a:lstStyle>
            <a:lvl1pPr marL="0" indent="0">
              <a:buNone/>
              <a:defRPr sz="2400" b="1" baseline="0">
                <a:solidFill>
                  <a:schemeClr val="bg1"/>
                </a:solidFill>
              </a:defRPr>
            </a:lvl1pPr>
          </a:lstStyle>
          <a:p>
            <a:pPr lvl="0"/>
            <a:r>
              <a:rPr lang="en-US" dirty="0"/>
              <a:t>TITLE GOES HERE</a:t>
            </a:r>
          </a:p>
        </p:txBody>
      </p:sp>
      <p:sp>
        <p:nvSpPr>
          <p:cNvPr id="11" name="Table Placeholder 10"/>
          <p:cNvSpPr>
            <a:spLocks noGrp="1"/>
          </p:cNvSpPr>
          <p:nvPr>
            <p:ph type="tbl" sz="quarter" idx="13"/>
          </p:nvPr>
        </p:nvSpPr>
        <p:spPr>
          <a:xfrm>
            <a:off x="548640" y="1122363"/>
            <a:ext cx="11070336" cy="4486275"/>
          </a:xfrm>
          <a:prstGeom prst="rect">
            <a:avLst/>
          </a:prstGeom>
        </p:spPr>
        <p:txBody>
          <a:bodyPr/>
          <a:lstStyle/>
          <a:p>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pic backgroun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2766" y="5768912"/>
            <a:ext cx="1830322" cy="704889"/>
          </a:xfrm>
          <a:prstGeom prst="rect">
            <a:avLst/>
          </a:prstGeom>
        </p:spPr>
      </p:pic>
      <p:sp>
        <p:nvSpPr>
          <p:cNvPr id="11" name="Text Placeholder 10"/>
          <p:cNvSpPr>
            <a:spLocks noGrp="1"/>
          </p:cNvSpPr>
          <p:nvPr>
            <p:ph type="body" sz="quarter" idx="11" hasCustomPrompt="1"/>
          </p:nvPr>
        </p:nvSpPr>
        <p:spPr>
          <a:xfrm>
            <a:off x="901700" y="1889125"/>
            <a:ext cx="6376924" cy="2719388"/>
          </a:xfrm>
          <a:prstGeom prst="rect">
            <a:avLst/>
          </a:prstGeom>
        </p:spPr>
        <p:txBody>
          <a:bodyPr/>
          <a:lstStyle>
            <a:lvl1pPr marL="0" indent="0">
              <a:buNone/>
              <a:defRPr sz="4000" b="1" i="0">
                <a:solidFill>
                  <a:schemeClr val="bg1"/>
                </a:solidFill>
                <a:latin typeface="Arial" charset="0"/>
                <a:ea typeface="Arial" charset="0"/>
                <a:cs typeface="Arial" charset="0"/>
              </a:defRPr>
            </a:lvl1pPr>
            <a:lvl2pPr marL="457200" indent="0">
              <a:buNone/>
              <a:defRPr b="1" i="0">
                <a:latin typeface="Arial" charset="0"/>
                <a:ea typeface="Arial" charset="0"/>
                <a:cs typeface="Arial" charset="0"/>
              </a:defRPr>
            </a:lvl2pPr>
            <a:lvl3pPr marL="914400" indent="0">
              <a:buNone/>
              <a:defRPr b="1" i="0">
                <a:latin typeface="Arial" charset="0"/>
                <a:ea typeface="Arial" charset="0"/>
                <a:cs typeface="Arial" charset="0"/>
              </a:defRPr>
            </a:lvl3pPr>
            <a:lvl4pPr marL="1371600" indent="0">
              <a:buNone/>
              <a:defRPr b="1" i="0">
                <a:latin typeface="Arial" charset="0"/>
                <a:ea typeface="Arial" charset="0"/>
                <a:cs typeface="Arial" charset="0"/>
              </a:defRPr>
            </a:lvl4pPr>
            <a:lvl5pPr marL="1828800" indent="0">
              <a:buNone/>
              <a:defRPr b="1" i="0">
                <a:latin typeface="Arial" charset="0"/>
                <a:ea typeface="Arial" charset="0"/>
                <a:cs typeface="Arial" charset="0"/>
              </a:defRPr>
            </a:lvl5pPr>
          </a:lstStyle>
          <a:p>
            <a:pPr lvl="0"/>
            <a:r>
              <a:rPr lang="en-US" dirty="0"/>
              <a:t>TITLE FOR THE SLIDE GOES HERE IN UPPERCASE BOLD 40PT</a:t>
            </a:r>
          </a:p>
        </p:txBody>
      </p:sp>
    </p:spTree>
    <p:extLst>
      <p:ext uri="{BB962C8B-B14F-4D97-AF65-F5344CB8AC3E}">
        <p14:creationId xmlns:p14="http://schemas.microsoft.com/office/powerpoint/2010/main" val="156852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dirty="0"/>
          </a:p>
        </p:txBody>
      </p:sp>
      <p:sp>
        <p:nvSpPr>
          <p:cNvPr id="5" name="Text Placeholder 4"/>
          <p:cNvSpPr>
            <a:spLocks noGrp="1"/>
          </p:cNvSpPr>
          <p:nvPr>
            <p:ph type="body" sz="quarter" idx="12" hasCustomPrompt="1"/>
          </p:nvPr>
        </p:nvSpPr>
        <p:spPr>
          <a:xfrm>
            <a:off x="548640" y="414339"/>
            <a:ext cx="4047744" cy="999934"/>
          </a:xfrm>
          <a:prstGeom prst="rect">
            <a:avLst/>
          </a:prstGeom>
        </p:spPr>
        <p:txBody>
          <a:bodyPr/>
          <a:lstStyle>
            <a:lvl1pPr marL="0" indent="0">
              <a:buNone/>
              <a:defRPr b="1" baseline="0">
                <a:solidFill>
                  <a:srgbClr val="D6000D"/>
                </a:solidFill>
              </a:defRPr>
            </a:lvl1pPr>
          </a:lstStyle>
          <a:p>
            <a:pPr lvl="0"/>
            <a:r>
              <a:rPr lang="en-US" dirty="0"/>
              <a:t>TITLE GOES HERE IN UPPERCASE BOLD</a:t>
            </a:r>
          </a:p>
        </p:txBody>
      </p:sp>
      <p:sp>
        <p:nvSpPr>
          <p:cNvPr id="12" name="Text Placeholder 11"/>
          <p:cNvSpPr>
            <a:spLocks noGrp="1"/>
          </p:cNvSpPr>
          <p:nvPr>
            <p:ph type="body" sz="quarter" idx="13" hasCustomPrompt="1"/>
          </p:nvPr>
        </p:nvSpPr>
        <p:spPr>
          <a:xfrm>
            <a:off x="548640" y="1584325"/>
            <a:ext cx="404774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flipH="1">
            <a:off x="7010400" y="0"/>
            <a:ext cx="5181600" cy="6858000"/>
          </a:xfrm>
          <a:prstGeom prst="rect">
            <a:avLst/>
          </a:prstGeom>
        </p:spPr>
        <p:txBody>
          <a:bodyPr/>
          <a:lstStyle/>
          <a:p>
            <a:endParaRPr lang="en-US" dirty="0"/>
          </a:p>
        </p:txBody>
      </p:sp>
      <p:sp>
        <p:nvSpPr>
          <p:cNvPr id="4" name="Text Placeholder 4"/>
          <p:cNvSpPr>
            <a:spLocks noGrp="1"/>
          </p:cNvSpPr>
          <p:nvPr>
            <p:ph type="body" sz="quarter" idx="12" hasCustomPrompt="1"/>
          </p:nvPr>
        </p:nvSpPr>
        <p:spPr>
          <a:xfrm>
            <a:off x="548640" y="572835"/>
            <a:ext cx="5596128" cy="999934"/>
          </a:xfrm>
          <a:prstGeom prst="rect">
            <a:avLst/>
          </a:prstGeom>
        </p:spPr>
        <p:txBody>
          <a:bodyPr/>
          <a:lstStyle>
            <a:lvl1pPr marL="0" indent="0">
              <a:buNone/>
              <a:defRPr sz="3600" b="1" baseline="0">
                <a:solidFill>
                  <a:srgbClr val="D6000D"/>
                </a:solidFill>
              </a:defRPr>
            </a:lvl1pPr>
          </a:lstStyle>
          <a:p>
            <a:pPr lvl="0"/>
            <a:r>
              <a:rPr lang="en-US" dirty="0"/>
              <a:t>TITLE GOES HERE IN UPPERCASE BOLD</a:t>
            </a:r>
          </a:p>
        </p:txBody>
      </p:sp>
      <p:sp>
        <p:nvSpPr>
          <p:cNvPr id="5" name="Text Placeholder 11"/>
          <p:cNvSpPr>
            <a:spLocks noGrp="1"/>
          </p:cNvSpPr>
          <p:nvPr>
            <p:ph type="body" sz="quarter" idx="13" hasCustomPrompt="1"/>
          </p:nvPr>
        </p:nvSpPr>
        <p:spPr>
          <a:xfrm>
            <a:off x="548640" y="1892289"/>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Sed</a:t>
            </a:r>
            <a:r>
              <a:rPr lang="en-US" dirty="0"/>
              <a:t>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Praesent</a:t>
            </a:r>
            <a:r>
              <a:rPr lang="en-US" dirty="0"/>
              <a:t> </a:t>
            </a:r>
            <a:r>
              <a:rPr lang="en-US" dirty="0" err="1"/>
              <a:t>commodo</a:t>
            </a:r>
            <a:r>
              <a:rPr lang="en-US" dirty="0"/>
              <a:t> cursus magna, </a:t>
            </a:r>
            <a:r>
              <a:rPr lang="en-US" dirty="0" err="1"/>
              <a:t>vel</a:t>
            </a:r>
            <a:r>
              <a:rPr lang="en-US" dirty="0"/>
              <a:t> </a:t>
            </a:r>
            <a:r>
              <a:rPr lang="en-US" dirty="0" err="1"/>
              <a:t>scelerisque</a:t>
            </a:r>
            <a:r>
              <a:rPr lang="en-US" dirty="0"/>
              <a:t> </a:t>
            </a:r>
            <a:r>
              <a:rPr lang="en-US" dirty="0" err="1"/>
              <a:t>nisl</a:t>
            </a:r>
            <a:r>
              <a:rPr lang="en-US" dirty="0"/>
              <a:t> </a:t>
            </a:r>
            <a:r>
              <a:rPr lang="en-US" dirty="0" err="1"/>
              <a:t>consectetur</a:t>
            </a:r>
            <a:r>
              <a:rPr lang="en-US" dirty="0"/>
              <a:t> 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120754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6"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a:t>TITLE GOES HERE IN UPPERCASE BOLD</a:t>
            </a:r>
          </a:p>
        </p:txBody>
      </p:sp>
      <p:sp>
        <p:nvSpPr>
          <p:cNvPr id="7" name="Text Placeholder 11"/>
          <p:cNvSpPr>
            <a:spLocks noGrp="1"/>
          </p:cNvSpPr>
          <p:nvPr>
            <p:ph type="body" sz="quarter" idx="13" hasCustomPrompt="1"/>
          </p:nvPr>
        </p:nvSpPr>
        <p:spPr>
          <a:xfrm>
            <a:off x="548640" y="3281409"/>
            <a:ext cx="6851904" cy="3206750"/>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4" name="Chart Placeholder 3"/>
          <p:cNvSpPr>
            <a:spLocks noGrp="1"/>
          </p:cNvSpPr>
          <p:nvPr>
            <p:ph type="chart" sz="quarter" idx="10"/>
          </p:nvPr>
        </p:nvSpPr>
        <p:spPr>
          <a:xfrm>
            <a:off x="548640" y="401638"/>
            <a:ext cx="8900160" cy="5999162"/>
          </a:xfrm>
          <a:prstGeom prst="rect">
            <a:avLst/>
          </a:prstGeom>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Title slide animat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2298" y="424894"/>
            <a:ext cx="2001062" cy="7706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91945" y="2297409"/>
            <a:ext cx="7937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96745" y="2600621"/>
            <a:ext cx="7937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hasCustomPrompt="1"/>
          </p:nvPr>
        </p:nvSpPr>
        <p:spPr>
          <a:xfrm>
            <a:off x="1583246" y="1585414"/>
            <a:ext cx="3817810" cy="2892425"/>
          </a:xfrm>
          <a:prstGeom prst="rect">
            <a:avLst/>
          </a:prstGeom>
        </p:spPr>
        <p:txBody>
          <a:bodyPr lIns="288000" tIns="251999" rIns="0" bIns="288000"/>
          <a:lstStyle>
            <a:lvl1pPr marL="0" indent="0">
              <a:buNone/>
              <a:defRPr sz="3200" b="1" i="0" baseline="0">
                <a:solidFill>
                  <a:srgbClr val="D6000D"/>
                </a:solidFill>
                <a:latin typeface="Arial" charset="0"/>
                <a:ea typeface="Arial" charset="0"/>
                <a:cs typeface="Arial" charset="0"/>
              </a:defRPr>
            </a:lvl1pPr>
          </a:lstStyle>
          <a:p>
            <a:pPr lvl="0"/>
            <a:r>
              <a:rPr lang="en-US" dirty="0"/>
              <a:t>PRESENTATION TITLE ARIAL BOLD 32PT WITH A MAXIMUM OF 12 WORDS</a:t>
            </a:r>
          </a:p>
        </p:txBody>
      </p:sp>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a:t>DATE OF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0" presetClass="path" presetSubtype="0" accel="50000" decel="50000" fill="hold" nodeType="withEffect">
                                  <p:stCondLst>
                                    <p:cond delay="0"/>
                                  </p:stCondLst>
                                  <p:childTnLst>
                                    <p:animMotion origin="layout" path="M -1.66667E-6 4.81481E-6 L -0.1276 -0.17292 " pathEditMode="relative" rAng="0" ptsTypes="AA">
                                      <p:cBhvr>
                                        <p:cTn id="12" dur="1000" fill="hold"/>
                                        <p:tgtEl>
                                          <p:spTgt spid="8"/>
                                        </p:tgtEl>
                                        <p:attrNameLst>
                                          <p:attrName>ppt_x</p:attrName>
                                          <p:attrName>ppt_y</p:attrName>
                                        </p:attrNameLst>
                                      </p:cBhvr>
                                      <p:rCtr x="-6380" y="-8657"/>
                                    </p:animMotion>
                                  </p:childTnLst>
                                </p:cTn>
                              </p:par>
                              <p:par>
                                <p:cTn id="13" presetID="0" presetClass="path" presetSubtype="0" accel="50000" decel="50000" fill="hold" nodeType="withEffect">
                                  <p:stCondLst>
                                    <p:cond delay="0"/>
                                  </p:stCondLst>
                                  <p:childTnLst>
                                    <p:animMotion origin="layout" path="M -1.66667E-6 1.85185E-6 L 0.13945 0.13634 " pathEditMode="relative" rAng="0" ptsTypes="AA">
                                      <p:cBhvr>
                                        <p:cTn id="14" dur="1000" fill="hold"/>
                                        <p:tgtEl>
                                          <p:spTgt spid="9"/>
                                        </p:tgtEl>
                                        <p:attrNameLst>
                                          <p:attrName>ppt_x</p:attrName>
                                          <p:attrName>ppt_y</p:attrName>
                                        </p:attrNameLst>
                                      </p:cBhvr>
                                      <p:rCtr x="6966"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a:t>DATE OF PRESENTATION</a:t>
            </a:r>
          </a:p>
        </p:txBody>
      </p:sp>
      <p:sp>
        <p:nvSpPr>
          <p:cNvPr id="5" name="Text Placeholder 4"/>
          <p:cNvSpPr>
            <a:spLocks noGrp="1"/>
          </p:cNvSpPr>
          <p:nvPr>
            <p:ph type="body" sz="quarter" idx="15" hasCustomPrompt="1"/>
          </p:nvPr>
        </p:nvSpPr>
        <p:spPr>
          <a:xfrm>
            <a:off x="1509586" y="1203608"/>
            <a:ext cx="5366702" cy="3234280"/>
          </a:xfrm>
          <a:prstGeom prst="rect">
            <a:avLst/>
          </a:prstGeom>
        </p:spPr>
        <p:txBody>
          <a:bodyPr lIns="288000" tIns="288000" rIns="288000" bIns="0"/>
          <a:lstStyle>
            <a:lvl1pPr marL="0" indent="0">
              <a:buNone/>
              <a:defRPr sz="4600" b="1">
                <a:solidFill>
                  <a:srgbClr val="D6000D"/>
                </a:solidFill>
              </a:defRPr>
            </a:lvl1pPr>
          </a:lstStyle>
          <a:p>
            <a:pPr lvl="0"/>
            <a:r>
              <a:rPr lang="en-US" dirty="0"/>
              <a:t>PRESENTATION TITLE GOES HERE UPPERCASE 48PT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AD0FC2-0575-4092-BB1D-CF07EDAED157}" type="datetimeFigureOut">
              <a:rPr lang="en-US" altLang="en-US"/>
              <a:pPr>
                <a:defRPr/>
              </a:pPr>
              <a:t>11/14/24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8EEB238-ADBA-4453-86D4-D6E8B1F8DB3B}" type="slidenum">
              <a:rPr lang="en-US" altLang="en-US"/>
              <a:pPr>
                <a:defRPr/>
              </a:pPr>
              <a:t>‹#›</a:t>
            </a:fld>
            <a:endParaRPr lang="en-US" altLang="en-US"/>
          </a:p>
        </p:txBody>
      </p:sp>
    </p:spTree>
    <p:extLst>
      <p:ext uri="{BB962C8B-B14F-4D97-AF65-F5344CB8AC3E}">
        <p14:creationId xmlns:p14="http://schemas.microsoft.com/office/powerpoint/2010/main" val="290388112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85760"/>
      </p:ext>
    </p:extLst>
  </p:cSld>
  <p:clrMap bg1="lt1" tx1="dk1" bg2="lt2" tx2="dk2" accent1="accent1" accent2="accent2" accent3="accent3" accent4="accent4" accent5="accent5" accent6="accent6" hlink="hlink" folHlink="folHlink"/>
  <p:sldLayoutIdLst>
    <p:sldLayoutId id="2147483651" r:id="rId1"/>
    <p:sldLayoutId id="2147483696" r:id="rId2"/>
    <p:sldLayoutId id="2147483658" r:id="rId3"/>
    <p:sldLayoutId id="2147483657" r:id="rId4"/>
    <p:sldLayoutId id="2147483694" r:id="rId5"/>
    <p:sldLayoutId id="2147483700" r:id="rId6"/>
    <p:sldLayoutId id="2147483692" r:id="rId7"/>
    <p:sldLayoutId id="2147483699" r:id="rId8"/>
    <p:sldLayoutId id="2147483702" r:id="rId9"/>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907814"/>
      </p:ext>
    </p:extLst>
  </p:cSld>
  <p:clrMap bg1="lt1" tx1="dk1" bg2="lt2" tx2="dk2" accent1="accent1" accent2="accent2" accent3="accent3" accent4="accent4" accent5="accent5" accent6="accent6" hlink="hlink" folHlink="folHlink"/>
  <p:sldLayoutIdLst>
    <p:sldLayoutId id="2147483664" r:id="rId1"/>
    <p:sldLayoutId id="2147483697" r:id="rId2"/>
    <p:sldLayoutId id="2147483665" r:id="rId3"/>
    <p:sldLayoutId id="2147483666" r:id="rId4"/>
    <p:sldLayoutId id="2147483693" r:id="rId5"/>
    <p:sldLayoutId id="2147483701" r:id="rId6"/>
    <p:sldLayoutId id="2147483690" r:id="rId7"/>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161444"/>
      </p:ext>
    </p:extLst>
  </p:cSld>
  <p:clrMap bg1="lt1" tx1="dk1" bg2="lt2" tx2="dk2" accent1="accent1" accent2="accent2" accent3="accent3" accent4="accent4" accent5="accent5" accent6="accent6" hlink="hlink" folHlink="folHlink"/>
  <p:sldLayoutIdLst>
    <p:sldLayoutId id="2147483660" r:id="rId1"/>
    <p:sldLayoutId id="2147483698" r:id="rId2"/>
    <p:sldLayoutId id="2147483661" r:id="rId3"/>
    <p:sldLayoutId id="2147483662" r:id="rId4"/>
    <p:sldLayoutId id="2147483695" r:id="rId5"/>
    <p:sldLayoutId id="2147483691" r:id="rId6"/>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39458"/>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upreti@Qub.ac.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9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9.png"/><Relationship Id="rId4" Type="http://schemas.openxmlformats.org/officeDocument/2006/relationships/image" Target="NULL"/><Relationship Id="rId9" Type="http://schemas.openxmlformats.org/officeDocument/2006/relationships/customXml" Target="../ink/ink4.xml"/><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B49A5C-98AB-4F2E-A9C3-0C4F714242DF}"/>
              </a:ext>
            </a:extLst>
          </p:cNvPr>
          <p:cNvSpPr>
            <a:spLocks noGrp="1"/>
          </p:cNvSpPr>
          <p:nvPr>
            <p:ph type="body" sz="quarter" idx="12"/>
          </p:nvPr>
        </p:nvSpPr>
        <p:spPr>
          <a:xfrm>
            <a:off x="1264989" y="1703172"/>
            <a:ext cx="9979660" cy="2453489"/>
          </a:xfrm>
        </p:spPr>
        <p:txBody>
          <a:bodyPr/>
          <a:lstStyle/>
          <a:p>
            <a:pPr algn="ctr" fontAlgn="base">
              <a:lnSpc>
                <a:spcPts val="2850"/>
              </a:lnSpc>
              <a:spcAft>
                <a:spcPts val="750"/>
              </a:spcAft>
            </a:pPr>
            <a:endParaRPr lang="en-US" sz="2400" dirty="0">
              <a:solidFill>
                <a:schemeClr val="tx1"/>
              </a:solidFill>
              <a:latin typeface="Abadi" panose="020B0604020104020204" pitchFamily="34" charset="0"/>
            </a:endParaRPr>
          </a:p>
          <a:p>
            <a:pPr algn="ctr" fontAlgn="base">
              <a:lnSpc>
                <a:spcPts val="2850"/>
              </a:lnSpc>
              <a:spcAft>
                <a:spcPts val="750"/>
              </a:spcAft>
            </a:pPr>
            <a:r>
              <a:rPr lang="en-US" sz="2400" dirty="0">
                <a:solidFill>
                  <a:schemeClr val="tx1"/>
                </a:solidFill>
                <a:latin typeface="Abadi" panose="020B0604020104020204" pitchFamily="34" charset="0"/>
              </a:rPr>
              <a:t>Rethinking International Intellectual Property through the Third World Approaches to International Law</a:t>
            </a:r>
            <a:endParaRPr lang="en-GB" b="0" i="0" u="none" strike="noStrike" dirty="0">
              <a:solidFill>
                <a:schemeClr val="tx1"/>
              </a:solidFill>
              <a:effectLst/>
              <a:latin typeface="myriad-pro-n3"/>
            </a:endParaRPr>
          </a:p>
        </p:txBody>
      </p:sp>
      <p:sp>
        <p:nvSpPr>
          <p:cNvPr id="3" name="Text Placeholder 2">
            <a:extLst>
              <a:ext uri="{FF2B5EF4-FFF2-40B4-BE49-F238E27FC236}">
                <a16:creationId xmlns:a16="http://schemas.microsoft.com/office/drawing/2014/main" id="{72F531E4-2FE1-4BF5-8D15-197EF85D2FD2}"/>
              </a:ext>
            </a:extLst>
          </p:cNvPr>
          <p:cNvSpPr>
            <a:spLocks noGrp="1"/>
          </p:cNvSpPr>
          <p:nvPr>
            <p:ph type="body" sz="quarter" idx="13"/>
          </p:nvPr>
        </p:nvSpPr>
        <p:spPr>
          <a:xfrm>
            <a:off x="2024708" y="4981057"/>
            <a:ext cx="7015514" cy="1400515"/>
          </a:xfrm>
        </p:spPr>
        <p:txBody>
          <a:bodyPr/>
          <a:lstStyle/>
          <a:p>
            <a:pPr algn="ctr"/>
            <a:endParaRPr lang="en-US" sz="1600" dirty="0">
              <a:latin typeface="Abadi" panose="020B0604020104020204" pitchFamily="34" charset="0"/>
            </a:endParaRPr>
          </a:p>
          <a:p>
            <a:pPr algn="ctr"/>
            <a:r>
              <a:rPr lang="en-US" sz="1600" dirty="0">
                <a:solidFill>
                  <a:srgbClr val="FF0000"/>
                </a:solidFill>
                <a:latin typeface="Abadi" panose="020B0604020104020204" pitchFamily="34" charset="0"/>
              </a:rPr>
              <a:t>Dr. Pratyush Nath Upreti</a:t>
            </a:r>
          </a:p>
          <a:p>
            <a:pPr algn="ctr"/>
            <a:r>
              <a:rPr lang="en-US" sz="1600" dirty="0">
                <a:solidFill>
                  <a:srgbClr val="FF0000"/>
                </a:solidFill>
                <a:latin typeface="Abadi" panose="020B0604020104020204" pitchFamily="34" charset="0"/>
              </a:rPr>
              <a:t>Senior Lecturer in Law, School of Law</a:t>
            </a:r>
          </a:p>
          <a:p>
            <a:pPr algn="ctr"/>
            <a:r>
              <a:rPr lang="en-US" sz="1600" dirty="0">
                <a:solidFill>
                  <a:srgbClr val="FF0000"/>
                </a:solidFill>
                <a:latin typeface="Abadi" panose="020B0604020104020204" pitchFamily="34" charset="0"/>
              </a:rPr>
              <a:t>Email: </a:t>
            </a:r>
            <a:r>
              <a:rPr lang="en-US" sz="1600" dirty="0">
                <a:solidFill>
                  <a:srgbClr val="FF0000"/>
                </a:solidFill>
                <a:latin typeface="Abadi" panose="020B0604020104020204" pitchFamily="34" charset="0"/>
                <a:hlinkClick r:id="rId3">
                  <a:extLst>
                    <a:ext uri="{A12FA001-AC4F-418D-AE19-62706E023703}">
                      <ahyp:hlinkClr xmlns:ahyp="http://schemas.microsoft.com/office/drawing/2018/hyperlinkcolor" val="tx"/>
                    </a:ext>
                  </a:extLst>
                </a:hlinkClick>
              </a:rPr>
              <a:t>P.upreti@Qub.ac.uk</a:t>
            </a:r>
            <a:r>
              <a:rPr lang="en-US" sz="1600" dirty="0">
                <a:solidFill>
                  <a:srgbClr val="FF0000"/>
                </a:solidFill>
                <a:latin typeface="Abadi" panose="020B0604020104020204" pitchFamily="34" charset="0"/>
              </a:rPr>
              <a:t> </a:t>
            </a:r>
          </a:p>
          <a:p>
            <a:endParaRPr lang="en-US" sz="1600" dirty="0">
              <a:solidFill>
                <a:srgbClr val="FF0000"/>
              </a:solidFill>
              <a:latin typeface="Abadi" panose="020B0604020104020204" pitchFamily="34" charset="0"/>
            </a:endParaRPr>
          </a:p>
        </p:txBody>
      </p:sp>
      <p:sp>
        <p:nvSpPr>
          <p:cNvPr id="4" name="TextBox 3">
            <a:extLst>
              <a:ext uri="{FF2B5EF4-FFF2-40B4-BE49-F238E27FC236}">
                <a16:creationId xmlns:a16="http://schemas.microsoft.com/office/drawing/2014/main" id="{9D2CC559-0124-E175-0AE8-24F627874B4B}"/>
              </a:ext>
            </a:extLst>
          </p:cNvPr>
          <p:cNvSpPr txBox="1"/>
          <p:nvPr/>
        </p:nvSpPr>
        <p:spPr>
          <a:xfrm>
            <a:off x="2617888" y="3985288"/>
            <a:ext cx="5829154" cy="923330"/>
          </a:xfrm>
          <a:prstGeom prst="rect">
            <a:avLst/>
          </a:prstGeom>
          <a:noFill/>
        </p:spPr>
        <p:txBody>
          <a:bodyPr wrap="square" rtlCol="0">
            <a:spAutoFit/>
          </a:bodyPr>
          <a:lstStyle/>
          <a:p>
            <a:pPr algn="ctr"/>
            <a:r>
              <a:rPr lang="en-US" sz="1800" dirty="0">
                <a:latin typeface="Abadi" panose="020B0604020104020204" pitchFamily="34" charset="0"/>
              </a:rPr>
              <a:t>CIPIL Evening Seminar</a:t>
            </a:r>
            <a:br>
              <a:rPr lang="en-US" sz="1800" dirty="0">
                <a:latin typeface="Abadi" panose="020B0604020104020204" pitchFamily="34" charset="0"/>
              </a:rPr>
            </a:br>
            <a:r>
              <a:rPr lang="en-US" sz="1800" dirty="0">
                <a:latin typeface="Abadi" panose="020B0604020104020204" pitchFamily="34" charset="0"/>
              </a:rPr>
              <a:t>Faculty of Law, University of Cambridge</a:t>
            </a:r>
          </a:p>
          <a:p>
            <a:pPr algn="ctr"/>
            <a:r>
              <a:rPr lang="en-US" sz="1800" dirty="0">
                <a:latin typeface="Abadi" panose="020B0604020104020204" pitchFamily="34" charset="0"/>
              </a:rPr>
              <a:t>14 November 2024</a:t>
            </a:r>
          </a:p>
        </p:txBody>
      </p:sp>
    </p:spTree>
    <p:extLst>
      <p:ext uri="{BB962C8B-B14F-4D97-AF65-F5344CB8AC3E}">
        <p14:creationId xmlns:p14="http://schemas.microsoft.com/office/powerpoint/2010/main" val="850206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C9BF82-6B62-CA8A-AFBA-D1C6A9B6ED49}"/>
              </a:ext>
            </a:extLst>
          </p:cNvPr>
          <p:cNvSpPr>
            <a:spLocks noGrp="1"/>
          </p:cNvSpPr>
          <p:nvPr>
            <p:ph type="body" sz="quarter" idx="12"/>
          </p:nvPr>
        </p:nvSpPr>
        <p:spPr>
          <a:xfrm>
            <a:off x="324186" y="1846542"/>
            <a:ext cx="4303776" cy="999934"/>
          </a:xfrm>
        </p:spPr>
        <p:txBody>
          <a:bodyPr/>
          <a:lstStyle/>
          <a:p>
            <a:r>
              <a:rPr lang="en-US" dirty="0">
                <a:latin typeface="Bradley Hand" pitchFamily="2" charset="77"/>
              </a:rPr>
              <a:t>Intellectual Property and (COVID-19) Crisis</a:t>
            </a:r>
          </a:p>
          <a:p>
            <a:endParaRPr lang="en-US" dirty="0"/>
          </a:p>
        </p:txBody>
      </p:sp>
      <p:sp>
        <p:nvSpPr>
          <p:cNvPr id="3" name="Text Placeholder 2">
            <a:extLst>
              <a:ext uri="{FF2B5EF4-FFF2-40B4-BE49-F238E27FC236}">
                <a16:creationId xmlns:a16="http://schemas.microsoft.com/office/drawing/2014/main" id="{2C6B8DCB-5ED2-0583-49BC-05DAF5B9D1A4}"/>
              </a:ext>
            </a:extLst>
          </p:cNvPr>
          <p:cNvSpPr>
            <a:spLocks noGrp="1"/>
          </p:cNvSpPr>
          <p:nvPr>
            <p:ph type="body" sz="quarter" idx="13"/>
          </p:nvPr>
        </p:nvSpPr>
        <p:spPr>
          <a:xfrm>
            <a:off x="5208731" y="1408669"/>
            <a:ext cx="6431334" cy="3731741"/>
          </a:xfrm>
        </p:spPr>
        <p:txBody>
          <a:bodyPr/>
          <a:lstStyle/>
          <a:p>
            <a:endParaRPr lang="en-GB" sz="1800" dirty="0">
              <a:latin typeface="Abadi" panose="020B0604020104020204" pitchFamily="34" charset="0"/>
            </a:endParaRPr>
          </a:p>
          <a:p>
            <a:pPr marL="285750" indent="-285750">
              <a:buFont typeface="Arial" panose="020B0604020202020204" pitchFamily="34" charset="0"/>
              <a:buChar char="•"/>
            </a:pPr>
            <a:endParaRPr lang="en-GB" sz="1800" dirty="0">
              <a:effectLst/>
              <a:latin typeface="Abadi" panose="020B0604020104020204" pitchFamily="34" charset="0"/>
            </a:endParaRPr>
          </a:p>
          <a:p>
            <a:pPr marL="285750" indent="-285750">
              <a:buFont typeface="Arial" panose="020B0604020202020204" pitchFamily="34" charset="0"/>
              <a:buChar char="•"/>
            </a:pPr>
            <a:r>
              <a:rPr lang="en-GB" sz="1800" dirty="0">
                <a:effectLst/>
                <a:latin typeface="Abadi" panose="020B0604020104020204" pitchFamily="34" charset="0"/>
              </a:rPr>
              <a:t>The COVID-19 pandemic and the debate surrounding the in equitable distribution of vaccines </a:t>
            </a:r>
            <a:r>
              <a:rPr lang="en-GB" sz="1800" dirty="0">
                <a:solidFill>
                  <a:schemeClr val="accent5"/>
                </a:solidFill>
                <a:effectLst/>
                <a:latin typeface="Abadi" panose="020B0604020104020204" pitchFamily="34" charset="0"/>
              </a:rPr>
              <a:t>further exposed the tension </a:t>
            </a:r>
            <a:r>
              <a:rPr lang="en-GB" sz="1800" dirty="0">
                <a:effectLst/>
                <a:latin typeface="Abadi" panose="020B0604020104020204" pitchFamily="34" charset="0"/>
              </a:rPr>
              <a:t>between </a:t>
            </a:r>
            <a:r>
              <a:rPr lang="en-GB" sz="1800" dirty="0">
                <a:solidFill>
                  <a:srgbClr val="FF0000"/>
                </a:solidFill>
                <a:effectLst/>
                <a:latin typeface="Abadi" panose="020B0604020104020204" pitchFamily="34" charset="0"/>
              </a:rPr>
              <a:t>IP norms vis- a`-vis the public interest. </a:t>
            </a:r>
          </a:p>
          <a:p>
            <a:pPr marL="285750" indent="-285750">
              <a:buFont typeface="Arial" panose="020B0604020202020204" pitchFamily="34" charset="0"/>
              <a:buChar char="•"/>
            </a:pPr>
            <a:r>
              <a:rPr lang="en-GB" sz="1800" dirty="0">
                <a:latin typeface="Abadi" panose="020B0604020104020204" pitchFamily="34" charset="0"/>
              </a:rPr>
              <a:t>Lessons from Vaccines and TRIPS waiver debate:</a:t>
            </a:r>
          </a:p>
          <a:p>
            <a:pPr marL="742950" lvl="1" indent="-285750">
              <a:buFont typeface="Arial" panose="020B0604020202020204" pitchFamily="34" charset="0"/>
              <a:buChar char="•"/>
            </a:pPr>
            <a:r>
              <a:rPr lang="en-GB" sz="1600" dirty="0">
                <a:latin typeface="Abadi" panose="020B0604020104020204" pitchFamily="34" charset="0"/>
              </a:rPr>
              <a:t>The WTO cannot respond quickly to crisis</a:t>
            </a:r>
          </a:p>
          <a:p>
            <a:pPr marL="742950" lvl="1" indent="-285750">
              <a:buFont typeface="Arial" panose="020B0604020202020204" pitchFamily="34" charset="0"/>
              <a:buChar char="•"/>
            </a:pPr>
            <a:r>
              <a:rPr lang="en-GB" sz="1600" dirty="0">
                <a:latin typeface="Abadi" panose="020B0604020104020204" pitchFamily="34" charset="0"/>
              </a:rPr>
              <a:t>Efforts to restructure pharmaceutical R&amp;D and distribution should be revitalized</a:t>
            </a:r>
          </a:p>
          <a:p>
            <a:pPr marL="742950" lvl="1" indent="-285750">
              <a:buFont typeface="Arial" panose="020B0604020202020204" pitchFamily="34" charset="0"/>
              <a:buChar char="•"/>
            </a:pPr>
            <a:r>
              <a:rPr lang="en-GB" sz="1600" dirty="0">
                <a:latin typeface="Abadi" panose="020B0604020104020204" pitchFamily="34" charset="0"/>
              </a:rPr>
              <a:t>Flexibilities can (not) play an important role</a:t>
            </a:r>
          </a:p>
          <a:p>
            <a:pPr marL="285750" indent="-285750">
              <a:buFont typeface="Arial" panose="020B0604020202020204" pitchFamily="34" charset="0"/>
              <a:buChar char="•"/>
            </a:pPr>
            <a:endParaRPr lang="en-GB" dirty="0">
              <a:latin typeface="Abadi" panose="020B0604020104020204" pitchFamily="34" charset="0"/>
            </a:endParaRPr>
          </a:p>
          <a:p>
            <a:pPr marL="285750" indent="-285750">
              <a:buFont typeface="Arial" panose="020B0604020202020204" pitchFamily="34" charset="0"/>
              <a:buChar char="•"/>
            </a:pPr>
            <a:endParaRPr lang="en-GB" dirty="0">
              <a:latin typeface="Abadi" panose="020B0604020104020204" pitchFamily="34" charset="0"/>
            </a:endParaRPr>
          </a:p>
          <a:p>
            <a:endParaRPr lang="en-US" dirty="0">
              <a:latin typeface="Abadi" panose="020B0604020104020204" pitchFamily="34" charset="0"/>
            </a:endParaRPr>
          </a:p>
        </p:txBody>
      </p:sp>
    </p:spTree>
    <p:extLst>
      <p:ext uri="{BB962C8B-B14F-4D97-AF65-F5344CB8AC3E}">
        <p14:creationId xmlns:p14="http://schemas.microsoft.com/office/powerpoint/2010/main" val="231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232FB0-F345-01AC-A139-9AD9B734C878}"/>
              </a:ext>
            </a:extLst>
          </p:cNvPr>
          <p:cNvSpPr>
            <a:spLocks noGrp="1"/>
          </p:cNvSpPr>
          <p:nvPr>
            <p:ph type="body" sz="quarter" idx="12"/>
          </p:nvPr>
        </p:nvSpPr>
        <p:spPr>
          <a:xfrm>
            <a:off x="1238031" y="756019"/>
            <a:ext cx="10694066" cy="999934"/>
          </a:xfrm>
        </p:spPr>
        <p:txBody>
          <a:bodyPr/>
          <a:lstStyle/>
          <a:p>
            <a:r>
              <a:rPr lang="en-US" dirty="0">
                <a:latin typeface="Bradley Hand ITC" panose="03070402050302030203" pitchFamily="66" charset="77"/>
              </a:rPr>
              <a:t>After 29 Years of TRIPS: Two Narratives</a:t>
            </a:r>
          </a:p>
        </p:txBody>
      </p:sp>
      <p:sp>
        <p:nvSpPr>
          <p:cNvPr id="3" name="Text Placeholder 2">
            <a:extLst>
              <a:ext uri="{FF2B5EF4-FFF2-40B4-BE49-F238E27FC236}">
                <a16:creationId xmlns:a16="http://schemas.microsoft.com/office/drawing/2014/main" id="{330CDF08-25EB-F54F-2566-105885FAC118}"/>
              </a:ext>
            </a:extLst>
          </p:cNvPr>
          <p:cNvSpPr>
            <a:spLocks noGrp="1"/>
          </p:cNvSpPr>
          <p:nvPr>
            <p:ph type="body" sz="quarter" idx="13"/>
          </p:nvPr>
        </p:nvSpPr>
        <p:spPr>
          <a:xfrm>
            <a:off x="588580" y="2339966"/>
            <a:ext cx="10694066" cy="3296905"/>
          </a:xfrm>
        </p:spPr>
        <p:txBody>
          <a:bodyPr/>
          <a:lstStyle/>
          <a:p>
            <a:pPr marL="285750" indent="-285750">
              <a:buFont typeface="Arial" panose="020B0604020202020204" pitchFamily="34" charset="0"/>
              <a:buChar char="•"/>
            </a:pPr>
            <a:r>
              <a:rPr lang="en-GB" sz="2000" dirty="0">
                <a:effectLst/>
                <a:latin typeface="Abadi" panose="020B0604020104020204" pitchFamily="34" charset="0"/>
              </a:rPr>
              <a:t>It seems that the IP system is creating two kinds of narratives, namely </a:t>
            </a:r>
            <a:r>
              <a:rPr lang="en-GB" sz="2000" dirty="0">
                <a:solidFill>
                  <a:srgbClr val="007166"/>
                </a:solidFill>
                <a:effectLst/>
                <a:latin typeface="Abadi" panose="020B0604020104020204" pitchFamily="34" charset="0"/>
              </a:rPr>
              <a:t>‘‘IP for all’’, </a:t>
            </a:r>
            <a:r>
              <a:rPr lang="en-GB" sz="2000" dirty="0">
                <a:effectLst/>
                <a:latin typeface="Abadi" panose="020B0604020104020204" pitchFamily="34" charset="0"/>
              </a:rPr>
              <a:t>and </a:t>
            </a:r>
            <a:r>
              <a:rPr lang="en-GB" sz="2000" dirty="0">
                <a:solidFill>
                  <a:schemeClr val="accent1"/>
                </a:solidFill>
                <a:effectLst/>
                <a:latin typeface="Abadi" panose="020B0604020104020204" pitchFamily="34" charset="0"/>
              </a:rPr>
              <a:t>‘‘IP is all’’.</a:t>
            </a:r>
          </a:p>
          <a:p>
            <a:pPr marL="285750" indent="-285750">
              <a:buFont typeface="Arial" panose="020B0604020202020204" pitchFamily="34" charset="0"/>
              <a:buChar char="•"/>
            </a:pPr>
            <a:r>
              <a:rPr lang="en-GB" sz="2000" dirty="0">
                <a:effectLst/>
                <a:latin typeface="Abadi" panose="020B0604020104020204" pitchFamily="34" charset="0"/>
              </a:rPr>
              <a:t> Here ‘‘IP for all’’ refers to the scholarship that views IP’s primary act as </a:t>
            </a:r>
            <a:r>
              <a:rPr lang="en-GB" sz="2000" dirty="0">
                <a:latin typeface="Abadi" panose="020B0604020104020204" pitchFamily="34" charset="0"/>
              </a:rPr>
              <a:t>an </a:t>
            </a:r>
            <a:r>
              <a:rPr lang="en-GB" sz="2000" dirty="0">
                <a:effectLst/>
                <a:latin typeface="Abadi" panose="020B0604020104020204" pitchFamily="34" charset="0"/>
              </a:rPr>
              <a:t>incentive in order to serve the public interest.</a:t>
            </a:r>
          </a:p>
          <a:p>
            <a:pPr marL="285750" indent="-285750">
              <a:buFont typeface="Arial" panose="020B0604020202020204" pitchFamily="34" charset="0"/>
              <a:buChar char="•"/>
            </a:pPr>
            <a:r>
              <a:rPr lang="en-GB" sz="2000" dirty="0">
                <a:effectLst/>
                <a:latin typeface="Abadi" panose="020B0604020104020204" pitchFamily="34" charset="0"/>
              </a:rPr>
              <a:t>Whereas ‘‘IP is all’’ highlights the private property regime of IP protection that emphasizes exclusivity. </a:t>
            </a:r>
          </a:p>
          <a:p>
            <a:pPr marL="285750" indent="-285750">
              <a:buFont typeface="Arial" panose="020B0604020202020204" pitchFamily="34" charset="0"/>
              <a:buChar char="•"/>
            </a:pPr>
            <a:r>
              <a:rPr lang="en-GB" sz="2000" dirty="0">
                <a:latin typeface="Abadi" panose="020B0604020104020204" pitchFamily="34" charset="0"/>
              </a:rPr>
              <a:t>The globalization of IP was not envisioned to be a </a:t>
            </a:r>
            <a:r>
              <a:rPr lang="en-GB" sz="2000" dirty="0">
                <a:highlight>
                  <a:srgbClr val="FFFF00"/>
                </a:highlight>
                <a:latin typeface="Abadi" panose="020B0604020104020204" pitchFamily="34" charset="0"/>
              </a:rPr>
              <a:t>substitute for international public good and</a:t>
            </a:r>
            <a:r>
              <a:rPr lang="en-GB" sz="2000" dirty="0">
                <a:latin typeface="Abadi" panose="020B0604020104020204" pitchFamily="34" charset="0"/>
              </a:rPr>
              <a:t> instead it was hoped to prevent market failure through incentive justification.</a:t>
            </a:r>
          </a:p>
          <a:p>
            <a:pPr marL="285750" indent="-285750">
              <a:buFont typeface="Arial" panose="020B0604020202020204" pitchFamily="34" charset="0"/>
              <a:buChar char="•"/>
            </a:pPr>
            <a:endParaRPr lang="en-GB" sz="2000" dirty="0">
              <a:effectLst/>
              <a:latin typeface="Abadi" panose="020B0604020104020204" pitchFamily="34" charset="0"/>
            </a:endParaRPr>
          </a:p>
          <a:p>
            <a:endParaRPr lang="en-US" sz="2000" dirty="0">
              <a:latin typeface="Abadi" panose="020B0604020104020204" pitchFamily="34" charset="0"/>
            </a:endParaRPr>
          </a:p>
        </p:txBody>
      </p:sp>
    </p:spTree>
    <p:extLst>
      <p:ext uri="{BB962C8B-B14F-4D97-AF65-F5344CB8AC3E}">
        <p14:creationId xmlns:p14="http://schemas.microsoft.com/office/powerpoint/2010/main" val="372142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CCA14A-DF6C-A091-CEEC-224A33B3EB55}"/>
              </a:ext>
            </a:extLst>
          </p:cNvPr>
          <p:cNvSpPr>
            <a:spLocks noGrp="1"/>
          </p:cNvSpPr>
          <p:nvPr>
            <p:ph type="body" sz="quarter" idx="12"/>
          </p:nvPr>
        </p:nvSpPr>
        <p:spPr>
          <a:xfrm>
            <a:off x="2322785" y="786206"/>
            <a:ext cx="4782207" cy="495747"/>
          </a:xfrm>
        </p:spPr>
        <p:txBody>
          <a:bodyPr/>
          <a:lstStyle/>
          <a:p>
            <a:r>
              <a:rPr lang="en-US" dirty="0">
                <a:latin typeface="Bradley Hand" pitchFamily="2" charset="77"/>
              </a:rPr>
              <a:t>IP Scholarship</a:t>
            </a:r>
          </a:p>
        </p:txBody>
      </p:sp>
      <p:sp>
        <p:nvSpPr>
          <p:cNvPr id="3" name="Text Placeholder 2">
            <a:extLst>
              <a:ext uri="{FF2B5EF4-FFF2-40B4-BE49-F238E27FC236}">
                <a16:creationId xmlns:a16="http://schemas.microsoft.com/office/drawing/2014/main" id="{16D5FF28-D375-4739-50EB-5DAB1072A451}"/>
              </a:ext>
            </a:extLst>
          </p:cNvPr>
          <p:cNvSpPr>
            <a:spLocks noGrp="1"/>
          </p:cNvSpPr>
          <p:nvPr>
            <p:ph type="body" sz="quarter" idx="13"/>
          </p:nvPr>
        </p:nvSpPr>
        <p:spPr>
          <a:xfrm>
            <a:off x="482857" y="1567492"/>
            <a:ext cx="10899845" cy="4034522"/>
          </a:xfrm>
        </p:spPr>
        <p:txBody>
          <a:bodyPr/>
          <a:lstStyle/>
          <a:p>
            <a:pPr marL="285750" indent="-285750">
              <a:buFont typeface="Arial" panose="020B0604020202020204" pitchFamily="34" charset="0"/>
              <a:buChar char="•"/>
            </a:pPr>
            <a:endParaRPr lang="en-GB" sz="1800" dirty="0">
              <a:effectLst/>
              <a:latin typeface="Abadi" panose="020B0604020104020204" pitchFamily="34" charset="0"/>
            </a:endParaRPr>
          </a:p>
          <a:p>
            <a:pPr marL="285750" indent="-285750">
              <a:buFont typeface="Arial" panose="020B0604020202020204" pitchFamily="34" charset="0"/>
              <a:buChar char="•"/>
            </a:pPr>
            <a:r>
              <a:rPr lang="en-GB" sz="1800" dirty="0">
                <a:effectLst/>
                <a:latin typeface="Abadi" panose="020B0604020104020204" pitchFamily="34" charset="0"/>
              </a:rPr>
              <a:t>Some scholars have introduced the concept of the </a:t>
            </a:r>
            <a:r>
              <a:rPr lang="en-GB" sz="1800" dirty="0">
                <a:solidFill>
                  <a:srgbClr val="007166"/>
                </a:solidFill>
                <a:effectLst/>
                <a:latin typeface="Abadi" panose="020B0604020104020204" pitchFamily="34" charset="0"/>
              </a:rPr>
              <a:t>commons</a:t>
            </a:r>
            <a:r>
              <a:rPr lang="en-GB" sz="1800" dirty="0">
                <a:effectLst/>
                <a:latin typeface="Abadi" panose="020B0604020104020204" pitchFamily="34" charset="0"/>
              </a:rPr>
              <a:t> into the IP regime (Dusollier, 2012)</a:t>
            </a:r>
          </a:p>
          <a:p>
            <a:pPr marL="285750" indent="-285750">
              <a:buFont typeface="Arial" panose="020B0604020202020204" pitchFamily="34" charset="0"/>
              <a:buChar char="•"/>
            </a:pPr>
            <a:r>
              <a:rPr lang="en-GB" sz="1800" dirty="0">
                <a:latin typeface="Abadi" panose="020B0604020104020204" pitchFamily="34" charset="0"/>
              </a:rPr>
              <a:t>A</a:t>
            </a:r>
            <a:r>
              <a:rPr lang="en-GB" sz="1800" dirty="0">
                <a:effectLst/>
                <a:latin typeface="Abadi" panose="020B0604020104020204" pitchFamily="34" charset="0"/>
              </a:rPr>
              <a:t>uthors have used </a:t>
            </a:r>
            <a:r>
              <a:rPr lang="en-GB" sz="1800" dirty="0">
                <a:solidFill>
                  <a:srgbClr val="FF0000"/>
                </a:solidFill>
                <a:effectLst/>
                <a:latin typeface="Abadi" panose="020B0604020104020204" pitchFamily="34" charset="0"/>
              </a:rPr>
              <a:t>freedom of expression </a:t>
            </a:r>
            <a:r>
              <a:rPr lang="en-GB" sz="1800" dirty="0">
                <a:effectLst/>
                <a:latin typeface="Abadi" panose="020B0604020104020204" pitchFamily="34" charset="0"/>
              </a:rPr>
              <a:t>as a tool to address digitization challenges to copyright protection in order to find a balance between users and rights holders (Izyumenko, 2016)</a:t>
            </a:r>
          </a:p>
          <a:p>
            <a:pPr marL="285750" indent="-285750">
              <a:buFont typeface="Arial" panose="020B0604020202020204" pitchFamily="34" charset="0"/>
              <a:buChar char="•"/>
            </a:pPr>
            <a:r>
              <a:rPr lang="en-GB" sz="1800" dirty="0">
                <a:effectLst/>
                <a:latin typeface="Abadi" panose="020B0604020104020204" pitchFamily="34" charset="0"/>
              </a:rPr>
              <a:t>Human rights principles have often been used when IP conflicts with public health or other public interests reminding us that IP should not be read as anti-social (Geiger, 2013)</a:t>
            </a:r>
          </a:p>
          <a:p>
            <a:pPr marL="285750" indent="-285750">
              <a:buFont typeface="Arial" panose="020B0604020202020204" pitchFamily="34" charset="0"/>
              <a:buChar char="•"/>
            </a:pPr>
            <a:r>
              <a:rPr lang="en-GB" sz="1800" dirty="0">
                <a:latin typeface="Abadi" panose="020B0604020104020204" pitchFamily="34" charset="0"/>
              </a:rPr>
              <a:t>T</a:t>
            </a:r>
            <a:r>
              <a:rPr lang="en-GB" sz="1800" dirty="0">
                <a:effectLst/>
                <a:latin typeface="Abadi" panose="020B0604020104020204" pitchFamily="34" charset="0"/>
              </a:rPr>
              <a:t>he use of </a:t>
            </a:r>
            <a:r>
              <a:rPr lang="en-GB" sz="1800" dirty="0">
                <a:solidFill>
                  <a:srgbClr val="00B050"/>
                </a:solidFill>
                <a:effectLst/>
                <a:latin typeface="Abadi" panose="020B0604020104020204" pitchFamily="34" charset="0"/>
              </a:rPr>
              <a:t>human rights as a framework for IP </a:t>
            </a:r>
            <a:r>
              <a:rPr lang="en-GB" sz="1800" dirty="0">
                <a:effectLst/>
                <a:latin typeface="Abadi" panose="020B0604020104020204" pitchFamily="34" charset="0"/>
              </a:rPr>
              <a:t>has been equally contested </a:t>
            </a:r>
            <a:r>
              <a:rPr lang="en-GB" sz="1800" dirty="0">
                <a:latin typeface="Abadi" panose="020B0604020104020204" pitchFamily="34" charset="0"/>
              </a:rPr>
              <a:t>(Yu,2019: Okediji, 2018)</a:t>
            </a:r>
          </a:p>
          <a:p>
            <a:pPr marL="285750" indent="-285750">
              <a:buFont typeface="Arial" panose="020B0604020202020204" pitchFamily="34" charset="0"/>
              <a:buChar char="•"/>
            </a:pPr>
            <a:r>
              <a:rPr lang="en-GB" sz="1800" dirty="0">
                <a:effectLst/>
                <a:latin typeface="Abadi" panose="020B0604020104020204" pitchFamily="34" charset="0"/>
              </a:rPr>
              <a:t>Scholars have engaged in the emerging discourse on global constitutionalism to examine the development of IP through ‘‘new constitutionalism’’. (Griffiths and </a:t>
            </a:r>
            <a:r>
              <a:rPr lang="en-GB" sz="1800" dirty="0" err="1">
                <a:effectLst/>
                <a:latin typeface="Abadi" panose="020B0604020104020204" pitchFamily="34" charset="0"/>
              </a:rPr>
              <a:t>Mylly</a:t>
            </a:r>
            <a:r>
              <a:rPr lang="en-GB" sz="1800" dirty="0">
                <a:effectLst/>
                <a:latin typeface="Abadi" panose="020B0604020104020204" pitchFamily="34" charset="0"/>
              </a:rPr>
              <a:t> 2021)</a:t>
            </a:r>
          </a:p>
          <a:p>
            <a:pPr marL="285750" indent="-285750">
              <a:buFont typeface="Arial" panose="020B0604020202020204" pitchFamily="34" charset="0"/>
              <a:buChar char="•"/>
            </a:pPr>
            <a:endParaRPr lang="en-GB" dirty="0">
              <a:latin typeface="Abadi" panose="020B0604020104020204" pitchFamily="34" charset="0"/>
            </a:endParaRPr>
          </a:p>
          <a:p>
            <a:endParaRPr lang="en-GB" dirty="0">
              <a:latin typeface="Abadi" panose="020B0604020104020204" pitchFamily="34" charset="0"/>
            </a:endParaRPr>
          </a:p>
          <a:p>
            <a:endParaRPr lang="en-GB" dirty="0">
              <a:latin typeface="Abadi" panose="020B0604020104020204" pitchFamily="34" charset="0"/>
            </a:endParaRPr>
          </a:p>
          <a:p>
            <a:endParaRPr lang="en-GB" dirty="0">
              <a:latin typeface="Abadi" panose="020B0604020104020204" pitchFamily="34" charset="0"/>
            </a:endParaRPr>
          </a:p>
          <a:p>
            <a:endParaRPr lang="en-GB" dirty="0">
              <a:latin typeface="Abadi" panose="020B0604020104020204" pitchFamily="34" charset="0"/>
            </a:endParaRPr>
          </a:p>
          <a:p>
            <a:endParaRPr lang="en-GB" dirty="0">
              <a:latin typeface="Abadi" panose="020B0604020104020204" pitchFamily="34" charset="0"/>
            </a:endParaRPr>
          </a:p>
          <a:p>
            <a:endParaRPr lang="en-US" dirty="0">
              <a:latin typeface="Abadi" panose="020B0604020104020204" pitchFamily="34" charset="0"/>
            </a:endParaRPr>
          </a:p>
        </p:txBody>
      </p:sp>
    </p:spTree>
    <p:extLst>
      <p:ext uri="{BB962C8B-B14F-4D97-AF65-F5344CB8AC3E}">
        <p14:creationId xmlns:p14="http://schemas.microsoft.com/office/powerpoint/2010/main" val="289601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B83EF7-E99A-6A89-B599-388E5ABD5CB2}"/>
              </a:ext>
            </a:extLst>
          </p:cNvPr>
          <p:cNvSpPr>
            <a:spLocks noGrp="1"/>
          </p:cNvSpPr>
          <p:nvPr>
            <p:ph type="body" sz="quarter" idx="12"/>
          </p:nvPr>
        </p:nvSpPr>
        <p:spPr>
          <a:xfrm>
            <a:off x="3944112" y="2791779"/>
            <a:ext cx="4303776" cy="999934"/>
          </a:xfrm>
        </p:spPr>
        <p:txBody>
          <a:bodyPr/>
          <a:lstStyle/>
          <a:p>
            <a:pPr algn="ctr"/>
            <a:r>
              <a:rPr lang="en-US" sz="3600" dirty="0">
                <a:latin typeface="Bradley Hand" pitchFamily="2" charset="77"/>
              </a:rPr>
              <a:t>Intervention</a:t>
            </a:r>
          </a:p>
        </p:txBody>
      </p:sp>
    </p:spTree>
    <p:extLst>
      <p:ext uri="{BB962C8B-B14F-4D97-AF65-F5344CB8AC3E}">
        <p14:creationId xmlns:p14="http://schemas.microsoft.com/office/powerpoint/2010/main" val="387036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99A838-612D-F0AD-7CA7-AD77BF38911A}"/>
              </a:ext>
            </a:extLst>
          </p:cNvPr>
          <p:cNvSpPr>
            <a:spLocks noGrp="1"/>
          </p:cNvSpPr>
          <p:nvPr>
            <p:ph type="body" sz="quarter" idx="12"/>
          </p:nvPr>
        </p:nvSpPr>
        <p:spPr>
          <a:xfrm>
            <a:off x="1585482" y="945858"/>
            <a:ext cx="7588468" cy="999934"/>
          </a:xfrm>
        </p:spPr>
        <p:txBody>
          <a:bodyPr/>
          <a:lstStyle/>
          <a:p>
            <a:r>
              <a:rPr lang="en-GB" sz="2400" dirty="0">
                <a:effectLst/>
                <a:latin typeface="Bradley Hand" pitchFamily="2" charset="77"/>
              </a:rPr>
              <a:t>II. Third World Approaches to International law </a:t>
            </a:r>
            <a:endParaRPr lang="en-GB" sz="2400" dirty="0">
              <a:latin typeface="Bradley Hand" pitchFamily="2" charset="77"/>
            </a:endParaRPr>
          </a:p>
          <a:p>
            <a:endParaRPr lang="en-US" sz="2400" b="0" dirty="0">
              <a:latin typeface="Bradley Hand" pitchFamily="2" charset="77"/>
            </a:endParaRPr>
          </a:p>
        </p:txBody>
      </p:sp>
      <p:sp>
        <p:nvSpPr>
          <p:cNvPr id="3" name="Text Placeholder 2">
            <a:extLst>
              <a:ext uri="{FF2B5EF4-FFF2-40B4-BE49-F238E27FC236}">
                <a16:creationId xmlns:a16="http://schemas.microsoft.com/office/drawing/2014/main" id="{9013333D-F9DC-74E4-6845-469483FAB3E9}"/>
              </a:ext>
            </a:extLst>
          </p:cNvPr>
          <p:cNvSpPr>
            <a:spLocks noGrp="1"/>
          </p:cNvSpPr>
          <p:nvPr>
            <p:ph type="body" sz="quarter" idx="13"/>
          </p:nvPr>
        </p:nvSpPr>
        <p:spPr>
          <a:xfrm>
            <a:off x="395210" y="1655805"/>
            <a:ext cx="10849439" cy="4127158"/>
          </a:xfrm>
        </p:spPr>
        <p:txBody>
          <a:bodyPr/>
          <a:lstStyle/>
          <a:p>
            <a:endParaRPr lang="en-GB" sz="1800" dirty="0">
              <a:latin typeface="Abadi" panose="020B0604020104020204" pitchFamily="34" charset="0"/>
            </a:endParaRPr>
          </a:p>
          <a:p>
            <a:pPr marL="285750" indent="-285750">
              <a:buFont typeface="Arial" panose="020B0604020202020204" pitchFamily="34" charset="0"/>
              <a:buChar char="•"/>
            </a:pPr>
            <a:r>
              <a:rPr lang="en-GB" sz="1800" dirty="0">
                <a:effectLst/>
                <a:latin typeface="Abadi" panose="020B0604020104020204" pitchFamily="34" charset="0"/>
              </a:rPr>
              <a:t>TWAIL is a movement that seeks to oust Western hegemony in international law and give voice to Third World countries. </a:t>
            </a:r>
          </a:p>
          <a:p>
            <a:pPr marL="285750" indent="-285750">
              <a:buFont typeface="Arial" panose="020B0604020202020204" pitchFamily="34" charset="0"/>
              <a:buChar char="•"/>
            </a:pPr>
            <a:r>
              <a:rPr lang="en-GB" sz="1800" dirty="0">
                <a:effectLst/>
                <a:latin typeface="Abadi" panose="020B0604020104020204" pitchFamily="34" charset="0"/>
              </a:rPr>
              <a:t>TWAIL's objective is to deconstruct and expose international law that is transformative and regressive.</a:t>
            </a:r>
          </a:p>
          <a:p>
            <a:pPr marL="285750" indent="-285750">
              <a:buFont typeface="Arial" panose="020B0604020202020204" pitchFamily="34" charset="0"/>
              <a:buChar char="•"/>
            </a:pPr>
            <a:r>
              <a:rPr lang="en-GB" sz="1800" dirty="0">
                <a:latin typeface="Abadi" panose="020B0604020104020204" pitchFamily="34" charset="0"/>
              </a:rPr>
              <a:t>T</a:t>
            </a:r>
            <a:r>
              <a:rPr lang="en-GB" sz="1800" dirty="0">
                <a:effectLst/>
                <a:latin typeface="Abadi" panose="020B0604020104020204" pitchFamily="34" charset="0"/>
              </a:rPr>
              <a:t>he transformation of ‘international law from being a language of oppression to a language of emancipation’</a:t>
            </a:r>
            <a:r>
              <a:rPr lang="en-GB" sz="1800" dirty="0">
                <a:solidFill>
                  <a:srgbClr val="517AAD"/>
                </a:solidFill>
                <a:effectLst/>
                <a:latin typeface="Abadi" panose="020B0604020104020204" pitchFamily="34" charset="0"/>
              </a:rPr>
              <a:t> </a:t>
            </a:r>
            <a:r>
              <a:rPr lang="en-GB" sz="1800" dirty="0">
                <a:effectLst/>
                <a:latin typeface="Abadi" panose="020B0604020104020204" pitchFamily="34" charset="0"/>
              </a:rPr>
              <a:t>is needed to achieve and promote global justice</a:t>
            </a:r>
            <a:r>
              <a:rPr lang="en-GB" sz="1800" dirty="0">
                <a:latin typeface="Abadi" panose="020B0604020104020204" pitchFamily="34" charset="0"/>
              </a:rPr>
              <a:t> </a:t>
            </a:r>
            <a:r>
              <a:rPr lang="en-GB" sz="1800" dirty="0">
                <a:effectLst/>
                <a:latin typeface="Abadi" panose="020B0604020104020204" pitchFamily="34" charset="0"/>
              </a:rPr>
              <a:t>(Anghie and Chimni, 2003).</a:t>
            </a:r>
          </a:p>
          <a:p>
            <a:pPr marL="285750" indent="-285750">
              <a:buFont typeface="Arial" panose="020B0604020202020204" pitchFamily="34" charset="0"/>
              <a:buChar char="•"/>
            </a:pPr>
            <a:r>
              <a:rPr lang="en-GB" sz="1800" dirty="0">
                <a:effectLst/>
                <a:latin typeface="Abadi" panose="020B0604020104020204" pitchFamily="34" charset="0"/>
              </a:rPr>
              <a:t>This can be achieved by bringing interest to the Third Word/Global South and developing a narrative that is based on colonial history, power, identity and concerns of Third World countries. </a:t>
            </a:r>
          </a:p>
          <a:p>
            <a:pPr marL="285750" indent="-285750">
              <a:buFont typeface="Arial" panose="020B0604020202020204" pitchFamily="34" charset="0"/>
              <a:buChar char="•"/>
            </a:pPr>
            <a:r>
              <a:rPr lang="en-GB" sz="1800" dirty="0">
                <a:latin typeface="Abadi" panose="020B0604020104020204" pitchFamily="34" charset="0"/>
              </a:rPr>
              <a:t>It aims to create a system of international law that acknowledge and serves interest of the people of Third World. </a:t>
            </a:r>
          </a:p>
          <a:p>
            <a:pPr marL="285750" indent="-285750">
              <a:buFont typeface="Arial" panose="020B0604020202020204" pitchFamily="34" charset="0"/>
              <a:buChar char="•"/>
            </a:pPr>
            <a:r>
              <a:rPr lang="en-GB" sz="1800" dirty="0">
                <a:effectLst/>
                <a:latin typeface="Abadi" panose="020B0604020104020204" pitchFamily="34" charset="0"/>
              </a:rPr>
              <a:t>The diversity of TWAIL scholarship is one of its more striking features.</a:t>
            </a:r>
            <a:endParaRPr lang="en-GB" sz="1400" dirty="0">
              <a:latin typeface="Abadi" panose="020B0604020104020204" pitchFamily="34" charset="0"/>
            </a:endParaRPr>
          </a:p>
          <a:p>
            <a:pPr marL="285750" indent="-285750">
              <a:buFont typeface="Arial" panose="020B0604020202020204" pitchFamily="34" charset="0"/>
              <a:buChar char="•"/>
            </a:pPr>
            <a:endParaRPr lang="en-GB" sz="1800" dirty="0">
              <a:latin typeface="Abadi" panose="020B0604020104020204" pitchFamily="34" charset="0"/>
            </a:endParaRPr>
          </a:p>
          <a:p>
            <a:pPr marL="285750" indent="-285750">
              <a:buFont typeface="Arial" panose="020B0604020202020204" pitchFamily="34" charset="0"/>
              <a:buChar char="•"/>
            </a:pPr>
            <a:endParaRPr lang="en-GB" sz="1000" dirty="0">
              <a:latin typeface="Abadi" panose="020B0604020104020204" pitchFamily="34" charset="0"/>
            </a:endParaRPr>
          </a:p>
          <a:p>
            <a:pPr marL="285750" indent="-285750">
              <a:buFont typeface="Arial" panose="020B0604020202020204" pitchFamily="34" charset="0"/>
              <a:buChar char="•"/>
            </a:pPr>
            <a:endParaRPr lang="en-GB" sz="1100" dirty="0">
              <a:latin typeface="Abadi" panose="020B0604020104020204" pitchFamily="34" charset="0"/>
            </a:endParaRPr>
          </a:p>
          <a:p>
            <a:pPr marL="285750" indent="-285750">
              <a:buFont typeface="Arial" panose="020B0604020202020204" pitchFamily="34" charset="0"/>
              <a:buChar char="•"/>
            </a:pPr>
            <a:endParaRPr lang="en-GB" sz="1400" dirty="0">
              <a:latin typeface="Abadi" panose="020B0604020104020204" pitchFamily="34" charset="0"/>
            </a:endParaRPr>
          </a:p>
          <a:p>
            <a:r>
              <a:rPr lang="en-GB" sz="1800" dirty="0">
                <a:effectLst/>
                <a:latin typeface="Abadi" panose="020B0604020104020204" pitchFamily="34" charset="0"/>
              </a:rPr>
              <a:t> </a:t>
            </a:r>
            <a:endParaRPr lang="en-GB" dirty="0">
              <a:latin typeface="Abadi" panose="020B0604020104020204" pitchFamily="34" charset="0"/>
            </a:endParaRPr>
          </a:p>
          <a:p>
            <a:endParaRPr lang="en-US" dirty="0">
              <a:latin typeface="Abadi" panose="020B0604020104020204" pitchFamily="34" charset="0"/>
            </a:endParaRPr>
          </a:p>
        </p:txBody>
      </p:sp>
    </p:spTree>
    <p:extLst>
      <p:ext uri="{BB962C8B-B14F-4D97-AF65-F5344CB8AC3E}">
        <p14:creationId xmlns:p14="http://schemas.microsoft.com/office/powerpoint/2010/main" val="296873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dissolve">
                                      <p:cBhvr>
                                        <p:cTn id="2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D84530-3B7F-CB21-D56E-14244C077C98}"/>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5F0AAB19-720C-BB65-70C4-4A5ED5665C7A}"/>
              </a:ext>
            </a:extLst>
          </p:cNvPr>
          <p:cNvSpPr>
            <a:spLocks noGrp="1"/>
          </p:cNvSpPr>
          <p:nvPr>
            <p:ph type="body" sz="quarter" idx="13"/>
          </p:nvPr>
        </p:nvSpPr>
        <p:spPr>
          <a:xfrm>
            <a:off x="864973" y="2075934"/>
            <a:ext cx="10873945" cy="3138617"/>
          </a:xfrm>
        </p:spPr>
        <p:txBody>
          <a:bodyPr/>
          <a:lstStyle/>
          <a:p>
            <a:pPr marL="285750" indent="-285750" algn="just">
              <a:buFont typeface="Arial" panose="020B0604020202020204" pitchFamily="34" charset="0"/>
              <a:buChar char="•"/>
            </a:pPr>
            <a:endParaRPr lang="en-GB" sz="2000" dirty="0">
              <a:effectLst/>
              <a:latin typeface="Abadi" panose="020B0604020104020204" pitchFamily="34" charset="0"/>
            </a:endParaRPr>
          </a:p>
          <a:p>
            <a:pPr marL="285750" indent="-285750" algn="just">
              <a:buFont typeface="Arial" panose="020B0604020202020204" pitchFamily="34" charset="0"/>
              <a:buChar char="•"/>
            </a:pPr>
            <a:r>
              <a:rPr lang="en-GB" sz="2000" dirty="0">
                <a:effectLst/>
                <a:latin typeface="Abadi" panose="020B0604020104020204" pitchFamily="34" charset="0"/>
              </a:rPr>
              <a:t>TWAIL scholarship evolved in response and in resistance to the discourse of the Western industrialised and colonial population, examining how international law further helps to legitimise imperial policies that have resulted in the transplantation of colonial practices in Third World countries. </a:t>
            </a:r>
          </a:p>
          <a:p>
            <a:pPr marL="285750" indent="-285750" algn="just">
              <a:buFont typeface="Arial" panose="020B0604020202020204" pitchFamily="34" charset="0"/>
              <a:buChar char="•"/>
            </a:pPr>
            <a:r>
              <a:rPr lang="en-GB" sz="2000" dirty="0">
                <a:effectLst/>
                <a:latin typeface="Abadi" panose="020B0604020104020204" pitchFamily="34" charset="0"/>
              </a:rPr>
              <a:t> TWAIL scholarship has faced criticism for ‘not creating a vessel for their reimaging international law’ (Naz Khatoon Modirzadeh, 2024)</a:t>
            </a:r>
          </a:p>
          <a:p>
            <a:pPr marL="285750" indent="-285750" algn="just">
              <a:buFont typeface="Arial" panose="020B0604020202020204" pitchFamily="34" charset="0"/>
              <a:buChar char="•"/>
            </a:pPr>
            <a:endParaRPr lang="en-GB" sz="2000" dirty="0">
              <a:latin typeface="Abadi" panose="020B0604020104020204" pitchFamily="34" charset="0"/>
            </a:endParaRPr>
          </a:p>
          <a:p>
            <a:pPr algn="just"/>
            <a:endParaRPr lang="en-US" sz="2000" dirty="0">
              <a:latin typeface="Abadi" panose="020B0604020104020204" pitchFamily="34" charset="0"/>
            </a:endParaRPr>
          </a:p>
        </p:txBody>
      </p:sp>
    </p:spTree>
    <p:extLst>
      <p:ext uri="{BB962C8B-B14F-4D97-AF65-F5344CB8AC3E}">
        <p14:creationId xmlns:p14="http://schemas.microsoft.com/office/powerpoint/2010/main" val="1341383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A9A007-A741-EFE6-38F5-0475DC2C7B64}"/>
              </a:ext>
            </a:extLst>
          </p:cNvPr>
          <p:cNvSpPr>
            <a:spLocks noGrp="1"/>
          </p:cNvSpPr>
          <p:nvPr>
            <p:ph type="body" sz="quarter" idx="12"/>
          </p:nvPr>
        </p:nvSpPr>
        <p:spPr>
          <a:xfrm>
            <a:off x="1562862" y="620079"/>
            <a:ext cx="7123938" cy="637221"/>
          </a:xfrm>
        </p:spPr>
        <p:txBody>
          <a:bodyPr/>
          <a:lstStyle/>
          <a:p>
            <a:r>
              <a:rPr lang="en-GB" sz="2400" dirty="0">
                <a:effectLst/>
                <a:latin typeface="Bradley Hand" pitchFamily="2" charset="77"/>
              </a:rPr>
              <a:t>TWAILER’s Readin</a:t>
            </a:r>
            <a:r>
              <a:rPr lang="en-GB" sz="2400" dirty="0">
                <a:latin typeface="Bradley Hand" pitchFamily="2" charset="77"/>
              </a:rPr>
              <a:t>g of Intellectual Property</a:t>
            </a:r>
          </a:p>
          <a:p>
            <a:pPr algn="ctr"/>
            <a:endParaRPr lang="en-US" sz="2400" dirty="0">
              <a:latin typeface="Bradley Hand" pitchFamily="2" charset="77"/>
              <a:ea typeface="Grantha Sangam MN" pitchFamily="2" charset="0"/>
              <a:cs typeface="Grantha Sangam MN" pitchFamily="2" charset="0"/>
            </a:endParaRPr>
          </a:p>
        </p:txBody>
      </p:sp>
      <p:sp>
        <p:nvSpPr>
          <p:cNvPr id="3" name="Text Placeholder 2">
            <a:extLst>
              <a:ext uri="{FF2B5EF4-FFF2-40B4-BE49-F238E27FC236}">
                <a16:creationId xmlns:a16="http://schemas.microsoft.com/office/drawing/2014/main" id="{EBC96C23-577F-BEDD-FCA0-4DDF9ED018B1}"/>
              </a:ext>
            </a:extLst>
          </p:cNvPr>
          <p:cNvSpPr>
            <a:spLocks noGrp="1"/>
          </p:cNvSpPr>
          <p:nvPr>
            <p:ph type="body" sz="quarter" idx="13"/>
          </p:nvPr>
        </p:nvSpPr>
        <p:spPr>
          <a:xfrm>
            <a:off x="510745" y="1257299"/>
            <a:ext cx="11228173" cy="4980621"/>
          </a:xfrm>
        </p:spPr>
        <p:txBody>
          <a:bodyPr/>
          <a:lstStyle/>
          <a:p>
            <a:endParaRPr lang="en-GB" sz="1800" i="1" dirty="0">
              <a:effectLst/>
              <a:latin typeface="Abadi" panose="020B0604020104020204" pitchFamily="34" charset="0"/>
            </a:endParaRPr>
          </a:p>
          <a:p>
            <a:pPr marL="285750" indent="-285750">
              <a:buFont typeface="Arial" panose="020B0604020202020204" pitchFamily="34" charset="0"/>
              <a:buChar char="•"/>
            </a:pPr>
            <a:r>
              <a:rPr lang="en-GB" sz="1800" i="1" dirty="0">
                <a:effectLst/>
                <a:latin typeface="Abadi" panose="020B0604020104020204" pitchFamily="34" charset="0"/>
              </a:rPr>
              <a:t>First, </a:t>
            </a:r>
            <a:r>
              <a:rPr lang="en-GB" sz="1800" dirty="0">
                <a:effectLst/>
                <a:latin typeface="Abadi" panose="020B0604020104020204" pitchFamily="34" charset="0"/>
              </a:rPr>
              <a:t>IP as colonial transplant. </a:t>
            </a:r>
          </a:p>
          <a:p>
            <a:pPr marL="285750" indent="-285750">
              <a:buFont typeface="Arial" panose="020B0604020202020204" pitchFamily="34" charset="0"/>
              <a:buChar char="•"/>
            </a:pPr>
            <a:r>
              <a:rPr lang="en-GB" sz="1800" dirty="0">
                <a:effectLst/>
                <a:latin typeface="Abadi" panose="020B0604020104020204" pitchFamily="34" charset="0"/>
              </a:rPr>
              <a:t>International IP evolved through the agency of colonial rule.</a:t>
            </a:r>
            <a:r>
              <a:rPr lang="en-GB" sz="1800" dirty="0">
                <a:solidFill>
                  <a:srgbClr val="517AAD"/>
                </a:solidFill>
                <a:effectLst/>
                <a:latin typeface="Abadi" panose="020B0604020104020204" pitchFamily="34" charset="0"/>
              </a:rPr>
              <a:t> </a:t>
            </a:r>
            <a:r>
              <a:rPr lang="en-GB" sz="1800" dirty="0">
                <a:effectLst/>
                <a:latin typeface="Abadi" panose="020B0604020104020204" pitchFamily="34" charset="0"/>
              </a:rPr>
              <a:t>The colonial transplants of IPRs were designed to expand commercial relations</a:t>
            </a:r>
            <a:r>
              <a:rPr lang="en-GB" sz="1800" dirty="0">
                <a:solidFill>
                  <a:srgbClr val="517AAD"/>
                </a:solidFill>
                <a:effectLst/>
                <a:latin typeface="Abadi" panose="020B0604020104020204" pitchFamily="34" charset="0"/>
              </a:rPr>
              <a:t> </a:t>
            </a:r>
            <a:r>
              <a:rPr lang="en-GB" sz="1800" dirty="0">
                <a:effectLst/>
                <a:latin typeface="Abadi" panose="020B0604020104020204" pitchFamily="34" charset="0"/>
              </a:rPr>
              <a:t>by controlling the colonial markets</a:t>
            </a:r>
            <a:r>
              <a:rPr lang="en-GB" sz="1800" dirty="0">
                <a:solidFill>
                  <a:srgbClr val="517AAD"/>
                </a:solidFill>
                <a:latin typeface="Abadi" panose="020B0604020104020204" pitchFamily="34" charset="0"/>
              </a:rPr>
              <a:t> </a:t>
            </a:r>
            <a:r>
              <a:rPr lang="en-GB" sz="1800" dirty="0">
                <a:solidFill>
                  <a:srgbClr val="517AAD"/>
                </a:solidFill>
                <a:effectLst/>
                <a:latin typeface="Abadi" panose="020B0604020104020204" pitchFamily="34" charset="0"/>
              </a:rPr>
              <a:t> </a:t>
            </a:r>
            <a:r>
              <a:rPr lang="en-GB" sz="1800" dirty="0">
                <a:effectLst/>
                <a:latin typeface="Abadi" panose="020B0604020104020204" pitchFamily="34" charset="0"/>
              </a:rPr>
              <a:t>and achieving uniformity in territories under colonial rul</a:t>
            </a:r>
            <a:r>
              <a:rPr lang="en-GB" sz="1800" dirty="0">
                <a:latin typeface="Abadi" panose="020B0604020104020204" pitchFamily="34" charset="0"/>
              </a:rPr>
              <a:t>e.</a:t>
            </a:r>
          </a:p>
          <a:p>
            <a:pPr marL="285750" indent="-285750">
              <a:buFont typeface="Arial" panose="020B0604020202020204" pitchFamily="34" charset="0"/>
              <a:buChar char="•"/>
            </a:pPr>
            <a:r>
              <a:rPr lang="en-GB" sz="1800" dirty="0">
                <a:latin typeface="Abadi" panose="020B0604020104020204" pitchFamily="34" charset="0"/>
              </a:rPr>
              <a:t>T</a:t>
            </a:r>
            <a:r>
              <a:rPr lang="en-GB" sz="1800" dirty="0">
                <a:effectLst/>
                <a:latin typeface="Abadi" panose="020B0604020104020204" pitchFamily="34" charset="0"/>
              </a:rPr>
              <a:t>he colonial powers negotiated on behalf of their colonies in drafting the first multilateral treaties – the Paris Convention for the Protection of Industrial Property (1883) and the Berne Convention for the Protection of Literary and Artistic Works (1886) to maintain their imperial control over IP within their expanding empires as part of their colonial policy. </a:t>
            </a:r>
            <a:endParaRPr lang="en-GB" sz="1800" dirty="0">
              <a:latin typeface="Abadi" panose="020B0604020104020204" pitchFamily="34" charset="0"/>
            </a:endParaRPr>
          </a:p>
          <a:p>
            <a:pPr marL="285750" indent="-285750">
              <a:buFont typeface="Arial" panose="020B0604020202020204" pitchFamily="34" charset="0"/>
              <a:buChar char="•"/>
            </a:pPr>
            <a:r>
              <a:rPr lang="en-GB" sz="1800" dirty="0">
                <a:effectLst/>
                <a:latin typeface="Abadi" panose="020B0604020104020204" pitchFamily="34" charset="0"/>
              </a:rPr>
              <a:t>Although formal imperialism came to an end, many countries’ IP laws were influenced by the former colonial power. </a:t>
            </a:r>
            <a:endParaRPr lang="en-GB" sz="1800" dirty="0">
              <a:latin typeface="Abadi" panose="020B0604020104020204" pitchFamily="34" charset="0"/>
            </a:endParaRPr>
          </a:p>
          <a:p>
            <a:pPr marL="285750" indent="-285750">
              <a:buFont typeface="Arial" panose="020B0604020202020204" pitchFamily="34" charset="0"/>
              <a:buChar char="•"/>
            </a:pPr>
            <a:r>
              <a:rPr lang="en-GB" sz="1800" dirty="0">
                <a:effectLst/>
                <a:latin typeface="Abadi" panose="020B0604020104020204" pitchFamily="34" charset="0"/>
              </a:rPr>
              <a:t>Although the colonial power transplanted norms in their colonies, they did not invest in developing local expertise and institutions to cater for and to nurture IP development. As a result, many countries emerged with a lack of expertise and weak institutions. </a:t>
            </a:r>
          </a:p>
          <a:p>
            <a:pPr marL="285750" indent="-285750">
              <a:buFont typeface="Arial" panose="020B0604020202020204" pitchFamily="34" charset="0"/>
              <a:buChar char="•"/>
            </a:pPr>
            <a:endParaRPr lang="en-GB" sz="2000" dirty="0">
              <a:latin typeface="Abadi" panose="020B0604020104020204" pitchFamily="34" charset="0"/>
            </a:endParaRPr>
          </a:p>
          <a:p>
            <a:pPr marL="285750" indent="-285750">
              <a:buFont typeface="Arial" panose="020B0604020202020204" pitchFamily="34" charset="0"/>
              <a:buChar char="•"/>
            </a:pPr>
            <a:endParaRPr lang="en-GB" sz="2000" dirty="0">
              <a:latin typeface="Abadi" panose="020B0604020104020204" pitchFamily="34" charset="0"/>
            </a:endParaRPr>
          </a:p>
          <a:p>
            <a:pPr marL="285750" indent="-285750">
              <a:buFont typeface="Arial" panose="020B0604020202020204" pitchFamily="34" charset="0"/>
              <a:buChar char="•"/>
            </a:pPr>
            <a:endParaRPr lang="en-GB" sz="2000" dirty="0">
              <a:latin typeface="Abadi" panose="020B0604020104020204" pitchFamily="34" charset="0"/>
            </a:endParaRPr>
          </a:p>
          <a:p>
            <a:endParaRPr lang="en-US" sz="2000" dirty="0">
              <a:latin typeface="Abadi" panose="020B0604020104020204" pitchFamily="34" charset="0"/>
            </a:endParaRPr>
          </a:p>
        </p:txBody>
      </p:sp>
    </p:spTree>
    <p:extLst>
      <p:ext uri="{BB962C8B-B14F-4D97-AF65-F5344CB8AC3E}">
        <p14:creationId xmlns:p14="http://schemas.microsoft.com/office/powerpoint/2010/main" val="122858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92DF81-7207-97C2-F805-066E8AA5B6F1}"/>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4A64141B-7870-AD3C-576F-8429F2EC4C83}"/>
              </a:ext>
            </a:extLst>
          </p:cNvPr>
          <p:cNvSpPr>
            <a:spLocks noGrp="1"/>
          </p:cNvSpPr>
          <p:nvPr>
            <p:ph type="body" sz="quarter" idx="13"/>
          </p:nvPr>
        </p:nvSpPr>
        <p:spPr>
          <a:xfrm>
            <a:off x="234778" y="2434281"/>
            <a:ext cx="11384198" cy="2356794"/>
          </a:xfrm>
        </p:spPr>
        <p:txBody>
          <a:bodyPr/>
          <a:lstStyle/>
          <a:p>
            <a:pPr marL="342900" indent="-342900">
              <a:buFont typeface="Arial" panose="020B0604020202020204" pitchFamily="34" charset="0"/>
              <a:buChar char="•"/>
            </a:pPr>
            <a:r>
              <a:rPr lang="en-GB" sz="2000" i="1" dirty="0">
                <a:latin typeface="Abadi" panose="020B0604020104020204" pitchFamily="34" charset="0"/>
              </a:rPr>
              <a:t>Second</a:t>
            </a:r>
            <a:r>
              <a:rPr lang="en-GB" sz="2000" dirty="0">
                <a:latin typeface="Abadi" panose="020B0604020104020204" pitchFamily="34" charset="0"/>
              </a:rPr>
              <a:t>, I</a:t>
            </a:r>
            <a:r>
              <a:rPr lang="en-GB" sz="2000" dirty="0">
                <a:effectLst/>
                <a:latin typeface="Abadi" panose="020B0604020104020204" pitchFamily="34" charset="0"/>
              </a:rPr>
              <a:t>nternationalisation of [intellectual] property rights. TWAILers have questioned the propertisation of IP for monopolising knowledge, which has been further commodified through the TRIPS Agreement. </a:t>
            </a:r>
          </a:p>
          <a:p>
            <a:pPr marL="342900" indent="-342900">
              <a:buFont typeface="Arial" panose="020B0604020202020204" pitchFamily="34" charset="0"/>
              <a:buChar char="•"/>
            </a:pPr>
            <a:r>
              <a:rPr lang="en-GB" sz="2000" dirty="0">
                <a:latin typeface="Abadi" panose="020B0604020104020204" pitchFamily="34" charset="0"/>
              </a:rPr>
              <a:t>For </a:t>
            </a:r>
            <a:r>
              <a:rPr lang="en-GB" sz="2000" dirty="0">
                <a:effectLst/>
                <a:latin typeface="Abadi" panose="020B0604020104020204" pitchFamily="34" charset="0"/>
              </a:rPr>
              <a:t>TWAILers, TRIPS is an </a:t>
            </a:r>
            <a:r>
              <a:rPr lang="en-GB" sz="2000" dirty="0">
                <a:solidFill>
                  <a:srgbClr val="FF0000"/>
                </a:solidFill>
                <a:effectLst/>
                <a:latin typeface="Abadi" panose="020B0604020104020204" pitchFamily="34" charset="0"/>
              </a:rPr>
              <a:t>idealistic project </a:t>
            </a:r>
            <a:r>
              <a:rPr lang="en-GB" sz="2000" dirty="0">
                <a:effectLst/>
                <a:latin typeface="Abadi" panose="020B0604020104020204" pitchFamily="34" charset="0"/>
              </a:rPr>
              <a:t>that strengthens private property rights at the international level. </a:t>
            </a:r>
            <a:r>
              <a:rPr lang="en-GB" sz="2000" dirty="0">
                <a:latin typeface="Abadi" panose="020B0604020104020204" pitchFamily="34" charset="0"/>
              </a:rPr>
              <a:t> </a:t>
            </a:r>
          </a:p>
          <a:p>
            <a:pPr marL="342900" indent="-342900">
              <a:buFont typeface="Arial" panose="020B0604020202020204" pitchFamily="34" charset="0"/>
              <a:buChar char="•"/>
            </a:pPr>
            <a:r>
              <a:rPr lang="en-GB" sz="2000" dirty="0">
                <a:effectLst/>
                <a:latin typeface="Abadi" panose="020B0604020104020204" pitchFamily="34" charset="0"/>
              </a:rPr>
              <a:t>TWAILers believe that elevating property regulations to the international level will result in a loss of state control over property regimes. </a:t>
            </a:r>
          </a:p>
          <a:p>
            <a:endParaRPr lang="en-US" sz="2000" dirty="0"/>
          </a:p>
        </p:txBody>
      </p:sp>
    </p:spTree>
    <p:extLst>
      <p:ext uri="{BB962C8B-B14F-4D97-AF65-F5344CB8AC3E}">
        <p14:creationId xmlns:p14="http://schemas.microsoft.com/office/powerpoint/2010/main" val="421884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99F38E-5AA7-994F-A65D-2FBBCBC37E58}"/>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D3D60058-F79C-EFFA-8AAB-718716928D30}"/>
              </a:ext>
            </a:extLst>
          </p:cNvPr>
          <p:cNvSpPr>
            <a:spLocks noGrp="1"/>
          </p:cNvSpPr>
          <p:nvPr>
            <p:ph type="body" sz="quarter" idx="13"/>
          </p:nvPr>
        </p:nvSpPr>
        <p:spPr>
          <a:xfrm>
            <a:off x="405423" y="2285999"/>
            <a:ext cx="11213553" cy="2746375"/>
          </a:xfrm>
        </p:spPr>
        <p:txBody>
          <a:bodyPr/>
          <a:lstStyle/>
          <a:p>
            <a:pPr marL="285750" indent="-285750">
              <a:buFont typeface="Arial" panose="020B0604020202020204" pitchFamily="34" charset="0"/>
              <a:buChar char="•"/>
            </a:pPr>
            <a:r>
              <a:rPr lang="en-GB" sz="2000" i="1" dirty="0">
                <a:effectLst/>
                <a:latin typeface="Abadi" panose="020B0604020104020204" pitchFamily="34" charset="0"/>
              </a:rPr>
              <a:t>Third, </a:t>
            </a:r>
            <a:r>
              <a:rPr lang="en-GB" sz="2000" dirty="0">
                <a:effectLst/>
                <a:latin typeface="Abadi" panose="020B0604020104020204" pitchFamily="34" charset="0"/>
              </a:rPr>
              <a:t>the role of industrialist lobbyist coalitions. TWAILers are against the universalisation of IP through the hegemonic power of developed countries. </a:t>
            </a:r>
          </a:p>
          <a:p>
            <a:pPr marL="285750" indent="-285750">
              <a:buFont typeface="Arial" panose="020B0604020202020204" pitchFamily="34" charset="0"/>
              <a:buChar char="•"/>
            </a:pPr>
            <a:endParaRPr lang="en-GB" sz="2000" dirty="0">
              <a:effectLst/>
              <a:latin typeface="Abadi" panose="020B0604020104020204" pitchFamily="34" charset="0"/>
            </a:endParaRPr>
          </a:p>
          <a:p>
            <a:pPr marL="285750" indent="-285750">
              <a:buFont typeface="Arial" panose="020B0604020202020204" pitchFamily="34" charset="0"/>
              <a:buChar char="•"/>
            </a:pPr>
            <a:r>
              <a:rPr lang="en-GB" sz="2000" i="1" dirty="0">
                <a:effectLst/>
                <a:latin typeface="Abadi" panose="020B0604020104020204" pitchFamily="34" charset="0"/>
              </a:rPr>
              <a:t>Fourth, </a:t>
            </a:r>
            <a:r>
              <a:rPr lang="en-GB" sz="2000" dirty="0">
                <a:effectLst/>
                <a:latin typeface="Abadi" panose="020B0604020104020204" pitchFamily="34" charset="0"/>
              </a:rPr>
              <a:t>TRIPS agreement as a compromised text. The developing countries had the option of either accepting the trade sanctions, which could have meant they were denied market access or accepting the TRIPS Agreement. They opted for the latter since they perceived it to be the lesser of two evils.</a:t>
            </a:r>
            <a:endParaRPr lang="en-GB" sz="2000" dirty="0">
              <a:latin typeface="Abadi" panose="020B0604020104020204" pitchFamily="34" charset="0"/>
            </a:endParaRPr>
          </a:p>
          <a:p>
            <a:pPr marL="285750" indent="-285750">
              <a:buFont typeface="Arial" panose="020B0604020202020204" pitchFamily="34" charset="0"/>
              <a:buChar char="•"/>
            </a:pPr>
            <a:endParaRPr lang="en-GB" sz="1800" dirty="0">
              <a:latin typeface="Abadi" panose="020B0604020104020204" pitchFamily="34" charset="0"/>
            </a:endParaRPr>
          </a:p>
          <a:p>
            <a:endParaRPr lang="en-US" sz="1800" dirty="0"/>
          </a:p>
        </p:txBody>
      </p:sp>
    </p:spTree>
    <p:extLst>
      <p:ext uri="{BB962C8B-B14F-4D97-AF65-F5344CB8AC3E}">
        <p14:creationId xmlns:p14="http://schemas.microsoft.com/office/powerpoint/2010/main" val="2187218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1D6DFC-EF9E-13EA-0DB8-3C2E7391A4EB}"/>
              </a:ext>
            </a:extLst>
          </p:cNvPr>
          <p:cNvSpPr>
            <a:spLocks noGrp="1"/>
          </p:cNvSpPr>
          <p:nvPr>
            <p:ph type="body" sz="quarter" idx="12"/>
          </p:nvPr>
        </p:nvSpPr>
        <p:spPr>
          <a:xfrm>
            <a:off x="1318260" y="791665"/>
            <a:ext cx="9555480" cy="671511"/>
          </a:xfrm>
        </p:spPr>
        <p:txBody>
          <a:bodyPr/>
          <a:lstStyle/>
          <a:p>
            <a:r>
              <a:rPr lang="en-GB" sz="2800" dirty="0">
                <a:effectLst/>
                <a:latin typeface="Bradley Hand" pitchFamily="2" charset="77"/>
              </a:rPr>
              <a:t>TWAIL as a Methodological Tool</a:t>
            </a:r>
            <a:endParaRPr lang="en-US" dirty="0">
              <a:latin typeface="Bradley Hand" pitchFamily="2" charset="77"/>
            </a:endParaRPr>
          </a:p>
        </p:txBody>
      </p:sp>
      <p:sp>
        <p:nvSpPr>
          <p:cNvPr id="3" name="Text Placeholder 2">
            <a:extLst>
              <a:ext uri="{FF2B5EF4-FFF2-40B4-BE49-F238E27FC236}">
                <a16:creationId xmlns:a16="http://schemas.microsoft.com/office/drawing/2014/main" id="{5CA9D301-AB64-84A3-649E-C24217AAD70D}"/>
              </a:ext>
            </a:extLst>
          </p:cNvPr>
          <p:cNvSpPr>
            <a:spLocks noGrp="1"/>
          </p:cNvSpPr>
          <p:nvPr>
            <p:ph type="body" sz="quarter" idx="13"/>
          </p:nvPr>
        </p:nvSpPr>
        <p:spPr>
          <a:xfrm>
            <a:off x="334559" y="1757198"/>
            <a:ext cx="11478499" cy="3963979"/>
          </a:xfrm>
        </p:spPr>
        <p:txBody>
          <a:bodyPr/>
          <a:lstStyle/>
          <a:p>
            <a:pPr marL="285750" indent="-285750">
              <a:buFont typeface="Arial" panose="020B0604020202020204" pitchFamily="34" charset="0"/>
              <a:buChar char="•"/>
            </a:pPr>
            <a:endParaRPr lang="en-GB" sz="1800" dirty="0">
              <a:effectLst/>
              <a:latin typeface="Abadi" panose="020B0604020104020204" pitchFamily="34" charset="0"/>
            </a:endParaRPr>
          </a:p>
          <a:p>
            <a:pPr marL="285750" indent="-285750">
              <a:buFont typeface="Arial" panose="020B0604020202020204" pitchFamily="34" charset="0"/>
              <a:buChar char="•"/>
            </a:pPr>
            <a:r>
              <a:rPr lang="en-GB" sz="1800" dirty="0">
                <a:effectLst/>
                <a:latin typeface="Abadi" panose="020B0604020104020204" pitchFamily="34" charset="0"/>
              </a:rPr>
              <a:t>TWAIL is a reformist methodology that addresses IP counter hegemony from the Global South's viewpoint.</a:t>
            </a:r>
            <a:endParaRPr lang="en-GB" sz="1800" dirty="0">
              <a:latin typeface="Abadi" panose="020B0604020104020204" pitchFamily="34" charset="0"/>
            </a:endParaRPr>
          </a:p>
          <a:p>
            <a:pPr marL="285750" indent="-285750">
              <a:buFont typeface="Arial" panose="020B0604020202020204" pitchFamily="34" charset="0"/>
              <a:buChar char="•"/>
            </a:pPr>
            <a:r>
              <a:rPr lang="en-GB" sz="1800" dirty="0">
                <a:effectLst/>
                <a:latin typeface="Abadi" panose="020B0604020104020204" pitchFamily="34" charset="0"/>
              </a:rPr>
              <a:t>TWAIL critiques international IP rights and pinpoints how  actors and interests impact IP functions in the Global South. </a:t>
            </a:r>
            <a:endParaRPr lang="en-GB" dirty="0">
              <a:latin typeface="Abadi" panose="020B0604020104020204" pitchFamily="34" charset="0"/>
            </a:endParaRPr>
          </a:p>
          <a:p>
            <a:pPr marL="285750" indent="-285750">
              <a:buFont typeface="Arial" panose="020B0604020202020204" pitchFamily="34" charset="0"/>
              <a:buChar char="•"/>
            </a:pPr>
            <a:r>
              <a:rPr lang="en-GB" sz="1800" dirty="0">
                <a:effectLst/>
                <a:latin typeface="Abadi" panose="020B0604020104020204" pitchFamily="34" charset="0"/>
              </a:rPr>
              <a:t>TWAIL has been used as a framework to understand how pharmaceutical patents in Brazil, India and Nigeria were conceptualised, resisted and reformed according to their legal policies within the structural framework of TRIPS (Vani, 2020).</a:t>
            </a:r>
            <a:endParaRPr lang="en-GB" sz="1800" dirty="0">
              <a:latin typeface="Abadi" panose="020B0604020104020204" pitchFamily="34" charset="0"/>
            </a:endParaRPr>
          </a:p>
          <a:p>
            <a:pPr marL="285750" indent="-285750">
              <a:buFont typeface="Arial" panose="020B0604020202020204" pitchFamily="34" charset="0"/>
              <a:buChar char="•"/>
            </a:pPr>
            <a:r>
              <a:rPr lang="en-GB" sz="1800" dirty="0">
                <a:effectLst/>
                <a:latin typeface="Abadi" panose="020B0604020104020204" pitchFamily="34" charset="0"/>
              </a:rPr>
              <a:t>TWAIL, in general, could be a useful framework to rethink the role of IP at the local and grass‐root levels. </a:t>
            </a:r>
          </a:p>
          <a:p>
            <a:pPr marL="285750" indent="-285750">
              <a:buFont typeface="Arial" panose="020B0604020202020204" pitchFamily="34" charset="0"/>
              <a:buChar char="•"/>
            </a:pPr>
            <a:r>
              <a:rPr lang="en-GB" sz="1800" dirty="0">
                <a:effectLst/>
                <a:latin typeface="Abadi" panose="020B0604020104020204" pitchFamily="34" charset="0"/>
              </a:rPr>
              <a:t>TWAIL framework </a:t>
            </a:r>
            <a:r>
              <a:rPr lang="en-GB" sz="1800" dirty="0">
                <a:latin typeface="Abadi" panose="020B0604020104020204" pitchFamily="34" charset="0"/>
              </a:rPr>
              <a:t>allow us to understand </a:t>
            </a:r>
            <a:r>
              <a:rPr lang="en-GB" sz="1800" dirty="0">
                <a:effectLst/>
                <a:latin typeface="Abadi" panose="020B0604020104020204" pitchFamily="34" charset="0"/>
              </a:rPr>
              <a:t>how different actors’ function at local levels, as well as their viewpoints on IP and their functions vis‐à‐vis international IP rules. </a:t>
            </a:r>
            <a:endParaRPr lang="en-GB" dirty="0">
              <a:latin typeface="Abadi" panose="020B0604020104020204" pitchFamily="34" charset="0"/>
            </a:endParaRPr>
          </a:p>
          <a:p>
            <a:pPr marL="342900" indent="-342900">
              <a:buFont typeface="Arial" panose="020B0604020202020204" pitchFamily="34" charset="0"/>
              <a:buChar char="•"/>
            </a:pPr>
            <a:endParaRPr lang="en-GB" dirty="0">
              <a:latin typeface="Abadi" panose="020B0604020104020204" pitchFamily="34" charset="0"/>
            </a:endParaRPr>
          </a:p>
          <a:p>
            <a:pPr marL="342900" indent="-342900">
              <a:buFont typeface="Arial" panose="020B0604020202020204" pitchFamily="34" charset="0"/>
              <a:buChar char="•"/>
            </a:pPr>
            <a:endParaRPr lang="en-GB" dirty="0">
              <a:latin typeface="Abadi" panose="020B0604020104020204" pitchFamily="34" charset="0"/>
            </a:endParaRPr>
          </a:p>
          <a:p>
            <a:pPr marL="342900" indent="-342900">
              <a:buFont typeface="Arial" panose="020B0604020202020204" pitchFamily="34" charset="0"/>
              <a:buChar char="•"/>
            </a:pPr>
            <a:endParaRPr lang="en-US" dirty="0">
              <a:latin typeface="Abadi" panose="020B0604020104020204" pitchFamily="34" charset="0"/>
            </a:endParaRPr>
          </a:p>
        </p:txBody>
      </p:sp>
    </p:spTree>
    <p:extLst>
      <p:ext uri="{BB962C8B-B14F-4D97-AF65-F5344CB8AC3E}">
        <p14:creationId xmlns:p14="http://schemas.microsoft.com/office/powerpoint/2010/main" val="74311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3ACDDC-2014-B818-2658-3DA41BDF84C0}"/>
              </a:ext>
            </a:extLst>
          </p:cNvPr>
          <p:cNvSpPr>
            <a:spLocks noGrp="1"/>
          </p:cNvSpPr>
          <p:nvPr>
            <p:ph type="body" sz="quarter" idx="12"/>
          </p:nvPr>
        </p:nvSpPr>
        <p:spPr>
          <a:xfrm>
            <a:off x="558140" y="1269675"/>
            <a:ext cx="10521538" cy="998512"/>
          </a:xfrm>
        </p:spPr>
        <p:txBody>
          <a:bodyPr/>
          <a:lstStyle/>
          <a:p>
            <a:pPr algn="ctr"/>
            <a:r>
              <a:rPr lang="en-US" b="0" dirty="0">
                <a:latin typeface="Bradley Hand" pitchFamily="2" charset="77"/>
                <a:cs typeface="Calibri" panose="020F0502020204030204" pitchFamily="34" charset="0"/>
              </a:rPr>
              <a:t>Outline</a:t>
            </a:r>
          </a:p>
        </p:txBody>
      </p:sp>
      <p:sp>
        <p:nvSpPr>
          <p:cNvPr id="3" name="Text Placeholder 2">
            <a:extLst>
              <a:ext uri="{FF2B5EF4-FFF2-40B4-BE49-F238E27FC236}">
                <a16:creationId xmlns:a16="http://schemas.microsoft.com/office/drawing/2014/main" id="{136DF060-D2FF-DF6F-10D9-C8D49AC3F958}"/>
              </a:ext>
            </a:extLst>
          </p:cNvPr>
          <p:cNvSpPr>
            <a:spLocks noGrp="1"/>
          </p:cNvSpPr>
          <p:nvPr>
            <p:ph type="body" sz="quarter" idx="13"/>
          </p:nvPr>
        </p:nvSpPr>
        <p:spPr>
          <a:xfrm>
            <a:off x="850900" y="2268186"/>
            <a:ext cx="11012854" cy="2321627"/>
          </a:xfrm>
        </p:spPr>
        <p:txBody>
          <a:bodyPr/>
          <a:lstStyle/>
          <a:p>
            <a:endParaRPr lang="en-US" sz="2000" dirty="0">
              <a:latin typeface="Abadi" panose="020B0604020104020204" pitchFamily="34" charset="0"/>
              <a:cs typeface="Calibri" panose="020F0502020204030204" pitchFamily="34" charset="0"/>
            </a:endParaRPr>
          </a:p>
          <a:p>
            <a:pPr marL="514350" indent="-514350">
              <a:buFont typeface="+mj-lt"/>
              <a:buAutoNum type="romanUcPeriod"/>
            </a:pPr>
            <a:r>
              <a:rPr lang="en-US" sz="2000" b="0" dirty="0">
                <a:latin typeface="Abadi" panose="020B0604020104020204" pitchFamily="34" charset="0"/>
                <a:cs typeface="Calibri" panose="020F0502020204030204" pitchFamily="34" charset="0"/>
              </a:rPr>
              <a:t>The Context </a:t>
            </a:r>
            <a:endParaRPr lang="en-US" sz="2000" dirty="0">
              <a:latin typeface="Abadi" panose="020B0604020104020204" pitchFamily="34" charset="0"/>
              <a:cs typeface="Calibri" panose="020F0502020204030204" pitchFamily="34" charset="0"/>
            </a:endParaRPr>
          </a:p>
          <a:p>
            <a:pPr marL="514350" indent="-514350">
              <a:buFont typeface="+mj-lt"/>
              <a:buAutoNum type="romanUcPeriod"/>
            </a:pPr>
            <a:r>
              <a:rPr lang="en-GB" sz="2000" dirty="0">
                <a:effectLst/>
                <a:latin typeface="Abadi" panose="020B0604020104020204" pitchFamily="34" charset="0"/>
              </a:rPr>
              <a:t>Third World Approaches to International Law (TWAIL)</a:t>
            </a:r>
          </a:p>
          <a:p>
            <a:pPr marL="514350" indent="-514350">
              <a:buFont typeface="+mj-lt"/>
              <a:buAutoNum type="romanUcPeriod"/>
            </a:pPr>
            <a:r>
              <a:rPr lang="en-GB" sz="2000" dirty="0">
                <a:latin typeface="Abadi" panose="020B0604020104020204" pitchFamily="34" charset="0"/>
                <a:cs typeface="Calibri" panose="020F0502020204030204" pitchFamily="34" charset="0"/>
              </a:rPr>
              <a:t>TWAIL, (IP) Reforms and Responsibility</a:t>
            </a:r>
            <a:endParaRPr lang="en-US" sz="2000" dirty="0">
              <a:latin typeface="Abadi" panose="020B0604020104020204" pitchFamily="34" charset="0"/>
              <a:cs typeface="Calibri" panose="020F0502020204030204" pitchFamily="34" charset="0"/>
            </a:endParaRPr>
          </a:p>
          <a:p>
            <a:pPr marL="457200" indent="-457200">
              <a:buAutoNum type="alphaUcPeriod"/>
            </a:pPr>
            <a:endParaRPr lang="en-US" sz="2000" dirty="0">
              <a:latin typeface="Abadi" panose="020B0604020104020204" pitchFamily="34" charset="0"/>
              <a:cs typeface="Calibri" panose="020F0502020204030204" pitchFamily="34" charset="0"/>
            </a:endParaRPr>
          </a:p>
        </p:txBody>
      </p:sp>
    </p:spTree>
    <p:extLst>
      <p:ext uri="{BB962C8B-B14F-4D97-AF65-F5344CB8AC3E}">
        <p14:creationId xmlns:p14="http://schemas.microsoft.com/office/powerpoint/2010/main" val="3783909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8B9820-FAEC-0285-2F0D-BCDBF69BF377}"/>
              </a:ext>
            </a:extLst>
          </p:cNvPr>
          <p:cNvSpPr>
            <a:spLocks noGrp="1"/>
          </p:cNvSpPr>
          <p:nvPr>
            <p:ph type="body" sz="quarter" idx="12"/>
          </p:nvPr>
        </p:nvSpPr>
        <p:spPr>
          <a:xfrm>
            <a:off x="1309816" y="785042"/>
            <a:ext cx="6944498" cy="999934"/>
          </a:xfrm>
        </p:spPr>
        <p:txBody>
          <a:bodyPr/>
          <a:lstStyle/>
          <a:p>
            <a:r>
              <a:rPr lang="en-US" dirty="0">
                <a:latin typeface="Bradley Hand" pitchFamily="2" charset="77"/>
              </a:rPr>
              <a:t>So Far…. And moving head </a:t>
            </a:r>
          </a:p>
        </p:txBody>
      </p:sp>
      <p:sp>
        <p:nvSpPr>
          <p:cNvPr id="3" name="Text Placeholder 2">
            <a:extLst>
              <a:ext uri="{FF2B5EF4-FFF2-40B4-BE49-F238E27FC236}">
                <a16:creationId xmlns:a16="http://schemas.microsoft.com/office/drawing/2014/main" id="{EE60CF99-F6F5-44CB-7CF8-85FCC0661AC2}"/>
              </a:ext>
            </a:extLst>
          </p:cNvPr>
          <p:cNvSpPr>
            <a:spLocks noGrp="1"/>
          </p:cNvSpPr>
          <p:nvPr>
            <p:ph type="body" sz="quarter" idx="13"/>
          </p:nvPr>
        </p:nvSpPr>
        <p:spPr>
          <a:xfrm>
            <a:off x="468770" y="2087768"/>
            <a:ext cx="11356645" cy="3509844"/>
          </a:xfrm>
        </p:spPr>
        <p:txBody>
          <a:bodyPr/>
          <a:lstStyle/>
          <a:p>
            <a:pPr marL="285750" indent="-285750">
              <a:buFont typeface="Arial" panose="020B0604020202020204" pitchFamily="34" charset="0"/>
              <a:buChar char="•"/>
            </a:pPr>
            <a:r>
              <a:rPr lang="en-GB" sz="1800" b="0" i="0" u="none" strike="noStrike" dirty="0">
                <a:solidFill>
                  <a:srgbClr val="222222"/>
                </a:solidFill>
                <a:effectLst/>
                <a:latin typeface="Abadi" panose="020B0604020104020204" pitchFamily="34" charset="0"/>
              </a:rPr>
              <a:t>Many developing countries are building a </a:t>
            </a:r>
            <a:r>
              <a:rPr lang="en-GB" sz="1800" b="0" i="0" u="none" strike="noStrike" dirty="0">
                <a:solidFill>
                  <a:schemeClr val="accent1"/>
                </a:solidFill>
                <a:effectLst/>
                <a:latin typeface="Abadi" panose="020B0604020104020204" pitchFamily="34" charset="0"/>
              </a:rPr>
              <a:t>stronger digital infrastructure </a:t>
            </a:r>
            <a:r>
              <a:rPr lang="en-GB" sz="1800" b="0" i="0" u="none" strike="noStrike" dirty="0">
                <a:solidFill>
                  <a:srgbClr val="222222"/>
                </a:solidFill>
                <a:effectLst/>
                <a:latin typeface="Abadi" panose="020B0604020104020204" pitchFamily="34" charset="0"/>
              </a:rPr>
              <a:t>and are regulating a digital agenda to </a:t>
            </a:r>
            <a:r>
              <a:rPr lang="en-GB" sz="1800" b="0" i="0" u="none" strike="noStrike" dirty="0">
                <a:solidFill>
                  <a:srgbClr val="AC004D"/>
                </a:solidFill>
                <a:effectLst/>
                <a:latin typeface="Abadi" panose="020B0604020104020204" pitchFamily="34" charset="0"/>
              </a:rPr>
              <a:t>ensure first-mover advantage.</a:t>
            </a:r>
          </a:p>
          <a:p>
            <a:pPr marL="285750" indent="-285750">
              <a:buFont typeface="Arial" panose="020B0604020202020204" pitchFamily="34" charset="0"/>
              <a:buChar char="•"/>
            </a:pPr>
            <a:r>
              <a:rPr lang="en-GB" sz="1800" b="0" i="0" u="none" strike="noStrike" dirty="0">
                <a:solidFill>
                  <a:srgbClr val="222222"/>
                </a:solidFill>
                <a:effectLst/>
                <a:latin typeface="Abadi" panose="020B0604020104020204" pitchFamily="34" charset="0"/>
              </a:rPr>
              <a:t>The developed world continues to </a:t>
            </a:r>
            <a:r>
              <a:rPr lang="en-GB" sz="1800" b="0" i="0" u="none" strike="noStrike" dirty="0">
                <a:solidFill>
                  <a:schemeClr val="accent2"/>
                </a:solidFill>
                <a:effectLst/>
                <a:latin typeface="Abadi" panose="020B0604020104020204" pitchFamily="34" charset="0"/>
              </a:rPr>
              <a:t>use IP to maximize wealth creation</a:t>
            </a:r>
            <a:r>
              <a:rPr lang="en-GB" sz="1800" b="0" i="0" u="none" strike="noStrike" dirty="0">
                <a:solidFill>
                  <a:srgbClr val="222222"/>
                </a:solidFill>
                <a:effectLst/>
                <a:latin typeface="Abadi" panose="020B0604020104020204" pitchFamily="34" charset="0"/>
              </a:rPr>
              <a:t>, whereas  then TRIPS opponents but now major emerging national economies of BRICS - </a:t>
            </a:r>
            <a:r>
              <a:rPr lang="en-GB" sz="1800" dirty="0">
                <a:latin typeface="Abadi" panose="020B0604020104020204" pitchFamily="34" charset="0"/>
              </a:rPr>
              <a:t>Brazil, Russia, India, China, South Africa and others </a:t>
            </a:r>
            <a:r>
              <a:rPr lang="en-GB" sz="1800" dirty="0">
                <a:solidFill>
                  <a:srgbClr val="222222"/>
                </a:solidFill>
                <a:latin typeface="Abadi" panose="020B0604020104020204" pitchFamily="34" charset="0"/>
              </a:rPr>
              <a:t> (to some extent)</a:t>
            </a:r>
            <a:r>
              <a:rPr lang="en-GB" sz="1800" b="0" i="0" u="none" strike="noStrike" dirty="0">
                <a:solidFill>
                  <a:srgbClr val="222222"/>
                </a:solidFill>
                <a:effectLst/>
                <a:latin typeface="Abadi" panose="020B0604020104020204" pitchFamily="34" charset="0"/>
              </a:rPr>
              <a:t> have </a:t>
            </a:r>
            <a:r>
              <a:rPr lang="en-GB" sz="1800" b="0" i="0" u="none" strike="noStrike" dirty="0">
                <a:solidFill>
                  <a:srgbClr val="0070C0"/>
                </a:solidFill>
                <a:effectLst/>
                <a:latin typeface="Abadi" panose="020B0604020104020204" pitchFamily="34" charset="0"/>
              </a:rPr>
              <a:t>now reached a level of exporting IP rights globally.</a:t>
            </a:r>
          </a:p>
          <a:p>
            <a:pPr marL="285750" indent="-285750">
              <a:buFont typeface="Arial" panose="020B0604020202020204" pitchFamily="34" charset="0"/>
              <a:buChar char="•"/>
            </a:pPr>
            <a:r>
              <a:rPr lang="en-GB" sz="1800" b="0" i="0" u="none" strike="noStrike" dirty="0">
                <a:solidFill>
                  <a:schemeClr val="accent2"/>
                </a:solidFill>
                <a:effectLst/>
                <a:latin typeface="Abadi" panose="020B0604020104020204" pitchFamily="34" charset="0"/>
              </a:rPr>
              <a:t>Many developing countries are </a:t>
            </a:r>
            <a:r>
              <a:rPr lang="en-GB" sz="1800" b="0" i="0" u="none" strike="noStrike" dirty="0">
                <a:solidFill>
                  <a:srgbClr val="222222"/>
                </a:solidFill>
                <a:effectLst/>
                <a:latin typeface="Abadi" panose="020B0604020104020204" pitchFamily="34" charset="0"/>
              </a:rPr>
              <a:t>parties to TRIPS-plus agreements in the form of trade and investment agreements which they had viewed as threats to international IP. </a:t>
            </a:r>
          </a:p>
          <a:p>
            <a:pPr marL="285750" indent="-285750">
              <a:buFont typeface="Arial" panose="020B0604020202020204" pitchFamily="34" charset="0"/>
              <a:buChar char="•"/>
            </a:pPr>
            <a:r>
              <a:rPr lang="en-GB" sz="1800" b="0" i="0" u="none" strike="noStrike" dirty="0">
                <a:solidFill>
                  <a:srgbClr val="222222"/>
                </a:solidFill>
                <a:effectLst/>
                <a:latin typeface="Abadi" panose="020B0604020104020204" pitchFamily="34" charset="0"/>
              </a:rPr>
              <a:t>This development further </a:t>
            </a:r>
            <a:r>
              <a:rPr lang="en-GB" sz="1800" b="0" i="0" u="none" strike="noStrike" dirty="0">
                <a:solidFill>
                  <a:srgbClr val="0070C0"/>
                </a:solidFill>
                <a:effectLst/>
                <a:latin typeface="Abadi" panose="020B0604020104020204" pitchFamily="34" charset="0"/>
              </a:rPr>
              <a:t>increases the gap between least developed countries (LDCs)  </a:t>
            </a:r>
            <a:r>
              <a:rPr lang="en-GB" sz="1800" b="0" i="0" u="none" strike="noStrike" dirty="0">
                <a:solidFill>
                  <a:srgbClr val="00AFAB"/>
                </a:solidFill>
                <a:effectLst/>
                <a:latin typeface="Abadi" panose="020B0604020104020204" pitchFamily="34" charset="0"/>
              </a:rPr>
              <a:t>and developing and developed countries</a:t>
            </a:r>
            <a:r>
              <a:rPr lang="en-GB" sz="1800" b="0" i="0" u="none" strike="noStrike" dirty="0">
                <a:solidFill>
                  <a:srgbClr val="222222"/>
                </a:solidFill>
                <a:effectLst/>
                <a:latin typeface="Abadi" panose="020B0604020104020204" pitchFamily="34" charset="0"/>
              </a:rPr>
              <a:t>. </a:t>
            </a:r>
          </a:p>
        </p:txBody>
      </p:sp>
    </p:spTree>
    <p:extLst>
      <p:ext uri="{BB962C8B-B14F-4D97-AF65-F5344CB8AC3E}">
        <p14:creationId xmlns:p14="http://schemas.microsoft.com/office/powerpoint/2010/main" val="336570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C8A367-15F9-7873-1680-F20518E0ED06}"/>
              </a:ext>
            </a:extLst>
          </p:cNvPr>
          <p:cNvSpPr>
            <a:spLocks noGrp="1"/>
          </p:cNvSpPr>
          <p:nvPr>
            <p:ph type="body" sz="quarter" idx="12"/>
          </p:nvPr>
        </p:nvSpPr>
        <p:spPr>
          <a:xfrm>
            <a:off x="573024" y="953599"/>
            <a:ext cx="9917862" cy="912271"/>
          </a:xfrm>
        </p:spPr>
        <p:txBody>
          <a:bodyPr/>
          <a:lstStyle/>
          <a:p>
            <a:pPr algn="ctr"/>
            <a:r>
              <a:rPr lang="en-GB" sz="2400" dirty="0">
                <a:effectLst/>
                <a:latin typeface="Bradley Hand" pitchFamily="2" charset="77"/>
                <a:ea typeface="Calibri" panose="020F0502020204030204" pitchFamily="34" charset="0"/>
              </a:rPr>
              <a:t>The Promise of TRIPS: an LDCs perspective</a:t>
            </a:r>
            <a:r>
              <a:rPr lang="en-GB" sz="2400" dirty="0">
                <a:effectLst/>
                <a:latin typeface="Bradley Hand" pitchFamily="2" charset="77"/>
              </a:rPr>
              <a:t> </a:t>
            </a:r>
            <a:endParaRPr lang="en-US" sz="2400" dirty="0">
              <a:latin typeface="Bradley Hand" pitchFamily="2" charset="77"/>
            </a:endParaRPr>
          </a:p>
        </p:txBody>
      </p:sp>
      <p:sp>
        <p:nvSpPr>
          <p:cNvPr id="3" name="Text Placeholder 2">
            <a:extLst>
              <a:ext uri="{FF2B5EF4-FFF2-40B4-BE49-F238E27FC236}">
                <a16:creationId xmlns:a16="http://schemas.microsoft.com/office/drawing/2014/main" id="{E1D6986E-FA5D-35C0-547C-283BED7D71A1}"/>
              </a:ext>
            </a:extLst>
          </p:cNvPr>
          <p:cNvSpPr>
            <a:spLocks noGrp="1"/>
          </p:cNvSpPr>
          <p:nvPr>
            <p:ph type="body" sz="quarter" idx="13"/>
          </p:nvPr>
        </p:nvSpPr>
        <p:spPr>
          <a:xfrm>
            <a:off x="7869985" y="2553622"/>
            <a:ext cx="4032739" cy="2886835"/>
          </a:xfrm>
        </p:spPr>
        <p:txBody>
          <a:bodyPr/>
          <a:lstStyle/>
          <a:p>
            <a:endParaRPr lang="en-GB" sz="1800" dirty="0">
              <a:effectLst/>
              <a:latin typeface="Abadi" panose="020B0604020104020204" pitchFamily="34" charset="0"/>
            </a:endParaRPr>
          </a:p>
          <a:p>
            <a:r>
              <a:rPr lang="en-GB" sz="1800" dirty="0">
                <a:latin typeface="Abadi" panose="020B0604020104020204" pitchFamily="34" charset="0"/>
              </a:rPr>
              <a:t>“</a:t>
            </a:r>
            <a:r>
              <a:rPr lang="en-GB" sz="1800" dirty="0">
                <a:effectLst/>
                <a:latin typeface="Abadi" panose="020B0604020104020204" pitchFamily="34" charset="0"/>
              </a:rPr>
              <a:t>Recognizing also the special needs of the least-developed country Members in respect of maximum flexibility in the domestic implementation of laws and regulations in order to enable them to create a sound and viable technological base” (Preamble, TRIPS)</a:t>
            </a:r>
            <a:endParaRPr lang="en-GB" sz="1800" dirty="0">
              <a:latin typeface="Abadi" panose="020B0604020104020204" pitchFamily="34" charset="0"/>
            </a:endParaRPr>
          </a:p>
          <a:p>
            <a:endParaRPr lang="en-US" dirty="0"/>
          </a:p>
        </p:txBody>
      </p:sp>
      <p:pic>
        <p:nvPicPr>
          <p:cNvPr id="6" name="Picture 5" descr="A document with text on it&#10;&#10;Description automatically generated">
            <a:extLst>
              <a:ext uri="{FF2B5EF4-FFF2-40B4-BE49-F238E27FC236}">
                <a16:creationId xmlns:a16="http://schemas.microsoft.com/office/drawing/2014/main" id="{82EE8D3F-76B3-9380-770D-FBC8858B95F0}"/>
              </a:ext>
            </a:extLst>
          </p:cNvPr>
          <p:cNvPicPr>
            <a:picLocks noChangeAspect="1"/>
          </p:cNvPicPr>
          <p:nvPr/>
        </p:nvPicPr>
        <p:blipFill>
          <a:blip r:embed="rId2"/>
          <a:stretch>
            <a:fillRect/>
          </a:stretch>
        </p:blipFill>
        <p:spPr>
          <a:xfrm>
            <a:off x="155518" y="2470611"/>
            <a:ext cx="7596233" cy="3052859"/>
          </a:xfrm>
          <a:prstGeom prst="rect">
            <a:avLst/>
          </a:prstGeom>
        </p:spPr>
      </p:pic>
    </p:spTree>
    <p:extLst>
      <p:ext uri="{BB962C8B-B14F-4D97-AF65-F5344CB8AC3E}">
        <p14:creationId xmlns:p14="http://schemas.microsoft.com/office/powerpoint/2010/main" val="1956520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6B8A0C-5F84-C066-90E1-7BC38FD63A94}"/>
              </a:ext>
            </a:extLst>
          </p:cNvPr>
          <p:cNvSpPr>
            <a:spLocks noGrp="1"/>
          </p:cNvSpPr>
          <p:nvPr>
            <p:ph type="body" sz="quarter" idx="12"/>
          </p:nvPr>
        </p:nvSpPr>
        <p:spPr>
          <a:xfrm>
            <a:off x="401106" y="1813502"/>
            <a:ext cx="9573634" cy="617291"/>
          </a:xfrm>
        </p:spPr>
        <p:txBody>
          <a:bodyPr/>
          <a:lstStyle/>
          <a:p>
            <a:pPr algn="ctr"/>
            <a:r>
              <a:rPr lang="en-US" sz="2400" dirty="0">
                <a:latin typeface="Bradley Hand" pitchFamily="2" charset="77"/>
                <a:ea typeface="Grantha Sangam MN" pitchFamily="2" charset="0"/>
                <a:cs typeface="Grantha Sangam MN" pitchFamily="2" charset="0"/>
              </a:rPr>
              <a:t>TRIPS and Least Developed Countries Struggle</a:t>
            </a:r>
          </a:p>
        </p:txBody>
      </p:sp>
      <p:sp>
        <p:nvSpPr>
          <p:cNvPr id="3" name="Text Placeholder 2">
            <a:extLst>
              <a:ext uri="{FF2B5EF4-FFF2-40B4-BE49-F238E27FC236}">
                <a16:creationId xmlns:a16="http://schemas.microsoft.com/office/drawing/2014/main" id="{10F71EB0-2BD1-3DB6-0363-7ABCBAC31723}"/>
              </a:ext>
            </a:extLst>
          </p:cNvPr>
          <p:cNvSpPr>
            <a:spLocks noGrp="1"/>
          </p:cNvSpPr>
          <p:nvPr>
            <p:ph type="body" sz="quarter" idx="13"/>
          </p:nvPr>
        </p:nvSpPr>
        <p:spPr>
          <a:xfrm>
            <a:off x="769288" y="2685143"/>
            <a:ext cx="9573634" cy="2838326"/>
          </a:xfrm>
        </p:spPr>
        <p:txBody>
          <a:bodyPr/>
          <a:lstStyle/>
          <a:p>
            <a:pPr>
              <a:tabLst>
                <a:tab pos="5715000" algn="l"/>
              </a:tabLst>
            </a:pPr>
            <a:endParaRPr lang="en-GB" sz="2000" dirty="0">
              <a:effectLst/>
              <a:latin typeface="Abadi" panose="020B0604020104020204" pitchFamily="34" charset="0"/>
              <a:ea typeface="Calibri" panose="020F0502020204030204" pitchFamily="34" charset="0"/>
            </a:endParaRPr>
          </a:p>
          <a:p>
            <a:pPr marL="285750" indent="-285750">
              <a:buFont typeface="Arial" panose="020B0604020202020204" pitchFamily="34" charset="0"/>
              <a:buChar char="•"/>
              <a:tabLst>
                <a:tab pos="5715000" algn="l"/>
              </a:tabLst>
            </a:pPr>
            <a:r>
              <a:rPr lang="en-GB" sz="2000" dirty="0">
                <a:effectLst/>
                <a:latin typeface="Abadi" panose="020B0604020104020204" pitchFamily="34" charset="0"/>
                <a:ea typeface="Calibri" panose="020F0502020204030204" pitchFamily="34" charset="0"/>
              </a:rPr>
              <a:t>Institutional Struggles</a:t>
            </a:r>
          </a:p>
          <a:p>
            <a:pPr marL="285750" indent="-285750">
              <a:buFont typeface="Arial" panose="020B0604020202020204" pitchFamily="34" charset="0"/>
              <a:buChar char="•"/>
              <a:tabLst>
                <a:tab pos="5715000" algn="l"/>
              </a:tabLst>
            </a:pPr>
            <a:r>
              <a:rPr lang="en-GB" sz="2000" dirty="0">
                <a:effectLst/>
                <a:latin typeface="Abadi" panose="020B0604020104020204" pitchFamily="34" charset="0"/>
                <a:ea typeface="Calibri" panose="020F0502020204030204" pitchFamily="34" charset="0"/>
              </a:rPr>
              <a:t>Policy Struggles</a:t>
            </a:r>
            <a:endParaRPr lang="en-GB" sz="2000" dirty="0">
              <a:latin typeface="Abadi" panose="020B0604020104020204" pitchFamily="34" charset="0"/>
              <a:ea typeface="Calibri" panose="020F0502020204030204" pitchFamily="34" charset="0"/>
            </a:endParaRPr>
          </a:p>
          <a:p>
            <a:pPr marL="285750" indent="-285750">
              <a:buFont typeface="Arial" panose="020B0604020202020204" pitchFamily="34" charset="0"/>
              <a:buChar char="•"/>
              <a:tabLst>
                <a:tab pos="5715000" algn="l"/>
              </a:tabLst>
            </a:pPr>
            <a:r>
              <a:rPr lang="en-GB" sz="2000" dirty="0">
                <a:effectLst/>
                <a:latin typeface="Abadi" panose="020B0604020104020204" pitchFamily="34" charset="0"/>
                <a:ea typeface="Calibri" panose="020F0502020204030204" pitchFamily="34" charset="0"/>
              </a:rPr>
              <a:t>Implementation Struggles</a:t>
            </a:r>
            <a:endParaRPr lang="en-GB" sz="2000" dirty="0">
              <a:latin typeface="Abadi" panose="020B0604020104020204" pitchFamily="34" charset="0"/>
              <a:ea typeface="Calibri" panose="020F0502020204030204" pitchFamily="34" charset="0"/>
            </a:endParaRPr>
          </a:p>
          <a:p>
            <a:pPr marL="285750" indent="-285750">
              <a:buFont typeface="Arial" panose="020B0604020202020204" pitchFamily="34" charset="0"/>
              <a:buChar char="•"/>
              <a:tabLst>
                <a:tab pos="5715000" algn="l"/>
              </a:tabLst>
            </a:pPr>
            <a:r>
              <a:rPr lang="en-GB" sz="2000" dirty="0">
                <a:effectLst/>
                <a:latin typeface="Abadi" panose="020B0604020104020204" pitchFamily="34" charset="0"/>
                <a:ea typeface="Calibri" panose="020F0502020204030204" pitchFamily="34" charset="0"/>
              </a:rPr>
              <a:t>Innovation-Incentive Struggles</a:t>
            </a:r>
          </a:p>
          <a:p>
            <a:endParaRPr lang="en-US" sz="2000" b="1" dirty="0">
              <a:latin typeface="Abadi" panose="020B0604020104020204" pitchFamily="34" charset="0"/>
            </a:endParaRPr>
          </a:p>
        </p:txBody>
      </p:sp>
    </p:spTree>
    <p:extLst>
      <p:ext uri="{BB962C8B-B14F-4D97-AF65-F5344CB8AC3E}">
        <p14:creationId xmlns:p14="http://schemas.microsoft.com/office/powerpoint/2010/main" val="866351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D80C9F-2377-9B24-CBFE-5895BE6E0CF7}"/>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CCC6488E-0563-3FEB-E8E6-5BD03EAE8A2A}"/>
              </a:ext>
            </a:extLst>
          </p:cNvPr>
          <p:cNvSpPr>
            <a:spLocks noGrp="1"/>
          </p:cNvSpPr>
          <p:nvPr>
            <p:ph type="body" sz="quarter" idx="13"/>
          </p:nvPr>
        </p:nvSpPr>
        <p:spPr>
          <a:xfrm>
            <a:off x="1135117" y="2509235"/>
            <a:ext cx="10251042" cy="2413494"/>
          </a:xfrm>
        </p:spPr>
        <p:txBody>
          <a:bodyPr/>
          <a:lstStyle/>
          <a:p>
            <a:pPr marL="285750" indent="-285750">
              <a:buFont typeface="Arial" panose="020B0604020202020204" pitchFamily="34" charset="0"/>
              <a:buChar char="•"/>
            </a:pPr>
            <a:r>
              <a:rPr lang="en-GB" sz="2000" b="0" i="0" u="none" strike="noStrike" dirty="0">
                <a:solidFill>
                  <a:srgbClr val="222222"/>
                </a:solidFill>
                <a:effectLst/>
                <a:latin typeface="Abadi" panose="020B0604020104020204" pitchFamily="34" charset="0"/>
              </a:rPr>
              <a:t>In the context of the Global North and South debate on international IP, developing countries that were a voice for LDCs during the TRIPS Agreement have now also become exporters of IP, </a:t>
            </a:r>
            <a:r>
              <a:rPr lang="en-GB" sz="2000" b="0" i="0" u="none" strike="noStrike" dirty="0">
                <a:solidFill>
                  <a:srgbClr val="00AFAB"/>
                </a:solidFill>
                <a:effectLst/>
                <a:latin typeface="Abadi" panose="020B0604020104020204" pitchFamily="34" charset="0"/>
              </a:rPr>
              <a:t>so the question is who owns responsibility towards LDCs? </a:t>
            </a:r>
          </a:p>
          <a:p>
            <a:endParaRPr lang="en-GB" sz="2000" dirty="0">
              <a:solidFill>
                <a:srgbClr val="222222"/>
              </a:solidFill>
              <a:latin typeface="Abadi" panose="020B0604020104020204" pitchFamily="34" charset="0"/>
            </a:endParaRPr>
          </a:p>
          <a:p>
            <a:pPr marL="285750" indent="-285750">
              <a:buFont typeface="Arial" panose="020B0604020202020204" pitchFamily="34" charset="0"/>
              <a:buChar char="•"/>
            </a:pPr>
            <a:r>
              <a:rPr lang="en-GB" sz="2000" dirty="0">
                <a:solidFill>
                  <a:srgbClr val="222222"/>
                </a:solidFill>
                <a:latin typeface="Abadi" panose="020B0604020104020204" pitchFamily="34" charset="0"/>
              </a:rPr>
              <a:t>H</a:t>
            </a:r>
            <a:r>
              <a:rPr lang="en-GB" sz="2000" b="0" i="0" u="none" strike="noStrike" dirty="0">
                <a:solidFill>
                  <a:srgbClr val="222222"/>
                </a:solidFill>
                <a:effectLst/>
                <a:latin typeface="Abadi" panose="020B0604020104020204" pitchFamily="34" charset="0"/>
              </a:rPr>
              <a:t>ow can LDCs </a:t>
            </a:r>
            <a:r>
              <a:rPr lang="en-GB" sz="2000" b="0" i="0" u="none" strike="noStrike" dirty="0">
                <a:solidFill>
                  <a:schemeClr val="accent5"/>
                </a:solidFill>
                <a:effectLst/>
                <a:latin typeface="Abadi" panose="020B0604020104020204" pitchFamily="34" charset="0"/>
              </a:rPr>
              <a:t>minimize the increasing gap </a:t>
            </a:r>
            <a:r>
              <a:rPr lang="en-GB" sz="2000" b="0" i="0" u="none" strike="noStrike" dirty="0">
                <a:solidFill>
                  <a:srgbClr val="222222"/>
                </a:solidFill>
                <a:effectLst/>
                <a:latin typeface="Abadi" panose="020B0604020104020204" pitchFamily="34" charset="0"/>
              </a:rPr>
              <a:t>between them and developing and developed countries?</a:t>
            </a:r>
            <a:endParaRPr lang="en-US" sz="2000" dirty="0">
              <a:latin typeface="Abadi" panose="020B0604020104020204" pitchFamily="34" charset="0"/>
            </a:endParaRPr>
          </a:p>
          <a:p>
            <a:endParaRPr lang="en-US" sz="2000" dirty="0">
              <a:latin typeface="Abadi" panose="020B0604020104020204" pitchFamily="34" charset="0"/>
            </a:endParaRPr>
          </a:p>
        </p:txBody>
      </p:sp>
    </p:spTree>
    <p:extLst>
      <p:ext uri="{BB962C8B-B14F-4D97-AF65-F5344CB8AC3E}">
        <p14:creationId xmlns:p14="http://schemas.microsoft.com/office/powerpoint/2010/main" val="292312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10C46E-574C-E95E-82EF-EE9D536E77F4}"/>
              </a:ext>
            </a:extLst>
          </p:cNvPr>
          <p:cNvSpPr>
            <a:spLocks noGrp="1"/>
          </p:cNvSpPr>
          <p:nvPr>
            <p:ph type="body" sz="quarter" idx="12"/>
          </p:nvPr>
        </p:nvSpPr>
        <p:spPr>
          <a:xfrm>
            <a:off x="466219" y="0"/>
            <a:ext cx="11259561" cy="1266180"/>
          </a:xfrm>
        </p:spPr>
        <p:txBody>
          <a:bodyPr/>
          <a:lstStyle/>
          <a:p>
            <a:endParaRPr lang="en-GB" b="0" i="0" u="none" strike="noStrike" dirty="0">
              <a:solidFill>
                <a:srgbClr val="FF0000"/>
              </a:solidFill>
              <a:effectLst/>
              <a:latin typeface="Bradley Hand" pitchFamily="2" charset="77"/>
              <a:ea typeface="Grantha Sangam MN" pitchFamily="2" charset="0"/>
              <a:cs typeface="Grantha Sangam MN" pitchFamily="2" charset="0"/>
            </a:endParaRPr>
          </a:p>
          <a:p>
            <a:r>
              <a:rPr lang="en-GB" b="0" i="0" u="none" strike="noStrike" dirty="0">
                <a:solidFill>
                  <a:srgbClr val="FF0000"/>
                </a:solidFill>
                <a:effectLst/>
                <a:latin typeface="Bradley Hand" pitchFamily="2" charset="77"/>
                <a:ea typeface="Grantha Sangam MN" pitchFamily="2" charset="0"/>
                <a:cs typeface="Grantha Sangam MN" pitchFamily="2" charset="0"/>
              </a:rPr>
              <a:t>What should we do? Where can we find the solution—within the system or outside the system?</a:t>
            </a:r>
            <a:endParaRPr lang="en-US" dirty="0">
              <a:solidFill>
                <a:srgbClr val="FF0000"/>
              </a:solidFill>
              <a:latin typeface="Bradley Hand" pitchFamily="2" charset="77"/>
              <a:ea typeface="Grantha Sangam MN" pitchFamily="2" charset="0"/>
              <a:cs typeface="Grantha Sangam MN" pitchFamily="2" charset="0"/>
            </a:endParaRPr>
          </a:p>
        </p:txBody>
      </p:sp>
      <p:pic>
        <p:nvPicPr>
          <p:cNvPr id="6" name="Picture 5" descr="A document with text on it&#10;&#10;Description automatically generated">
            <a:extLst>
              <a:ext uri="{FF2B5EF4-FFF2-40B4-BE49-F238E27FC236}">
                <a16:creationId xmlns:a16="http://schemas.microsoft.com/office/drawing/2014/main" id="{F77A5676-915F-230C-A4DF-A7681211E26A}"/>
              </a:ext>
            </a:extLst>
          </p:cNvPr>
          <p:cNvPicPr>
            <a:picLocks noChangeAspect="1"/>
          </p:cNvPicPr>
          <p:nvPr/>
        </p:nvPicPr>
        <p:blipFill>
          <a:blip r:embed="rId2"/>
          <a:stretch>
            <a:fillRect/>
          </a:stretch>
        </p:blipFill>
        <p:spPr>
          <a:xfrm>
            <a:off x="466219" y="1576267"/>
            <a:ext cx="3844524" cy="4903271"/>
          </a:xfrm>
          <a:prstGeom prst="rect">
            <a:avLst/>
          </a:prstGeom>
        </p:spPr>
      </p:pic>
      <p:sp>
        <p:nvSpPr>
          <p:cNvPr id="10" name="TextBox 9">
            <a:extLst>
              <a:ext uri="{FF2B5EF4-FFF2-40B4-BE49-F238E27FC236}">
                <a16:creationId xmlns:a16="http://schemas.microsoft.com/office/drawing/2014/main" id="{3D893777-880E-E35E-AB8D-D8C119CAEE9D}"/>
              </a:ext>
            </a:extLst>
          </p:cNvPr>
          <p:cNvSpPr txBox="1"/>
          <p:nvPr/>
        </p:nvSpPr>
        <p:spPr>
          <a:xfrm>
            <a:off x="5099104" y="2496065"/>
            <a:ext cx="6626676" cy="2123658"/>
          </a:xfrm>
          <a:prstGeom prst="rect">
            <a:avLst/>
          </a:prstGeom>
          <a:noFill/>
        </p:spPr>
        <p:txBody>
          <a:bodyPr wrap="square">
            <a:spAutoFit/>
          </a:bodyPr>
          <a:lstStyle/>
          <a:p>
            <a:r>
              <a:rPr lang="en-GB" sz="1400" i="1" dirty="0">
                <a:effectLst/>
                <a:latin typeface="+mn-lt"/>
              </a:rPr>
              <a:t>Fundamental change of circumstances of VCLT (Article 62)</a:t>
            </a:r>
          </a:p>
          <a:p>
            <a:r>
              <a:rPr lang="en-GB" sz="1400" i="1" dirty="0">
                <a:effectLst/>
                <a:latin typeface="+mn-lt"/>
              </a:rPr>
              <a:t> </a:t>
            </a:r>
            <a:endParaRPr lang="en-GB" sz="1400" dirty="0">
              <a:latin typeface="+mn-lt"/>
            </a:endParaRPr>
          </a:p>
          <a:p>
            <a:r>
              <a:rPr lang="en-GB" sz="1400" dirty="0">
                <a:effectLst/>
                <a:latin typeface="+mn-lt"/>
              </a:rPr>
              <a:t>1. A fundamental change of circumstances which has occurred with regard to those existing at the time of the conclusion of a treaty, and which was not foreseen by the parties, may not be invoked as a ground for terminating or withdrawing from the treaty unless: </a:t>
            </a:r>
            <a:endParaRPr lang="en-GB" sz="1400" dirty="0">
              <a:latin typeface="+mn-lt"/>
            </a:endParaRPr>
          </a:p>
          <a:p>
            <a:r>
              <a:rPr lang="en-GB" sz="1200" dirty="0">
                <a:effectLst/>
                <a:latin typeface="+mn-lt"/>
              </a:rPr>
              <a:t>(</a:t>
            </a:r>
            <a:r>
              <a:rPr lang="en-GB" sz="1200" i="1" dirty="0">
                <a:effectLst/>
                <a:latin typeface="+mn-lt"/>
              </a:rPr>
              <a:t>a</a:t>
            </a:r>
            <a:r>
              <a:rPr lang="en-GB" sz="1200" dirty="0">
                <a:effectLst/>
                <a:latin typeface="+mn-lt"/>
              </a:rPr>
              <a:t>) the existence of those circumstances constituted an essential basis of the consent of the parties to be bound by the treaty; and </a:t>
            </a:r>
            <a:endParaRPr lang="en-GB" sz="1200" dirty="0">
              <a:latin typeface="+mn-lt"/>
            </a:endParaRPr>
          </a:p>
          <a:p>
            <a:r>
              <a:rPr lang="en-GB" sz="1200" dirty="0">
                <a:effectLst/>
                <a:latin typeface="+mn-lt"/>
              </a:rPr>
              <a:t>(</a:t>
            </a:r>
            <a:r>
              <a:rPr lang="en-GB" sz="1200" i="1" dirty="0">
                <a:effectLst/>
                <a:latin typeface="+mn-lt"/>
              </a:rPr>
              <a:t>b</a:t>
            </a:r>
            <a:r>
              <a:rPr lang="en-GB" sz="1200" dirty="0">
                <a:effectLst/>
                <a:latin typeface="+mn-lt"/>
              </a:rPr>
              <a:t>) the effect of the change is radically to transform the extent of obligations still to be performed under the treaty. </a:t>
            </a:r>
            <a:endParaRPr lang="en-GB" sz="1200" dirty="0">
              <a:latin typeface="+mn-lt"/>
            </a:endParaRPr>
          </a:p>
        </p:txBody>
      </p:sp>
      <p:sp>
        <p:nvSpPr>
          <p:cNvPr id="11" name="TextBox 10">
            <a:extLst>
              <a:ext uri="{FF2B5EF4-FFF2-40B4-BE49-F238E27FC236}">
                <a16:creationId xmlns:a16="http://schemas.microsoft.com/office/drawing/2014/main" id="{6AE0BC7D-4A57-7E82-2D01-1FE23691B99F}"/>
              </a:ext>
            </a:extLst>
          </p:cNvPr>
          <p:cNvSpPr txBox="1"/>
          <p:nvPr/>
        </p:nvSpPr>
        <p:spPr>
          <a:xfrm>
            <a:off x="4856205" y="285441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43796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 calcmode="lin" valueType="num">
                                      <p:cBhvr additive="base">
                                        <p:cTn id="1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 calcmode="lin" valueType="num">
                                      <p:cBhvr additive="base">
                                        <p:cTn id="2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 calcmode="lin" valueType="num">
                                      <p:cBhvr additive="base">
                                        <p:cTn id="24"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 calcmode="lin" valueType="num">
                                      <p:cBhvr additive="base">
                                        <p:cTn id="28"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4BCCF-DE5A-4204-2D8C-870147B3FD35}"/>
              </a:ext>
            </a:extLst>
          </p:cNvPr>
          <p:cNvSpPr>
            <a:spLocks noGrp="1"/>
          </p:cNvSpPr>
          <p:nvPr>
            <p:ph type="body" sz="quarter" idx="12"/>
          </p:nvPr>
        </p:nvSpPr>
        <p:spPr>
          <a:xfrm>
            <a:off x="743712" y="2836862"/>
            <a:ext cx="8723376" cy="701675"/>
          </a:xfrm>
        </p:spPr>
        <p:txBody>
          <a:bodyPr/>
          <a:lstStyle/>
          <a:p>
            <a:r>
              <a:rPr lang="en-GB" sz="2800" dirty="0">
                <a:effectLst/>
                <a:latin typeface="Bradley Hand" pitchFamily="2" charset="77"/>
              </a:rPr>
              <a:t>III. TWAIL, Reforms and Responsibility </a:t>
            </a:r>
            <a:endParaRPr lang="en-GB" dirty="0">
              <a:latin typeface="Bradley Hand" pitchFamily="2" charset="77"/>
            </a:endParaRPr>
          </a:p>
        </p:txBody>
      </p:sp>
      <p:sp>
        <p:nvSpPr>
          <p:cNvPr id="3" name="Text Placeholder 2">
            <a:extLst>
              <a:ext uri="{FF2B5EF4-FFF2-40B4-BE49-F238E27FC236}">
                <a16:creationId xmlns:a16="http://schemas.microsoft.com/office/drawing/2014/main" id="{06B39293-404E-C65F-55A1-E09947FC695E}"/>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937136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12CC9C-9190-5D00-E631-FC9DEA0F0C72}"/>
              </a:ext>
            </a:extLst>
          </p:cNvPr>
          <p:cNvSpPr>
            <a:spLocks noGrp="1"/>
          </p:cNvSpPr>
          <p:nvPr>
            <p:ph type="body" sz="quarter" idx="12"/>
          </p:nvPr>
        </p:nvSpPr>
        <p:spPr>
          <a:xfrm>
            <a:off x="824279" y="1053948"/>
            <a:ext cx="10173235" cy="999934"/>
          </a:xfrm>
        </p:spPr>
        <p:txBody>
          <a:bodyPr/>
          <a:lstStyle/>
          <a:p>
            <a:r>
              <a:rPr lang="en-US" dirty="0">
                <a:latin typeface="Bradley Hand" pitchFamily="2" charset="77"/>
              </a:rPr>
              <a:t>Reformist Approach- within the system</a:t>
            </a:r>
          </a:p>
        </p:txBody>
      </p:sp>
      <p:sp>
        <p:nvSpPr>
          <p:cNvPr id="3" name="Text Placeholder 2">
            <a:extLst>
              <a:ext uri="{FF2B5EF4-FFF2-40B4-BE49-F238E27FC236}">
                <a16:creationId xmlns:a16="http://schemas.microsoft.com/office/drawing/2014/main" id="{A67A8459-3E9D-4746-70A1-2F83079B8C81}"/>
              </a:ext>
            </a:extLst>
          </p:cNvPr>
          <p:cNvSpPr>
            <a:spLocks noGrp="1"/>
          </p:cNvSpPr>
          <p:nvPr>
            <p:ph type="body" sz="quarter" idx="13"/>
          </p:nvPr>
        </p:nvSpPr>
        <p:spPr>
          <a:xfrm>
            <a:off x="469557" y="2420961"/>
            <a:ext cx="10898164" cy="3383091"/>
          </a:xfrm>
        </p:spPr>
        <p:txBody>
          <a:bodyPr/>
          <a:lstStyle/>
          <a:p>
            <a:pPr marL="285750" indent="-285750">
              <a:buFont typeface="Arial" panose="020B0604020202020204" pitchFamily="34" charset="0"/>
              <a:buChar char="•"/>
            </a:pPr>
            <a:endParaRPr lang="en-GB" sz="1800" dirty="0">
              <a:effectLst/>
              <a:latin typeface="AdvTTa9c1b374"/>
            </a:endParaRPr>
          </a:p>
          <a:p>
            <a:pPr marL="285750" indent="-285750">
              <a:buFont typeface="Arial" panose="020B0604020202020204" pitchFamily="34" charset="0"/>
              <a:buChar char="•"/>
            </a:pPr>
            <a:r>
              <a:rPr lang="en-GB" sz="1800" dirty="0">
                <a:effectLst/>
                <a:latin typeface="AdvTTa9c1b374"/>
              </a:rPr>
              <a:t>Within the reformist approach of correcting international IP law, one way is to safeguard balancing tools and flexibilities enshrined in TRIPS.</a:t>
            </a:r>
          </a:p>
          <a:p>
            <a:pPr marL="285750" indent="-285750">
              <a:buFont typeface="Arial" panose="020B0604020202020204" pitchFamily="34" charset="0"/>
              <a:buChar char="•"/>
            </a:pPr>
            <a:r>
              <a:rPr lang="en-GB" sz="1800" dirty="0">
                <a:effectLst/>
                <a:latin typeface="AdvTTa9c1b374"/>
              </a:rPr>
              <a:t>In other words, how can we safeguard principles that allow countries to develop their national IP policies based on their needs in a way that would result in innovation and development? </a:t>
            </a:r>
          </a:p>
          <a:p>
            <a:pPr marL="285750" indent="-285750">
              <a:buFont typeface="Arial" panose="020B0604020202020204" pitchFamily="34" charset="0"/>
              <a:buChar char="•"/>
            </a:pPr>
            <a:r>
              <a:rPr lang="en-GB" sz="1800" dirty="0">
                <a:latin typeface="AdvTTa9c1b374"/>
              </a:rPr>
              <a:t>Engaging in free trade deals, IP chapter to bring lost bargain (reaffirming importance of </a:t>
            </a:r>
            <a:r>
              <a:rPr lang="en-GB" sz="1800" dirty="0">
                <a:effectLst/>
                <a:latin typeface="AdvTTa9c1b374"/>
              </a:rPr>
              <a:t>Art 7 and 8, exceptions and limitations). (RCEP, 2020) (UK-Australia FTA, 2021)</a:t>
            </a:r>
          </a:p>
          <a:p>
            <a:endParaRPr lang="en-US" dirty="0"/>
          </a:p>
        </p:txBody>
      </p:sp>
    </p:spTree>
    <p:extLst>
      <p:ext uri="{BB962C8B-B14F-4D97-AF65-F5344CB8AC3E}">
        <p14:creationId xmlns:p14="http://schemas.microsoft.com/office/powerpoint/2010/main" val="4243709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BDD4D9-6A11-56A7-F684-DE3F43890FA6}"/>
              </a:ext>
            </a:extLst>
          </p:cNvPr>
          <p:cNvSpPr>
            <a:spLocks noGrp="1"/>
          </p:cNvSpPr>
          <p:nvPr>
            <p:ph type="body" sz="quarter" idx="12"/>
          </p:nvPr>
        </p:nvSpPr>
        <p:spPr>
          <a:xfrm>
            <a:off x="634808" y="2341993"/>
            <a:ext cx="10284446" cy="999934"/>
          </a:xfrm>
        </p:spPr>
        <p:txBody>
          <a:bodyPr/>
          <a:lstStyle/>
          <a:p>
            <a:r>
              <a:rPr lang="en-US" dirty="0">
                <a:latin typeface="Bradley Hand" pitchFamily="2" charset="77"/>
              </a:rPr>
              <a:t>Alternative Reading of IP through Responsibility Lens</a:t>
            </a:r>
          </a:p>
        </p:txBody>
      </p:sp>
    </p:spTree>
    <p:extLst>
      <p:ext uri="{BB962C8B-B14F-4D97-AF65-F5344CB8AC3E}">
        <p14:creationId xmlns:p14="http://schemas.microsoft.com/office/powerpoint/2010/main" val="242354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10E43-89CD-4ED2-208D-BA7078FE83B3}"/>
              </a:ext>
            </a:extLst>
          </p:cNvPr>
          <p:cNvSpPr>
            <a:spLocks noGrp="1"/>
          </p:cNvSpPr>
          <p:nvPr>
            <p:ph type="body" sz="quarter" idx="12"/>
          </p:nvPr>
        </p:nvSpPr>
        <p:spPr>
          <a:xfrm>
            <a:off x="680808" y="1208045"/>
            <a:ext cx="4443978" cy="871197"/>
          </a:xfrm>
        </p:spPr>
        <p:txBody>
          <a:bodyPr/>
          <a:lstStyle/>
          <a:p>
            <a:r>
              <a:rPr lang="en-US" dirty="0">
                <a:latin typeface="Bradley Hand" pitchFamily="2" charset="77"/>
              </a:rPr>
              <a:t>The Premise…</a:t>
            </a:r>
          </a:p>
        </p:txBody>
      </p:sp>
      <p:sp>
        <p:nvSpPr>
          <p:cNvPr id="3" name="Text Placeholder 2">
            <a:extLst>
              <a:ext uri="{FF2B5EF4-FFF2-40B4-BE49-F238E27FC236}">
                <a16:creationId xmlns:a16="http://schemas.microsoft.com/office/drawing/2014/main" id="{DEFB92BE-1B7A-4847-23D8-9E95E0DE70D1}"/>
              </a:ext>
            </a:extLst>
          </p:cNvPr>
          <p:cNvSpPr>
            <a:spLocks noGrp="1"/>
          </p:cNvSpPr>
          <p:nvPr>
            <p:ph type="body" sz="quarter" idx="13"/>
          </p:nvPr>
        </p:nvSpPr>
        <p:spPr>
          <a:xfrm>
            <a:off x="410984" y="4145692"/>
            <a:ext cx="6098303" cy="1759162"/>
          </a:xfrm>
        </p:spPr>
        <p:txBody>
          <a:bodyPr/>
          <a:lstStyle/>
          <a:p>
            <a:endParaRPr lang="en-GB" sz="1800" dirty="0">
              <a:latin typeface="Abadi" panose="020B0604020104020204" pitchFamily="34" charset="0"/>
            </a:endParaRPr>
          </a:p>
          <a:p>
            <a:r>
              <a:rPr lang="en-GB" sz="1800" dirty="0">
                <a:effectLst/>
                <a:latin typeface="Abadi" panose="020B0604020104020204" pitchFamily="34" charset="0"/>
              </a:rPr>
              <a:t>IPRs are duty-bearing privileges and therefore there is a need to adopt an instrumentalist approach to IP that promotes duties and responsibilities. </a:t>
            </a:r>
            <a:endParaRPr lang="en-GB" dirty="0">
              <a:latin typeface="Abadi" panose="020B0604020104020204" pitchFamily="34" charset="0"/>
            </a:endParaRPr>
          </a:p>
          <a:p>
            <a:endParaRPr lang="en-US" dirty="0">
              <a:latin typeface="Abadi" panose="020B0604020104020204" pitchFamily="34" charset="0"/>
            </a:endParaRPr>
          </a:p>
        </p:txBody>
      </p:sp>
      <p:pic>
        <p:nvPicPr>
          <p:cNvPr id="5" name="Content Placeholder 7" descr="Text&#10;&#10;Description automatically generated">
            <a:extLst>
              <a:ext uri="{FF2B5EF4-FFF2-40B4-BE49-F238E27FC236}">
                <a16:creationId xmlns:a16="http://schemas.microsoft.com/office/drawing/2014/main" id="{16056F34-72C6-5EDA-8B76-37B79F9D4471}"/>
              </a:ext>
            </a:extLst>
          </p:cNvPr>
          <p:cNvPicPr>
            <a:picLocks noChangeAspect="1"/>
          </p:cNvPicPr>
          <p:nvPr/>
        </p:nvPicPr>
        <p:blipFill rotWithShape="1">
          <a:blip r:embed="rId2"/>
          <a:stretch/>
        </p:blipFill>
        <p:spPr>
          <a:xfrm>
            <a:off x="7288472" y="525782"/>
            <a:ext cx="4492543" cy="5182230"/>
          </a:xfrm>
          <a:prstGeom prst="rect">
            <a:avLst/>
          </a:prstGeom>
          <a:noFill/>
        </p:spPr>
      </p:pic>
      <p:sp>
        <p:nvSpPr>
          <p:cNvPr id="4" name="TextBox 3">
            <a:extLst>
              <a:ext uri="{FF2B5EF4-FFF2-40B4-BE49-F238E27FC236}">
                <a16:creationId xmlns:a16="http://schemas.microsoft.com/office/drawing/2014/main" id="{ADC26337-AC33-FDAE-8E6D-8B7ABD41C1E5}"/>
              </a:ext>
            </a:extLst>
          </p:cNvPr>
          <p:cNvSpPr txBox="1"/>
          <p:nvPr/>
        </p:nvSpPr>
        <p:spPr>
          <a:xfrm>
            <a:off x="350108" y="2079242"/>
            <a:ext cx="5745892"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badi" panose="020B0604020104020204" pitchFamily="34" charset="0"/>
              </a:rPr>
              <a:t>Theoretical Contestation:</a:t>
            </a:r>
            <a:r>
              <a:rPr lang="en-GB" dirty="0">
                <a:latin typeface="Abadi" panose="020B0604020104020204" pitchFamily="34" charset="0"/>
              </a:rPr>
              <a:t> </a:t>
            </a:r>
            <a:r>
              <a:rPr lang="en-US" dirty="0">
                <a:latin typeface="Abadi" panose="020B0604020104020204" pitchFamily="34" charset="0"/>
              </a:rPr>
              <a:t>Does IP theories justify responsibility?</a:t>
            </a:r>
          </a:p>
          <a:p>
            <a:pPr marL="285750" indent="-285750">
              <a:buFont typeface="Arial" panose="020B0604020202020204" pitchFamily="34" charset="0"/>
              <a:buChar char="•"/>
            </a:pPr>
            <a:endParaRPr lang="en-US" dirty="0">
              <a:latin typeface="Abadi" panose="020B0604020104020204" pitchFamily="34" charset="0"/>
            </a:endParaRPr>
          </a:p>
          <a:p>
            <a:pPr marL="285750" indent="-285750">
              <a:buFont typeface="Arial" panose="020B0604020202020204" pitchFamily="34" charset="0"/>
              <a:buChar char="•"/>
            </a:pPr>
            <a:endParaRPr lang="en-US" dirty="0">
              <a:latin typeface="Abadi" panose="020B0604020104020204" pitchFamily="34" charset="0"/>
            </a:endParaRPr>
          </a:p>
          <a:p>
            <a:pPr marL="285750" indent="-285750">
              <a:buFont typeface="Arial" panose="020B0604020202020204" pitchFamily="34" charset="0"/>
              <a:buChar char="•"/>
            </a:pPr>
            <a:r>
              <a:rPr lang="en-GB" kern="1200" dirty="0">
                <a:effectLst/>
                <a:latin typeface="Abadi" panose="020B0604020104020204" pitchFamily="34" charset="0"/>
                <a:cs typeface="Gotham Narrow Book"/>
              </a:rPr>
              <a:t>N</a:t>
            </a:r>
            <a:r>
              <a:rPr lang="en-US" kern="1200" dirty="0">
                <a:effectLst/>
                <a:latin typeface="Abadi" panose="020B0604020104020204" pitchFamily="34" charset="0"/>
                <a:cs typeface="Gotham Narrow Book"/>
              </a:rPr>
              <a:t>ormative Approach</a:t>
            </a:r>
            <a:r>
              <a:rPr lang="en-GB" kern="1200" dirty="0">
                <a:effectLst/>
                <a:latin typeface="Abadi" panose="020B0604020104020204" pitchFamily="34" charset="0"/>
                <a:cs typeface="Gotham Narrow Book"/>
              </a:rPr>
              <a:t>: Does international IP embrace </a:t>
            </a:r>
            <a:r>
              <a:rPr lang="en-GB" dirty="0">
                <a:latin typeface="Abadi" panose="020B0604020104020204" pitchFamily="34" charset="0"/>
                <a:cs typeface="Gotham Narrow Book"/>
              </a:rPr>
              <a:t>r</a:t>
            </a:r>
            <a:r>
              <a:rPr lang="en-GB" kern="1200" dirty="0">
                <a:effectLst/>
                <a:latin typeface="Abadi" panose="020B0604020104020204" pitchFamily="34" charset="0"/>
                <a:cs typeface="Gotham Narrow Book"/>
              </a:rPr>
              <a:t>esponsibility as a </a:t>
            </a:r>
            <a:r>
              <a:rPr lang="en-GB" dirty="0">
                <a:latin typeface="Abadi" panose="020B0604020104020204" pitchFamily="34" charset="0"/>
                <a:cs typeface="Gotham Narrow Book"/>
              </a:rPr>
              <a:t>c</a:t>
            </a:r>
            <a:r>
              <a:rPr lang="en-GB" kern="1200" dirty="0">
                <a:effectLst/>
                <a:latin typeface="Abadi" panose="020B0604020104020204" pitchFamily="34" charset="0"/>
                <a:cs typeface="Gotham Narrow Book"/>
              </a:rPr>
              <a:t>oncept?</a:t>
            </a:r>
            <a:endParaRPr lang="en-US" dirty="0">
              <a:latin typeface="Abadi" panose="020B0604020104020204" pitchFamily="34" charset="0"/>
            </a:endParaRPr>
          </a:p>
          <a:p>
            <a:endParaRPr lang="en-US" dirty="0"/>
          </a:p>
        </p:txBody>
      </p:sp>
    </p:spTree>
    <p:extLst>
      <p:ext uri="{BB962C8B-B14F-4D97-AF65-F5344CB8AC3E}">
        <p14:creationId xmlns:p14="http://schemas.microsoft.com/office/powerpoint/2010/main" val="9579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578885-27EC-6B9D-4620-2ED46320D831}"/>
              </a:ext>
            </a:extLst>
          </p:cNvPr>
          <p:cNvSpPr>
            <a:spLocks noGrp="1"/>
          </p:cNvSpPr>
          <p:nvPr>
            <p:ph type="body" sz="quarter" idx="12"/>
          </p:nvPr>
        </p:nvSpPr>
        <p:spPr>
          <a:xfrm>
            <a:off x="504514" y="278639"/>
            <a:ext cx="4303776" cy="999934"/>
          </a:xfrm>
        </p:spPr>
        <p:txBody>
          <a:bodyPr/>
          <a:lstStyle/>
          <a:p>
            <a:endParaRPr lang="en-US" dirty="0"/>
          </a:p>
        </p:txBody>
      </p:sp>
      <p:sp>
        <p:nvSpPr>
          <p:cNvPr id="3" name="Text Placeholder 2">
            <a:extLst>
              <a:ext uri="{FF2B5EF4-FFF2-40B4-BE49-F238E27FC236}">
                <a16:creationId xmlns:a16="http://schemas.microsoft.com/office/drawing/2014/main" id="{1776796C-91F9-0D95-3AF3-ABF2FF018C29}"/>
              </a:ext>
            </a:extLst>
          </p:cNvPr>
          <p:cNvSpPr>
            <a:spLocks noGrp="1"/>
          </p:cNvSpPr>
          <p:nvPr>
            <p:ph type="body" sz="quarter" idx="13"/>
          </p:nvPr>
        </p:nvSpPr>
        <p:spPr>
          <a:xfrm>
            <a:off x="168336" y="1459645"/>
            <a:ext cx="5927664" cy="4366072"/>
          </a:xfrm>
        </p:spPr>
        <p:txBody>
          <a:bodyPr/>
          <a:lstStyle/>
          <a:p>
            <a:pPr algn="just"/>
            <a:r>
              <a:rPr lang="en-GB" sz="1600" dirty="0">
                <a:latin typeface="Abadi" panose="020F0502020204030204" pitchFamily="34" charset="0"/>
              </a:rPr>
              <a:t>Intellectual property rights are liberty-inhibiting privileges. Our claim is that instrumentally based privileges are accompanied by duties that fall on the holder of the privilege. </a:t>
            </a:r>
            <a:r>
              <a:rPr lang="en-GB" sz="1600" dirty="0">
                <a:solidFill>
                  <a:srgbClr val="FF0000"/>
                </a:solidFill>
                <a:latin typeface="Abadi" panose="020F0502020204030204" pitchFamily="34" charset="0"/>
              </a:rPr>
              <a:t>If the purpose in creating the privilege is to fulfil some approved goal then it should also follow that the privilege holder is subject to duties not to exercise the privilege in a way that defeats the purpose for which the privilege was granted in the first place. </a:t>
            </a:r>
            <a:r>
              <a:rPr lang="en-GB" sz="1600" dirty="0">
                <a:latin typeface="Abadi" panose="020F0502020204030204" pitchFamily="34" charset="0"/>
              </a:rPr>
              <a:t>The idea of linking a set of duties to promote the end for which the privilege was designed has some analogies with the conception of government put forward by earlier philosophies of democratic radicalism.</a:t>
            </a:r>
            <a:endParaRPr lang="en-US" sz="1600" dirty="0">
              <a:latin typeface="Abadi" panose="020F0502020204030204" pitchFamily="34" charset="0"/>
            </a:endParaRPr>
          </a:p>
          <a:p>
            <a:endParaRPr lang="en-GB" sz="1600" dirty="0">
              <a:latin typeface="Palatino" pitchFamily="2" charset="77"/>
              <a:ea typeface="Palatino" pitchFamily="2" charset="77"/>
            </a:endParaRPr>
          </a:p>
          <a:p>
            <a:endParaRPr lang="en-GB" sz="1600" dirty="0">
              <a:latin typeface="Palatino" pitchFamily="2" charset="77"/>
              <a:ea typeface="Palatino" pitchFamily="2" charset="77"/>
            </a:endParaRPr>
          </a:p>
          <a:p>
            <a:pPr algn="ctr"/>
            <a:r>
              <a:rPr lang="en-GB" sz="1600" dirty="0">
                <a:latin typeface="Abadi" panose="020F0502020204030204" pitchFamily="34" charset="0"/>
                <a:ea typeface="Palatino" pitchFamily="2" charset="77"/>
              </a:rPr>
              <a:t>Granting a privilege is to </a:t>
            </a:r>
            <a:r>
              <a:rPr lang="en-GB" sz="1600" dirty="0">
                <a:solidFill>
                  <a:srgbClr val="009E60"/>
                </a:solidFill>
                <a:latin typeface="Abadi" panose="020F0502020204030204" pitchFamily="34" charset="0"/>
                <a:ea typeface="Palatino" pitchFamily="2" charset="77"/>
              </a:rPr>
              <a:t>fulfil a goal </a:t>
            </a:r>
            <a:r>
              <a:rPr lang="en-GB" sz="1600" dirty="0">
                <a:latin typeface="Abadi" panose="020F0502020204030204" pitchFamily="34" charset="0"/>
                <a:ea typeface="Palatino" pitchFamily="2" charset="77"/>
              </a:rPr>
              <a:t>then that privilege holder must be subject to duties. Or else the </a:t>
            </a:r>
            <a:r>
              <a:rPr lang="en-GB" sz="1600" dirty="0">
                <a:solidFill>
                  <a:srgbClr val="009E60"/>
                </a:solidFill>
                <a:latin typeface="Abadi" panose="020F0502020204030204" pitchFamily="34" charset="0"/>
                <a:ea typeface="Palatino" pitchFamily="2" charset="77"/>
              </a:rPr>
              <a:t>privilege will defeat the goal itself</a:t>
            </a:r>
            <a:r>
              <a:rPr lang="en-GB" sz="1600" dirty="0">
                <a:latin typeface="Abadi" panose="020F0502020204030204" pitchFamily="34" charset="0"/>
                <a:ea typeface="Palatino" pitchFamily="2" charset="77"/>
              </a:rPr>
              <a:t>. </a:t>
            </a:r>
            <a:endParaRPr lang="en-FI" sz="1600" dirty="0">
              <a:latin typeface="Abadi" panose="020F0502020204030204" pitchFamily="34" charset="0"/>
              <a:ea typeface="Palatino" pitchFamily="2" charset="77"/>
            </a:endParaRPr>
          </a:p>
          <a:p>
            <a:endParaRPr lang="en-US" sz="1600" dirty="0">
              <a:latin typeface="Abadi" panose="020F0502020204030204" pitchFamily="34" charset="0"/>
            </a:endParaRPr>
          </a:p>
        </p:txBody>
      </p:sp>
      <p:pic>
        <p:nvPicPr>
          <p:cNvPr id="6" name="Picture Placeholder 8" descr="A screenshot of a computer&#10;&#10;Description automatically generated with medium confidence">
            <a:extLst>
              <a:ext uri="{FF2B5EF4-FFF2-40B4-BE49-F238E27FC236}">
                <a16:creationId xmlns:a16="http://schemas.microsoft.com/office/drawing/2014/main" id="{2FD01116-1D8B-3DBB-E14B-93FBBC20FC57}"/>
              </a:ext>
            </a:extLst>
          </p:cNvPr>
          <p:cNvPicPr>
            <a:picLocks noChangeAspect="1"/>
          </p:cNvPicPr>
          <p:nvPr/>
        </p:nvPicPr>
        <p:blipFill rotWithShape="1">
          <a:blip r:embed="rId2"/>
          <a:srcRect l="557" r="2519" b="2"/>
          <a:stretch/>
        </p:blipFill>
        <p:spPr>
          <a:xfrm>
            <a:off x="7005329" y="278639"/>
            <a:ext cx="4781766" cy="5349204"/>
          </a:xfrm>
          <a:prstGeom prst="rect">
            <a:avLst/>
          </a:prstGeom>
          <a:noFill/>
        </p:spPr>
      </p:pic>
    </p:spTree>
    <p:extLst>
      <p:ext uri="{BB962C8B-B14F-4D97-AF65-F5344CB8AC3E}">
        <p14:creationId xmlns:p14="http://schemas.microsoft.com/office/powerpoint/2010/main" val="3050657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7E278-110F-6807-68BF-9E43315C783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67EDDD6-DE37-021E-11E1-2880E9460811}"/>
              </a:ext>
            </a:extLst>
          </p:cNvPr>
          <p:cNvSpPr>
            <a:spLocks noGrp="1"/>
          </p:cNvSpPr>
          <p:nvPr>
            <p:ph type="body" sz="quarter" idx="12"/>
          </p:nvPr>
        </p:nvSpPr>
        <p:spPr>
          <a:xfrm>
            <a:off x="508609" y="864870"/>
            <a:ext cx="11076115" cy="539777"/>
          </a:xfrm>
        </p:spPr>
        <p:txBody>
          <a:bodyPr/>
          <a:lstStyle/>
          <a:p>
            <a:pPr marL="571500" indent="-571500" algn="ctr">
              <a:buFont typeface="+mj-lt"/>
              <a:buAutoNum type="romanUcPeriod"/>
            </a:pPr>
            <a:r>
              <a:rPr lang="en-GB" dirty="0">
                <a:latin typeface="Bradley Hand ITC" panose="03070402050302030203" pitchFamily="66" charset="0"/>
              </a:rPr>
              <a:t> The Context </a:t>
            </a:r>
          </a:p>
          <a:p>
            <a:endParaRPr lang="en-GB" dirty="0">
              <a:latin typeface="Bradley Hand ITC" panose="03070402050302030203" pitchFamily="66" charset="0"/>
            </a:endParaRPr>
          </a:p>
        </p:txBody>
      </p:sp>
      <p:sp>
        <p:nvSpPr>
          <p:cNvPr id="3" name="Text Placeholder 2">
            <a:extLst>
              <a:ext uri="{FF2B5EF4-FFF2-40B4-BE49-F238E27FC236}">
                <a16:creationId xmlns:a16="http://schemas.microsoft.com/office/drawing/2014/main" id="{CD51A8D0-82D5-8796-3DD0-7EECB31DC679}"/>
              </a:ext>
            </a:extLst>
          </p:cNvPr>
          <p:cNvSpPr>
            <a:spLocks noGrp="1"/>
          </p:cNvSpPr>
          <p:nvPr>
            <p:ph type="body" sz="quarter" idx="13"/>
          </p:nvPr>
        </p:nvSpPr>
        <p:spPr>
          <a:xfrm>
            <a:off x="330856" y="1431235"/>
            <a:ext cx="11253868" cy="4022118"/>
          </a:xfrm>
        </p:spPr>
        <p:txBody>
          <a:bodyPr/>
          <a:lstStyle/>
          <a:p>
            <a:endParaRPr lang="en-GB" sz="1800" dirty="0">
              <a:latin typeface="Abadi" panose="020B0604020104020204" pitchFamily="34" charset="0"/>
            </a:endParaRPr>
          </a:p>
          <a:p>
            <a:pPr marL="342900" indent="-342900">
              <a:buFont typeface="Arial" panose="020B0604020202020204" pitchFamily="34" charset="0"/>
              <a:buChar char="•"/>
            </a:pPr>
            <a:r>
              <a:rPr lang="en-GB" sz="1800" dirty="0">
                <a:latin typeface="Abadi" panose="020B0604020104020204" pitchFamily="34" charset="0"/>
              </a:rPr>
              <a:t>Much has changed in the past 29 years since the establishment of the World Trade Organization (WTO) and the adoption of its Agreement on Trade-Related Aspects of Intellectual Property Rights (TRIPS).</a:t>
            </a:r>
            <a:endParaRPr lang="en-US" sz="1800" dirty="0">
              <a:latin typeface="Abadi" panose="020B0604020104020204" pitchFamily="34" charset="0"/>
            </a:endParaRPr>
          </a:p>
          <a:p>
            <a:pPr marL="342900" indent="-342900">
              <a:buFont typeface="Arial" panose="020B0604020202020204" pitchFamily="34" charset="0"/>
              <a:buChar char="•"/>
            </a:pPr>
            <a:r>
              <a:rPr lang="en-US" sz="1800" dirty="0">
                <a:latin typeface="Abadi" panose="020B0604020104020204" pitchFamily="34" charset="0"/>
              </a:rPr>
              <a:t>The expansion of IPRs has been accompanied with a </a:t>
            </a:r>
            <a:r>
              <a:rPr lang="en-US" sz="1800" dirty="0">
                <a:solidFill>
                  <a:srgbClr val="FF0000"/>
                </a:solidFill>
                <a:latin typeface="Abadi" panose="020B0604020104020204" pitchFamily="34" charset="0"/>
              </a:rPr>
              <a:t>shift in the operation of IP </a:t>
            </a:r>
            <a:r>
              <a:rPr lang="en-US" sz="1800" dirty="0">
                <a:latin typeface="Abadi" panose="020B0604020104020204" pitchFamily="34" charset="0"/>
              </a:rPr>
              <a:t>largely due to: </a:t>
            </a:r>
          </a:p>
          <a:p>
            <a:pPr lvl="2"/>
            <a:endParaRPr lang="en-US" sz="1800" dirty="0">
              <a:latin typeface="Abadi" panose="020B0604020104020204" pitchFamily="34" charset="0"/>
            </a:endParaRPr>
          </a:p>
          <a:p>
            <a:pPr lvl="2"/>
            <a:r>
              <a:rPr lang="en-US" sz="1800" dirty="0">
                <a:latin typeface="Abadi" panose="020B0604020104020204" pitchFamily="34" charset="0"/>
              </a:rPr>
              <a:t> </a:t>
            </a:r>
            <a:r>
              <a:rPr lang="en-US" sz="1800" dirty="0" err="1">
                <a:latin typeface="Abadi" panose="020B0604020104020204" pitchFamily="34" charset="0"/>
              </a:rPr>
              <a:t>i</a:t>
            </a:r>
            <a:r>
              <a:rPr lang="en-US" sz="1800" dirty="0">
                <a:latin typeface="Abadi" panose="020B0604020104020204" pitchFamily="34" charset="0"/>
              </a:rPr>
              <a:t>) the economic shift from tangible to intangible products </a:t>
            </a:r>
          </a:p>
          <a:p>
            <a:pPr lvl="2"/>
            <a:r>
              <a:rPr lang="en-US" sz="1800" dirty="0">
                <a:latin typeface="Abadi" panose="020B0604020104020204" pitchFamily="34" charset="0"/>
              </a:rPr>
              <a:t>(ii) the geopolitical shift from West to East and </a:t>
            </a:r>
          </a:p>
          <a:p>
            <a:pPr lvl="2"/>
            <a:r>
              <a:rPr lang="en-US" sz="1800" dirty="0">
                <a:latin typeface="Abadi" panose="020B0604020104020204" pitchFamily="34" charset="0"/>
              </a:rPr>
              <a:t>(iii) the political shift from State to non- State (Gurry, 2021). </a:t>
            </a:r>
          </a:p>
        </p:txBody>
      </p:sp>
      <p:sp>
        <p:nvSpPr>
          <p:cNvPr id="7" name="TextBox 6">
            <a:extLst>
              <a:ext uri="{FF2B5EF4-FFF2-40B4-BE49-F238E27FC236}">
                <a16:creationId xmlns:a16="http://schemas.microsoft.com/office/drawing/2014/main" id="{CF5E2DAE-49DF-B655-D3E4-67973C25651A}"/>
              </a:ext>
            </a:extLst>
          </p:cNvPr>
          <p:cNvSpPr txBox="1"/>
          <p:nvPr/>
        </p:nvSpPr>
        <p:spPr>
          <a:xfrm>
            <a:off x="469066" y="4550529"/>
            <a:ext cx="11253868" cy="646331"/>
          </a:xfrm>
          <a:prstGeom prst="rect">
            <a:avLst/>
          </a:prstGeom>
          <a:noFill/>
        </p:spPr>
        <p:txBody>
          <a:bodyPr wrap="square">
            <a:spAutoFit/>
          </a:bodyPr>
          <a:lstStyle/>
          <a:p>
            <a:pPr marL="285750" indent="-285750">
              <a:buFont typeface="Arial" panose="020B0604020202020204" pitchFamily="34" charset="0"/>
              <a:buChar char="•"/>
            </a:pPr>
            <a:r>
              <a:rPr lang="en-GB" b="0" i="0" u="none" strike="noStrike" dirty="0">
                <a:solidFill>
                  <a:srgbClr val="2A2A2A"/>
                </a:solidFill>
                <a:effectLst/>
                <a:latin typeface="Abadi" panose="020B0604020104020204" pitchFamily="34" charset="0"/>
                <a:cs typeface="Calibri" panose="020F0502020204030204" pitchFamily="34" charset="0"/>
              </a:rPr>
              <a:t>Thus, what we have witnessed over 29 years since the adoption of TRIPS is that the construction and the use of IP laws have also shifted in pursuance of </a:t>
            </a:r>
            <a:r>
              <a:rPr lang="en-GB" b="0" i="0" u="none" strike="noStrike" dirty="0">
                <a:solidFill>
                  <a:srgbClr val="FF0000"/>
                </a:solidFill>
                <a:effectLst/>
                <a:latin typeface="Abadi" panose="020B0604020104020204" pitchFamily="34" charset="0"/>
                <a:cs typeface="Calibri" panose="020F0502020204030204" pitchFamily="34" charset="0"/>
              </a:rPr>
              <a:t>market adaptability </a:t>
            </a:r>
            <a:r>
              <a:rPr lang="en-GB" b="0" i="0" u="none" strike="noStrike" dirty="0">
                <a:solidFill>
                  <a:srgbClr val="2A2A2A"/>
                </a:solidFill>
                <a:effectLst/>
                <a:latin typeface="Abadi" panose="020B0604020104020204" pitchFamily="34" charset="0"/>
                <a:cs typeface="Calibri" panose="020F0502020204030204" pitchFamily="34" charset="0"/>
              </a:rPr>
              <a:t>and the changing nature of international IP. </a:t>
            </a:r>
            <a:endParaRPr lang="en-US" dirty="0"/>
          </a:p>
        </p:txBody>
      </p:sp>
    </p:spTree>
    <p:extLst>
      <p:ext uri="{BB962C8B-B14F-4D97-AF65-F5344CB8AC3E}">
        <p14:creationId xmlns:p14="http://schemas.microsoft.com/office/powerpoint/2010/main" val="335572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D0304-98E5-9395-8206-C5FBAA2910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7A57EE-24AA-D952-7B4E-AE6C154DFFEF}"/>
              </a:ext>
            </a:extLst>
          </p:cNvPr>
          <p:cNvSpPr>
            <a:spLocks noGrp="1"/>
          </p:cNvSpPr>
          <p:nvPr>
            <p:ph type="body" sz="quarter" idx="12"/>
          </p:nvPr>
        </p:nvSpPr>
        <p:spPr>
          <a:xfrm>
            <a:off x="929376" y="414339"/>
            <a:ext cx="10506887" cy="674245"/>
          </a:xfrm>
        </p:spPr>
        <p:txBody>
          <a:bodyPr/>
          <a:lstStyle/>
          <a:p>
            <a:r>
              <a:rPr lang="en-GB" sz="2800" dirty="0">
                <a:solidFill>
                  <a:srgbClr val="FF0000"/>
                </a:solidFill>
                <a:effectLst/>
                <a:latin typeface="Bradley Hand ITC" panose="03070402050302030203" pitchFamily="66" charset="77"/>
                <a:ea typeface="Times New Roman" panose="02020603050405020304" pitchFamily="18" charset="0"/>
              </a:rPr>
              <a:t>The COVID-19 pandemic can be used as a springboard</a:t>
            </a:r>
            <a:endParaRPr lang="en-US" dirty="0">
              <a:solidFill>
                <a:srgbClr val="FF0000"/>
              </a:solidFill>
              <a:latin typeface="Bradley Hand ITC" panose="03070402050302030203" pitchFamily="66" charset="77"/>
            </a:endParaRPr>
          </a:p>
          <a:p>
            <a:endParaRPr lang="en-US" dirty="0">
              <a:solidFill>
                <a:srgbClr val="FF0000"/>
              </a:solidFill>
              <a:latin typeface="Bradley Hand ITC" panose="03070402050302030203" pitchFamily="66" charset="77"/>
            </a:endParaRPr>
          </a:p>
        </p:txBody>
      </p:sp>
      <p:sp>
        <p:nvSpPr>
          <p:cNvPr id="3" name="Text Placeholder 2">
            <a:extLst>
              <a:ext uri="{FF2B5EF4-FFF2-40B4-BE49-F238E27FC236}">
                <a16:creationId xmlns:a16="http://schemas.microsoft.com/office/drawing/2014/main" id="{82CB9700-72FE-33D4-CBBC-82956EDE5F0E}"/>
              </a:ext>
            </a:extLst>
          </p:cNvPr>
          <p:cNvSpPr>
            <a:spLocks noGrp="1"/>
          </p:cNvSpPr>
          <p:nvPr>
            <p:ph type="body" sz="quarter" idx="13"/>
          </p:nvPr>
        </p:nvSpPr>
        <p:spPr>
          <a:xfrm>
            <a:off x="573024" y="1414273"/>
            <a:ext cx="11002750" cy="3206750"/>
          </a:xfrm>
        </p:spPr>
        <p:txBody>
          <a:bodyPr/>
          <a:lstStyle/>
          <a:p>
            <a:pPr marL="457200" indent="-457200">
              <a:buFont typeface="Arial" panose="020B0604020202020204" pitchFamily="34" charset="0"/>
              <a:buChar char="•"/>
            </a:pPr>
            <a:r>
              <a:rPr lang="en-GB" sz="1800" dirty="0">
                <a:solidFill>
                  <a:srgbClr val="000000"/>
                </a:solidFill>
                <a:effectLst/>
                <a:latin typeface="Abadi" panose="020B0604020104020204" pitchFamily="34" charset="0"/>
                <a:ea typeface="Times New Roman" panose="02020603050405020304" pitchFamily="18" charset="0"/>
                <a:cs typeface="Calibri" panose="020F0502020204030204" pitchFamily="34" charset="0"/>
              </a:rPr>
              <a:t>The COVID-19 pandemic can be used as a springboard to </a:t>
            </a:r>
            <a:r>
              <a:rPr lang="en-GB" sz="1800" dirty="0">
                <a:solidFill>
                  <a:srgbClr val="FF0000"/>
                </a:solidFill>
                <a:effectLst/>
                <a:latin typeface="Abadi" panose="020B0604020104020204" pitchFamily="34" charset="0"/>
                <a:ea typeface="Times New Roman" panose="02020603050405020304" pitchFamily="18" charset="0"/>
                <a:cs typeface="Calibri" panose="020F0502020204030204" pitchFamily="34" charset="0"/>
              </a:rPr>
              <a:t>assess whether the regulations providing incentives for innovation and creativity is prepared </a:t>
            </a:r>
            <a:r>
              <a:rPr lang="en-GB" sz="1800" dirty="0">
                <a:solidFill>
                  <a:srgbClr val="000000"/>
                </a:solidFill>
                <a:effectLst/>
                <a:latin typeface="Abadi" panose="020B0604020104020204" pitchFamily="34" charset="0"/>
                <a:ea typeface="Times New Roman" panose="02020603050405020304" pitchFamily="18" charset="0"/>
                <a:cs typeface="Calibri" panose="020F0502020204030204" pitchFamily="34" charset="0"/>
              </a:rPr>
              <a:t>to </a:t>
            </a:r>
            <a:r>
              <a:rPr lang="en-GB" sz="1800" dirty="0">
                <a:solidFill>
                  <a:srgbClr val="0070C0"/>
                </a:solidFill>
                <a:effectLst/>
                <a:latin typeface="Abadi" panose="020B0604020104020204" pitchFamily="34" charset="0"/>
                <a:ea typeface="Times New Roman" panose="02020603050405020304" pitchFamily="18" charset="0"/>
                <a:cs typeface="Calibri" panose="020F0502020204030204" pitchFamily="34" charset="0"/>
              </a:rPr>
              <a:t>meet not only other equivalent </a:t>
            </a:r>
            <a:r>
              <a:rPr lang="en-GB" sz="1800" dirty="0">
                <a:solidFill>
                  <a:srgbClr val="000000"/>
                </a:solidFill>
                <a:effectLst/>
                <a:latin typeface="Abadi" panose="020B0604020104020204" pitchFamily="34" charset="0"/>
                <a:ea typeface="Times New Roman" panose="02020603050405020304" pitchFamily="18" charset="0"/>
                <a:cs typeface="Calibri" panose="020F0502020204030204" pitchFamily="34" charset="0"/>
              </a:rPr>
              <a:t>unpredictable crises in the future but also known-challenges facing the world (</a:t>
            </a:r>
            <a:r>
              <a:rPr lang="en-GB" sz="1800" dirty="0" err="1">
                <a:solidFill>
                  <a:srgbClr val="000000"/>
                </a:solidFill>
                <a:effectLst/>
                <a:latin typeface="Abadi" panose="020B0604020104020204" pitchFamily="34" charset="0"/>
                <a:ea typeface="Times New Roman" panose="02020603050405020304" pitchFamily="18" charset="0"/>
                <a:cs typeface="Calibri" panose="020F0502020204030204" pitchFamily="34" charset="0"/>
              </a:rPr>
              <a:t>eg</a:t>
            </a:r>
            <a:r>
              <a:rPr lang="en-GB" sz="1800" dirty="0">
                <a:solidFill>
                  <a:srgbClr val="000000"/>
                </a:solidFill>
                <a:effectLst/>
                <a:latin typeface="Abadi" panose="020B0604020104020204" pitchFamily="34" charset="0"/>
                <a:ea typeface="Times New Roman" panose="02020603050405020304" pitchFamily="18" charset="0"/>
                <a:cs typeface="Calibri" panose="020F0502020204030204" pitchFamily="34" charset="0"/>
              </a:rPr>
              <a:t> – climate change).</a:t>
            </a:r>
            <a:r>
              <a:rPr lang="en-GB" sz="1800" dirty="0">
                <a:effectLst/>
                <a:latin typeface="Abadi" panose="020B0604020104020204" pitchFamily="34" charset="0"/>
                <a:cs typeface="Calibri" panose="020F0502020204030204" pitchFamily="34" charset="0"/>
              </a:rPr>
              <a:t> </a:t>
            </a:r>
          </a:p>
          <a:p>
            <a:pPr marL="457200" indent="-457200">
              <a:buFont typeface="Arial" panose="020B0604020202020204" pitchFamily="34" charset="0"/>
              <a:buChar char="•"/>
            </a:pPr>
            <a:r>
              <a:rPr lang="en-GB" sz="1800" b="0" i="0" u="none" strike="noStrike" dirty="0">
                <a:solidFill>
                  <a:srgbClr val="2A2A2A"/>
                </a:solidFill>
                <a:effectLst/>
                <a:latin typeface="Abadi" panose="020B0604020104020204" pitchFamily="34" charset="0"/>
                <a:cs typeface="Calibri" panose="020F0502020204030204" pitchFamily="34" charset="0"/>
              </a:rPr>
              <a:t>The instigated the urgency to understand </a:t>
            </a:r>
            <a:r>
              <a:rPr lang="en-GB" sz="1800" b="1" i="0" u="sng" strike="noStrike" dirty="0">
                <a:solidFill>
                  <a:srgbClr val="2A2A2A"/>
                </a:solidFill>
                <a:effectLst/>
                <a:latin typeface="Abadi" panose="020B0604020104020204" pitchFamily="34" charset="0"/>
                <a:cs typeface="Calibri" panose="020F0502020204030204" pitchFamily="34" charset="0"/>
              </a:rPr>
              <a:t>the investment parad</a:t>
            </a:r>
            <a:r>
              <a:rPr lang="en-GB" sz="1800" b="0" i="0" u="none" strike="noStrike" dirty="0">
                <a:solidFill>
                  <a:srgbClr val="2A2A2A"/>
                </a:solidFill>
                <a:effectLst/>
                <a:latin typeface="Abadi" panose="020B0604020104020204" pitchFamily="34" charset="0"/>
                <a:cs typeface="Calibri" panose="020F0502020204030204" pitchFamily="34" charset="0"/>
              </a:rPr>
              <a:t>ox in IP in innovation, particularly re-examining the competing interests.</a:t>
            </a:r>
            <a:endParaRPr lang="en-US" sz="1800" dirty="0">
              <a:latin typeface="Abadi" panose="020B060402010402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0F645D99-9944-7EF7-13BD-0D628F64E0C7}"/>
              </a:ext>
            </a:extLst>
          </p:cNvPr>
          <p:cNvSpPr/>
          <p:nvPr/>
        </p:nvSpPr>
        <p:spPr>
          <a:xfrm>
            <a:off x="504856" y="3784511"/>
            <a:ext cx="4229190" cy="4101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latin typeface="Calibri" panose="020F0502020204030204" pitchFamily="34" charset="0"/>
                <a:cs typeface="Calibri" panose="020F0502020204030204" pitchFamily="34" charset="0"/>
              </a:rPr>
              <a:t>the investment</a:t>
            </a:r>
            <a:r>
              <a:rPr lang="en-GB" dirty="0">
                <a:latin typeface="Calibri" panose="020F0502020204030204" pitchFamily="34" charset="0"/>
                <a:cs typeface="Calibri" panose="020F0502020204030204" pitchFamily="34" charset="0"/>
              </a:rPr>
              <a:t> (protection)</a:t>
            </a:r>
            <a:r>
              <a:rPr lang="en-US" dirty="0">
                <a:latin typeface="Calibri" panose="020F0502020204030204" pitchFamily="34" charset="0"/>
                <a:cs typeface="Calibri" panose="020F0502020204030204" pitchFamily="34" charset="0"/>
              </a:rPr>
              <a:t> incentive, </a:t>
            </a:r>
            <a:endParaRPr lang="en-GB"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7F422BA-DC42-03DD-1EA6-6BEEFF1BF069}"/>
              </a:ext>
            </a:extLst>
          </p:cNvPr>
          <p:cNvSpPr/>
          <p:nvPr/>
        </p:nvSpPr>
        <p:spPr>
          <a:xfrm>
            <a:off x="504856" y="4622178"/>
            <a:ext cx="3945554" cy="4101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latin typeface="Abadi" panose="020F0502020204030204" pitchFamily="34" charset="0"/>
            </a:endParaRPr>
          </a:p>
          <a:p>
            <a:pPr algn="ctr"/>
            <a:r>
              <a:rPr lang="en-GB" dirty="0">
                <a:latin typeface="Abadi" panose="020F0502020204030204" pitchFamily="34" charset="0"/>
              </a:rPr>
              <a:t> </a:t>
            </a:r>
            <a:r>
              <a:rPr lang="en-US" dirty="0">
                <a:latin typeface="Abadi" panose="020F0502020204030204" pitchFamily="34" charset="0"/>
              </a:rPr>
              <a:t>the innovation incentive, and </a:t>
            </a:r>
            <a:endParaRPr lang="en-GB" dirty="0">
              <a:latin typeface="Abadi" panose="020F0502020204030204" pitchFamily="34" charset="0"/>
            </a:endParaRPr>
          </a:p>
          <a:p>
            <a:pPr algn="ctr"/>
            <a:endParaRPr lang="en-GB" dirty="0"/>
          </a:p>
        </p:txBody>
      </p:sp>
      <p:sp>
        <p:nvSpPr>
          <p:cNvPr id="7" name="Rectangle 6">
            <a:extLst>
              <a:ext uri="{FF2B5EF4-FFF2-40B4-BE49-F238E27FC236}">
                <a16:creationId xmlns:a16="http://schemas.microsoft.com/office/drawing/2014/main" id="{0327DF58-C3DB-2F35-A6BF-91504408FE87}"/>
              </a:ext>
            </a:extLst>
          </p:cNvPr>
          <p:cNvSpPr/>
          <p:nvPr/>
        </p:nvSpPr>
        <p:spPr>
          <a:xfrm>
            <a:off x="5972333" y="3784511"/>
            <a:ext cx="3945554" cy="41019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a:t>
            </a:r>
            <a:r>
              <a:rPr lang="en-GB"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incentive to share.</a:t>
            </a:r>
            <a:endParaRPr lang="en-GB"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F6608D8-839B-2892-0552-BCDC0C8D928C}"/>
              </a:ext>
            </a:extLst>
          </p:cNvPr>
          <p:cNvSpPr txBox="1"/>
          <p:nvPr/>
        </p:nvSpPr>
        <p:spPr>
          <a:xfrm>
            <a:off x="5756865" y="4520397"/>
            <a:ext cx="5818909" cy="923330"/>
          </a:xfrm>
          <a:prstGeom prst="rect">
            <a:avLst/>
          </a:prstGeom>
          <a:noFill/>
        </p:spPr>
        <p:txBody>
          <a:bodyPr wrap="square" rtlCol="0">
            <a:spAutoFit/>
          </a:bodyPr>
          <a:lstStyle/>
          <a:p>
            <a:r>
              <a:rPr lang="en-GB" dirty="0">
                <a:solidFill>
                  <a:srgbClr val="000000"/>
                </a:solidFill>
                <a:latin typeface="Abadi" panose="020B0604020104020204" pitchFamily="34" charset="0"/>
                <a:ea typeface="Avenir" panose="02000503020000020003" pitchFamily="2" charset="0"/>
              </a:rPr>
              <a:t>Does ‘inclusivity’ is part of exclusivity?</a:t>
            </a:r>
          </a:p>
          <a:p>
            <a:endParaRPr lang="en-GB" dirty="0">
              <a:solidFill>
                <a:srgbClr val="000000"/>
              </a:solidFill>
              <a:effectLst/>
              <a:latin typeface="Abadi" panose="020B0604020104020204" pitchFamily="34" charset="0"/>
              <a:ea typeface="Avenir" panose="02000503020000020003" pitchFamily="2" charset="0"/>
            </a:endParaRPr>
          </a:p>
          <a:p>
            <a:r>
              <a:rPr lang="en-GB" dirty="0">
                <a:solidFill>
                  <a:srgbClr val="000000"/>
                </a:solidFill>
                <a:effectLst/>
                <a:latin typeface="Abadi" panose="020B0604020104020204" pitchFamily="34" charset="0"/>
                <a:ea typeface="Avenir" panose="02000503020000020003" pitchFamily="2" charset="0"/>
              </a:rPr>
              <a:t>Does ‘investment’ part of exclusivity?</a:t>
            </a:r>
            <a:r>
              <a:rPr lang="en-GB" dirty="0">
                <a:effectLst/>
                <a:latin typeface="Abadi" panose="020B0604020104020204" pitchFamily="34" charset="0"/>
              </a:rPr>
              <a:t> </a:t>
            </a:r>
          </a:p>
        </p:txBody>
      </p:sp>
    </p:spTree>
    <p:extLst>
      <p:ext uri="{BB962C8B-B14F-4D97-AF65-F5344CB8AC3E}">
        <p14:creationId xmlns:p14="http://schemas.microsoft.com/office/powerpoint/2010/main" val="390577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C99058-ED1B-E242-AE6D-8F0B030D312D}"/>
              </a:ext>
            </a:extLst>
          </p:cNvPr>
          <p:cNvSpPr>
            <a:spLocks noGrp="1"/>
          </p:cNvSpPr>
          <p:nvPr>
            <p:ph type="body" sz="quarter" idx="12"/>
          </p:nvPr>
        </p:nvSpPr>
        <p:spPr>
          <a:xfrm>
            <a:off x="1676400" y="414339"/>
            <a:ext cx="9233338" cy="1214764"/>
          </a:xfrm>
        </p:spPr>
        <p:txBody>
          <a:bodyPr/>
          <a:lstStyle/>
          <a:p>
            <a:endParaRPr lang="en-GB" dirty="0">
              <a:effectLst/>
              <a:latin typeface="Bradley Hand" pitchFamily="2" charset="77"/>
            </a:endParaRPr>
          </a:p>
          <a:p>
            <a:r>
              <a:rPr lang="en-GB" dirty="0">
                <a:effectLst/>
                <a:latin typeface="Bradley Hand" pitchFamily="2" charset="77"/>
              </a:rPr>
              <a:t>IP (Access) as a Responsibility </a:t>
            </a:r>
            <a:endParaRPr lang="en-GB" dirty="0">
              <a:latin typeface="Bradley Hand" pitchFamily="2" charset="77"/>
            </a:endParaRPr>
          </a:p>
          <a:p>
            <a:endParaRPr lang="en-US" dirty="0">
              <a:latin typeface="Bradley Hand" pitchFamily="2" charset="77"/>
            </a:endParaRPr>
          </a:p>
        </p:txBody>
      </p:sp>
      <p:sp>
        <p:nvSpPr>
          <p:cNvPr id="3" name="Text Placeholder 2">
            <a:extLst>
              <a:ext uri="{FF2B5EF4-FFF2-40B4-BE49-F238E27FC236}">
                <a16:creationId xmlns:a16="http://schemas.microsoft.com/office/drawing/2014/main" id="{7700294B-1367-0536-4F1D-C1CCF82757E2}"/>
              </a:ext>
            </a:extLst>
          </p:cNvPr>
          <p:cNvSpPr>
            <a:spLocks noGrp="1"/>
          </p:cNvSpPr>
          <p:nvPr>
            <p:ph type="body" sz="quarter" idx="13"/>
          </p:nvPr>
        </p:nvSpPr>
        <p:spPr>
          <a:xfrm>
            <a:off x="513693" y="2186608"/>
            <a:ext cx="10962690" cy="3415405"/>
          </a:xfrm>
        </p:spPr>
        <p:txBody>
          <a:bodyPr/>
          <a:lstStyle/>
          <a:p>
            <a:pPr marL="285750" indent="-285750">
              <a:buFont typeface="Arial" panose="020B0604020202020204" pitchFamily="34" charset="0"/>
              <a:buChar char="•"/>
            </a:pPr>
            <a:r>
              <a:rPr lang="en-GB" sz="1800" dirty="0">
                <a:latin typeface="Abadi" panose="020B0604020104020204" pitchFamily="34" charset="0"/>
              </a:rPr>
              <a:t>H</a:t>
            </a:r>
            <a:r>
              <a:rPr lang="en-GB" sz="1800" dirty="0">
                <a:effectLst/>
                <a:latin typeface="Abadi" panose="020B0604020104020204" pitchFamily="34" charset="0"/>
              </a:rPr>
              <a:t>ow do we embed responsibility in the IP system so that it allows IP holders to act responsibly? </a:t>
            </a:r>
          </a:p>
          <a:p>
            <a:pPr marL="285750" indent="-285750">
              <a:buFont typeface="Arial" panose="020B0604020202020204" pitchFamily="34" charset="0"/>
              <a:buChar char="•"/>
            </a:pPr>
            <a:r>
              <a:rPr lang="en-GB" sz="1800" dirty="0">
                <a:effectLst/>
                <a:latin typeface="Abadi" panose="020B0604020104020204" pitchFamily="34" charset="0"/>
              </a:rPr>
              <a:t>From a normative point of view, one way to embed </a:t>
            </a:r>
            <a:r>
              <a:rPr lang="en-GB" sz="1800" dirty="0">
                <a:solidFill>
                  <a:srgbClr val="FF0000"/>
                </a:solidFill>
                <a:effectLst/>
                <a:latin typeface="Abadi" panose="020B0604020104020204" pitchFamily="34" charset="0"/>
              </a:rPr>
              <a:t>responsibility is by conceptualizing a duty of self-moderation</a:t>
            </a:r>
            <a:r>
              <a:rPr lang="en-GB" sz="1800" dirty="0">
                <a:latin typeface="Abadi" panose="020B0604020104020204" pitchFamily="34" charset="0"/>
              </a:rPr>
              <a:t> ( Li, 2021)</a:t>
            </a:r>
            <a:endParaRPr lang="en-GB" sz="1800" dirty="0">
              <a:effectLst/>
              <a:latin typeface="Abadi" panose="020B0604020104020204" pitchFamily="34" charset="0"/>
            </a:endParaRPr>
          </a:p>
          <a:p>
            <a:pPr marL="285750" indent="-285750">
              <a:buFont typeface="Arial" panose="020B0604020202020204" pitchFamily="34" charset="0"/>
              <a:buChar char="•"/>
            </a:pPr>
            <a:r>
              <a:rPr lang="en-GB" sz="1800" dirty="0">
                <a:effectLst/>
                <a:latin typeface="Abadi" panose="020B0604020104020204" pitchFamily="34" charset="0"/>
              </a:rPr>
              <a:t>A duty of self-moderation arises when an imbalance is created by IP protection vis-a`-vis the public interest. </a:t>
            </a:r>
          </a:p>
          <a:p>
            <a:pPr marL="285750" indent="-285750">
              <a:buFont typeface="Arial" panose="020B0604020202020204" pitchFamily="34" charset="0"/>
              <a:buChar char="•"/>
            </a:pPr>
            <a:r>
              <a:rPr lang="en-GB" sz="1800" dirty="0">
                <a:effectLst/>
                <a:latin typeface="Abadi" panose="020B0604020104020204" pitchFamily="34" charset="0"/>
              </a:rPr>
              <a:t>In that case, the IP holder should self-moderate to facilitate access.</a:t>
            </a:r>
          </a:p>
          <a:p>
            <a:r>
              <a:rPr lang="en-GB" sz="1800" dirty="0">
                <a:effectLst/>
                <a:latin typeface="Abadi" panose="020B0604020104020204" pitchFamily="34" charset="0"/>
              </a:rPr>
              <a:t> For example, by a </a:t>
            </a:r>
            <a:r>
              <a:rPr lang="en-GB" sz="1800" dirty="0">
                <a:solidFill>
                  <a:srgbClr val="007166"/>
                </a:solidFill>
                <a:effectLst/>
                <a:latin typeface="Abadi" panose="020B0604020104020204" pitchFamily="34" charset="0"/>
              </a:rPr>
              <a:t>willingness to </a:t>
            </a:r>
            <a:r>
              <a:rPr lang="en-GB" sz="1800" dirty="0">
                <a:effectLst/>
                <a:latin typeface="Abadi" panose="020B0604020104020204" pitchFamily="34" charset="0"/>
              </a:rPr>
              <a:t>participate in patent and technology access pools, </a:t>
            </a:r>
            <a:r>
              <a:rPr lang="en-GB" sz="1800" u="sng" dirty="0">
                <a:effectLst/>
                <a:latin typeface="Abadi" panose="020B0604020104020204" pitchFamily="34" charset="0"/>
              </a:rPr>
              <a:t>offering reasonable licensi</a:t>
            </a:r>
            <a:r>
              <a:rPr lang="en-GB" sz="1800" dirty="0">
                <a:effectLst/>
                <a:latin typeface="Abadi" panose="020B0604020104020204" pitchFamily="34" charset="0"/>
              </a:rPr>
              <a:t>ng, setting lower prices for drugs, and so on. </a:t>
            </a:r>
            <a:endParaRPr lang="en-GB" dirty="0">
              <a:latin typeface="Abadi" panose="020B0604020104020204" pitchFamily="34" charset="0"/>
            </a:endParaRPr>
          </a:p>
          <a:p>
            <a:pPr marL="285750" indent="-285750">
              <a:buFont typeface="Arial" panose="020B0604020202020204" pitchFamily="34" charset="0"/>
              <a:buChar char="•"/>
            </a:pPr>
            <a:endParaRPr lang="en-GB" dirty="0">
              <a:latin typeface="Abadi" panose="020B0604020104020204" pitchFamily="34" charset="0"/>
            </a:endParaRPr>
          </a:p>
          <a:p>
            <a:endParaRPr lang="en-GB" dirty="0">
              <a:latin typeface="Abadi" panose="020B0604020104020204" pitchFamily="34" charset="0"/>
            </a:endParaRPr>
          </a:p>
          <a:p>
            <a:endParaRPr lang="en-US" dirty="0">
              <a:latin typeface="Abadi" panose="020B0604020104020204" pitchFamily="34" charset="0"/>
            </a:endParaRPr>
          </a:p>
        </p:txBody>
      </p:sp>
    </p:spTree>
    <p:extLst>
      <p:ext uri="{BB962C8B-B14F-4D97-AF65-F5344CB8AC3E}">
        <p14:creationId xmlns:p14="http://schemas.microsoft.com/office/powerpoint/2010/main" val="21529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C0A37-373A-C858-2318-5233208417A5}"/>
              </a:ext>
            </a:extLst>
          </p:cNvPr>
          <p:cNvSpPr>
            <a:spLocks noGrp="1"/>
          </p:cNvSpPr>
          <p:nvPr>
            <p:ph type="body" sz="quarter" idx="12"/>
          </p:nvPr>
        </p:nvSpPr>
        <p:spPr>
          <a:xfrm>
            <a:off x="987973" y="319746"/>
            <a:ext cx="10368245" cy="999934"/>
          </a:xfrm>
        </p:spPr>
        <p:txBody>
          <a:bodyPr/>
          <a:lstStyle/>
          <a:p>
            <a:r>
              <a:rPr lang="en-US" dirty="0">
                <a:latin typeface="Bradley Hand" pitchFamily="2" charset="77"/>
              </a:rPr>
              <a:t>IP and Access to Climate Change Technologies </a:t>
            </a:r>
          </a:p>
        </p:txBody>
      </p:sp>
      <p:sp>
        <p:nvSpPr>
          <p:cNvPr id="3" name="Text Placeholder 2">
            <a:extLst>
              <a:ext uri="{FF2B5EF4-FFF2-40B4-BE49-F238E27FC236}">
                <a16:creationId xmlns:a16="http://schemas.microsoft.com/office/drawing/2014/main" id="{688C80D6-E367-B7B3-74BC-E487BB6C0A5C}"/>
              </a:ext>
            </a:extLst>
          </p:cNvPr>
          <p:cNvSpPr>
            <a:spLocks noGrp="1"/>
          </p:cNvSpPr>
          <p:nvPr>
            <p:ph type="body" sz="quarter" idx="13"/>
          </p:nvPr>
        </p:nvSpPr>
        <p:spPr>
          <a:xfrm>
            <a:off x="567557" y="1732678"/>
            <a:ext cx="9728838" cy="2314150"/>
          </a:xfrm>
        </p:spPr>
        <p:txBody>
          <a:bodyPr/>
          <a:lstStyle/>
          <a:p>
            <a:pPr marL="342900" indent="-342900">
              <a:buFont typeface="Arial" panose="020B0604020202020204" pitchFamily="34" charset="0"/>
              <a:buChar char="•"/>
            </a:pPr>
            <a:r>
              <a:rPr lang="en-US" dirty="0">
                <a:latin typeface="Abadi" panose="020B0604020104020204" pitchFamily="34" charset="0"/>
                <a:cs typeface="Calibri" panose="020F0502020204030204" pitchFamily="34" charset="0"/>
              </a:rPr>
              <a:t>IP system as part of the climate change solution</a:t>
            </a:r>
          </a:p>
          <a:p>
            <a:pPr marL="342900" indent="-342900">
              <a:buFont typeface="Arial" panose="020B0604020202020204" pitchFamily="34" charset="0"/>
              <a:buChar char="•"/>
            </a:pPr>
            <a:r>
              <a:rPr lang="en-US" dirty="0">
                <a:latin typeface="Abadi" panose="020B0604020104020204" pitchFamily="34" charset="0"/>
                <a:cs typeface="Calibri" panose="020F0502020204030204" pitchFamily="34" charset="0"/>
              </a:rPr>
              <a:t>Some argue that climate change technologies should unpatented because they benefit the environment.</a:t>
            </a:r>
          </a:p>
          <a:p>
            <a:pPr marL="342900" indent="-342900">
              <a:buFont typeface="Arial" panose="020B0604020202020204" pitchFamily="34" charset="0"/>
              <a:buChar char="•"/>
            </a:pPr>
            <a:r>
              <a:rPr lang="en-US" dirty="0">
                <a:latin typeface="Abadi" panose="020B0604020104020204" pitchFamily="34" charset="0"/>
                <a:cs typeface="Calibri" panose="020F0502020204030204" pitchFamily="34" charset="0"/>
              </a:rPr>
              <a:t>This will disincentive and promote climate-unfriendly technologies…</a:t>
            </a:r>
          </a:p>
          <a:p>
            <a:pPr marL="342900" indent="-342900">
              <a:buFont typeface="Arial" panose="020B0604020202020204" pitchFamily="34" charset="0"/>
              <a:buChar char="•"/>
            </a:pPr>
            <a:r>
              <a:rPr lang="en-US" dirty="0">
                <a:latin typeface="Abadi" panose="020B0604020104020204" pitchFamily="34" charset="0"/>
                <a:cs typeface="Calibri" panose="020F0502020204030204" pitchFamily="34" charset="0"/>
              </a:rPr>
              <a:t>Finding a balance?</a:t>
            </a:r>
          </a:p>
        </p:txBody>
      </p:sp>
      <p:sp>
        <p:nvSpPr>
          <p:cNvPr id="4" name="Rectangle 3">
            <a:extLst>
              <a:ext uri="{FF2B5EF4-FFF2-40B4-BE49-F238E27FC236}">
                <a16:creationId xmlns:a16="http://schemas.microsoft.com/office/drawing/2014/main" id="{F1E6A441-B331-C508-150E-6BBBBBDBB2C0}"/>
              </a:ext>
            </a:extLst>
          </p:cNvPr>
          <p:cNvSpPr/>
          <p:nvPr/>
        </p:nvSpPr>
        <p:spPr>
          <a:xfrm>
            <a:off x="567558" y="4378674"/>
            <a:ext cx="3447394" cy="4458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Restriction</a:t>
            </a:r>
          </a:p>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41D13A64-7B1A-8346-4283-AA5EAB2267FA}"/>
              </a:ext>
            </a:extLst>
          </p:cNvPr>
          <p:cNvSpPr/>
          <p:nvPr/>
        </p:nvSpPr>
        <p:spPr>
          <a:xfrm>
            <a:off x="6096000" y="4288462"/>
            <a:ext cx="2165131" cy="5360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libri" panose="020F0502020204030204" pitchFamily="34" charset="0"/>
                <a:cs typeface="Calibri" panose="020F0502020204030204" pitchFamily="34" charset="0"/>
              </a:rPr>
              <a:t>Striking a balance</a:t>
            </a:r>
          </a:p>
        </p:txBody>
      </p:sp>
      <p:sp>
        <p:nvSpPr>
          <p:cNvPr id="6" name="TextBox 5">
            <a:extLst>
              <a:ext uri="{FF2B5EF4-FFF2-40B4-BE49-F238E27FC236}">
                <a16:creationId xmlns:a16="http://schemas.microsoft.com/office/drawing/2014/main" id="{EA7FC4A4-551C-3701-9035-756C115E3F81}"/>
              </a:ext>
            </a:extLst>
          </p:cNvPr>
          <p:cNvSpPr txBox="1"/>
          <p:nvPr/>
        </p:nvSpPr>
        <p:spPr>
          <a:xfrm>
            <a:off x="567557" y="5066124"/>
            <a:ext cx="2689210" cy="738664"/>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Regulatory autonomy and response to climate change </a:t>
            </a:r>
          </a:p>
          <a:p>
            <a:endParaRPr lang="en-US" sz="1400" dirty="0"/>
          </a:p>
        </p:txBody>
      </p:sp>
    </p:spTree>
    <p:extLst>
      <p:ext uri="{BB962C8B-B14F-4D97-AF65-F5344CB8AC3E}">
        <p14:creationId xmlns:p14="http://schemas.microsoft.com/office/powerpoint/2010/main" val="192860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208688-ACED-A29B-36FC-79EFC852C853}"/>
              </a:ext>
            </a:extLst>
          </p:cNvPr>
          <p:cNvSpPr>
            <a:spLocks noGrp="1"/>
          </p:cNvSpPr>
          <p:nvPr>
            <p:ph type="body" sz="quarter" idx="12"/>
          </p:nvPr>
        </p:nvSpPr>
        <p:spPr>
          <a:xfrm>
            <a:off x="1543988" y="2429066"/>
            <a:ext cx="9998438" cy="1783170"/>
          </a:xfrm>
        </p:spPr>
        <p:txBody>
          <a:bodyPr/>
          <a:lstStyle/>
          <a:p>
            <a:pPr algn="ctr"/>
            <a:r>
              <a:rPr lang="en-US" sz="3600" dirty="0">
                <a:latin typeface="Bradley Hand" pitchFamily="2" charset="77"/>
              </a:rPr>
              <a:t>Regular Innovations v Social Innovations</a:t>
            </a:r>
          </a:p>
          <a:p>
            <a:pPr algn="ctr"/>
            <a:endParaRPr lang="en-US" sz="3600" dirty="0">
              <a:latin typeface="Bradley Hand" pitchFamily="2" charset="77"/>
            </a:endParaRPr>
          </a:p>
          <a:p>
            <a:pPr algn="ctr"/>
            <a:endParaRPr lang="en-US" sz="3600" dirty="0">
              <a:latin typeface="Bradley Hand" pitchFamily="2" charset="77"/>
            </a:endParaRPr>
          </a:p>
        </p:txBody>
      </p:sp>
      <p:sp>
        <p:nvSpPr>
          <p:cNvPr id="3" name="Rectangle 2">
            <a:extLst>
              <a:ext uri="{FF2B5EF4-FFF2-40B4-BE49-F238E27FC236}">
                <a16:creationId xmlns:a16="http://schemas.microsoft.com/office/drawing/2014/main" id="{FBE9FEA9-2DFD-BE4E-3623-574860305D8D}"/>
              </a:ext>
            </a:extLst>
          </p:cNvPr>
          <p:cNvSpPr/>
          <p:nvPr/>
        </p:nvSpPr>
        <p:spPr>
          <a:xfrm>
            <a:off x="649574" y="3802039"/>
            <a:ext cx="3945554" cy="4101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latin typeface="Abadi" panose="020F0502020204030204" pitchFamily="34" charset="0"/>
            </a:endParaRPr>
          </a:p>
          <a:p>
            <a:pPr algn="ctr"/>
            <a:r>
              <a:rPr lang="en-GB" dirty="0">
                <a:latin typeface="Abadi" panose="020F0502020204030204" pitchFamily="34" charset="0"/>
              </a:rPr>
              <a:t> </a:t>
            </a:r>
            <a:r>
              <a:rPr lang="en-US" dirty="0">
                <a:latin typeface="Abadi" panose="020F0502020204030204" pitchFamily="34" charset="0"/>
              </a:rPr>
              <a:t>the innovation incentive, and </a:t>
            </a:r>
            <a:endParaRPr lang="en-GB" dirty="0">
              <a:latin typeface="Abadi" panose="020F0502020204030204" pitchFamily="34" charset="0"/>
            </a:endParaRPr>
          </a:p>
          <a:p>
            <a:pPr algn="ctr"/>
            <a:endParaRPr lang="en-GB" dirty="0"/>
          </a:p>
        </p:txBody>
      </p:sp>
      <p:sp>
        <p:nvSpPr>
          <p:cNvPr id="4" name="Rectangle 3">
            <a:extLst>
              <a:ext uri="{FF2B5EF4-FFF2-40B4-BE49-F238E27FC236}">
                <a16:creationId xmlns:a16="http://schemas.microsoft.com/office/drawing/2014/main" id="{E9D9DEB7-484B-830E-A27D-0F5E8C7349CB}"/>
              </a:ext>
            </a:extLst>
          </p:cNvPr>
          <p:cNvSpPr/>
          <p:nvPr/>
        </p:nvSpPr>
        <p:spPr>
          <a:xfrm>
            <a:off x="7326070" y="3802039"/>
            <a:ext cx="3945554" cy="41019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Abadi" panose="020F0502020204030204" pitchFamily="34" charset="0"/>
              </a:rPr>
              <a:t> </a:t>
            </a:r>
            <a:r>
              <a:rPr lang="en-US" dirty="0">
                <a:latin typeface="Abadi" panose="020F0502020204030204" pitchFamily="34" charset="0"/>
              </a:rPr>
              <a:t>the</a:t>
            </a:r>
            <a:r>
              <a:rPr lang="en-GB" dirty="0">
                <a:latin typeface="Abadi" panose="020F0502020204030204" pitchFamily="34" charset="0"/>
              </a:rPr>
              <a:t> </a:t>
            </a:r>
            <a:r>
              <a:rPr lang="en-US" dirty="0">
                <a:latin typeface="Abadi" panose="020F0502020204030204" pitchFamily="34" charset="0"/>
              </a:rPr>
              <a:t>incentive to share.</a:t>
            </a:r>
            <a:endParaRPr lang="en-GB" dirty="0">
              <a:latin typeface="Abadi" panose="020F0502020204030204" pitchFamily="34" charset="0"/>
            </a:endParaRPr>
          </a:p>
        </p:txBody>
      </p:sp>
    </p:spTree>
    <p:extLst>
      <p:ext uri="{BB962C8B-B14F-4D97-AF65-F5344CB8AC3E}">
        <p14:creationId xmlns:p14="http://schemas.microsoft.com/office/powerpoint/2010/main" val="90667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6E66A06C-8DFC-9A1B-C28C-79DC75302671}"/>
              </a:ext>
            </a:extLst>
          </p:cNvPr>
          <p:cNvPicPr>
            <a:picLocks noChangeAspect="1"/>
          </p:cNvPicPr>
          <p:nvPr/>
        </p:nvPicPr>
        <p:blipFill>
          <a:blip r:embed="rId2"/>
          <a:stretch>
            <a:fillRect/>
          </a:stretch>
        </p:blipFill>
        <p:spPr>
          <a:xfrm>
            <a:off x="945903" y="326865"/>
            <a:ext cx="10675916" cy="6177766"/>
          </a:xfrm>
          <a:prstGeom prst="rect">
            <a:avLst/>
          </a:prstGeom>
        </p:spPr>
      </p:pic>
    </p:spTree>
    <p:extLst>
      <p:ext uri="{BB962C8B-B14F-4D97-AF65-F5344CB8AC3E}">
        <p14:creationId xmlns:p14="http://schemas.microsoft.com/office/powerpoint/2010/main" val="2272296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B135B9-CB19-2477-07DD-169D994848EA}"/>
              </a:ext>
            </a:extLst>
          </p:cNvPr>
          <p:cNvSpPr>
            <a:spLocks noGrp="1"/>
          </p:cNvSpPr>
          <p:nvPr>
            <p:ph type="body" sz="quarter" idx="12"/>
          </p:nvPr>
        </p:nvSpPr>
        <p:spPr>
          <a:xfrm>
            <a:off x="532436" y="414339"/>
            <a:ext cx="11086540" cy="999934"/>
          </a:xfrm>
        </p:spPr>
        <p:txBody>
          <a:bodyPr/>
          <a:lstStyle/>
          <a:p>
            <a:r>
              <a:rPr lang="en-US" dirty="0">
                <a:latin typeface="Bradley Hand" pitchFamily="2" charset="77"/>
              </a:rPr>
              <a:t> TRIPS….</a:t>
            </a:r>
          </a:p>
        </p:txBody>
      </p:sp>
      <p:sp>
        <p:nvSpPr>
          <p:cNvPr id="3" name="Text Placeholder 2">
            <a:extLst>
              <a:ext uri="{FF2B5EF4-FFF2-40B4-BE49-F238E27FC236}">
                <a16:creationId xmlns:a16="http://schemas.microsoft.com/office/drawing/2014/main" id="{FBAC379F-F953-7639-C588-F02E66322765}"/>
              </a:ext>
            </a:extLst>
          </p:cNvPr>
          <p:cNvSpPr>
            <a:spLocks noGrp="1"/>
          </p:cNvSpPr>
          <p:nvPr>
            <p:ph type="body" sz="quarter" idx="13"/>
          </p:nvPr>
        </p:nvSpPr>
        <p:spPr>
          <a:xfrm>
            <a:off x="532436" y="1875097"/>
            <a:ext cx="10470344" cy="4568564"/>
          </a:xfrm>
        </p:spPr>
        <p:txBody>
          <a:bodyPr/>
          <a:lstStyle/>
          <a:p>
            <a:pPr marL="342900" indent="-342900">
              <a:buFont typeface="Arial" panose="020B0604020202020204" pitchFamily="34" charset="0"/>
              <a:buChar char="•"/>
            </a:pPr>
            <a:r>
              <a:rPr lang="en-GB" sz="2000" dirty="0">
                <a:effectLst/>
                <a:latin typeface="Abadi" panose="020B0604020104020204" pitchFamily="34" charset="0"/>
              </a:rPr>
              <a:t>Article 27 of the TRIPS Agreement states that a ‘‘patent shall be available for any inventions, whether products or processes, </a:t>
            </a:r>
            <a:r>
              <a:rPr lang="en-GB" sz="2000" dirty="0">
                <a:solidFill>
                  <a:srgbClr val="007166"/>
                </a:solidFill>
                <a:effectLst/>
                <a:latin typeface="Abadi" panose="020B0604020104020204" pitchFamily="34" charset="0"/>
              </a:rPr>
              <a:t>in all fields of technology</a:t>
            </a:r>
            <a:r>
              <a:rPr lang="en-GB" sz="2000" dirty="0">
                <a:effectLst/>
                <a:latin typeface="Abadi" panose="020B0604020104020204" pitchFamily="34" charset="0"/>
              </a:rPr>
              <a:t>’’</a:t>
            </a:r>
          </a:p>
          <a:p>
            <a:pPr marL="342900" indent="-342900">
              <a:buFont typeface="Arial" panose="020B0604020202020204" pitchFamily="34" charset="0"/>
              <a:buChar char="•"/>
            </a:pPr>
            <a:r>
              <a:rPr lang="en-GB" sz="2000" dirty="0">
                <a:effectLst/>
                <a:latin typeface="Abadi" panose="020B0604020104020204" pitchFamily="34" charset="0"/>
              </a:rPr>
              <a:t>However, WTO members can exclude inventions from patentability to ‘‘</a:t>
            </a:r>
            <a:r>
              <a:rPr lang="en-GB" sz="2000" dirty="0">
                <a:solidFill>
                  <a:schemeClr val="accent2"/>
                </a:solidFill>
                <a:effectLst/>
                <a:latin typeface="Abadi" panose="020B0604020104020204" pitchFamily="34" charset="0"/>
              </a:rPr>
              <a:t>protect ordre public or morality, including to protect human, animal or plant life or health</a:t>
            </a:r>
            <a:r>
              <a:rPr lang="en-GB" sz="2000" dirty="0">
                <a:effectLst/>
                <a:latin typeface="Abadi" panose="020B0604020104020204" pitchFamily="34" charset="0"/>
              </a:rPr>
              <a:t>’’.</a:t>
            </a:r>
          </a:p>
          <a:p>
            <a:pPr marL="342900" indent="-342900">
              <a:buFont typeface="Arial" panose="020B0604020202020204" pitchFamily="34" charset="0"/>
              <a:buChar char="•"/>
            </a:pPr>
            <a:r>
              <a:rPr lang="en-GB" sz="2000" dirty="0">
                <a:effectLst/>
                <a:latin typeface="Abadi" panose="020B0604020104020204" pitchFamily="34" charset="0"/>
              </a:rPr>
              <a:t>Therefore, the possibilities of excluding social innovation that improves the lives of humans </a:t>
            </a:r>
            <a:r>
              <a:rPr lang="en-GB" sz="2000" dirty="0">
                <a:solidFill>
                  <a:schemeClr val="accent2"/>
                </a:solidFill>
                <a:effectLst/>
                <a:latin typeface="Abadi" panose="020B0604020104020204" pitchFamily="34" charset="0"/>
              </a:rPr>
              <a:t>could be excluded</a:t>
            </a:r>
            <a:r>
              <a:rPr lang="en-GB" sz="2000" dirty="0">
                <a:effectLst/>
                <a:latin typeface="Abadi" panose="020B0604020104020204" pitchFamily="34" charset="0"/>
              </a:rPr>
              <a:t> from the patent system, and </a:t>
            </a:r>
            <a:r>
              <a:rPr lang="en-GB" sz="2000" dirty="0">
                <a:solidFill>
                  <a:srgbClr val="007166"/>
                </a:solidFill>
                <a:effectLst/>
                <a:latin typeface="Abadi" panose="020B0604020104020204" pitchFamily="34" charset="0"/>
              </a:rPr>
              <a:t>other forms of incentives</a:t>
            </a:r>
            <a:r>
              <a:rPr lang="en-GB" sz="2000" dirty="0">
                <a:effectLst/>
                <a:latin typeface="Abadi" panose="020B0604020104020204" pitchFamily="34" charset="0"/>
              </a:rPr>
              <a:t>, such as a prize system, could be offered. </a:t>
            </a:r>
            <a:endParaRPr lang="en-GB" sz="2000" dirty="0">
              <a:latin typeface="Abadi" panose="020B0604020104020204" pitchFamily="34" charset="0"/>
            </a:endParaRPr>
          </a:p>
          <a:p>
            <a:endParaRPr lang="en-GB" sz="2000" dirty="0">
              <a:effectLst/>
              <a:latin typeface="Abadi" panose="020B0604020104020204" pitchFamily="34" charset="0"/>
            </a:endParaRPr>
          </a:p>
          <a:p>
            <a:pPr marL="342900" indent="-342900">
              <a:buFont typeface="Arial" panose="020B0604020202020204" pitchFamily="34" charset="0"/>
              <a:buChar char="•"/>
            </a:pPr>
            <a:endParaRPr lang="en-GB" sz="2000" dirty="0">
              <a:latin typeface="Abadi" panose="020B0604020104020204" pitchFamily="34" charset="0"/>
            </a:endParaRPr>
          </a:p>
          <a:p>
            <a:endParaRPr lang="en-US" sz="2000" dirty="0">
              <a:latin typeface="Abadi" panose="020B0604020104020204" pitchFamily="34" charset="0"/>
            </a:endParaRPr>
          </a:p>
        </p:txBody>
      </p:sp>
    </p:spTree>
    <p:extLst>
      <p:ext uri="{BB962C8B-B14F-4D97-AF65-F5344CB8AC3E}">
        <p14:creationId xmlns:p14="http://schemas.microsoft.com/office/powerpoint/2010/main" val="2426481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248C00-0850-D4D8-798C-7E795D7A5599}"/>
              </a:ext>
            </a:extLst>
          </p:cNvPr>
          <p:cNvSpPr>
            <a:spLocks noGrp="1"/>
          </p:cNvSpPr>
          <p:nvPr>
            <p:ph type="body" sz="quarter" idx="12"/>
          </p:nvPr>
        </p:nvSpPr>
        <p:spPr>
          <a:xfrm>
            <a:off x="2743200" y="848291"/>
            <a:ext cx="4303776" cy="999934"/>
          </a:xfrm>
        </p:spPr>
        <p:txBody>
          <a:bodyPr/>
          <a:lstStyle/>
          <a:p>
            <a:r>
              <a:rPr lang="en-US" sz="3200" dirty="0">
                <a:latin typeface="Bradley Hand" pitchFamily="2" charset="77"/>
              </a:rPr>
              <a:t>Faith- Based IP</a:t>
            </a:r>
          </a:p>
        </p:txBody>
      </p:sp>
      <p:sp>
        <p:nvSpPr>
          <p:cNvPr id="3" name="Text Placeholder 2">
            <a:extLst>
              <a:ext uri="{FF2B5EF4-FFF2-40B4-BE49-F238E27FC236}">
                <a16:creationId xmlns:a16="http://schemas.microsoft.com/office/drawing/2014/main" id="{1F515E08-3663-BF24-C529-766659371F34}"/>
              </a:ext>
            </a:extLst>
          </p:cNvPr>
          <p:cNvSpPr>
            <a:spLocks noGrp="1"/>
          </p:cNvSpPr>
          <p:nvPr>
            <p:ph type="body" sz="quarter" idx="13"/>
          </p:nvPr>
        </p:nvSpPr>
        <p:spPr>
          <a:xfrm>
            <a:off x="325464" y="2343741"/>
            <a:ext cx="11716719" cy="1453343"/>
          </a:xfrm>
        </p:spPr>
        <p:txBody>
          <a:bodyPr/>
          <a:lstStyle/>
          <a:p>
            <a:pPr marL="342900" indent="-342900">
              <a:buFont typeface="Arial" panose="020B0604020202020204" pitchFamily="34" charset="0"/>
              <a:buChar char="•"/>
            </a:pPr>
            <a:r>
              <a:rPr lang="en-US" dirty="0"/>
              <a:t>The consequentialist argument - assuming that rewards in some sector will increase productivity.</a:t>
            </a:r>
          </a:p>
          <a:p>
            <a:pPr marL="342900" indent="-342900">
              <a:buFont typeface="Arial" panose="020B0604020202020204" pitchFamily="34" charset="0"/>
              <a:buChar char="•"/>
            </a:pPr>
            <a:r>
              <a:rPr lang="en-US" dirty="0"/>
              <a:t>How do we challenge this argument? </a:t>
            </a:r>
          </a:p>
          <a:p>
            <a:endParaRPr lang="en-US" dirty="0"/>
          </a:p>
          <a:p>
            <a:endParaRPr lang="en-US" dirty="0"/>
          </a:p>
          <a:p>
            <a:r>
              <a:rPr lang="en-US" dirty="0"/>
              <a:t>Mark A. Lemley, </a:t>
            </a:r>
            <a:r>
              <a:rPr lang="en-US" i="1" dirty="0"/>
              <a:t>Faith-Based Intellectual Property </a:t>
            </a:r>
            <a:r>
              <a:rPr lang="en-US" dirty="0"/>
              <a:t>(2015)</a:t>
            </a:r>
          </a:p>
        </p:txBody>
      </p:sp>
    </p:spTree>
    <p:extLst>
      <p:ext uri="{BB962C8B-B14F-4D97-AF65-F5344CB8AC3E}">
        <p14:creationId xmlns:p14="http://schemas.microsoft.com/office/powerpoint/2010/main" val="3485734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8D6E22-0B3B-92C9-40CB-BF306B0B6ADD}"/>
              </a:ext>
            </a:extLst>
          </p:cNvPr>
          <p:cNvSpPr>
            <a:spLocks noGrp="1"/>
          </p:cNvSpPr>
          <p:nvPr>
            <p:ph type="body" sz="quarter" idx="12"/>
          </p:nvPr>
        </p:nvSpPr>
        <p:spPr>
          <a:xfrm>
            <a:off x="967932" y="914306"/>
            <a:ext cx="9915436" cy="999934"/>
          </a:xfrm>
        </p:spPr>
        <p:txBody>
          <a:bodyPr/>
          <a:lstStyle/>
          <a:p>
            <a:r>
              <a:rPr lang="en-GB" sz="2800" dirty="0">
                <a:latin typeface="Bradley Hand ITC" panose="03070402050302030203" pitchFamily="66" charset="77"/>
              </a:rPr>
              <a:t>Developing Soft law approaches to International IP</a:t>
            </a:r>
            <a:endParaRPr lang="en-US" dirty="0"/>
          </a:p>
        </p:txBody>
      </p:sp>
      <p:sp>
        <p:nvSpPr>
          <p:cNvPr id="3" name="Text Placeholder 2">
            <a:extLst>
              <a:ext uri="{FF2B5EF4-FFF2-40B4-BE49-F238E27FC236}">
                <a16:creationId xmlns:a16="http://schemas.microsoft.com/office/drawing/2014/main" id="{8625841A-06A3-AE39-4F9D-81B4C40C5E0F}"/>
              </a:ext>
            </a:extLst>
          </p:cNvPr>
          <p:cNvSpPr>
            <a:spLocks noGrp="1"/>
          </p:cNvSpPr>
          <p:nvPr>
            <p:ph type="body" sz="quarter" idx="13"/>
          </p:nvPr>
        </p:nvSpPr>
        <p:spPr>
          <a:xfrm>
            <a:off x="371605" y="1414273"/>
            <a:ext cx="11108091" cy="3359697"/>
          </a:xfrm>
        </p:spPr>
        <p:txBody>
          <a:bodyPr/>
          <a:lstStyle/>
          <a:p>
            <a:pPr marL="342900" indent="-342900">
              <a:buFont typeface="Arial" panose="020B0604020202020204" pitchFamily="34" charset="0"/>
              <a:buChar char="•"/>
            </a:pPr>
            <a:endParaRPr lang="en-GB" sz="2000" b="0" i="0" u="none" strike="noStrike" dirty="0">
              <a:solidFill>
                <a:srgbClr val="222222"/>
              </a:solidFill>
              <a:effectLst/>
              <a:latin typeface="Abadi" panose="020B0604020104020204" pitchFamily="34" charset="0"/>
            </a:endParaRPr>
          </a:p>
          <a:p>
            <a:pPr marL="342900" indent="-342900">
              <a:buFont typeface="Arial" panose="020B0604020202020204" pitchFamily="34" charset="0"/>
              <a:buChar char="•"/>
            </a:pPr>
            <a:r>
              <a:rPr lang="en-GB" sz="2000" b="0" i="0" u="none" strike="noStrike" dirty="0">
                <a:solidFill>
                  <a:srgbClr val="222222"/>
                </a:solidFill>
                <a:effectLst/>
                <a:latin typeface="Abadi" panose="020B0604020104020204" pitchFamily="34" charset="0"/>
              </a:rPr>
              <a:t>In the 1970s, developing countries adopted a </a:t>
            </a:r>
            <a:r>
              <a:rPr lang="en-GB" sz="2000" b="0" i="0" u="none" strike="noStrike" dirty="0">
                <a:solidFill>
                  <a:srgbClr val="FF0000"/>
                </a:solidFill>
                <a:effectLst/>
                <a:latin typeface="Abadi" panose="020B0604020104020204" pitchFamily="34" charset="0"/>
              </a:rPr>
              <a:t>soft law approach as a strategy </a:t>
            </a:r>
            <a:r>
              <a:rPr lang="en-GB" sz="2000" b="0" i="0" u="none" strike="noStrike" dirty="0">
                <a:solidFill>
                  <a:srgbClr val="222222"/>
                </a:solidFill>
                <a:effectLst/>
                <a:latin typeface="Abadi" panose="020B0604020104020204" pitchFamily="34" charset="0"/>
              </a:rPr>
              <a:t>to support the New International Economic Order (NIEO), which aimed to correct the economic imbalance between developed and developing countries but </a:t>
            </a:r>
            <a:r>
              <a:rPr lang="en-GB" sz="2000" b="0" i="0" u="none" strike="noStrike" dirty="0">
                <a:solidFill>
                  <a:srgbClr val="FF0000"/>
                </a:solidFill>
                <a:effectLst/>
                <a:latin typeface="Abadi" panose="020B0604020104020204" pitchFamily="34" charset="0"/>
              </a:rPr>
              <a:t>did not achieve </a:t>
            </a:r>
            <a:r>
              <a:rPr lang="en-GB" sz="2000" b="0" i="0" u="none" strike="noStrike" dirty="0">
                <a:solidFill>
                  <a:srgbClr val="222222"/>
                </a:solidFill>
                <a:effectLst/>
                <a:latin typeface="Abadi" panose="020B0604020104020204" pitchFamily="34" charset="0"/>
              </a:rPr>
              <a:t>as much as it thought it would when the movement started.</a:t>
            </a:r>
          </a:p>
          <a:p>
            <a:pPr marL="342900" indent="-342900">
              <a:buFont typeface="Arial" panose="020B0604020202020204" pitchFamily="34" charset="0"/>
              <a:buChar char="•"/>
            </a:pPr>
            <a:r>
              <a:rPr lang="en-GB" sz="2000" b="0" i="0" u="none" strike="noStrike" dirty="0">
                <a:solidFill>
                  <a:srgbClr val="222222"/>
                </a:solidFill>
                <a:effectLst/>
                <a:latin typeface="Abadi" panose="020B0604020104020204" pitchFamily="34" charset="0"/>
              </a:rPr>
              <a:t>But the movement did put developing countries’ agendas at centre stage. </a:t>
            </a:r>
          </a:p>
          <a:p>
            <a:pPr marL="342900" indent="-342900">
              <a:buFont typeface="Arial" panose="020B0604020202020204" pitchFamily="34" charset="0"/>
              <a:buChar char="•"/>
            </a:pPr>
            <a:r>
              <a:rPr lang="en-GB" sz="2000" dirty="0">
                <a:solidFill>
                  <a:srgbClr val="222222"/>
                </a:solidFill>
                <a:latin typeface="Abadi" panose="020B0604020104020204" pitchFamily="34" charset="0"/>
              </a:rPr>
              <a:t>W</a:t>
            </a:r>
            <a:r>
              <a:rPr lang="en-GB" sz="2000" b="0" i="0" u="none" strike="noStrike" dirty="0">
                <a:solidFill>
                  <a:srgbClr val="222222"/>
                </a:solidFill>
                <a:effectLst/>
                <a:latin typeface="Abadi" panose="020B0604020104020204" pitchFamily="34" charset="0"/>
              </a:rPr>
              <a:t>hether LDCs should use </a:t>
            </a:r>
            <a:r>
              <a:rPr lang="en-GB" sz="2000" b="0" i="0" u="none" strike="noStrike" dirty="0">
                <a:solidFill>
                  <a:schemeClr val="accent2"/>
                </a:solidFill>
                <a:effectLst/>
                <a:latin typeface="Abadi" panose="020B0604020104020204" pitchFamily="34" charset="0"/>
              </a:rPr>
              <a:t>soft norm strategies through a declaration</a:t>
            </a:r>
            <a:r>
              <a:rPr lang="en-GB" sz="2000" b="0" i="0" u="none" strike="noStrike" dirty="0">
                <a:solidFill>
                  <a:srgbClr val="222222"/>
                </a:solidFill>
                <a:effectLst/>
                <a:latin typeface="Abadi" panose="020B0604020104020204" pitchFamily="34" charset="0"/>
              </a:rPr>
              <a:t> in international IP institutions to ensure that the developing and developed world is responsible for empowering LDCs in order to create a sound and viable technological base? </a:t>
            </a:r>
          </a:p>
          <a:p>
            <a:pPr marL="342900" indent="-342900">
              <a:buFont typeface="Arial" panose="020B0604020202020204" pitchFamily="34" charset="0"/>
              <a:buChar char="•"/>
            </a:pPr>
            <a:endParaRPr lang="en-US" sz="2000" dirty="0">
              <a:latin typeface="Abadi" panose="020B0604020104020204" pitchFamily="34" charset="0"/>
            </a:endParaRPr>
          </a:p>
        </p:txBody>
      </p:sp>
    </p:spTree>
    <p:extLst>
      <p:ext uri="{BB962C8B-B14F-4D97-AF65-F5344CB8AC3E}">
        <p14:creationId xmlns:p14="http://schemas.microsoft.com/office/powerpoint/2010/main" val="66322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DBA3F9-D660-C0DC-E511-5F275105F466}"/>
              </a:ext>
            </a:extLst>
          </p:cNvPr>
          <p:cNvSpPr>
            <a:spLocks noGrp="1"/>
          </p:cNvSpPr>
          <p:nvPr>
            <p:ph type="body" sz="quarter" idx="12"/>
          </p:nvPr>
        </p:nvSpPr>
        <p:spPr>
          <a:xfrm>
            <a:off x="2724913" y="831027"/>
            <a:ext cx="4303776" cy="999934"/>
          </a:xfrm>
        </p:spPr>
        <p:txBody>
          <a:bodyPr/>
          <a:lstStyle/>
          <a:p>
            <a:r>
              <a:rPr lang="en-US" dirty="0">
                <a:latin typeface="Bradley Hand" pitchFamily="2" charset="77"/>
              </a:rPr>
              <a:t>Conclusion</a:t>
            </a:r>
          </a:p>
        </p:txBody>
      </p:sp>
      <p:sp>
        <p:nvSpPr>
          <p:cNvPr id="3" name="Text Placeholder 2">
            <a:extLst>
              <a:ext uri="{FF2B5EF4-FFF2-40B4-BE49-F238E27FC236}">
                <a16:creationId xmlns:a16="http://schemas.microsoft.com/office/drawing/2014/main" id="{1893FD9E-B13C-C40F-91EB-BF1930DCD3E1}"/>
              </a:ext>
            </a:extLst>
          </p:cNvPr>
          <p:cNvSpPr>
            <a:spLocks noGrp="1"/>
          </p:cNvSpPr>
          <p:nvPr>
            <p:ph type="body" sz="quarter" idx="13"/>
          </p:nvPr>
        </p:nvSpPr>
        <p:spPr>
          <a:xfrm>
            <a:off x="590309" y="1830961"/>
            <a:ext cx="10648709" cy="3413688"/>
          </a:xfrm>
        </p:spPr>
        <p:txBody>
          <a:bodyPr/>
          <a:lstStyle/>
          <a:p>
            <a:endParaRPr lang="en-GB" b="0" i="0" u="none" strike="noStrike" dirty="0">
              <a:solidFill>
                <a:srgbClr val="222222"/>
              </a:solidFill>
              <a:effectLst/>
              <a:latin typeface="Abadi" panose="020B0604020104020204" pitchFamily="34" charset="0"/>
            </a:endParaRPr>
          </a:p>
          <a:p>
            <a:pPr marL="342900" indent="-342900">
              <a:buFont typeface="Arial" panose="020B0604020202020204" pitchFamily="34" charset="0"/>
              <a:buChar char="•"/>
            </a:pPr>
            <a:r>
              <a:rPr lang="en-GB" b="0" i="0" u="none" strike="noStrike" dirty="0">
                <a:solidFill>
                  <a:srgbClr val="222222"/>
                </a:solidFill>
                <a:effectLst/>
                <a:latin typeface="Abadi" panose="020B0604020104020204" pitchFamily="34" charset="0"/>
              </a:rPr>
              <a:t>The COVID-19 pandemic has provided an opportunity to reshape the debate not only from a normative point of view but also from how we use different frameworks to examine contemporary issues.</a:t>
            </a:r>
          </a:p>
          <a:p>
            <a:pPr marL="342900" indent="-342900">
              <a:buFont typeface="Arial" panose="020B0604020202020204" pitchFamily="34" charset="0"/>
              <a:buChar char="•"/>
            </a:pPr>
            <a:r>
              <a:rPr lang="en-GB" b="0" i="0" u="none" strike="noStrike" dirty="0">
                <a:solidFill>
                  <a:srgbClr val="000000"/>
                </a:solidFill>
                <a:effectLst/>
                <a:latin typeface="Abadi" panose="020B0604020104020204" pitchFamily="34" charset="0"/>
              </a:rPr>
              <a:t>TWAIL allows us to rethink IP by framing arguments within the IP system and offering alternative perspectives that reimagine IP through reforms and a focus on responsibility.</a:t>
            </a:r>
            <a:endParaRPr lang="en-GB" b="0" i="0" u="none" strike="noStrike" dirty="0">
              <a:solidFill>
                <a:srgbClr val="222222"/>
              </a:solidFill>
              <a:effectLst/>
              <a:latin typeface="Abadi" panose="020B0604020104020204" pitchFamily="34" charset="0"/>
            </a:endParaRPr>
          </a:p>
        </p:txBody>
      </p:sp>
    </p:spTree>
    <p:extLst>
      <p:ext uri="{BB962C8B-B14F-4D97-AF65-F5344CB8AC3E}">
        <p14:creationId xmlns:p14="http://schemas.microsoft.com/office/powerpoint/2010/main" val="1814987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outdoor, sky, building&#10;&#10;Description automatically generated">
            <a:extLst>
              <a:ext uri="{FF2B5EF4-FFF2-40B4-BE49-F238E27FC236}">
                <a16:creationId xmlns:a16="http://schemas.microsoft.com/office/drawing/2014/main" id="{BE1B49E4-AEF7-49BD-A3A6-F3123EB9185F}"/>
              </a:ext>
            </a:extLst>
          </p:cNvPr>
          <p:cNvPicPr>
            <a:picLocks noChangeAspect="1"/>
          </p:cNvPicPr>
          <p:nvPr/>
        </p:nvPicPr>
        <p:blipFill>
          <a:blip r:embed="rId2"/>
          <a:stretch>
            <a:fillRect/>
          </a:stretch>
        </p:blipFill>
        <p:spPr>
          <a:xfrm>
            <a:off x="0" y="-154983"/>
            <a:ext cx="12192000" cy="6858000"/>
          </a:xfrm>
          <a:prstGeom prst="rect">
            <a:avLst/>
          </a:prstGeom>
        </p:spPr>
      </p:pic>
      <p:sp>
        <p:nvSpPr>
          <p:cNvPr id="4" name="TextBox 3">
            <a:extLst>
              <a:ext uri="{FF2B5EF4-FFF2-40B4-BE49-F238E27FC236}">
                <a16:creationId xmlns:a16="http://schemas.microsoft.com/office/drawing/2014/main" id="{B080E188-FE41-4DD4-B435-AE0F73AF93D6}"/>
              </a:ext>
            </a:extLst>
          </p:cNvPr>
          <p:cNvSpPr txBox="1"/>
          <p:nvPr/>
        </p:nvSpPr>
        <p:spPr>
          <a:xfrm>
            <a:off x="843839" y="2373355"/>
            <a:ext cx="3882771" cy="923330"/>
          </a:xfrm>
          <a:prstGeom prst="rect">
            <a:avLst/>
          </a:prstGeom>
          <a:noFill/>
        </p:spPr>
        <p:txBody>
          <a:bodyPr wrap="square" rtlCol="0">
            <a:spAutoFit/>
          </a:bodyPr>
          <a:lstStyle/>
          <a:p>
            <a:r>
              <a:rPr lang="en-GB" b="1" dirty="0">
                <a:solidFill>
                  <a:schemeClr val="bg1"/>
                </a:solidFill>
                <a:highlight>
                  <a:srgbClr val="FF0000"/>
                </a:highlight>
                <a:latin typeface="Arial" panose="020B0604020202020204" pitchFamily="34" charset="0"/>
                <a:ea typeface="Calibri"/>
                <a:cs typeface="Arial" panose="020B0604020202020204" pitchFamily="34" charset="0"/>
              </a:rPr>
              <a:t>MANY THANKS FOR LISTENING –</a:t>
            </a:r>
          </a:p>
          <a:p>
            <a:r>
              <a:rPr lang="en-GB" b="1" dirty="0">
                <a:solidFill>
                  <a:schemeClr val="bg1"/>
                </a:solidFill>
                <a:highlight>
                  <a:srgbClr val="FF0000"/>
                </a:highlight>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408057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F5CA8F-8F99-4838-88BA-AE7CA103C8A1}"/>
              </a:ext>
            </a:extLst>
          </p:cNvPr>
          <p:cNvSpPr>
            <a:spLocks noGrp="1"/>
          </p:cNvSpPr>
          <p:nvPr>
            <p:ph type="body" sz="quarter" idx="12"/>
          </p:nvPr>
        </p:nvSpPr>
        <p:spPr>
          <a:xfrm>
            <a:off x="1626766" y="141898"/>
            <a:ext cx="9041234" cy="488395"/>
          </a:xfrm>
        </p:spPr>
        <p:txBody>
          <a:bodyPr/>
          <a:lstStyle/>
          <a:p>
            <a:r>
              <a:rPr lang="en-GB" sz="2400" dirty="0">
                <a:latin typeface="Bradley Hand ITC" panose="03070402050302030203" pitchFamily="66" charset="0"/>
              </a:rPr>
              <a:t>Changing Nature of International Intellectual Property</a:t>
            </a:r>
          </a:p>
          <a:p>
            <a:endParaRPr lang="en-GB" sz="2400" dirty="0"/>
          </a:p>
        </p:txBody>
      </p:sp>
      <p:sp>
        <p:nvSpPr>
          <p:cNvPr id="3" name="Text Placeholder 2">
            <a:extLst>
              <a:ext uri="{FF2B5EF4-FFF2-40B4-BE49-F238E27FC236}">
                <a16:creationId xmlns:a16="http://schemas.microsoft.com/office/drawing/2014/main" id="{56E4C498-C5D8-4B86-B2BF-7B84D8BC0658}"/>
              </a:ext>
            </a:extLst>
          </p:cNvPr>
          <p:cNvSpPr>
            <a:spLocks noGrp="1"/>
          </p:cNvSpPr>
          <p:nvPr>
            <p:ph type="body" sz="quarter" idx="13"/>
          </p:nvPr>
        </p:nvSpPr>
        <p:spPr>
          <a:xfrm>
            <a:off x="3561515" y="2771571"/>
            <a:ext cx="3973320" cy="1925380"/>
          </a:xfrm>
        </p:spPr>
        <p:txBody>
          <a:bodyPr/>
          <a:lstStyle/>
          <a:p>
            <a:endParaRPr lang="en-GB" dirty="0"/>
          </a:p>
          <a:p>
            <a:r>
              <a:rPr lang="en-GB" b="1" dirty="0">
                <a:solidFill>
                  <a:srgbClr val="0070C0"/>
                </a:solidFill>
                <a:latin typeface="Bradley Hand ITC" panose="03070402050302030203" pitchFamily="66" charset="0"/>
              </a:rPr>
              <a:t>Intellectual Property Law</a:t>
            </a:r>
          </a:p>
          <a:p>
            <a:endParaRPr lang="en-GB" b="1" dirty="0">
              <a:solidFill>
                <a:srgbClr val="0070C0"/>
              </a:solidFill>
              <a:latin typeface="Bradley Hand ITC" panose="03070402050302030203" pitchFamily="66"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E73CC7A-9592-4F02-9DAC-7489C5817027}"/>
                  </a:ext>
                </a:extLst>
              </p14:cNvPr>
              <p14:cNvContentPartPr/>
              <p14:nvPr/>
            </p14:nvContentPartPr>
            <p14:xfrm>
              <a:off x="3540523" y="3033657"/>
              <a:ext cx="3312814" cy="876395"/>
            </p14:xfrm>
          </p:contentPart>
        </mc:Choice>
        <mc:Fallback xmlns="">
          <p:pic>
            <p:nvPicPr>
              <p:cNvPr id="5" name="Ink 4">
                <a:extLst>
                  <a:ext uri="{FF2B5EF4-FFF2-40B4-BE49-F238E27FC236}">
                    <a16:creationId xmlns:a16="http://schemas.microsoft.com/office/drawing/2014/main" id="{8E73CC7A-9592-4F02-9DAC-7489C5817027}"/>
                  </a:ext>
                </a:extLst>
              </p:cNvPr>
              <p:cNvPicPr/>
              <p:nvPr/>
            </p:nvPicPr>
            <p:blipFill>
              <a:blip r:embed="rId4"/>
              <a:stretch>
                <a:fillRect/>
              </a:stretch>
            </p:blipFill>
            <p:spPr>
              <a:xfrm>
                <a:off x="3531522" y="3024659"/>
                <a:ext cx="3330456" cy="894031"/>
              </a:xfrm>
              <a:prstGeom prst="rect">
                <a:avLst/>
              </a:prstGeom>
            </p:spPr>
          </p:pic>
        </mc:Fallback>
      </mc:AlternateContent>
      <p:sp>
        <p:nvSpPr>
          <p:cNvPr id="7" name="Text Placeholder 2">
            <a:extLst>
              <a:ext uri="{FF2B5EF4-FFF2-40B4-BE49-F238E27FC236}">
                <a16:creationId xmlns:a16="http://schemas.microsoft.com/office/drawing/2014/main" id="{A1554580-414E-468A-845E-3BD400E44A95}"/>
              </a:ext>
            </a:extLst>
          </p:cNvPr>
          <p:cNvSpPr txBox="1">
            <a:spLocks/>
          </p:cNvSpPr>
          <p:nvPr/>
        </p:nvSpPr>
        <p:spPr>
          <a:xfrm>
            <a:off x="367195" y="1611693"/>
            <a:ext cx="2989728" cy="638924"/>
          </a:xfrm>
          <a:prstGeom prst="rect">
            <a:avLst/>
          </a:prstGeom>
        </p:spPr>
        <p:txBody>
          <a:bodyPr/>
          <a:lstStyle>
            <a:lvl1pPr marL="0" indent="0" algn="l" defTabSz="914400" rtl="0" eaLnBrk="1" latinLnBrk="0" hangingPunct="1">
              <a:lnSpc>
                <a:spcPct val="100000"/>
              </a:lnSpc>
              <a:spcBef>
                <a:spcPts val="1000"/>
              </a:spcBef>
              <a:buFontTx/>
              <a:buNone/>
              <a:defRPr sz="2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GB" sz="1600" dirty="0">
                <a:latin typeface="Abadi" panose="020B0604020104020204" pitchFamily="34" charset="0"/>
              </a:rPr>
              <a:t>International Trade Law</a:t>
            </a:r>
          </a:p>
        </p:txBody>
      </p:sp>
      <p:sp>
        <p:nvSpPr>
          <p:cNvPr id="8" name="Text Placeholder 2">
            <a:extLst>
              <a:ext uri="{FF2B5EF4-FFF2-40B4-BE49-F238E27FC236}">
                <a16:creationId xmlns:a16="http://schemas.microsoft.com/office/drawing/2014/main" id="{7DB4E70D-34E6-4144-B2E3-160121B03411}"/>
              </a:ext>
            </a:extLst>
          </p:cNvPr>
          <p:cNvSpPr txBox="1">
            <a:spLocks/>
          </p:cNvSpPr>
          <p:nvPr/>
        </p:nvSpPr>
        <p:spPr>
          <a:xfrm>
            <a:off x="277547" y="4518209"/>
            <a:ext cx="2668853" cy="999934"/>
          </a:xfrm>
          <a:prstGeom prst="rect">
            <a:avLst/>
          </a:prstGeom>
        </p:spPr>
        <p:txBody>
          <a:bodyPr/>
          <a:lstStyle>
            <a:lvl1pPr marL="0" indent="0" algn="l" defTabSz="914400" rtl="0" eaLnBrk="1" latinLnBrk="0" hangingPunct="1">
              <a:lnSpc>
                <a:spcPct val="100000"/>
              </a:lnSpc>
              <a:spcBef>
                <a:spcPts val="1000"/>
              </a:spcBef>
              <a:buFontTx/>
              <a:buNone/>
              <a:defRPr sz="2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GB" sz="1400" dirty="0">
                <a:latin typeface="Abadi" panose="020B0604020104020204" pitchFamily="34" charset="0"/>
              </a:rPr>
              <a:t>Public Health/Access to Medicines</a:t>
            </a:r>
          </a:p>
        </p:txBody>
      </p:sp>
      <p:sp>
        <p:nvSpPr>
          <p:cNvPr id="9" name="Text Placeholder 2">
            <a:extLst>
              <a:ext uri="{FF2B5EF4-FFF2-40B4-BE49-F238E27FC236}">
                <a16:creationId xmlns:a16="http://schemas.microsoft.com/office/drawing/2014/main" id="{49A145B4-8C01-4055-AE16-13F26FD86E68}"/>
              </a:ext>
            </a:extLst>
          </p:cNvPr>
          <p:cNvSpPr txBox="1">
            <a:spLocks/>
          </p:cNvSpPr>
          <p:nvPr/>
        </p:nvSpPr>
        <p:spPr>
          <a:xfrm>
            <a:off x="7036936" y="1431188"/>
            <a:ext cx="3738641" cy="999934"/>
          </a:xfrm>
          <a:prstGeom prst="rect">
            <a:avLst/>
          </a:prstGeom>
        </p:spPr>
        <p:txBody>
          <a:bodyPr/>
          <a:lstStyle>
            <a:lvl1pPr marL="0" indent="0" algn="l" defTabSz="914400" rtl="0" eaLnBrk="1" latinLnBrk="0" hangingPunct="1">
              <a:lnSpc>
                <a:spcPct val="100000"/>
              </a:lnSpc>
              <a:spcBef>
                <a:spcPts val="1000"/>
              </a:spcBef>
              <a:buFontTx/>
              <a:buNone/>
              <a:defRPr sz="2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GB" sz="1600" dirty="0">
                <a:latin typeface="Abadi" panose="020B0604020104020204" pitchFamily="34" charset="0"/>
              </a:rPr>
              <a:t>Environment Law</a:t>
            </a:r>
          </a:p>
        </p:txBody>
      </p:sp>
      <p:sp>
        <p:nvSpPr>
          <p:cNvPr id="10" name="Text Placeholder 2">
            <a:extLst>
              <a:ext uri="{FF2B5EF4-FFF2-40B4-BE49-F238E27FC236}">
                <a16:creationId xmlns:a16="http://schemas.microsoft.com/office/drawing/2014/main" id="{2978C0B1-06AC-4070-B32A-96CC2295CDC0}"/>
              </a:ext>
            </a:extLst>
          </p:cNvPr>
          <p:cNvSpPr txBox="1">
            <a:spLocks/>
          </p:cNvSpPr>
          <p:nvPr/>
        </p:nvSpPr>
        <p:spPr>
          <a:xfrm>
            <a:off x="7534835" y="4926845"/>
            <a:ext cx="3738641" cy="999934"/>
          </a:xfrm>
          <a:prstGeom prst="rect">
            <a:avLst/>
          </a:prstGeom>
        </p:spPr>
        <p:txBody>
          <a:bodyPr/>
          <a:lstStyle>
            <a:lvl1pPr marL="0" indent="0" algn="l" defTabSz="914400" rtl="0" eaLnBrk="1" latinLnBrk="0" hangingPunct="1">
              <a:lnSpc>
                <a:spcPct val="100000"/>
              </a:lnSpc>
              <a:spcBef>
                <a:spcPts val="1000"/>
              </a:spcBef>
              <a:buFontTx/>
              <a:buNone/>
              <a:defRPr sz="2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GB" sz="1400" dirty="0">
                <a:latin typeface="Abadi" panose="020B0604020104020204" pitchFamily="34" charset="0"/>
              </a:rPr>
              <a:t>Sustainability </a:t>
            </a:r>
          </a:p>
        </p:txBody>
      </p:sp>
      <p:sp>
        <p:nvSpPr>
          <p:cNvPr id="11" name="Text Placeholder 2">
            <a:extLst>
              <a:ext uri="{FF2B5EF4-FFF2-40B4-BE49-F238E27FC236}">
                <a16:creationId xmlns:a16="http://schemas.microsoft.com/office/drawing/2014/main" id="{E2D0EA2D-7B3B-446E-BFDF-D0B79D5C2441}"/>
              </a:ext>
            </a:extLst>
          </p:cNvPr>
          <p:cNvSpPr txBox="1">
            <a:spLocks/>
          </p:cNvSpPr>
          <p:nvPr/>
        </p:nvSpPr>
        <p:spPr>
          <a:xfrm>
            <a:off x="3760335" y="5746397"/>
            <a:ext cx="3276602" cy="786444"/>
          </a:xfrm>
          <a:prstGeom prst="rect">
            <a:avLst/>
          </a:prstGeom>
        </p:spPr>
        <p:txBody>
          <a:bodyPr/>
          <a:lstStyle>
            <a:lvl1pPr marL="0" indent="0" algn="l" defTabSz="914400" rtl="0" eaLnBrk="1" latinLnBrk="0" hangingPunct="1">
              <a:lnSpc>
                <a:spcPct val="100000"/>
              </a:lnSpc>
              <a:spcBef>
                <a:spcPts val="1000"/>
              </a:spcBef>
              <a:buFontTx/>
              <a:buNone/>
              <a:defRPr sz="2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GB" sz="1400" dirty="0">
                <a:latin typeface="Abadi" panose="020B0604020104020204" pitchFamily="34" charset="0"/>
              </a:rPr>
              <a:t>International Investment Law and Arbitration</a:t>
            </a:r>
          </a:p>
        </p:txBody>
      </p:sp>
      <p:sp>
        <p:nvSpPr>
          <p:cNvPr id="12" name="Text Placeholder 2">
            <a:extLst>
              <a:ext uri="{FF2B5EF4-FFF2-40B4-BE49-F238E27FC236}">
                <a16:creationId xmlns:a16="http://schemas.microsoft.com/office/drawing/2014/main" id="{05292AF2-95F5-4D04-B567-BBEE5AD53057}"/>
              </a:ext>
            </a:extLst>
          </p:cNvPr>
          <p:cNvSpPr txBox="1">
            <a:spLocks/>
          </p:cNvSpPr>
          <p:nvPr/>
        </p:nvSpPr>
        <p:spPr>
          <a:xfrm>
            <a:off x="6929359" y="3359303"/>
            <a:ext cx="3738641" cy="999934"/>
          </a:xfrm>
          <a:prstGeom prst="rect">
            <a:avLst/>
          </a:prstGeom>
        </p:spPr>
        <p:txBody>
          <a:bodyPr/>
          <a:lstStyle>
            <a:lvl1pPr marL="0" indent="0" algn="l" defTabSz="914400" rtl="0" eaLnBrk="1" latinLnBrk="0" hangingPunct="1">
              <a:lnSpc>
                <a:spcPct val="100000"/>
              </a:lnSpc>
              <a:spcBef>
                <a:spcPts val="1000"/>
              </a:spcBef>
              <a:buFontTx/>
              <a:buNone/>
              <a:defRPr sz="2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endParaRPr lang="en-GB" b="1"/>
          </a:p>
        </p:txBody>
      </p:sp>
      <p:sp>
        <p:nvSpPr>
          <p:cNvPr id="13" name="Text Placeholder 2">
            <a:extLst>
              <a:ext uri="{FF2B5EF4-FFF2-40B4-BE49-F238E27FC236}">
                <a16:creationId xmlns:a16="http://schemas.microsoft.com/office/drawing/2014/main" id="{2338CB82-DCFD-4CCF-9814-58D6AAA8C0D1}"/>
              </a:ext>
            </a:extLst>
          </p:cNvPr>
          <p:cNvSpPr txBox="1">
            <a:spLocks/>
          </p:cNvSpPr>
          <p:nvPr/>
        </p:nvSpPr>
        <p:spPr>
          <a:xfrm>
            <a:off x="7633805" y="2971865"/>
            <a:ext cx="3243855" cy="887405"/>
          </a:xfrm>
          <a:prstGeom prst="rect">
            <a:avLst/>
          </a:prstGeom>
        </p:spPr>
        <p:txBody>
          <a:bodyPr/>
          <a:lstStyle>
            <a:lvl1pPr marL="0" indent="0" algn="l" defTabSz="914400" rtl="0" eaLnBrk="1" latinLnBrk="0" hangingPunct="1">
              <a:lnSpc>
                <a:spcPct val="100000"/>
              </a:lnSpc>
              <a:spcBef>
                <a:spcPts val="1000"/>
              </a:spcBef>
              <a:buFontTx/>
              <a:buNone/>
              <a:defRPr sz="2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GB" sz="1400" dirty="0">
                <a:latin typeface="Abadi" panose="020B0604020104020204" pitchFamily="34" charset="0"/>
              </a:rPr>
              <a:t>Human Rights Law</a:t>
            </a:r>
          </a:p>
        </p:txBody>
      </p:sp>
      <mc:AlternateContent xmlns:mc="http://schemas.openxmlformats.org/markup-compatibility/2006" xmlns:p14="http://schemas.microsoft.com/office/powerpoint/2010/main">
        <mc:Choice Requires="p14">
          <p:contentPart p14:bwMode="auto" r:id="rId5">
            <p14:nvContentPartPr>
              <p14:cNvPr id="26" name="Ink 25">
                <a:extLst>
                  <a:ext uri="{FF2B5EF4-FFF2-40B4-BE49-F238E27FC236}">
                    <a16:creationId xmlns:a16="http://schemas.microsoft.com/office/drawing/2014/main" id="{341348DA-FC47-420B-82B5-47555460D5D5}"/>
                  </a:ext>
                </a:extLst>
              </p14:cNvPr>
              <p14:cNvContentPartPr/>
              <p14:nvPr/>
            </p14:nvContentPartPr>
            <p14:xfrm>
              <a:off x="125661" y="1330530"/>
              <a:ext cx="3162153" cy="2175135"/>
            </p14:xfrm>
          </p:contentPart>
        </mc:Choice>
        <mc:Fallback xmlns="">
          <p:pic>
            <p:nvPicPr>
              <p:cNvPr id="26" name="Ink 25">
                <a:extLst>
                  <a:ext uri="{FF2B5EF4-FFF2-40B4-BE49-F238E27FC236}">
                    <a16:creationId xmlns:a16="http://schemas.microsoft.com/office/drawing/2014/main" id="{341348DA-FC47-420B-82B5-47555460D5D5}"/>
                  </a:ext>
                </a:extLst>
              </p:cNvPr>
              <p:cNvPicPr/>
              <p:nvPr/>
            </p:nvPicPr>
            <p:blipFill>
              <a:blip r:embed="rId6"/>
              <a:stretch>
                <a:fillRect/>
              </a:stretch>
            </p:blipFill>
            <p:spPr>
              <a:xfrm>
                <a:off x="116660" y="1321530"/>
                <a:ext cx="3179795" cy="21927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6" name="Ink 35">
                <a:extLst>
                  <a:ext uri="{FF2B5EF4-FFF2-40B4-BE49-F238E27FC236}">
                    <a16:creationId xmlns:a16="http://schemas.microsoft.com/office/drawing/2014/main" id="{97708DEC-DF27-4FD7-B053-2652B2639720}"/>
                  </a:ext>
                </a:extLst>
              </p14:cNvPr>
              <p14:cNvContentPartPr/>
              <p14:nvPr/>
            </p14:nvContentPartPr>
            <p14:xfrm>
              <a:off x="258300" y="3880433"/>
              <a:ext cx="9132835" cy="2652407"/>
            </p14:xfrm>
          </p:contentPart>
        </mc:Choice>
        <mc:Fallback xmlns="">
          <p:pic>
            <p:nvPicPr>
              <p:cNvPr id="36" name="Ink 35">
                <a:extLst>
                  <a:ext uri="{FF2B5EF4-FFF2-40B4-BE49-F238E27FC236}">
                    <a16:creationId xmlns:a16="http://schemas.microsoft.com/office/drawing/2014/main" id="{97708DEC-DF27-4FD7-B053-2652B2639720}"/>
                  </a:ext>
                </a:extLst>
              </p:cNvPr>
              <p:cNvPicPr/>
              <p:nvPr/>
            </p:nvPicPr>
            <p:blipFill>
              <a:blip r:embed="rId8"/>
              <a:stretch>
                <a:fillRect/>
              </a:stretch>
            </p:blipFill>
            <p:spPr>
              <a:xfrm>
                <a:off x="249300" y="3871426"/>
                <a:ext cx="9147955" cy="26675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6" name="Ink 45">
                <a:extLst>
                  <a:ext uri="{FF2B5EF4-FFF2-40B4-BE49-F238E27FC236}">
                    <a16:creationId xmlns:a16="http://schemas.microsoft.com/office/drawing/2014/main" id="{14E822AB-224E-4FC7-9176-8524FCD08D3D}"/>
                  </a:ext>
                </a:extLst>
              </p14:cNvPr>
              <p14:cNvContentPartPr/>
              <p14:nvPr/>
            </p14:nvContentPartPr>
            <p14:xfrm>
              <a:off x="6096000" y="1111603"/>
              <a:ext cx="4143030" cy="2696329"/>
            </p14:xfrm>
          </p:contentPart>
        </mc:Choice>
        <mc:Fallback xmlns="">
          <p:pic>
            <p:nvPicPr>
              <p:cNvPr id="46" name="Ink 45">
                <a:extLst>
                  <a:ext uri="{FF2B5EF4-FFF2-40B4-BE49-F238E27FC236}">
                    <a16:creationId xmlns:a16="http://schemas.microsoft.com/office/drawing/2014/main" id="{14E822AB-224E-4FC7-9176-8524FCD08D3D}"/>
                  </a:ext>
                </a:extLst>
              </p:cNvPr>
              <p:cNvPicPr/>
              <p:nvPr/>
            </p:nvPicPr>
            <p:blipFill>
              <a:blip r:embed="rId10"/>
              <a:stretch>
                <a:fillRect/>
              </a:stretch>
            </p:blipFill>
            <p:spPr>
              <a:xfrm>
                <a:off x="6089880" y="1102603"/>
                <a:ext cx="4158151" cy="2713969"/>
              </a:xfrm>
              <a:prstGeom prst="rect">
                <a:avLst/>
              </a:prstGeom>
            </p:spPr>
          </p:pic>
        </mc:Fallback>
      </mc:AlternateContent>
      <p:sp>
        <p:nvSpPr>
          <p:cNvPr id="47" name="Rectangle 46">
            <a:extLst>
              <a:ext uri="{FF2B5EF4-FFF2-40B4-BE49-F238E27FC236}">
                <a16:creationId xmlns:a16="http://schemas.microsoft.com/office/drawing/2014/main" id="{282381BA-B1E4-47C9-9684-E86D0DA86848}"/>
              </a:ext>
            </a:extLst>
          </p:cNvPr>
          <p:cNvSpPr/>
          <p:nvPr/>
        </p:nvSpPr>
        <p:spPr>
          <a:xfrm>
            <a:off x="3825439" y="1961833"/>
            <a:ext cx="2371162" cy="369332"/>
          </a:xfrm>
          <a:prstGeom prst="rect">
            <a:avLst/>
          </a:prstGeom>
        </p:spPr>
        <p:txBody>
          <a:bodyPr wrap="none">
            <a:spAutoFit/>
          </a:bodyPr>
          <a:lstStyle/>
          <a:p>
            <a:r>
              <a:rPr lang="en-GB" b="1" dirty="0">
                <a:solidFill>
                  <a:schemeClr val="accent2"/>
                </a:solidFill>
                <a:latin typeface="Bradley Hand ITC" panose="03070402050302030203" pitchFamily="66" charset="0"/>
              </a:rPr>
              <a:t>Policy Question/choice</a:t>
            </a:r>
            <a:endParaRPr lang="en-GB" dirty="0">
              <a:solidFill>
                <a:schemeClr val="accent2"/>
              </a:solidFill>
            </a:endParaRPr>
          </a:p>
        </p:txBody>
      </p:sp>
      <mc:AlternateContent xmlns:mc="http://schemas.openxmlformats.org/markup-compatibility/2006" xmlns:p14="http://schemas.microsoft.com/office/powerpoint/2010/main">
        <mc:Choice Requires="p14">
          <p:contentPart p14:bwMode="auto" r:id="rId11">
            <p14:nvContentPartPr>
              <p14:cNvPr id="53" name="Ink 52">
                <a:extLst>
                  <a:ext uri="{FF2B5EF4-FFF2-40B4-BE49-F238E27FC236}">
                    <a16:creationId xmlns:a16="http://schemas.microsoft.com/office/drawing/2014/main" id="{FBA93931-7E14-4D11-8D54-F83E6E392839}"/>
                  </a:ext>
                </a:extLst>
              </p14:cNvPr>
              <p14:cNvContentPartPr/>
              <p14:nvPr/>
            </p14:nvContentPartPr>
            <p14:xfrm>
              <a:off x="4850923" y="2541677"/>
              <a:ext cx="358920" cy="475560"/>
            </p14:xfrm>
          </p:contentPart>
        </mc:Choice>
        <mc:Fallback xmlns="">
          <p:pic>
            <p:nvPicPr>
              <p:cNvPr id="53" name="Ink 52">
                <a:extLst>
                  <a:ext uri="{FF2B5EF4-FFF2-40B4-BE49-F238E27FC236}">
                    <a16:creationId xmlns:a16="http://schemas.microsoft.com/office/drawing/2014/main" id="{FBA93931-7E14-4D11-8D54-F83E6E392839}"/>
                  </a:ext>
                </a:extLst>
              </p:cNvPr>
              <p:cNvPicPr/>
              <p:nvPr/>
            </p:nvPicPr>
            <p:blipFill>
              <a:blip r:embed="rId12"/>
              <a:stretch>
                <a:fillRect/>
              </a:stretch>
            </p:blipFill>
            <p:spPr>
              <a:xfrm>
                <a:off x="4844803" y="2535557"/>
                <a:ext cx="371160" cy="487800"/>
              </a:xfrm>
              <a:prstGeom prst="rect">
                <a:avLst/>
              </a:prstGeom>
            </p:spPr>
          </p:pic>
        </mc:Fallback>
      </mc:AlternateContent>
      <p:sp>
        <p:nvSpPr>
          <p:cNvPr id="14" name="TextBox 13">
            <a:extLst>
              <a:ext uri="{FF2B5EF4-FFF2-40B4-BE49-F238E27FC236}">
                <a16:creationId xmlns:a16="http://schemas.microsoft.com/office/drawing/2014/main" id="{4D956B5F-2E64-C1E0-2D78-5A0C72993247}"/>
              </a:ext>
            </a:extLst>
          </p:cNvPr>
          <p:cNvSpPr txBox="1"/>
          <p:nvPr/>
        </p:nvSpPr>
        <p:spPr>
          <a:xfrm>
            <a:off x="3540523" y="852720"/>
            <a:ext cx="1669320" cy="338554"/>
          </a:xfrm>
          <a:prstGeom prst="rect">
            <a:avLst/>
          </a:prstGeom>
          <a:noFill/>
        </p:spPr>
        <p:txBody>
          <a:bodyPr wrap="square">
            <a:spAutoFit/>
          </a:bodyPr>
          <a:lstStyle/>
          <a:p>
            <a:pPr fontAlgn="auto">
              <a:spcAft>
                <a:spcPts val="0"/>
              </a:spcAft>
            </a:pPr>
            <a:r>
              <a:rPr lang="en-GB" sz="1600" dirty="0">
                <a:latin typeface="Abadi" panose="020B0604020104020204" pitchFamily="34" charset="0"/>
              </a:rPr>
              <a:t>Constitution Law</a:t>
            </a:r>
          </a:p>
        </p:txBody>
      </p:sp>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E71E8D51-EFC3-713A-AFD7-470D1408D481}"/>
                  </a:ext>
                </a:extLst>
              </p14:cNvPr>
              <p14:cNvContentPartPr/>
              <p14:nvPr/>
            </p14:nvContentPartPr>
            <p14:xfrm>
              <a:off x="3356923" y="767821"/>
              <a:ext cx="1852920" cy="1274559"/>
            </p14:xfrm>
          </p:contentPart>
        </mc:Choice>
        <mc:Fallback xmlns="">
          <p:pic>
            <p:nvPicPr>
              <p:cNvPr id="15" name="Ink 14">
                <a:extLst>
                  <a:ext uri="{FF2B5EF4-FFF2-40B4-BE49-F238E27FC236}">
                    <a16:creationId xmlns:a16="http://schemas.microsoft.com/office/drawing/2014/main" id="{E71E8D51-EFC3-713A-AFD7-470D1408D481}"/>
                  </a:ext>
                </a:extLst>
              </p:cNvPr>
              <p:cNvPicPr/>
              <p:nvPr/>
            </p:nvPicPr>
            <p:blipFill>
              <a:blip r:embed="rId14"/>
              <a:stretch>
                <a:fillRect/>
              </a:stretch>
            </p:blipFill>
            <p:spPr>
              <a:xfrm>
                <a:off x="3347923" y="758822"/>
                <a:ext cx="1870560" cy="1292196"/>
              </a:xfrm>
              <a:prstGeom prst="rect">
                <a:avLst/>
              </a:prstGeom>
            </p:spPr>
          </p:pic>
        </mc:Fallback>
      </mc:AlternateContent>
    </p:spTree>
    <p:extLst>
      <p:ext uri="{BB962C8B-B14F-4D97-AF65-F5344CB8AC3E}">
        <p14:creationId xmlns:p14="http://schemas.microsoft.com/office/powerpoint/2010/main" val="178055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dissolv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dissolve">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 calcmode="lin" valueType="num">
                                      <p:cBhvr additive="base">
                                        <p:cTn id="3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dissolve">
                                      <p:cBhvr>
                                        <p:cTn id="41" dur="500"/>
                                        <p:tgtEl>
                                          <p:spTgt spid="10">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7">
                                            <p:txEl>
                                              <p:pRg st="0" end="0"/>
                                            </p:txEl>
                                          </p:spTgt>
                                        </p:tgtEl>
                                        <p:attrNameLst>
                                          <p:attrName>style.visibility</p:attrName>
                                        </p:attrNameLst>
                                      </p:cBhvr>
                                      <p:to>
                                        <p:strVal val="visible"/>
                                      </p:to>
                                    </p:set>
                                    <p:anim calcmode="lin" valueType="num">
                                      <p:cBhvr additive="base">
                                        <p:cTn id="46"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32AD2C-AF49-3C66-4DB1-1EF13EE6B98F}"/>
              </a:ext>
            </a:extLst>
          </p:cNvPr>
          <p:cNvSpPr>
            <a:spLocks noGrp="1"/>
          </p:cNvSpPr>
          <p:nvPr>
            <p:ph type="body" sz="quarter" idx="12"/>
          </p:nvPr>
        </p:nvSpPr>
        <p:spPr>
          <a:xfrm>
            <a:off x="1316121" y="2693655"/>
            <a:ext cx="9926053" cy="1270082"/>
          </a:xfrm>
        </p:spPr>
        <p:txBody>
          <a:bodyPr/>
          <a:lstStyle/>
          <a:p>
            <a:r>
              <a:rPr lang="en-US" sz="2800" dirty="0">
                <a:latin typeface="Bradley Hand ITC" panose="03070402050302030203" pitchFamily="66" charset="77"/>
              </a:rPr>
              <a:t>The  Shifting Contours of International IP: Four Episodes </a:t>
            </a:r>
          </a:p>
          <a:p>
            <a:endParaRPr lang="en-US" dirty="0"/>
          </a:p>
        </p:txBody>
      </p:sp>
    </p:spTree>
    <p:extLst>
      <p:ext uri="{BB962C8B-B14F-4D97-AF65-F5344CB8AC3E}">
        <p14:creationId xmlns:p14="http://schemas.microsoft.com/office/powerpoint/2010/main" val="962314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DFE64-DF37-C9E4-2287-2EE19837531D}"/>
              </a:ext>
            </a:extLst>
          </p:cNvPr>
          <p:cNvSpPr>
            <a:spLocks noGrp="1"/>
          </p:cNvSpPr>
          <p:nvPr>
            <p:ph type="body" sz="quarter" idx="12"/>
          </p:nvPr>
        </p:nvSpPr>
        <p:spPr>
          <a:xfrm>
            <a:off x="437322" y="466834"/>
            <a:ext cx="10363091" cy="818928"/>
          </a:xfrm>
        </p:spPr>
        <p:txBody>
          <a:bodyPr/>
          <a:lstStyle/>
          <a:p>
            <a:r>
              <a:rPr lang="en-US" dirty="0">
                <a:latin typeface="Bradley Hand" pitchFamily="2" charset="77"/>
              </a:rPr>
              <a:t>Episode I:  The rise of Printing Press</a:t>
            </a:r>
          </a:p>
        </p:txBody>
      </p:sp>
      <p:pic>
        <p:nvPicPr>
          <p:cNvPr id="2050" name="Picture 2" descr="undefined">
            <a:extLst>
              <a:ext uri="{FF2B5EF4-FFF2-40B4-BE49-F238E27FC236}">
                <a16:creationId xmlns:a16="http://schemas.microsoft.com/office/drawing/2014/main" id="{0C5A4608-9A8C-9309-BA7D-EFF770A36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40" y="1616384"/>
            <a:ext cx="4794201" cy="36252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defined">
            <a:extLst>
              <a:ext uri="{FF2B5EF4-FFF2-40B4-BE49-F238E27FC236}">
                <a16:creationId xmlns:a16="http://schemas.microsoft.com/office/drawing/2014/main" id="{F3672A67-5F86-7A5D-2D65-F55EA73E2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561384"/>
            <a:ext cx="5499607" cy="3449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887311-5D2E-098E-0A90-19064593A0CD}"/>
              </a:ext>
            </a:extLst>
          </p:cNvPr>
          <p:cNvSpPr txBox="1"/>
          <p:nvPr/>
        </p:nvSpPr>
        <p:spPr>
          <a:xfrm>
            <a:off x="1944414" y="5864772"/>
            <a:ext cx="6719853" cy="923330"/>
          </a:xfrm>
          <a:prstGeom prst="rect">
            <a:avLst/>
          </a:prstGeom>
          <a:noFill/>
        </p:spPr>
        <p:txBody>
          <a:bodyPr wrap="none" rtlCol="0">
            <a:spAutoFit/>
          </a:bodyPr>
          <a:lstStyle/>
          <a:p>
            <a:pPr marL="285750" indent="-285750">
              <a:buFont typeface="Arial" panose="020B0604020202020204" pitchFamily="34" charset="0"/>
              <a:buChar char="•"/>
            </a:pPr>
            <a:r>
              <a:rPr lang="en-US" dirty="0"/>
              <a:t>Disrupted market structure - piracy </a:t>
            </a:r>
          </a:p>
          <a:p>
            <a:pPr marL="285750" indent="-285750">
              <a:buFont typeface="Arial" panose="020B0604020202020204" pitchFamily="34" charset="0"/>
              <a:buChar char="•"/>
            </a:pPr>
            <a:r>
              <a:rPr lang="en-US" dirty="0"/>
              <a:t>Resulted in recognition of author’s rights</a:t>
            </a:r>
          </a:p>
          <a:p>
            <a:pPr marL="285750" indent="-285750">
              <a:buFont typeface="Arial" panose="020B0604020202020204" pitchFamily="34" charset="0"/>
              <a:buChar char="•"/>
            </a:pPr>
            <a:r>
              <a:rPr lang="en-US" dirty="0"/>
              <a:t>Development of International Copyright law to tackle the problem  </a:t>
            </a:r>
          </a:p>
        </p:txBody>
      </p:sp>
    </p:spTree>
    <p:extLst>
      <p:ext uri="{BB962C8B-B14F-4D97-AF65-F5344CB8AC3E}">
        <p14:creationId xmlns:p14="http://schemas.microsoft.com/office/powerpoint/2010/main" val="279278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AAEE85-720C-AB0D-AA8F-21483452E9FE}"/>
              </a:ext>
            </a:extLst>
          </p:cNvPr>
          <p:cNvSpPr>
            <a:spLocks noGrp="1"/>
          </p:cNvSpPr>
          <p:nvPr>
            <p:ph type="body" sz="quarter" idx="12"/>
          </p:nvPr>
        </p:nvSpPr>
        <p:spPr>
          <a:xfrm>
            <a:off x="501705" y="414339"/>
            <a:ext cx="11117271" cy="999934"/>
          </a:xfrm>
        </p:spPr>
        <p:txBody>
          <a:bodyPr/>
          <a:lstStyle/>
          <a:p>
            <a:r>
              <a:rPr lang="en-US" dirty="0">
                <a:latin typeface="Bradley Hand" pitchFamily="2" charset="77"/>
              </a:rPr>
              <a:t>Episode II:  The (uneasy) Marriage of IP  with Trade</a:t>
            </a:r>
          </a:p>
        </p:txBody>
      </p:sp>
      <p:sp>
        <p:nvSpPr>
          <p:cNvPr id="3" name="Text Placeholder 2">
            <a:extLst>
              <a:ext uri="{FF2B5EF4-FFF2-40B4-BE49-F238E27FC236}">
                <a16:creationId xmlns:a16="http://schemas.microsoft.com/office/drawing/2014/main" id="{C1A25830-2955-6DAD-6F57-E577ED0C7325}"/>
              </a:ext>
            </a:extLst>
          </p:cNvPr>
          <p:cNvSpPr>
            <a:spLocks noGrp="1"/>
          </p:cNvSpPr>
          <p:nvPr>
            <p:ph type="body" sz="quarter" idx="13"/>
          </p:nvPr>
        </p:nvSpPr>
        <p:spPr>
          <a:xfrm>
            <a:off x="2310225" y="5218871"/>
            <a:ext cx="7068444" cy="736867"/>
          </a:xfrm>
        </p:spPr>
        <p:txBody>
          <a:bodyPr/>
          <a:lstStyle/>
          <a:p>
            <a:r>
              <a:rPr lang="en-US" dirty="0">
                <a:solidFill>
                  <a:srgbClr val="AC004D"/>
                </a:solidFill>
                <a:latin typeface="Bradley Hand" pitchFamily="2" charset="77"/>
              </a:rPr>
              <a:t>IP linked with Trade through TRIPS Agreement</a:t>
            </a:r>
          </a:p>
        </p:txBody>
      </p:sp>
      <p:pic>
        <p:nvPicPr>
          <p:cNvPr id="3074" name="Picture 2" descr="Was your marriage a mistake? A look into void marriages - Vardags">
            <a:extLst>
              <a:ext uri="{FF2B5EF4-FFF2-40B4-BE49-F238E27FC236}">
                <a16:creationId xmlns:a16="http://schemas.microsoft.com/office/drawing/2014/main" id="{920EB5AD-14A8-0AE8-C007-221931783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705" y="1397899"/>
            <a:ext cx="4426345" cy="33197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tellectual property">
            <a:extLst>
              <a:ext uri="{FF2B5EF4-FFF2-40B4-BE49-F238E27FC236}">
                <a16:creationId xmlns:a16="http://schemas.microsoft.com/office/drawing/2014/main" id="{5BEAAA06-CD7A-93C6-6490-08ABF81C4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247" y="1537485"/>
            <a:ext cx="4426345" cy="332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64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A55A2-04F3-C331-8D73-8FB0F7E92E6C}"/>
              </a:ext>
            </a:extLst>
          </p:cNvPr>
          <p:cNvSpPr>
            <a:spLocks noGrp="1"/>
          </p:cNvSpPr>
          <p:nvPr>
            <p:ph type="body" sz="quarter" idx="12"/>
          </p:nvPr>
        </p:nvSpPr>
        <p:spPr>
          <a:xfrm>
            <a:off x="2220108" y="234651"/>
            <a:ext cx="7244684" cy="999934"/>
          </a:xfrm>
        </p:spPr>
        <p:txBody>
          <a:bodyPr/>
          <a:lstStyle/>
          <a:p>
            <a:r>
              <a:rPr lang="en-US" dirty="0">
                <a:latin typeface="Bradley Hand" pitchFamily="2" charset="77"/>
              </a:rPr>
              <a:t>Episode III: </a:t>
            </a:r>
          </a:p>
          <a:p>
            <a:r>
              <a:rPr lang="en-US" dirty="0">
                <a:latin typeface="Bradley Hand" pitchFamily="2" charset="77"/>
              </a:rPr>
              <a:t>The rise of internet </a:t>
            </a:r>
          </a:p>
        </p:txBody>
      </p:sp>
      <p:pic>
        <p:nvPicPr>
          <p:cNvPr id="1030" name="Picture 6" descr="Idea Cartoon # 4010 - ANDERTOONS">
            <a:extLst>
              <a:ext uri="{FF2B5EF4-FFF2-40B4-BE49-F238E27FC236}">
                <a16:creationId xmlns:a16="http://schemas.microsoft.com/office/drawing/2014/main" id="{B99801F4-C5FD-783A-6EFF-DC63EDA06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265" y="1282869"/>
            <a:ext cx="2918457" cy="50070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TERNET FREEDOM ... Animated Editorial Cartoon - YouTube">
            <a:extLst>
              <a:ext uri="{FF2B5EF4-FFF2-40B4-BE49-F238E27FC236}">
                <a16:creationId xmlns:a16="http://schemas.microsoft.com/office/drawing/2014/main" id="{D72F0F72-D949-6432-E02A-7743A585E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911" y="1531418"/>
            <a:ext cx="4798577" cy="3598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llegal Downloads Cartoons and Comics - funny pictures from CartoonStock">
            <a:extLst>
              <a:ext uri="{FF2B5EF4-FFF2-40B4-BE49-F238E27FC236}">
                <a16:creationId xmlns:a16="http://schemas.microsoft.com/office/drawing/2014/main" id="{62BBBFE8-5780-B7C1-6CBA-4003CA7B8B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055" y="1949366"/>
            <a:ext cx="2709610" cy="36740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95344C-7668-0723-7348-B1183FE3A40D}"/>
              </a:ext>
            </a:extLst>
          </p:cNvPr>
          <p:cNvSpPr txBox="1"/>
          <p:nvPr/>
        </p:nvSpPr>
        <p:spPr>
          <a:xfrm>
            <a:off x="3582403" y="6105246"/>
            <a:ext cx="6106026" cy="369332"/>
          </a:xfrm>
          <a:prstGeom prst="rect">
            <a:avLst/>
          </a:prstGeom>
          <a:noFill/>
        </p:spPr>
        <p:txBody>
          <a:bodyPr wrap="square">
            <a:spAutoFit/>
          </a:bodyPr>
          <a:lstStyle/>
          <a:p>
            <a:r>
              <a:rPr lang="en-US" sz="1800" dirty="0">
                <a:solidFill>
                  <a:schemeClr val="accent1"/>
                </a:solidFill>
                <a:latin typeface="Bradley Hand" pitchFamily="2" charset="77"/>
              </a:rPr>
              <a:t>Risk of unauthorized copying, adaption and piracy</a:t>
            </a:r>
          </a:p>
        </p:txBody>
      </p:sp>
    </p:spTree>
    <p:extLst>
      <p:ext uri="{BB962C8B-B14F-4D97-AF65-F5344CB8AC3E}">
        <p14:creationId xmlns:p14="http://schemas.microsoft.com/office/powerpoint/2010/main" val="346181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7F8EC2-5E73-1D44-A1F6-04AE180BD303}"/>
              </a:ext>
            </a:extLst>
          </p:cNvPr>
          <p:cNvSpPr>
            <a:spLocks noGrp="1"/>
          </p:cNvSpPr>
          <p:nvPr>
            <p:ph type="body" sz="quarter" idx="12"/>
          </p:nvPr>
        </p:nvSpPr>
        <p:spPr>
          <a:xfrm>
            <a:off x="695915" y="414339"/>
            <a:ext cx="10923061" cy="999934"/>
          </a:xfrm>
        </p:spPr>
        <p:txBody>
          <a:bodyPr lIns="91440" tIns="45720" rIns="91440" bIns="45720" anchor="t"/>
          <a:lstStyle/>
          <a:p>
            <a:r>
              <a:rPr lang="en-US" dirty="0">
                <a:solidFill>
                  <a:srgbClr val="0070C0"/>
                </a:solidFill>
                <a:latin typeface="Bradley Hand ITC"/>
              </a:rPr>
              <a:t>Current: </a:t>
            </a:r>
            <a:r>
              <a:rPr lang="en-US" dirty="0">
                <a:latin typeface="Bradley Hand ITC"/>
              </a:rPr>
              <a:t>Episode IV </a:t>
            </a:r>
          </a:p>
          <a:p>
            <a:r>
              <a:rPr lang="en-US" dirty="0">
                <a:latin typeface="Bradley Hand" pitchFamily="2" charset="77"/>
              </a:rPr>
              <a:t>The rise of Artificial Intelligence and Automation </a:t>
            </a:r>
          </a:p>
        </p:txBody>
      </p:sp>
      <p:pic>
        <p:nvPicPr>
          <p:cNvPr id="4" name="Picture 3" descr="A person&amp;#39;s profile with a machine in the back&#10;&#10;Description automatically generated">
            <a:extLst>
              <a:ext uri="{FF2B5EF4-FFF2-40B4-BE49-F238E27FC236}">
                <a16:creationId xmlns:a16="http://schemas.microsoft.com/office/drawing/2014/main" id="{60146AC1-890B-11F6-890E-C649946E06B0}"/>
              </a:ext>
            </a:extLst>
          </p:cNvPr>
          <p:cNvPicPr>
            <a:picLocks noChangeAspect="1"/>
          </p:cNvPicPr>
          <p:nvPr/>
        </p:nvPicPr>
        <p:blipFill>
          <a:blip r:embed="rId2"/>
          <a:stretch>
            <a:fillRect/>
          </a:stretch>
        </p:blipFill>
        <p:spPr>
          <a:xfrm>
            <a:off x="317936" y="1689968"/>
            <a:ext cx="3774400" cy="4079039"/>
          </a:xfrm>
          <a:prstGeom prst="rect">
            <a:avLst/>
          </a:prstGeom>
        </p:spPr>
      </p:pic>
      <p:pic>
        <p:nvPicPr>
          <p:cNvPr id="9" name="Picture 8">
            <a:extLst>
              <a:ext uri="{FF2B5EF4-FFF2-40B4-BE49-F238E27FC236}">
                <a16:creationId xmlns:a16="http://schemas.microsoft.com/office/drawing/2014/main" id="{54228058-AFCE-48B4-7617-09AEA88CAE9A}"/>
              </a:ext>
            </a:extLst>
          </p:cNvPr>
          <p:cNvPicPr>
            <a:picLocks noChangeAspect="1"/>
          </p:cNvPicPr>
          <p:nvPr/>
        </p:nvPicPr>
        <p:blipFill>
          <a:blip r:embed="rId3"/>
          <a:stretch>
            <a:fillRect/>
          </a:stretch>
        </p:blipFill>
        <p:spPr>
          <a:xfrm>
            <a:off x="6096001" y="1689968"/>
            <a:ext cx="3547608" cy="3773283"/>
          </a:xfrm>
          <a:prstGeom prst="rect">
            <a:avLst/>
          </a:prstGeom>
        </p:spPr>
      </p:pic>
      <p:sp>
        <p:nvSpPr>
          <p:cNvPr id="12" name="TextBox 11">
            <a:extLst>
              <a:ext uri="{FF2B5EF4-FFF2-40B4-BE49-F238E27FC236}">
                <a16:creationId xmlns:a16="http://schemas.microsoft.com/office/drawing/2014/main" id="{45717CE7-F883-032D-DB7D-FDCD46D4397B}"/>
              </a:ext>
            </a:extLst>
          </p:cNvPr>
          <p:cNvSpPr txBox="1"/>
          <p:nvPr/>
        </p:nvSpPr>
        <p:spPr>
          <a:xfrm>
            <a:off x="2995271" y="6120495"/>
            <a:ext cx="7223616" cy="646331"/>
          </a:xfrm>
          <a:prstGeom prst="rect">
            <a:avLst/>
          </a:prstGeom>
          <a:noFill/>
        </p:spPr>
        <p:txBody>
          <a:bodyPr wrap="square">
            <a:spAutoFit/>
          </a:bodyPr>
          <a:lstStyle/>
          <a:p>
            <a:pPr algn="ctr"/>
            <a:r>
              <a:rPr lang="fr-FR" sz="1800" dirty="0">
                <a:latin typeface="Bradley Hand ITC" panose="03070402050302030203" pitchFamily="66" charset="77"/>
              </a:rPr>
              <a:t>Non- Human </a:t>
            </a:r>
            <a:r>
              <a:rPr lang="fr-FR" sz="1800" dirty="0" err="1">
                <a:latin typeface="Bradley Hand ITC" panose="03070402050302030203" pitchFamily="66" charset="77"/>
              </a:rPr>
              <a:t>Inventor</a:t>
            </a:r>
            <a:endParaRPr lang="fr-FR" dirty="0">
              <a:latin typeface="Bradley Hand ITC" panose="03070402050302030203" pitchFamily="66" charset="77"/>
            </a:endParaRPr>
          </a:p>
          <a:p>
            <a:pPr algn="ctr"/>
            <a:r>
              <a:rPr lang="fr-FR" sz="1800" dirty="0">
                <a:latin typeface="Bradley Hand ITC" panose="03070402050302030203" pitchFamily="66" charset="77"/>
              </a:rPr>
              <a:t>Incentive to innovate v Instructed to </a:t>
            </a:r>
            <a:r>
              <a:rPr lang="fr-FR" sz="1800" dirty="0" err="1">
                <a:latin typeface="Bradley Hand ITC" panose="03070402050302030203" pitchFamily="66" charset="77"/>
              </a:rPr>
              <a:t>Innovate</a:t>
            </a:r>
            <a:r>
              <a:rPr lang="fr-FR" sz="1800" dirty="0">
                <a:latin typeface="Bradley Hand ITC" panose="03070402050302030203" pitchFamily="66" charset="77"/>
              </a:rPr>
              <a:t> </a:t>
            </a:r>
          </a:p>
        </p:txBody>
      </p:sp>
    </p:spTree>
    <p:extLst>
      <p:ext uri="{BB962C8B-B14F-4D97-AF65-F5344CB8AC3E}">
        <p14:creationId xmlns:p14="http://schemas.microsoft.com/office/powerpoint/2010/main" val="101421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8c5bf5d5-e992-44e2-a8aa-7425132bcc41"/>
  <p:tag name="TPVERSION" val="8"/>
  <p:tag name="TPFULLVERSION" val="8.9.1.2"/>
  <p:tag name="PPTVERSION" val="16"/>
  <p:tag name="TPOS" val="2"/>
  <p:tag name="TPLASTSAVEVERSION" val="6.4 PC"/>
</p:tagLst>
</file>

<file path=ppt/theme/theme1.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e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ull p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18832</TotalTime>
  <Words>2605</Words>
  <Application>Microsoft Macintosh PowerPoint</Application>
  <PresentationFormat>Widescreen</PresentationFormat>
  <Paragraphs>211</Paragraphs>
  <Slides>39</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39</vt:i4>
      </vt:variant>
    </vt:vector>
  </HeadingPairs>
  <TitlesOfParts>
    <vt:vector size="51" baseType="lpstr">
      <vt:lpstr>Abadi</vt:lpstr>
      <vt:lpstr>AdvTTa9c1b374</vt:lpstr>
      <vt:lpstr>Arial</vt:lpstr>
      <vt:lpstr>Bradley Hand</vt:lpstr>
      <vt:lpstr>Bradley Hand ITC</vt:lpstr>
      <vt:lpstr>Calibri</vt:lpstr>
      <vt:lpstr>myriad-pro-n3</vt:lpstr>
      <vt:lpstr>Palatino</vt:lpstr>
      <vt:lpstr>White</vt:lpstr>
      <vt:lpstr>Grey</vt:lpstr>
      <vt:lpstr>Red</vt:lpstr>
      <vt:lpstr>Full 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Pratyush UPRETI</dc:creator>
  <cp:lastModifiedBy>Pratyush Nath Upreti</cp:lastModifiedBy>
  <cp:revision>276</cp:revision>
  <dcterms:created xsi:type="dcterms:W3CDTF">2022-01-24T15:32:02Z</dcterms:created>
  <dcterms:modified xsi:type="dcterms:W3CDTF">2024-11-14T16:11:18Z</dcterms:modified>
</cp:coreProperties>
</file>