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61" r:id="rId4"/>
    <p:sldId id="268" r:id="rId5"/>
    <p:sldId id="269" r:id="rId6"/>
    <p:sldId id="275" r:id="rId7"/>
    <p:sldId id="264" r:id="rId8"/>
    <p:sldId id="262" r:id="rId9"/>
    <p:sldId id="263" r:id="rId10"/>
    <p:sldId id="274" r:id="rId11"/>
    <p:sldId id="259" r:id="rId12"/>
    <p:sldId id="277" r:id="rId13"/>
    <p:sldId id="260" r:id="rId14"/>
    <p:sldId id="276" r:id="rId15"/>
    <p:sldId id="266" r:id="rId16"/>
    <p:sldId id="270" r:id="rId17"/>
    <p:sldId id="271" r:id="rId18"/>
    <p:sldId id="272" r:id="rId19"/>
    <p:sldId id="280" r:id="rId20"/>
    <p:sldId id="279" r:id="rId21"/>
    <p:sldId id="278" r:id="rId22"/>
    <p:sldId id="281" r:id="rId23"/>
    <p:sldId id="282" r:id="rId24"/>
    <p:sldId id="283" r:id="rId25"/>
    <p:sldId id="287" r:id="rId26"/>
    <p:sldId id="288" r:id="rId27"/>
    <p:sldId id="289" r:id="rId28"/>
    <p:sldId id="285" r:id="rId29"/>
    <p:sldId id="284" r:id="rId30"/>
    <p:sldId id="286" r:id="rId31"/>
    <p:sldId id="290" r:id="rId32"/>
    <p:sldId id="291" r:id="rId33"/>
    <p:sldId id="292" r:id="rId34"/>
    <p:sldId id="293" r:id="rId35"/>
    <p:sldId id="294"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22" autoAdjust="0"/>
    <p:restoredTop sz="92244" autoAdjust="0"/>
  </p:normalViewPr>
  <p:slideViewPr>
    <p:cSldViewPr snapToGrid="0">
      <p:cViewPr varScale="1">
        <p:scale>
          <a:sx n="103" d="100"/>
          <a:sy n="103" d="100"/>
        </p:scale>
        <p:origin x="13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8E351B-A064-4084-8822-ECA942A116FC}" type="datetimeFigureOut">
              <a:rPr lang="en-GB" smtClean="0"/>
              <a:t>08/11/2022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1AFD1-B5B0-4954-BBA4-3F89495E3BC7}" type="slidenum">
              <a:rPr lang="en-GB" smtClean="0"/>
              <a:t>‹#›</a:t>
            </a:fld>
            <a:endParaRPr lang="en-GB"/>
          </a:p>
        </p:txBody>
      </p:sp>
    </p:spTree>
    <p:extLst>
      <p:ext uri="{BB962C8B-B14F-4D97-AF65-F5344CB8AC3E}">
        <p14:creationId xmlns:p14="http://schemas.microsoft.com/office/powerpoint/2010/main" val="399690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1</a:t>
            </a:fld>
            <a:endParaRPr lang="en-GB"/>
          </a:p>
        </p:txBody>
      </p:sp>
    </p:spTree>
    <p:extLst>
      <p:ext uri="{BB962C8B-B14F-4D97-AF65-F5344CB8AC3E}">
        <p14:creationId xmlns:p14="http://schemas.microsoft.com/office/powerpoint/2010/main" val="41729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10</a:t>
            </a:fld>
            <a:endParaRPr lang="en-GB"/>
          </a:p>
        </p:txBody>
      </p:sp>
    </p:spTree>
    <p:extLst>
      <p:ext uri="{BB962C8B-B14F-4D97-AF65-F5344CB8AC3E}">
        <p14:creationId xmlns:p14="http://schemas.microsoft.com/office/powerpoint/2010/main" val="4157871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11</a:t>
            </a:fld>
            <a:endParaRPr lang="en-GB"/>
          </a:p>
        </p:txBody>
      </p:sp>
    </p:spTree>
    <p:extLst>
      <p:ext uri="{BB962C8B-B14F-4D97-AF65-F5344CB8AC3E}">
        <p14:creationId xmlns:p14="http://schemas.microsoft.com/office/powerpoint/2010/main" val="632339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12</a:t>
            </a:fld>
            <a:endParaRPr lang="en-GB"/>
          </a:p>
        </p:txBody>
      </p:sp>
    </p:spTree>
    <p:extLst>
      <p:ext uri="{BB962C8B-B14F-4D97-AF65-F5344CB8AC3E}">
        <p14:creationId xmlns:p14="http://schemas.microsoft.com/office/powerpoint/2010/main" val="295336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13</a:t>
            </a:fld>
            <a:endParaRPr lang="en-GB"/>
          </a:p>
        </p:txBody>
      </p:sp>
    </p:spTree>
    <p:extLst>
      <p:ext uri="{BB962C8B-B14F-4D97-AF65-F5344CB8AC3E}">
        <p14:creationId xmlns:p14="http://schemas.microsoft.com/office/powerpoint/2010/main" val="3523031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14</a:t>
            </a:fld>
            <a:endParaRPr lang="en-GB"/>
          </a:p>
        </p:txBody>
      </p:sp>
    </p:spTree>
    <p:extLst>
      <p:ext uri="{BB962C8B-B14F-4D97-AF65-F5344CB8AC3E}">
        <p14:creationId xmlns:p14="http://schemas.microsoft.com/office/powerpoint/2010/main" val="3964329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15</a:t>
            </a:fld>
            <a:endParaRPr lang="en-GB"/>
          </a:p>
        </p:txBody>
      </p:sp>
    </p:spTree>
    <p:extLst>
      <p:ext uri="{BB962C8B-B14F-4D97-AF65-F5344CB8AC3E}">
        <p14:creationId xmlns:p14="http://schemas.microsoft.com/office/powerpoint/2010/main" val="1318684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16</a:t>
            </a:fld>
            <a:endParaRPr lang="en-GB"/>
          </a:p>
        </p:txBody>
      </p:sp>
    </p:spTree>
    <p:extLst>
      <p:ext uri="{BB962C8B-B14F-4D97-AF65-F5344CB8AC3E}">
        <p14:creationId xmlns:p14="http://schemas.microsoft.com/office/powerpoint/2010/main" val="2311885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17</a:t>
            </a:fld>
            <a:endParaRPr lang="en-GB"/>
          </a:p>
        </p:txBody>
      </p:sp>
    </p:spTree>
    <p:extLst>
      <p:ext uri="{BB962C8B-B14F-4D97-AF65-F5344CB8AC3E}">
        <p14:creationId xmlns:p14="http://schemas.microsoft.com/office/powerpoint/2010/main" val="4145277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18</a:t>
            </a:fld>
            <a:endParaRPr lang="en-GB"/>
          </a:p>
        </p:txBody>
      </p:sp>
    </p:spTree>
    <p:extLst>
      <p:ext uri="{BB962C8B-B14F-4D97-AF65-F5344CB8AC3E}">
        <p14:creationId xmlns:p14="http://schemas.microsoft.com/office/powerpoint/2010/main" val="175462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GB" dirty="0"/>
              <a:t>Image from: Jacob Landis-</a:t>
            </a:r>
            <a:r>
              <a:rPr lang="en-GB" dirty="0" err="1"/>
              <a:t>Egisti</a:t>
            </a:r>
            <a:r>
              <a:rPr lang="en-GB" dirty="0"/>
              <a:t>, ‘</a:t>
            </a:r>
            <a:r>
              <a:rPr lang="en-US" b="0" i="0" dirty="0">
                <a:effectLst/>
                <a:latin typeface="-apple-system"/>
              </a:rPr>
              <a:t>Brand Image vs Brand Identity -With Examples &amp; Explanation</a:t>
            </a:r>
            <a:r>
              <a:rPr lang="en-GB" dirty="0"/>
              <a:t>’, &lt;https://www.linkedin.com/pulse/brand-image-vs-identity-with-examples-explanation-landis-eigsti&gt; (accessed 2 November 2022)</a:t>
            </a:r>
          </a:p>
        </p:txBody>
      </p:sp>
      <p:sp>
        <p:nvSpPr>
          <p:cNvPr id="4" name="Slide Number Placeholder 3"/>
          <p:cNvSpPr>
            <a:spLocks noGrp="1"/>
          </p:cNvSpPr>
          <p:nvPr>
            <p:ph type="sldNum" sz="quarter" idx="5"/>
          </p:nvPr>
        </p:nvSpPr>
        <p:spPr/>
        <p:txBody>
          <a:bodyPr/>
          <a:lstStyle/>
          <a:p>
            <a:fld id="{0331AFD1-B5B0-4954-BBA4-3F89495E3BC7}" type="slidenum">
              <a:rPr lang="en-GB" smtClean="0"/>
              <a:t>19</a:t>
            </a:fld>
            <a:endParaRPr lang="en-GB"/>
          </a:p>
        </p:txBody>
      </p:sp>
    </p:spTree>
    <p:extLst>
      <p:ext uri="{BB962C8B-B14F-4D97-AF65-F5344CB8AC3E}">
        <p14:creationId xmlns:p14="http://schemas.microsoft.com/office/powerpoint/2010/main" val="1684476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2</a:t>
            </a:fld>
            <a:endParaRPr lang="en-GB"/>
          </a:p>
        </p:txBody>
      </p:sp>
    </p:spTree>
    <p:extLst>
      <p:ext uri="{BB962C8B-B14F-4D97-AF65-F5344CB8AC3E}">
        <p14:creationId xmlns:p14="http://schemas.microsoft.com/office/powerpoint/2010/main" val="256971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20</a:t>
            </a:fld>
            <a:endParaRPr lang="en-GB"/>
          </a:p>
        </p:txBody>
      </p:sp>
    </p:spTree>
    <p:extLst>
      <p:ext uri="{BB962C8B-B14F-4D97-AF65-F5344CB8AC3E}">
        <p14:creationId xmlns:p14="http://schemas.microsoft.com/office/powerpoint/2010/main" val="4180211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Glossary, ‘Brand Attractiveness’ &lt;https://www.brand-trust.de/en/glossary/brand-attractiveness.php#:~:text=Brand%20attractiveness%20manifests%20in%20a,the%20brand's%20degree%20of%20awareness.&gt;</a:t>
            </a:r>
          </a:p>
        </p:txBody>
      </p:sp>
      <p:sp>
        <p:nvSpPr>
          <p:cNvPr id="4" name="Slide Number Placeholder 3"/>
          <p:cNvSpPr>
            <a:spLocks noGrp="1"/>
          </p:cNvSpPr>
          <p:nvPr>
            <p:ph type="sldNum" sz="quarter" idx="5"/>
          </p:nvPr>
        </p:nvSpPr>
        <p:spPr/>
        <p:txBody>
          <a:bodyPr/>
          <a:lstStyle/>
          <a:p>
            <a:fld id="{0331AFD1-B5B0-4954-BBA4-3F89495E3BC7}" type="slidenum">
              <a:rPr lang="en-GB" smtClean="0"/>
              <a:t>21</a:t>
            </a:fld>
            <a:endParaRPr lang="en-GB"/>
          </a:p>
        </p:txBody>
      </p:sp>
    </p:spTree>
    <p:extLst>
      <p:ext uri="{BB962C8B-B14F-4D97-AF65-F5344CB8AC3E}">
        <p14:creationId xmlns:p14="http://schemas.microsoft.com/office/powerpoint/2010/main" val="9235461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22</a:t>
            </a:fld>
            <a:endParaRPr lang="en-GB"/>
          </a:p>
        </p:txBody>
      </p:sp>
    </p:spTree>
    <p:extLst>
      <p:ext uri="{BB962C8B-B14F-4D97-AF65-F5344CB8AC3E}">
        <p14:creationId xmlns:p14="http://schemas.microsoft.com/office/powerpoint/2010/main" val="1957071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23</a:t>
            </a:fld>
            <a:endParaRPr lang="en-GB"/>
          </a:p>
        </p:txBody>
      </p:sp>
    </p:spTree>
    <p:extLst>
      <p:ext uri="{BB962C8B-B14F-4D97-AF65-F5344CB8AC3E}">
        <p14:creationId xmlns:p14="http://schemas.microsoft.com/office/powerpoint/2010/main" val="2705096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24</a:t>
            </a:fld>
            <a:endParaRPr lang="en-GB"/>
          </a:p>
        </p:txBody>
      </p:sp>
    </p:spTree>
    <p:extLst>
      <p:ext uri="{BB962C8B-B14F-4D97-AF65-F5344CB8AC3E}">
        <p14:creationId xmlns:p14="http://schemas.microsoft.com/office/powerpoint/2010/main" val="3037125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25</a:t>
            </a:fld>
            <a:endParaRPr lang="en-GB"/>
          </a:p>
        </p:txBody>
      </p:sp>
    </p:spTree>
    <p:extLst>
      <p:ext uri="{BB962C8B-B14F-4D97-AF65-F5344CB8AC3E}">
        <p14:creationId xmlns:p14="http://schemas.microsoft.com/office/powerpoint/2010/main" val="1069335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26</a:t>
            </a:fld>
            <a:endParaRPr lang="en-GB"/>
          </a:p>
        </p:txBody>
      </p:sp>
    </p:spTree>
    <p:extLst>
      <p:ext uri="{BB962C8B-B14F-4D97-AF65-F5344CB8AC3E}">
        <p14:creationId xmlns:p14="http://schemas.microsoft.com/office/powerpoint/2010/main" val="4086038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27</a:t>
            </a:fld>
            <a:endParaRPr lang="en-GB"/>
          </a:p>
        </p:txBody>
      </p:sp>
    </p:spTree>
    <p:extLst>
      <p:ext uri="{BB962C8B-B14F-4D97-AF65-F5344CB8AC3E}">
        <p14:creationId xmlns:p14="http://schemas.microsoft.com/office/powerpoint/2010/main" val="1498344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taken from: https://www.professionalacademy.com/blogs/marketing-theories-explaining-the-consumer-decision-making-process/ </a:t>
            </a:r>
          </a:p>
        </p:txBody>
      </p:sp>
      <p:sp>
        <p:nvSpPr>
          <p:cNvPr id="4" name="Slide Number Placeholder 3"/>
          <p:cNvSpPr>
            <a:spLocks noGrp="1"/>
          </p:cNvSpPr>
          <p:nvPr>
            <p:ph type="sldNum" sz="quarter" idx="5"/>
          </p:nvPr>
        </p:nvSpPr>
        <p:spPr/>
        <p:txBody>
          <a:bodyPr/>
          <a:lstStyle/>
          <a:p>
            <a:fld id="{0331AFD1-B5B0-4954-BBA4-3F89495E3BC7}" type="slidenum">
              <a:rPr lang="en-GB" smtClean="0"/>
              <a:t>28</a:t>
            </a:fld>
            <a:endParaRPr lang="en-GB"/>
          </a:p>
        </p:txBody>
      </p:sp>
    </p:spTree>
    <p:extLst>
      <p:ext uri="{BB962C8B-B14F-4D97-AF65-F5344CB8AC3E}">
        <p14:creationId xmlns:p14="http://schemas.microsoft.com/office/powerpoint/2010/main" val="14190281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29</a:t>
            </a:fld>
            <a:endParaRPr lang="en-GB"/>
          </a:p>
        </p:txBody>
      </p:sp>
    </p:spTree>
    <p:extLst>
      <p:ext uri="{BB962C8B-B14F-4D97-AF65-F5344CB8AC3E}">
        <p14:creationId xmlns:p14="http://schemas.microsoft.com/office/powerpoint/2010/main" val="8056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3</a:t>
            </a:fld>
            <a:endParaRPr lang="en-GB"/>
          </a:p>
        </p:txBody>
      </p:sp>
    </p:spTree>
    <p:extLst>
      <p:ext uri="{BB962C8B-B14F-4D97-AF65-F5344CB8AC3E}">
        <p14:creationId xmlns:p14="http://schemas.microsoft.com/office/powerpoint/2010/main" val="18468243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30</a:t>
            </a:fld>
            <a:endParaRPr lang="en-GB"/>
          </a:p>
        </p:txBody>
      </p:sp>
    </p:spTree>
    <p:extLst>
      <p:ext uri="{BB962C8B-B14F-4D97-AF65-F5344CB8AC3E}">
        <p14:creationId xmlns:p14="http://schemas.microsoft.com/office/powerpoint/2010/main" val="1229966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31</a:t>
            </a:fld>
            <a:endParaRPr lang="en-GB"/>
          </a:p>
        </p:txBody>
      </p:sp>
    </p:spTree>
    <p:extLst>
      <p:ext uri="{BB962C8B-B14F-4D97-AF65-F5344CB8AC3E}">
        <p14:creationId xmlns:p14="http://schemas.microsoft.com/office/powerpoint/2010/main" val="2949242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32</a:t>
            </a:fld>
            <a:endParaRPr lang="en-GB"/>
          </a:p>
        </p:txBody>
      </p:sp>
    </p:spTree>
    <p:extLst>
      <p:ext uri="{BB962C8B-B14F-4D97-AF65-F5344CB8AC3E}">
        <p14:creationId xmlns:p14="http://schemas.microsoft.com/office/powerpoint/2010/main" val="3647677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33</a:t>
            </a:fld>
            <a:endParaRPr lang="en-GB"/>
          </a:p>
        </p:txBody>
      </p:sp>
    </p:spTree>
    <p:extLst>
      <p:ext uri="{BB962C8B-B14F-4D97-AF65-F5344CB8AC3E}">
        <p14:creationId xmlns:p14="http://schemas.microsoft.com/office/powerpoint/2010/main" val="438259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34</a:t>
            </a:fld>
            <a:endParaRPr lang="en-GB"/>
          </a:p>
        </p:txBody>
      </p:sp>
    </p:spTree>
    <p:extLst>
      <p:ext uri="{BB962C8B-B14F-4D97-AF65-F5344CB8AC3E}">
        <p14:creationId xmlns:p14="http://schemas.microsoft.com/office/powerpoint/2010/main" val="11084315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AFD1-B5B0-4954-BBA4-3F89495E3BC7}" type="slidenum">
              <a:rPr lang="en-GB" smtClean="0"/>
              <a:t>35</a:t>
            </a:fld>
            <a:endParaRPr lang="en-GB"/>
          </a:p>
        </p:txBody>
      </p:sp>
    </p:spTree>
    <p:extLst>
      <p:ext uri="{BB962C8B-B14F-4D97-AF65-F5344CB8AC3E}">
        <p14:creationId xmlns:p14="http://schemas.microsoft.com/office/powerpoint/2010/main" val="398427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4</a:t>
            </a:fld>
            <a:endParaRPr lang="en-GB"/>
          </a:p>
        </p:txBody>
      </p:sp>
    </p:spTree>
    <p:extLst>
      <p:ext uri="{BB962C8B-B14F-4D97-AF65-F5344CB8AC3E}">
        <p14:creationId xmlns:p14="http://schemas.microsoft.com/office/powerpoint/2010/main" val="350995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5</a:t>
            </a:fld>
            <a:endParaRPr lang="en-GB"/>
          </a:p>
        </p:txBody>
      </p:sp>
    </p:spTree>
    <p:extLst>
      <p:ext uri="{BB962C8B-B14F-4D97-AF65-F5344CB8AC3E}">
        <p14:creationId xmlns:p14="http://schemas.microsoft.com/office/powerpoint/2010/main" val="1672022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6</a:t>
            </a:fld>
            <a:endParaRPr lang="en-GB"/>
          </a:p>
        </p:txBody>
      </p:sp>
    </p:spTree>
    <p:extLst>
      <p:ext uri="{BB962C8B-B14F-4D97-AF65-F5344CB8AC3E}">
        <p14:creationId xmlns:p14="http://schemas.microsoft.com/office/powerpoint/2010/main" val="18153214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7</a:t>
            </a:fld>
            <a:endParaRPr lang="en-GB"/>
          </a:p>
        </p:txBody>
      </p:sp>
    </p:spTree>
    <p:extLst>
      <p:ext uri="{BB962C8B-B14F-4D97-AF65-F5344CB8AC3E}">
        <p14:creationId xmlns:p14="http://schemas.microsoft.com/office/powerpoint/2010/main" val="2303895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8</a:t>
            </a:fld>
            <a:endParaRPr lang="en-GB"/>
          </a:p>
        </p:txBody>
      </p:sp>
    </p:spTree>
    <p:extLst>
      <p:ext uri="{BB962C8B-B14F-4D97-AF65-F5344CB8AC3E}">
        <p14:creationId xmlns:p14="http://schemas.microsoft.com/office/powerpoint/2010/main" val="1362784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31AFD1-B5B0-4954-BBA4-3F89495E3BC7}" type="slidenum">
              <a:rPr lang="en-GB" smtClean="0"/>
              <a:t>9</a:t>
            </a:fld>
            <a:endParaRPr lang="en-GB"/>
          </a:p>
        </p:txBody>
      </p:sp>
    </p:spTree>
    <p:extLst>
      <p:ext uri="{BB962C8B-B14F-4D97-AF65-F5344CB8AC3E}">
        <p14:creationId xmlns:p14="http://schemas.microsoft.com/office/powerpoint/2010/main" val="4084519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8929-D440-3650-7A7C-3C13D0FC50CA}"/>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F9A7A845-FE2A-2D91-D3F4-DEFA13034935}"/>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0B8F3D61-38D3-E441-1429-B7E67BAD55D8}"/>
              </a:ext>
            </a:extLst>
          </p:cNvPr>
          <p:cNvSpPr txBox="1">
            <a:spLocks noGrp="1"/>
          </p:cNvSpPr>
          <p:nvPr>
            <p:ph type="dt" sz="half" idx="7"/>
          </p:nvPr>
        </p:nvSpPr>
        <p:spPr/>
        <p:txBody>
          <a:bodyPr/>
          <a:lstStyle>
            <a:lvl1pPr>
              <a:defRPr/>
            </a:lvl1pPr>
          </a:lstStyle>
          <a:p>
            <a:pPr lvl="0"/>
            <a:fld id="{8CC43C6C-9B55-4F05-B61E-CF20AC64AA57}" type="datetime1">
              <a:rPr lang="en-GB"/>
              <a:pPr lvl="0"/>
              <a:t>08/11/2022</a:t>
            </a:fld>
            <a:endParaRPr lang="en-GB"/>
          </a:p>
        </p:txBody>
      </p:sp>
      <p:sp>
        <p:nvSpPr>
          <p:cNvPr id="5" name="Footer Placeholder 4">
            <a:extLst>
              <a:ext uri="{FF2B5EF4-FFF2-40B4-BE49-F238E27FC236}">
                <a16:creationId xmlns:a16="http://schemas.microsoft.com/office/drawing/2014/main" id="{865AF143-618E-E9CF-CD10-04EAD785E34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C5D0E90-64CE-28EE-6DEF-013B7EE01FCA}"/>
              </a:ext>
            </a:extLst>
          </p:cNvPr>
          <p:cNvSpPr txBox="1">
            <a:spLocks noGrp="1"/>
          </p:cNvSpPr>
          <p:nvPr>
            <p:ph type="sldNum" sz="quarter" idx="8"/>
          </p:nvPr>
        </p:nvSpPr>
        <p:spPr/>
        <p:txBody>
          <a:bodyPr/>
          <a:lstStyle>
            <a:lvl1pPr>
              <a:defRPr/>
            </a:lvl1pPr>
          </a:lstStyle>
          <a:p>
            <a:pPr lvl="0"/>
            <a:fld id="{E89E8CA9-3AF4-49B4-8DF0-50F9B526B6AB}" type="slidenum">
              <a:t>‹#›</a:t>
            </a:fld>
            <a:endParaRPr lang="en-GB"/>
          </a:p>
        </p:txBody>
      </p:sp>
    </p:spTree>
    <p:extLst>
      <p:ext uri="{BB962C8B-B14F-4D97-AF65-F5344CB8AC3E}">
        <p14:creationId xmlns:p14="http://schemas.microsoft.com/office/powerpoint/2010/main" val="39880153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BF82-A939-FFAE-62D0-ABFBD4D9249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9F93C968-7591-AA82-F16B-15D6540E703E}"/>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88239D-18F9-6E3C-9786-A775837D85EE}"/>
              </a:ext>
            </a:extLst>
          </p:cNvPr>
          <p:cNvSpPr txBox="1">
            <a:spLocks noGrp="1"/>
          </p:cNvSpPr>
          <p:nvPr>
            <p:ph type="dt" sz="half" idx="7"/>
          </p:nvPr>
        </p:nvSpPr>
        <p:spPr/>
        <p:txBody>
          <a:bodyPr/>
          <a:lstStyle>
            <a:lvl1pPr>
              <a:defRPr/>
            </a:lvl1pPr>
          </a:lstStyle>
          <a:p>
            <a:pPr lvl="0"/>
            <a:fld id="{E2FEB7BB-E7EC-4022-AC0A-E166D15726AD}" type="datetime1">
              <a:rPr lang="en-GB"/>
              <a:pPr lvl="0"/>
              <a:t>08/11/2022</a:t>
            </a:fld>
            <a:endParaRPr lang="en-GB"/>
          </a:p>
        </p:txBody>
      </p:sp>
      <p:sp>
        <p:nvSpPr>
          <p:cNvPr id="5" name="Footer Placeholder 4">
            <a:extLst>
              <a:ext uri="{FF2B5EF4-FFF2-40B4-BE49-F238E27FC236}">
                <a16:creationId xmlns:a16="http://schemas.microsoft.com/office/drawing/2014/main" id="{1E8B2C42-B3C5-63FB-1FC9-843C878F6EE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64BCC93-3220-9B20-DA50-49B7B89485BA}"/>
              </a:ext>
            </a:extLst>
          </p:cNvPr>
          <p:cNvSpPr txBox="1">
            <a:spLocks noGrp="1"/>
          </p:cNvSpPr>
          <p:nvPr>
            <p:ph type="sldNum" sz="quarter" idx="8"/>
          </p:nvPr>
        </p:nvSpPr>
        <p:spPr/>
        <p:txBody>
          <a:bodyPr/>
          <a:lstStyle>
            <a:lvl1pPr>
              <a:defRPr/>
            </a:lvl1pPr>
          </a:lstStyle>
          <a:p>
            <a:pPr lvl="0"/>
            <a:fld id="{62D88C5E-6E82-4AAA-9C6F-37E3F3F535C0}" type="slidenum">
              <a:t>‹#›</a:t>
            </a:fld>
            <a:endParaRPr lang="en-GB"/>
          </a:p>
        </p:txBody>
      </p:sp>
    </p:spTree>
    <p:extLst>
      <p:ext uri="{BB962C8B-B14F-4D97-AF65-F5344CB8AC3E}">
        <p14:creationId xmlns:p14="http://schemas.microsoft.com/office/powerpoint/2010/main" val="54910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EDF84-DA4A-6172-C473-4714E0FA0DDA}"/>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35540B4E-59D8-5579-C0AC-B0B01F612797}"/>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1C3C80-A268-BB9D-61FA-5DDE3EA99A1D}"/>
              </a:ext>
            </a:extLst>
          </p:cNvPr>
          <p:cNvSpPr txBox="1">
            <a:spLocks noGrp="1"/>
          </p:cNvSpPr>
          <p:nvPr>
            <p:ph type="dt" sz="half" idx="7"/>
          </p:nvPr>
        </p:nvSpPr>
        <p:spPr/>
        <p:txBody>
          <a:bodyPr/>
          <a:lstStyle>
            <a:lvl1pPr>
              <a:defRPr/>
            </a:lvl1pPr>
          </a:lstStyle>
          <a:p>
            <a:pPr lvl="0"/>
            <a:fld id="{72E7C782-CE1C-46B9-B84D-57B11540724D}" type="datetime1">
              <a:rPr lang="en-GB"/>
              <a:pPr lvl="0"/>
              <a:t>08/11/2022</a:t>
            </a:fld>
            <a:endParaRPr lang="en-GB"/>
          </a:p>
        </p:txBody>
      </p:sp>
      <p:sp>
        <p:nvSpPr>
          <p:cNvPr id="5" name="Footer Placeholder 4">
            <a:extLst>
              <a:ext uri="{FF2B5EF4-FFF2-40B4-BE49-F238E27FC236}">
                <a16:creationId xmlns:a16="http://schemas.microsoft.com/office/drawing/2014/main" id="{F8216EF4-C2A2-005C-BAB6-251192459137}"/>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6F6E7A1-8763-7061-F3A1-05D2C2CBC4BD}"/>
              </a:ext>
            </a:extLst>
          </p:cNvPr>
          <p:cNvSpPr txBox="1">
            <a:spLocks noGrp="1"/>
          </p:cNvSpPr>
          <p:nvPr>
            <p:ph type="sldNum" sz="quarter" idx="8"/>
          </p:nvPr>
        </p:nvSpPr>
        <p:spPr/>
        <p:txBody>
          <a:bodyPr/>
          <a:lstStyle>
            <a:lvl1pPr>
              <a:defRPr/>
            </a:lvl1pPr>
          </a:lstStyle>
          <a:p>
            <a:pPr lvl="0"/>
            <a:fld id="{1107797F-E2F5-479E-AC18-7D0CB38CC668}" type="slidenum">
              <a:t>‹#›</a:t>
            </a:fld>
            <a:endParaRPr lang="en-GB"/>
          </a:p>
        </p:txBody>
      </p:sp>
    </p:spTree>
    <p:extLst>
      <p:ext uri="{BB962C8B-B14F-4D97-AF65-F5344CB8AC3E}">
        <p14:creationId xmlns:p14="http://schemas.microsoft.com/office/powerpoint/2010/main" val="426187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626D9-51B1-0A3B-2B57-C03E0828AF6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94AEB6C-BD29-7218-8336-78DD4B30683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91688-0092-CC55-E7DE-AF19612BBE91}"/>
              </a:ext>
            </a:extLst>
          </p:cNvPr>
          <p:cNvSpPr txBox="1">
            <a:spLocks noGrp="1"/>
          </p:cNvSpPr>
          <p:nvPr>
            <p:ph type="dt" sz="half" idx="7"/>
          </p:nvPr>
        </p:nvSpPr>
        <p:spPr/>
        <p:txBody>
          <a:bodyPr/>
          <a:lstStyle>
            <a:lvl1pPr>
              <a:defRPr/>
            </a:lvl1pPr>
          </a:lstStyle>
          <a:p>
            <a:pPr lvl="0"/>
            <a:fld id="{D8628E06-2AF0-441C-BBAA-1A91B17BFF25}" type="datetime1">
              <a:rPr lang="en-GB"/>
              <a:pPr lvl="0"/>
              <a:t>08/11/2022</a:t>
            </a:fld>
            <a:endParaRPr lang="en-GB"/>
          </a:p>
        </p:txBody>
      </p:sp>
      <p:sp>
        <p:nvSpPr>
          <p:cNvPr id="5" name="Footer Placeholder 4">
            <a:extLst>
              <a:ext uri="{FF2B5EF4-FFF2-40B4-BE49-F238E27FC236}">
                <a16:creationId xmlns:a16="http://schemas.microsoft.com/office/drawing/2014/main" id="{CA8306CE-9B0B-0920-E5C3-D9C1F779610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12A23E70-B24D-D373-C902-484A2A321704}"/>
              </a:ext>
            </a:extLst>
          </p:cNvPr>
          <p:cNvSpPr txBox="1">
            <a:spLocks noGrp="1"/>
          </p:cNvSpPr>
          <p:nvPr>
            <p:ph type="sldNum" sz="quarter" idx="8"/>
          </p:nvPr>
        </p:nvSpPr>
        <p:spPr/>
        <p:txBody>
          <a:bodyPr/>
          <a:lstStyle>
            <a:lvl1pPr>
              <a:defRPr/>
            </a:lvl1pPr>
          </a:lstStyle>
          <a:p>
            <a:pPr lvl="0"/>
            <a:fld id="{8BBF6076-42A7-4B64-B4A9-8E4C2446ED0B}" type="slidenum">
              <a:t>‹#›</a:t>
            </a:fld>
            <a:endParaRPr lang="en-GB"/>
          </a:p>
        </p:txBody>
      </p:sp>
    </p:spTree>
    <p:extLst>
      <p:ext uri="{BB962C8B-B14F-4D97-AF65-F5344CB8AC3E}">
        <p14:creationId xmlns:p14="http://schemas.microsoft.com/office/powerpoint/2010/main" val="5198053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4063-9603-1E01-FA38-72CDBDDAB558}"/>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A2E7B47-0FCE-D124-DAAE-D06300BDCA1F}"/>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649B399E-D59C-AB54-1D9E-1C3B3CE1F5EF}"/>
              </a:ext>
            </a:extLst>
          </p:cNvPr>
          <p:cNvSpPr txBox="1">
            <a:spLocks noGrp="1"/>
          </p:cNvSpPr>
          <p:nvPr>
            <p:ph type="dt" sz="half" idx="7"/>
          </p:nvPr>
        </p:nvSpPr>
        <p:spPr/>
        <p:txBody>
          <a:bodyPr/>
          <a:lstStyle>
            <a:lvl1pPr>
              <a:defRPr/>
            </a:lvl1pPr>
          </a:lstStyle>
          <a:p>
            <a:pPr lvl="0"/>
            <a:fld id="{9065144D-4137-4348-A314-DEDF633CF25F}" type="datetime1">
              <a:rPr lang="en-GB"/>
              <a:pPr lvl="0"/>
              <a:t>08/11/2022</a:t>
            </a:fld>
            <a:endParaRPr lang="en-GB"/>
          </a:p>
        </p:txBody>
      </p:sp>
      <p:sp>
        <p:nvSpPr>
          <p:cNvPr id="5" name="Footer Placeholder 4">
            <a:extLst>
              <a:ext uri="{FF2B5EF4-FFF2-40B4-BE49-F238E27FC236}">
                <a16:creationId xmlns:a16="http://schemas.microsoft.com/office/drawing/2014/main" id="{1328A36B-D316-0523-2BD3-05769574AF4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FB999EC9-3DB6-36CD-48B0-F5618D9D59B9}"/>
              </a:ext>
            </a:extLst>
          </p:cNvPr>
          <p:cNvSpPr txBox="1">
            <a:spLocks noGrp="1"/>
          </p:cNvSpPr>
          <p:nvPr>
            <p:ph type="sldNum" sz="quarter" idx="8"/>
          </p:nvPr>
        </p:nvSpPr>
        <p:spPr/>
        <p:txBody>
          <a:bodyPr/>
          <a:lstStyle>
            <a:lvl1pPr>
              <a:defRPr/>
            </a:lvl1pPr>
          </a:lstStyle>
          <a:p>
            <a:pPr lvl="0"/>
            <a:fld id="{AE01E0BE-6AD3-4F14-AAF8-55CF2DE79169}" type="slidenum">
              <a:t>‹#›</a:t>
            </a:fld>
            <a:endParaRPr lang="en-GB"/>
          </a:p>
        </p:txBody>
      </p:sp>
    </p:spTree>
    <p:extLst>
      <p:ext uri="{BB962C8B-B14F-4D97-AF65-F5344CB8AC3E}">
        <p14:creationId xmlns:p14="http://schemas.microsoft.com/office/powerpoint/2010/main" val="156911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11EC-E01E-2203-89E7-6CCA997497F7}"/>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4F9FC56-6DEE-734B-1C17-7696E71F1C50}"/>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2ACB15B-C30B-F917-5203-F6A8BF14AAAB}"/>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0CE317-48C1-911A-3ED4-0C206C38E19D}"/>
              </a:ext>
            </a:extLst>
          </p:cNvPr>
          <p:cNvSpPr txBox="1">
            <a:spLocks noGrp="1"/>
          </p:cNvSpPr>
          <p:nvPr>
            <p:ph type="dt" sz="half" idx="7"/>
          </p:nvPr>
        </p:nvSpPr>
        <p:spPr/>
        <p:txBody>
          <a:bodyPr/>
          <a:lstStyle>
            <a:lvl1pPr>
              <a:defRPr/>
            </a:lvl1pPr>
          </a:lstStyle>
          <a:p>
            <a:pPr lvl="0"/>
            <a:fld id="{9F05D59F-A934-4D7E-B07E-F1E969947DAB}" type="datetime1">
              <a:rPr lang="en-GB"/>
              <a:pPr lvl="0"/>
              <a:t>08/11/2022</a:t>
            </a:fld>
            <a:endParaRPr lang="en-GB"/>
          </a:p>
        </p:txBody>
      </p:sp>
      <p:sp>
        <p:nvSpPr>
          <p:cNvPr id="6" name="Footer Placeholder 5">
            <a:extLst>
              <a:ext uri="{FF2B5EF4-FFF2-40B4-BE49-F238E27FC236}">
                <a16:creationId xmlns:a16="http://schemas.microsoft.com/office/drawing/2014/main" id="{B9DAF0E4-08CE-BF7A-7E0D-45C220E5E055}"/>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8BBF4A5-833B-BDC7-1092-E3C7C5A32303}"/>
              </a:ext>
            </a:extLst>
          </p:cNvPr>
          <p:cNvSpPr txBox="1">
            <a:spLocks noGrp="1"/>
          </p:cNvSpPr>
          <p:nvPr>
            <p:ph type="sldNum" sz="quarter" idx="8"/>
          </p:nvPr>
        </p:nvSpPr>
        <p:spPr/>
        <p:txBody>
          <a:bodyPr/>
          <a:lstStyle>
            <a:lvl1pPr>
              <a:defRPr/>
            </a:lvl1pPr>
          </a:lstStyle>
          <a:p>
            <a:pPr lvl="0"/>
            <a:fld id="{622B00E2-473D-4AE9-B292-874CBFFA539F}" type="slidenum">
              <a:t>‹#›</a:t>
            </a:fld>
            <a:endParaRPr lang="en-GB"/>
          </a:p>
        </p:txBody>
      </p:sp>
    </p:spTree>
    <p:extLst>
      <p:ext uri="{BB962C8B-B14F-4D97-AF65-F5344CB8AC3E}">
        <p14:creationId xmlns:p14="http://schemas.microsoft.com/office/powerpoint/2010/main" val="754062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72FE4-6C44-4591-7A01-07D94CF55977}"/>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44039D0E-9D57-471A-0402-6306BE1E782E}"/>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4BD6BC00-4600-5283-CC6D-0B3BE43BCB0F}"/>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16BB88A-641D-046F-0EF7-43AA444650E6}"/>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FB4FD569-4087-F16C-C58C-CADB484DCC55}"/>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712F62-E960-38CD-21F2-60C3CAB7823E}"/>
              </a:ext>
            </a:extLst>
          </p:cNvPr>
          <p:cNvSpPr txBox="1">
            <a:spLocks noGrp="1"/>
          </p:cNvSpPr>
          <p:nvPr>
            <p:ph type="dt" sz="half" idx="7"/>
          </p:nvPr>
        </p:nvSpPr>
        <p:spPr/>
        <p:txBody>
          <a:bodyPr/>
          <a:lstStyle>
            <a:lvl1pPr>
              <a:defRPr/>
            </a:lvl1pPr>
          </a:lstStyle>
          <a:p>
            <a:pPr lvl="0"/>
            <a:fld id="{2B678E12-D3BC-47EA-B3FF-2DB0EE60ED4A}" type="datetime1">
              <a:rPr lang="en-GB"/>
              <a:pPr lvl="0"/>
              <a:t>08/11/2022</a:t>
            </a:fld>
            <a:endParaRPr lang="en-GB"/>
          </a:p>
        </p:txBody>
      </p:sp>
      <p:sp>
        <p:nvSpPr>
          <p:cNvPr id="8" name="Footer Placeholder 7">
            <a:extLst>
              <a:ext uri="{FF2B5EF4-FFF2-40B4-BE49-F238E27FC236}">
                <a16:creationId xmlns:a16="http://schemas.microsoft.com/office/drawing/2014/main" id="{6BC30D03-C291-7929-3050-11C9CD57D373}"/>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8F1AD88C-1B2F-5297-0367-06C8AA311AEA}"/>
              </a:ext>
            </a:extLst>
          </p:cNvPr>
          <p:cNvSpPr txBox="1">
            <a:spLocks noGrp="1"/>
          </p:cNvSpPr>
          <p:nvPr>
            <p:ph type="sldNum" sz="quarter" idx="8"/>
          </p:nvPr>
        </p:nvSpPr>
        <p:spPr/>
        <p:txBody>
          <a:bodyPr/>
          <a:lstStyle>
            <a:lvl1pPr>
              <a:defRPr/>
            </a:lvl1pPr>
          </a:lstStyle>
          <a:p>
            <a:pPr lvl="0"/>
            <a:fld id="{A6E54F1D-C49C-40B5-88C3-AABBB14AD21F}" type="slidenum">
              <a:t>‹#›</a:t>
            </a:fld>
            <a:endParaRPr lang="en-GB"/>
          </a:p>
        </p:txBody>
      </p:sp>
    </p:spTree>
    <p:extLst>
      <p:ext uri="{BB962C8B-B14F-4D97-AF65-F5344CB8AC3E}">
        <p14:creationId xmlns:p14="http://schemas.microsoft.com/office/powerpoint/2010/main" val="257545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C9D40-0EEB-8B30-76F5-A24B1A930EC0}"/>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EC6FA5E6-9553-F0D4-7E8E-163B84BC1AF7}"/>
              </a:ext>
            </a:extLst>
          </p:cNvPr>
          <p:cNvSpPr txBox="1">
            <a:spLocks noGrp="1"/>
          </p:cNvSpPr>
          <p:nvPr>
            <p:ph type="dt" sz="half" idx="7"/>
          </p:nvPr>
        </p:nvSpPr>
        <p:spPr/>
        <p:txBody>
          <a:bodyPr/>
          <a:lstStyle>
            <a:lvl1pPr>
              <a:defRPr/>
            </a:lvl1pPr>
          </a:lstStyle>
          <a:p>
            <a:pPr lvl="0"/>
            <a:fld id="{6F1B9BDF-AC0D-4CDE-975A-FC5576E2CB44}" type="datetime1">
              <a:rPr lang="en-GB"/>
              <a:pPr lvl="0"/>
              <a:t>08/11/2022</a:t>
            </a:fld>
            <a:endParaRPr lang="en-GB"/>
          </a:p>
        </p:txBody>
      </p:sp>
      <p:sp>
        <p:nvSpPr>
          <p:cNvPr id="4" name="Footer Placeholder 3">
            <a:extLst>
              <a:ext uri="{FF2B5EF4-FFF2-40B4-BE49-F238E27FC236}">
                <a16:creationId xmlns:a16="http://schemas.microsoft.com/office/drawing/2014/main" id="{E5BCE723-C86A-D4A7-EE23-711DE3BC88BD}"/>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3A5687E6-FF4C-AEF9-F6C1-17F182020933}"/>
              </a:ext>
            </a:extLst>
          </p:cNvPr>
          <p:cNvSpPr txBox="1">
            <a:spLocks noGrp="1"/>
          </p:cNvSpPr>
          <p:nvPr>
            <p:ph type="sldNum" sz="quarter" idx="8"/>
          </p:nvPr>
        </p:nvSpPr>
        <p:spPr/>
        <p:txBody>
          <a:bodyPr/>
          <a:lstStyle>
            <a:lvl1pPr>
              <a:defRPr/>
            </a:lvl1pPr>
          </a:lstStyle>
          <a:p>
            <a:pPr lvl="0"/>
            <a:fld id="{7A398A59-DA59-49E7-8286-1CFFFEAD4351}" type="slidenum">
              <a:t>‹#›</a:t>
            </a:fld>
            <a:endParaRPr lang="en-GB"/>
          </a:p>
        </p:txBody>
      </p:sp>
    </p:spTree>
    <p:extLst>
      <p:ext uri="{BB962C8B-B14F-4D97-AF65-F5344CB8AC3E}">
        <p14:creationId xmlns:p14="http://schemas.microsoft.com/office/powerpoint/2010/main" val="86421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DE36C6-B913-E5AD-6802-8FB7186906E8}"/>
              </a:ext>
            </a:extLst>
          </p:cNvPr>
          <p:cNvSpPr txBox="1">
            <a:spLocks noGrp="1"/>
          </p:cNvSpPr>
          <p:nvPr>
            <p:ph type="dt" sz="half" idx="7"/>
          </p:nvPr>
        </p:nvSpPr>
        <p:spPr/>
        <p:txBody>
          <a:bodyPr/>
          <a:lstStyle>
            <a:lvl1pPr>
              <a:defRPr/>
            </a:lvl1pPr>
          </a:lstStyle>
          <a:p>
            <a:pPr lvl="0"/>
            <a:fld id="{F9E4B158-40AB-4511-A95B-84EAFF8B297E}" type="datetime1">
              <a:rPr lang="en-GB"/>
              <a:pPr lvl="0"/>
              <a:t>08/11/2022</a:t>
            </a:fld>
            <a:endParaRPr lang="en-GB"/>
          </a:p>
        </p:txBody>
      </p:sp>
      <p:sp>
        <p:nvSpPr>
          <p:cNvPr id="3" name="Footer Placeholder 2">
            <a:extLst>
              <a:ext uri="{FF2B5EF4-FFF2-40B4-BE49-F238E27FC236}">
                <a16:creationId xmlns:a16="http://schemas.microsoft.com/office/drawing/2014/main" id="{29ACF559-08D2-F2F3-F17E-CA7588830EDD}"/>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1A78C883-F9A9-D7C3-8BC8-A05D82A09B14}"/>
              </a:ext>
            </a:extLst>
          </p:cNvPr>
          <p:cNvSpPr txBox="1">
            <a:spLocks noGrp="1"/>
          </p:cNvSpPr>
          <p:nvPr>
            <p:ph type="sldNum" sz="quarter" idx="8"/>
          </p:nvPr>
        </p:nvSpPr>
        <p:spPr/>
        <p:txBody>
          <a:bodyPr/>
          <a:lstStyle>
            <a:lvl1pPr>
              <a:defRPr/>
            </a:lvl1pPr>
          </a:lstStyle>
          <a:p>
            <a:pPr lvl="0"/>
            <a:fld id="{52BB2435-BB2E-45E8-9DCE-8A048CCF84D5}" type="slidenum">
              <a:t>‹#›</a:t>
            </a:fld>
            <a:endParaRPr lang="en-GB"/>
          </a:p>
        </p:txBody>
      </p:sp>
    </p:spTree>
    <p:extLst>
      <p:ext uri="{BB962C8B-B14F-4D97-AF65-F5344CB8AC3E}">
        <p14:creationId xmlns:p14="http://schemas.microsoft.com/office/powerpoint/2010/main" val="2654203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50B0-3A48-44C1-5E33-F1D40A169158}"/>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47D68932-CA38-D732-D794-89B69FB88204}"/>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F011173-61A0-DC7E-6CBE-0BCA3396481E}"/>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F33640D6-EFBE-C514-6589-4764D86BBD80}"/>
              </a:ext>
            </a:extLst>
          </p:cNvPr>
          <p:cNvSpPr txBox="1">
            <a:spLocks noGrp="1"/>
          </p:cNvSpPr>
          <p:nvPr>
            <p:ph type="dt" sz="half" idx="7"/>
          </p:nvPr>
        </p:nvSpPr>
        <p:spPr/>
        <p:txBody>
          <a:bodyPr/>
          <a:lstStyle>
            <a:lvl1pPr>
              <a:defRPr/>
            </a:lvl1pPr>
          </a:lstStyle>
          <a:p>
            <a:pPr lvl="0"/>
            <a:fld id="{F1DDE012-41E2-4732-8E7A-CA62ED3424AA}" type="datetime1">
              <a:rPr lang="en-GB"/>
              <a:pPr lvl="0"/>
              <a:t>08/11/2022</a:t>
            </a:fld>
            <a:endParaRPr lang="en-GB"/>
          </a:p>
        </p:txBody>
      </p:sp>
      <p:sp>
        <p:nvSpPr>
          <p:cNvPr id="6" name="Footer Placeholder 5">
            <a:extLst>
              <a:ext uri="{FF2B5EF4-FFF2-40B4-BE49-F238E27FC236}">
                <a16:creationId xmlns:a16="http://schemas.microsoft.com/office/drawing/2014/main" id="{B033CF02-7E12-8947-4769-2584E7A0A9A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89F44107-9724-25BB-ADE4-9190A5E31284}"/>
              </a:ext>
            </a:extLst>
          </p:cNvPr>
          <p:cNvSpPr txBox="1">
            <a:spLocks noGrp="1"/>
          </p:cNvSpPr>
          <p:nvPr>
            <p:ph type="sldNum" sz="quarter" idx="8"/>
          </p:nvPr>
        </p:nvSpPr>
        <p:spPr/>
        <p:txBody>
          <a:bodyPr/>
          <a:lstStyle>
            <a:lvl1pPr>
              <a:defRPr/>
            </a:lvl1pPr>
          </a:lstStyle>
          <a:p>
            <a:pPr lvl="0"/>
            <a:fld id="{517C78AE-F362-444D-B97D-E408499D2780}" type="slidenum">
              <a:t>‹#›</a:t>
            </a:fld>
            <a:endParaRPr lang="en-GB"/>
          </a:p>
        </p:txBody>
      </p:sp>
    </p:spTree>
    <p:extLst>
      <p:ext uri="{BB962C8B-B14F-4D97-AF65-F5344CB8AC3E}">
        <p14:creationId xmlns:p14="http://schemas.microsoft.com/office/powerpoint/2010/main" val="1950507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47DC9-CFCF-6F4B-E9DC-F34D52549D84}"/>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BA8AB167-A537-8D0C-B373-ABACF087C836}"/>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BFFFACB6-77D8-DB21-FB1E-18404AC7D1C0}"/>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C754D42D-FEE3-CDDF-C447-4811CFB30888}"/>
              </a:ext>
            </a:extLst>
          </p:cNvPr>
          <p:cNvSpPr txBox="1">
            <a:spLocks noGrp="1"/>
          </p:cNvSpPr>
          <p:nvPr>
            <p:ph type="dt" sz="half" idx="7"/>
          </p:nvPr>
        </p:nvSpPr>
        <p:spPr/>
        <p:txBody>
          <a:bodyPr/>
          <a:lstStyle>
            <a:lvl1pPr>
              <a:defRPr/>
            </a:lvl1pPr>
          </a:lstStyle>
          <a:p>
            <a:pPr lvl="0"/>
            <a:fld id="{42358F93-21E0-4CD3-99B2-3C59F41EC631}" type="datetime1">
              <a:rPr lang="en-GB"/>
              <a:pPr lvl="0"/>
              <a:t>08/11/2022</a:t>
            </a:fld>
            <a:endParaRPr lang="en-GB"/>
          </a:p>
        </p:txBody>
      </p:sp>
      <p:sp>
        <p:nvSpPr>
          <p:cNvPr id="6" name="Footer Placeholder 5">
            <a:extLst>
              <a:ext uri="{FF2B5EF4-FFF2-40B4-BE49-F238E27FC236}">
                <a16:creationId xmlns:a16="http://schemas.microsoft.com/office/drawing/2014/main" id="{46D95F36-0F55-D2CF-8A7E-0E7839EF1F61}"/>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D468CF3C-DBBA-3A77-BC60-E14376BF6695}"/>
              </a:ext>
            </a:extLst>
          </p:cNvPr>
          <p:cNvSpPr txBox="1">
            <a:spLocks noGrp="1"/>
          </p:cNvSpPr>
          <p:nvPr>
            <p:ph type="sldNum" sz="quarter" idx="8"/>
          </p:nvPr>
        </p:nvSpPr>
        <p:spPr/>
        <p:txBody>
          <a:bodyPr/>
          <a:lstStyle>
            <a:lvl1pPr>
              <a:defRPr/>
            </a:lvl1pPr>
          </a:lstStyle>
          <a:p>
            <a:pPr lvl="0"/>
            <a:fld id="{3BD5CB69-0C4C-41CC-BB85-9EFAA35B1F61}" type="slidenum">
              <a:t>‹#›</a:t>
            </a:fld>
            <a:endParaRPr lang="en-GB"/>
          </a:p>
        </p:txBody>
      </p:sp>
    </p:spTree>
    <p:extLst>
      <p:ext uri="{BB962C8B-B14F-4D97-AF65-F5344CB8AC3E}">
        <p14:creationId xmlns:p14="http://schemas.microsoft.com/office/powerpoint/2010/main" val="369587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158195-1489-FFF1-0ACD-79BD25829FF6}"/>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5520B066-2D33-CC28-D1D5-48EE6225F087}"/>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0333BD-009D-F224-3AEB-DA96DB58E41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959F1D9D-EBF6-449B-834F-096EB2CF7385}" type="datetime1">
              <a:rPr lang="en-GB"/>
              <a:pPr lvl="0"/>
              <a:t>08/11/2022</a:t>
            </a:fld>
            <a:endParaRPr lang="en-GB"/>
          </a:p>
        </p:txBody>
      </p:sp>
      <p:sp>
        <p:nvSpPr>
          <p:cNvPr id="5" name="Footer Placeholder 4">
            <a:extLst>
              <a:ext uri="{FF2B5EF4-FFF2-40B4-BE49-F238E27FC236}">
                <a16:creationId xmlns:a16="http://schemas.microsoft.com/office/drawing/2014/main" id="{693473E7-F6B0-8617-BF33-76B224CC458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E14EE239-029C-C456-0FBD-3EF1EE107DD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695079AF-A967-4DB5-94A6-7FC611730454}"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5DC9-AD1D-29ED-4C54-15F3ABBBB0D6}"/>
              </a:ext>
            </a:extLst>
          </p:cNvPr>
          <p:cNvSpPr txBox="1">
            <a:spLocks noGrp="1"/>
          </p:cNvSpPr>
          <p:nvPr>
            <p:ph type="ctrTitle"/>
          </p:nvPr>
        </p:nvSpPr>
        <p:spPr/>
        <p:txBody>
          <a:bodyPr>
            <a:noAutofit/>
          </a:bodyPr>
          <a:lstStyle/>
          <a:p>
            <a:pPr lvl="0"/>
            <a:r>
              <a:rPr lang="en-US" sz="4400" b="1" dirty="0"/>
              <a:t>Seeing Trade Mark Reputation With Fresh Eyes: Lessons From Consumer-Based Brand Equity Models</a:t>
            </a:r>
            <a:endParaRPr lang="en-GB" sz="4400" b="1" dirty="0"/>
          </a:p>
        </p:txBody>
      </p:sp>
      <p:sp>
        <p:nvSpPr>
          <p:cNvPr id="3" name="Subtitle 2">
            <a:extLst>
              <a:ext uri="{FF2B5EF4-FFF2-40B4-BE49-F238E27FC236}">
                <a16:creationId xmlns:a16="http://schemas.microsoft.com/office/drawing/2014/main" id="{5E926FF7-A7C1-0940-E306-4930238F79A1}"/>
              </a:ext>
            </a:extLst>
          </p:cNvPr>
          <p:cNvSpPr txBox="1">
            <a:spLocks noGrp="1"/>
          </p:cNvSpPr>
          <p:nvPr>
            <p:ph type="subTitle" idx="1"/>
          </p:nvPr>
        </p:nvSpPr>
        <p:spPr>
          <a:xfrm>
            <a:off x="1524003" y="4419823"/>
            <a:ext cx="9144000" cy="1655758"/>
          </a:xfrm>
        </p:spPr>
        <p:txBody>
          <a:bodyPr anchorCtr="0"/>
          <a:lstStyle/>
          <a:p>
            <a:pPr lvl="0" algn="l"/>
            <a:r>
              <a:rPr lang="en-GB" sz="2000" dirty="0"/>
              <a:t>Ms Luminita Olteanu </a:t>
            </a:r>
          </a:p>
          <a:p>
            <a:pPr lvl="0" algn="l"/>
            <a:r>
              <a:rPr lang="en-GB" sz="2000" dirty="0"/>
              <a:t>Fellow, LSE Law School </a:t>
            </a:r>
          </a:p>
          <a:p>
            <a:pPr lvl="0" algn="l"/>
            <a:r>
              <a:rPr lang="en-GB" sz="2000" dirty="0"/>
              <a:t>10 November 2022</a:t>
            </a:r>
          </a:p>
          <a:p>
            <a:pPr lvl="0" algn="l"/>
            <a:endParaRPr lang="en-GB"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FDDB-54BA-58D2-ED70-75D564E40A52}"/>
              </a:ext>
            </a:extLst>
          </p:cNvPr>
          <p:cNvSpPr txBox="1">
            <a:spLocks noGrp="1"/>
          </p:cNvSpPr>
          <p:nvPr>
            <p:ph type="title"/>
          </p:nvPr>
        </p:nvSpPr>
        <p:spPr/>
        <p:txBody>
          <a:bodyPr/>
          <a:lstStyle/>
          <a:p>
            <a:pPr lvl="0"/>
            <a:r>
              <a:rPr lang="en-GB" b="1" dirty="0"/>
              <a:t>Background of the paper </a:t>
            </a:r>
            <a:endParaRPr lang="en-GB" dirty="0"/>
          </a:p>
        </p:txBody>
      </p:sp>
      <p:sp>
        <p:nvSpPr>
          <p:cNvPr id="3" name="Content Placeholder 2">
            <a:extLst>
              <a:ext uri="{FF2B5EF4-FFF2-40B4-BE49-F238E27FC236}">
                <a16:creationId xmlns:a16="http://schemas.microsoft.com/office/drawing/2014/main" id="{05FC7472-A1A8-022D-337A-A3968D96F68B}"/>
              </a:ext>
            </a:extLst>
          </p:cNvPr>
          <p:cNvSpPr txBox="1">
            <a:spLocks noGrp="1"/>
          </p:cNvSpPr>
          <p:nvPr>
            <p:ph idx="1"/>
          </p:nvPr>
        </p:nvSpPr>
        <p:spPr/>
        <p:txBody>
          <a:bodyPr>
            <a:normAutofit lnSpcReduction="10000"/>
          </a:bodyPr>
          <a:lstStyle/>
          <a:p>
            <a:pPr marL="0" lvl="0" indent="0" algn="just">
              <a:buNone/>
            </a:pPr>
            <a:r>
              <a:rPr lang="en-GB" sz="3200" b="1" dirty="0"/>
              <a:t>Potential causes for lack of an adequate level of predictability</a:t>
            </a:r>
          </a:p>
          <a:p>
            <a:pPr marL="0" lvl="0" indent="0" algn="just">
              <a:buNone/>
            </a:pPr>
            <a:endParaRPr lang="en-GB" sz="2000" b="1" dirty="0"/>
          </a:p>
          <a:p>
            <a:pPr lvl="0" algn="just">
              <a:buFont typeface="Arial" panose="020B0604020202020204" pitchFamily="34" charset="0"/>
              <a:buChar char="•"/>
            </a:pPr>
            <a:r>
              <a:rPr lang="en-GB" sz="3200" dirty="0"/>
              <a:t>unclear normative justifications for dilution protection</a:t>
            </a:r>
          </a:p>
          <a:p>
            <a:pPr lvl="0" algn="just">
              <a:buFont typeface="Arial" panose="020B0604020202020204" pitchFamily="34" charset="0"/>
              <a:buChar char="•"/>
            </a:pPr>
            <a:r>
              <a:rPr lang="en-GB" sz="3200" dirty="0"/>
              <a:t>quantitative nature of the General Motors criteria </a:t>
            </a:r>
          </a:p>
          <a:p>
            <a:pPr lvl="0" algn="just">
              <a:buFont typeface="Arial" panose="020B0604020202020204" pitchFamily="34" charset="0"/>
              <a:buChar char="•"/>
            </a:pPr>
            <a:r>
              <a:rPr lang="en-GB" sz="3200" dirty="0"/>
              <a:t>proof of actual dilution is not mandatory </a:t>
            </a:r>
          </a:p>
          <a:p>
            <a:pPr lvl="0" algn="just">
              <a:buFont typeface="Arial" panose="020B0604020202020204" pitchFamily="34" charset="0"/>
              <a:buChar char="•"/>
            </a:pPr>
            <a:r>
              <a:rPr lang="en-GB" sz="3200" dirty="0"/>
              <a:t>no CJEU test for tarnishment &amp; free-riding  </a:t>
            </a:r>
          </a:p>
          <a:p>
            <a:pPr lvl="0" algn="just">
              <a:buFont typeface="Arial" panose="020B0604020202020204" pitchFamily="34" charset="0"/>
              <a:buChar char="•"/>
            </a:pPr>
            <a:r>
              <a:rPr lang="en-GB" sz="3200" dirty="0"/>
              <a:t>bizarre assumptions about consumers’ decision-making process</a:t>
            </a:r>
          </a:p>
          <a:p>
            <a:pPr marL="0" lvl="0" indent="0" algn="just">
              <a:buNone/>
            </a:pPr>
            <a:endParaRPr lang="en-GB" sz="3200" dirty="0"/>
          </a:p>
          <a:p>
            <a:pPr marL="0" lvl="0" indent="0" algn="ctr">
              <a:buNone/>
            </a:pPr>
            <a:endParaRPr lang="en-GB" sz="3200" b="1" dirty="0"/>
          </a:p>
          <a:p>
            <a:pPr marL="0" lvl="0" indent="0" algn="ctr">
              <a:buNone/>
            </a:pPr>
            <a:endParaRPr lang="en-GB" sz="3200" b="1" dirty="0"/>
          </a:p>
          <a:p>
            <a:pPr marL="0" lvl="0" indent="0" algn="ctr">
              <a:buNone/>
            </a:pPr>
            <a:endParaRPr lang="en-GB" sz="3200" dirty="0"/>
          </a:p>
        </p:txBody>
      </p:sp>
    </p:spTree>
    <p:extLst>
      <p:ext uri="{BB962C8B-B14F-4D97-AF65-F5344CB8AC3E}">
        <p14:creationId xmlns:p14="http://schemas.microsoft.com/office/powerpoint/2010/main" val="83606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98A33-BF52-A86B-C5C7-2037CF66882C}"/>
              </a:ext>
            </a:extLst>
          </p:cNvPr>
          <p:cNvSpPr txBox="1">
            <a:spLocks noGrp="1"/>
          </p:cNvSpPr>
          <p:nvPr>
            <p:ph type="title"/>
          </p:nvPr>
        </p:nvSpPr>
        <p:spPr/>
        <p:txBody>
          <a:bodyPr/>
          <a:lstStyle/>
          <a:p>
            <a:pPr lvl="0"/>
            <a:r>
              <a:rPr lang="en-GB" b="1"/>
              <a:t>Background of the paper </a:t>
            </a:r>
            <a:endParaRPr lang="en-GB"/>
          </a:p>
        </p:txBody>
      </p:sp>
      <p:sp>
        <p:nvSpPr>
          <p:cNvPr id="3" name="Content Placeholder 2">
            <a:extLst>
              <a:ext uri="{FF2B5EF4-FFF2-40B4-BE49-F238E27FC236}">
                <a16:creationId xmlns:a16="http://schemas.microsoft.com/office/drawing/2014/main" id="{27567043-F886-D9BD-91AB-B8E881DD25C0}"/>
              </a:ext>
            </a:extLst>
          </p:cNvPr>
          <p:cNvSpPr txBox="1">
            <a:spLocks noGrp="1"/>
          </p:cNvSpPr>
          <p:nvPr>
            <p:ph idx="1"/>
          </p:nvPr>
        </p:nvSpPr>
        <p:spPr/>
        <p:txBody>
          <a:bodyPr>
            <a:normAutofit fontScale="85000" lnSpcReduction="10000"/>
          </a:bodyPr>
          <a:lstStyle/>
          <a:p>
            <a:pPr marL="0" lvl="0" indent="0">
              <a:lnSpc>
                <a:spcPct val="150000"/>
              </a:lnSpc>
              <a:buNone/>
            </a:pPr>
            <a:r>
              <a:rPr lang="en-GB" b="1" dirty="0">
                <a:latin typeface="Arial" panose="020B0604020202020204" pitchFamily="34" charset="0"/>
                <a:cs typeface="Arial" panose="020B0604020202020204" pitchFamily="34" charset="0"/>
              </a:rPr>
              <a:t>How </a:t>
            </a:r>
            <a:r>
              <a:rPr lang="en-US" b="1" dirty="0">
                <a:latin typeface="Arial" panose="020B0604020202020204" pitchFamily="34" charset="0"/>
                <a:cs typeface="Arial" panose="020B0604020202020204" pitchFamily="34" charset="0"/>
              </a:rPr>
              <a:t>should courts and intellectual property offices assess the likelihood of dilution to avoid legal uncertainty in dilution cases?</a:t>
            </a:r>
          </a:p>
          <a:p>
            <a:pPr marL="0" lvl="0" indent="0">
              <a:lnSpc>
                <a:spcPct val="150000"/>
              </a:lnSpc>
              <a:buNone/>
            </a:pPr>
            <a:endParaRPr lang="en-GB" sz="2800" dirty="0">
              <a:solidFill>
                <a:srgbClr val="002060"/>
              </a:solidFill>
              <a:latin typeface="Arial" panose="020B0604020202020204" pitchFamily="34" charset="0"/>
              <a:cs typeface="Arial" panose="020B0604020202020204" pitchFamily="34" charset="0"/>
            </a:endParaRPr>
          </a:p>
          <a:p>
            <a:pPr marL="0" lvl="0" indent="0">
              <a:lnSpc>
                <a:spcPct val="150000"/>
              </a:lnSpc>
              <a:buNone/>
            </a:pPr>
            <a:r>
              <a:rPr lang="en-GB" sz="2800" dirty="0">
                <a:solidFill>
                  <a:srgbClr val="002060"/>
                </a:solidFill>
                <a:latin typeface="Arial" panose="020B0604020202020204" pitchFamily="34" charset="0"/>
                <a:cs typeface="Arial" panose="020B0604020202020204" pitchFamily="34" charset="0"/>
              </a:rPr>
              <a:t>In a manner </a:t>
            </a:r>
            <a:r>
              <a:rPr lang="en-US" sz="2800" dirty="0">
                <a:solidFill>
                  <a:srgbClr val="002060"/>
                </a:solidFill>
                <a:latin typeface="Arial" panose="020B0604020202020204" pitchFamily="34" charset="0"/>
                <a:cs typeface="Arial" panose="020B0604020202020204" pitchFamily="34" charset="0"/>
              </a:rPr>
              <a:t>informed by marketplace realities, which involves:</a:t>
            </a:r>
          </a:p>
          <a:p>
            <a:pPr>
              <a:lnSpc>
                <a:spcPct val="150000"/>
              </a:lnSpc>
            </a:pPr>
            <a:r>
              <a:rPr lang="en-US" dirty="0">
                <a:solidFill>
                  <a:srgbClr val="002060"/>
                </a:solidFill>
                <a:latin typeface="Arial" panose="020B0604020202020204" pitchFamily="34" charset="0"/>
                <a:cs typeface="Arial" panose="020B0604020202020204" pitchFamily="34" charset="0"/>
              </a:rPr>
              <a:t>use of qualitative criteria &amp; metrics for evaluating trade mark reputation </a:t>
            </a:r>
          </a:p>
          <a:p>
            <a:pPr>
              <a:lnSpc>
                <a:spcPct val="150000"/>
              </a:lnSpc>
            </a:pPr>
            <a:r>
              <a:rPr lang="en-US" dirty="0">
                <a:solidFill>
                  <a:srgbClr val="002060"/>
                </a:solidFill>
                <a:latin typeface="Arial" panose="020B0604020202020204" pitchFamily="34" charset="0"/>
                <a:cs typeface="Arial" panose="020B0604020202020204" pitchFamily="34" charset="0"/>
              </a:rPr>
              <a:t>consumer research informed assumptions on consumers decision-making process</a:t>
            </a:r>
          </a:p>
          <a:p>
            <a:pPr>
              <a:lnSpc>
                <a:spcPct val="150000"/>
              </a:lnSpc>
            </a:pPr>
            <a:endParaRPr lang="en-US" dirty="0">
              <a:solidFill>
                <a:srgbClr val="002060"/>
              </a:solidFill>
              <a:latin typeface="Arial" panose="020B0604020202020204" pitchFamily="34" charset="0"/>
              <a:cs typeface="Arial" panose="020B0604020202020204" pitchFamily="34" charset="0"/>
            </a:endParaRPr>
          </a:p>
          <a:p>
            <a:pPr marL="0" lvl="0" indent="0">
              <a:buNone/>
            </a:pP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49E1-BAE1-35E0-FD54-5F7FA37C7E45}"/>
              </a:ext>
            </a:extLst>
          </p:cNvPr>
          <p:cNvSpPr txBox="1">
            <a:spLocks noGrp="1"/>
          </p:cNvSpPr>
          <p:nvPr>
            <p:ph type="title"/>
          </p:nvPr>
        </p:nvSpPr>
        <p:spPr>
          <a:xfrm>
            <a:off x="838200" y="334392"/>
            <a:ext cx="10515600" cy="1325559"/>
          </a:xfrm>
        </p:spPr>
        <p:txBody>
          <a:bodyPr/>
          <a:lstStyle/>
          <a:p>
            <a:pPr lvl="0"/>
            <a:r>
              <a:rPr lang="en-GB" b="1" dirty="0"/>
              <a:t>Seeing trade mark reputation with fresh eyes</a:t>
            </a:r>
          </a:p>
        </p:txBody>
      </p:sp>
      <p:pic>
        <p:nvPicPr>
          <p:cNvPr id="8" name="Content Placeholder 7">
            <a:extLst>
              <a:ext uri="{FF2B5EF4-FFF2-40B4-BE49-F238E27FC236}">
                <a16:creationId xmlns:a16="http://schemas.microsoft.com/office/drawing/2014/main" id="{6998F3DC-9A95-73C8-29E5-5612E05767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0196" y="1726534"/>
            <a:ext cx="6809787" cy="4971610"/>
          </a:xfrm>
        </p:spPr>
      </p:pic>
      <p:sp>
        <p:nvSpPr>
          <p:cNvPr id="4" name="AutoShape 2" descr="How to Build Brand Awareness and Why it's so Important">
            <a:extLst>
              <a:ext uri="{FF2B5EF4-FFF2-40B4-BE49-F238E27FC236}">
                <a16:creationId xmlns:a16="http://schemas.microsoft.com/office/drawing/2014/main" id="{FFD1EAA0-D259-C45D-05A8-03D3AC7A79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ow to Build Brand Awareness and Why it's so Important">
            <a:extLst>
              <a:ext uri="{FF2B5EF4-FFF2-40B4-BE49-F238E27FC236}">
                <a16:creationId xmlns:a16="http://schemas.microsoft.com/office/drawing/2014/main" id="{1001F1F2-1632-C06D-1652-64F234164C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64595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49E1-BAE1-35E0-FD54-5F7FA37C7E45}"/>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A806E54D-22B4-9E5C-346A-F3FB9D1A37B1}"/>
              </a:ext>
            </a:extLst>
          </p:cNvPr>
          <p:cNvSpPr txBox="1">
            <a:spLocks noGrp="1"/>
          </p:cNvSpPr>
          <p:nvPr>
            <p:ph idx="1"/>
          </p:nvPr>
        </p:nvSpPr>
        <p:spPr>
          <a:xfrm>
            <a:off x="691853" y="1840476"/>
            <a:ext cx="6309046" cy="4351336"/>
          </a:xfrm>
        </p:spPr>
        <p:txBody>
          <a:bodyPr>
            <a:normAutofit fontScale="85000" lnSpcReduction="20000"/>
          </a:bodyPr>
          <a:lstStyle/>
          <a:p>
            <a:pPr marL="0" lvl="0" indent="0">
              <a:lnSpc>
                <a:spcPct val="80000"/>
              </a:lnSpc>
              <a:buNone/>
            </a:pPr>
            <a:r>
              <a:rPr lang="en-GB" sz="4000" b="1" dirty="0"/>
              <a:t>Trade mark reputation as brand awareness</a:t>
            </a:r>
          </a:p>
          <a:p>
            <a:pPr marL="0" lvl="0" indent="0">
              <a:lnSpc>
                <a:spcPct val="80000"/>
              </a:lnSpc>
              <a:buNone/>
            </a:pPr>
            <a:endParaRPr lang="en-GB" b="1" dirty="0"/>
          </a:p>
          <a:p>
            <a:pPr lvl="0">
              <a:lnSpc>
                <a:spcPct val="80000"/>
              </a:lnSpc>
            </a:pPr>
            <a:r>
              <a:rPr lang="en-GB" b="1" dirty="0"/>
              <a:t>‘Legal’ definition of reputation</a:t>
            </a:r>
            <a:r>
              <a:rPr lang="en-GB" dirty="0"/>
              <a:t> = </a:t>
            </a:r>
            <a:r>
              <a:rPr lang="en-US" dirty="0"/>
              <a:t>‘a certain degree of knowledge of the earlier trade mark among the public’ does not distinguish between various types of ‘knowledge’</a:t>
            </a:r>
          </a:p>
          <a:p>
            <a:pPr marL="0" lvl="0" indent="0">
              <a:lnSpc>
                <a:spcPct val="80000"/>
              </a:lnSpc>
              <a:buNone/>
            </a:pPr>
            <a:endParaRPr lang="en-US" dirty="0"/>
          </a:p>
          <a:p>
            <a:pPr lvl="0">
              <a:lnSpc>
                <a:spcPct val="80000"/>
              </a:lnSpc>
            </a:pPr>
            <a:r>
              <a:rPr lang="en-US" b="1" dirty="0"/>
              <a:t>Brand awareness </a:t>
            </a:r>
            <a:r>
              <a:rPr lang="en-US" dirty="0"/>
              <a:t>= the result of awareness of a variety of brand components which depend on ‘the different ways in which consumers remember a brand ranging from </a:t>
            </a:r>
            <a:r>
              <a:rPr lang="en-US" b="1" u="sng" dirty="0"/>
              <a:t>recognition</a:t>
            </a:r>
            <a:r>
              <a:rPr lang="en-US" dirty="0"/>
              <a:t> (Have you been exposed to this brand before?) to </a:t>
            </a:r>
            <a:r>
              <a:rPr lang="en-US" b="1" u="sng" dirty="0"/>
              <a:t>recall</a:t>
            </a:r>
            <a:r>
              <a:rPr lang="en-US" dirty="0"/>
              <a:t> (What brands of this product class can your recall?)’ </a:t>
            </a:r>
            <a:endParaRPr lang="en-GB" dirty="0"/>
          </a:p>
        </p:txBody>
      </p:sp>
      <p:sp>
        <p:nvSpPr>
          <p:cNvPr id="4" name="AutoShape 2" descr="How to Build Brand Awareness and Why it's so Important">
            <a:extLst>
              <a:ext uri="{FF2B5EF4-FFF2-40B4-BE49-F238E27FC236}">
                <a16:creationId xmlns:a16="http://schemas.microsoft.com/office/drawing/2014/main" id="{FFD1EAA0-D259-C45D-05A8-03D3AC7A796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ow to Build Brand Awareness and Why it's so Important">
            <a:extLst>
              <a:ext uri="{FF2B5EF4-FFF2-40B4-BE49-F238E27FC236}">
                <a16:creationId xmlns:a16="http://schemas.microsoft.com/office/drawing/2014/main" id="{1001F1F2-1632-C06D-1652-64F234164C4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79D97602-3945-8E21-399E-CE319CEB95E9}"/>
              </a:ext>
            </a:extLst>
          </p:cNvPr>
          <p:cNvPicPr>
            <a:picLocks noChangeAspect="1"/>
          </p:cNvPicPr>
          <p:nvPr/>
        </p:nvPicPr>
        <p:blipFill>
          <a:blip r:embed="rId3"/>
          <a:stretch>
            <a:fillRect/>
          </a:stretch>
        </p:blipFill>
        <p:spPr>
          <a:xfrm>
            <a:off x="6854549" y="1381070"/>
            <a:ext cx="5337451" cy="496053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749E1-BAE1-35E0-FD54-5F7FA37C7E45}"/>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A806E54D-22B4-9E5C-346A-F3FB9D1A37B1}"/>
              </a:ext>
            </a:extLst>
          </p:cNvPr>
          <p:cNvSpPr txBox="1">
            <a:spLocks noGrp="1"/>
          </p:cNvSpPr>
          <p:nvPr>
            <p:ph idx="1"/>
          </p:nvPr>
        </p:nvSpPr>
        <p:spPr/>
        <p:txBody>
          <a:bodyPr>
            <a:normAutofit lnSpcReduction="10000"/>
          </a:bodyPr>
          <a:lstStyle/>
          <a:p>
            <a:pPr marL="0" lvl="0" indent="0">
              <a:lnSpc>
                <a:spcPct val="80000"/>
              </a:lnSpc>
              <a:buNone/>
            </a:pPr>
            <a:r>
              <a:rPr lang="en-GB" sz="4000" b="1" dirty="0"/>
              <a:t>Trade mark reputation as brand awareness</a:t>
            </a:r>
          </a:p>
          <a:p>
            <a:pPr marL="0" lvl="0" indent="0">
              <a:lnSpc>
                <a:spcPct val="80000"/>
              </a:lnSpc>
              <a:buNone/>
            </a:pPr>
            <a:endParaRPr lang="en-GB" b="1" dirty="0"/>
          </a:p>
          <a:p>
            <a:pPr>
              <a:lnSpc>
                <a:spcPct val="80000"/>
              </a:lnSpc>
            </a:pPr>
            <a:r>
              <a:rPr lang="en-GB" b="1" dirty="0">
                <a:solidFill>
                  <a:srgbClr val="002060"/>
                </a:solidFill>
              </a:rPr>
              <a:t>Brand Awareness Depth v Brand Awareness Breadth </a:t>
            </a:r>
          </a:p>
          <a:p>
            <a:pPr marL="0" indent="0">
              <a:lnSpc>
                <a:spcPct val="80000"/>
              </a:lnSpc>
              <a:buNone/>
            </a:pPr>
            <a:r>
              <a:rPr lang="en-GB" b="1" dirty="0">
                <a:solidFill>
                  <a:srgbClr val="002060"/>
                </a:solidFill>
              </a:rPr>
              <a:t>	</a:t>
            </a:r>
            <a:r>
              <a:rPr lang="en-GB" dirty="0"/>
              <a:t>(i.e. </a:t>
            </a:r>
            <a:r>
              <a:rPr lang="en-US" b="1" dirty="0"/>
              <a:t>soft drinks </a:t>
            </a:r>
            <a:r>
              <a:rPr lang="en-US" dirty="0"/>
              <a:t>have great </a:t>
            </a:r>
            <a:r>
              <a:rPr lang="en-US" b="1" dirty="0"/>
              <a:t>breadth awareness </a:t>
            </a:r>
            <a:r>
              <a:rPr lang="en-US" dirty="0"/>
              <a:t>in that they come 	to mind in a variety of different consumption situations’ while  	</a:t>
            </a:r>
            <a:r>
              <a:rPr lang="en-US" b="1" dirty="0"/>
              <a:t>milk</a:t>
            </a:r>
            <a:r>
              <a:rPr lang="en-US" dirty="0"/>
              <a:t> has ‘much more </a:t>
            </a:r>
            <a:r>
              <a:rPr lang="en-US" b="1" dirty="0"/>
              <a:t>limited perceived consumption situations</a:t>
            </a:r>
            <a:r>
              <a:rPr lang="en-US" dirty="0"/>
              <a:t>’</a:t>
            </a:r>
          </a:p>
          <a:p>
            <a:pPr>
              <a:lnSpc>
                <a:spcPct val="80000"/>
              </a:lnSpc>
            </a:pPr>
            <a:r>
              <a:rPr lang="en-US" b="1" dirty="0">
                <a:solidFill>
                  <a:srgbClr val="002060"/>
                </a:solidFill>
              </a:rPr>
              <a:t>Logos v Words </a:t>
            </a:r>
          </a:p>
          <a:p>
            <a:pPr marL="0" indent="0">
              <a:lnSpc>
                <a:spcPct val="80000"/>
              </a:lnSpc>
              <a:buNone/>
            </a:pPr>
            <a:r>
              <a:rPr lang="en-US" b="1" dirty="0">
                <a:solidFill>
                  <a:srgbClr val="002060"/>
                </a:solidFill>
              </a:rPr>
              <a:t>	</a:t>
            </a:r>
            <a:r>
              <a:rPr lang="en-US" dirty="0">
                <a:solidFill>
                  <a:schemeClr val="tx1"/>
                </a:solidFill>
              </a:rPr>
              <a:t>brand names and brand URLs, slogans or jingles can ‘enhance 	brand recall and recognition’ while logos, symbols, characters, 	packaging or signage are generally more useful for brand 	recognition</a:t>
            </a:r>
          </a:p>
          <a:p>
            <a:pPr>
              <a:lnSpc>
                <a:spcPct val="80000"/>
              </a:lnSpc>
            </a:pPr>
            <a:endParaRPr lang="en-GB" dirty="0"/>
          </a:p>
        </p:txBody>
      </p:sp>
    </p:spTree>
    <p:extLst>
      <p:ext uri="{BB962C8B-B14F-4D97-AF65-F5344CB8AC3E}">
        <p14:creationId xmlns:p14="http://schemas.microsoft.com/office/powerpoint/2010/main" val="2572134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A7412-3EB9-B0BA-EE0B-7E9F296E776E}"/>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FDDA252E-95CE-6DDE-7445-29F65959773E}"/>
              </a:ext>
            </a:extLst>
          </p:cNvPr>
          <p:cNvSpPr txBox="1">
            <a:spLocks noGrp="1"/>
          </p:cNvSpPr>
          <p:nvPr>
            <p:ph idx="1"/>
          </p:nvPr>
        </p:nvSpPr>
        <p:spPr/>
        <p:txBody>
          <a:bodyPr/>
          <a:lstStyle/>
          <a:p>
            <a:pPr marL="0" lvl="0" indent="0">
              <a:buNone/>
            </a:pPr>
            <a:r>
              <a:rPr lang="en-US" sz="3600" b="1" dirty="0"/>
              <a:t>Trade Mark Distinctiveness and Brand Differentiation</a:t>
            </a:r>
            <a:endParaRPr lang="en-GB" sz="2400" b="1" dirty="0"/>
          </a:p>
          <a:p>
            <a:pPr lvl="0"/>
            <a:endParaRPr lang="en-US" b="1" dirty="0"/>
          </a:p>
          <a:p>
            <a:pPr lvl="0"/>
            <a:r>
              <a:rPr lang="en-US" b="1" dirty="0"/>
              <a:t>Trade</a:t>
            </a:r>
            <a:r>
              <a:rPr lang="en-US" dirty="0"/>
              <a:t> </a:t>
            </a:r>
            <a:r>
              <a:rPr lang="en-US" b="1" dirty="0"/>
              <a:t>mark distinctiveness from the perspective of blurring </a:t>
            </a:r>
            <a:r>
              <a:rPr lang="en-US" dirty="0"/>
              <a:t>= ‘trade mark identity’ or ‘hold upon the public’</a:t>
            </a:r>
          </a:p>
          <a:p>
            <a:pPr lvl="0"/>
            <a:endParaRPr lang="en-US" dirty="0"/>
          </a:p>
          <a:p>
            <a:pPr lvl="0"/>
            <a:r>
              <a:rPr lang="en-US" b="1" dirty="0"/>
              <a:t>Brand Distinctiveness </a:t>
            </a:r>
            <a:r>
              <a:rPr lang="en-US" dirty="0"/>
              <a:t>= a brand’s ‘distinctive qualities, in themselves’ which ‘provide </a:t>
            </a:r>
            <a:r>
              <a:rPr lang="en-US" b="1" u="sng" dirty="0"/>
              <a:t>easy and automatic identification</a:t>
            </a:r>
            <a:r>
              <a:rPr lang="en-US" b="1" dirty="0"/>
              <a:t> </a:t>
            </a:r>
            <a:r>
              <a:rPr lang="en-US" dirty="0"/>
              <a:t>of the brand through all of its consumer touchpoints ranging from advertising, packaging, in-store activities to, where relevant, staff uniforms’.</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B665-183F-6F40-26EF-DC9A9977A7B0}"/>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8F845039-5944-9128-87A1-F2ABE61A7003}"/>
              </a:ext>
            </a:extLst>
          </p:cNvPr>
          <p:cNvSpPr txBox="1">
            <a:spLocks noGrp="1"/>
          </p:cNvSpPr>
          <p:nvPr>
            <p:ph idx="1"/>
          </p:nvPr>
        </p:nvSpPr>
        <p:spPr>
          <a:xfrm>
            <a:off x="838203" y="1825627"/>
            <a:ext cx="10386267" cy="4351336"/>
          </a:xfrm>
        </p:spPr>
        <p:txBody>
          <a:bodyPr/>
          <a:lstStyle/>
          <a:p>
            <a:pPr marL="0" lvl="0" indent="0">
              <a:buNone/>
            </a:pPr>
            <a:r>
              <a:rPr lang="en-US" sz="3600" b="1" dirty="0"/>
              <a:t>Trade Mark Distinctiveness and Brand Differentiation</a:t>
            </a:r>
            <a:endParaRPr lang="en-GB" sz="2400" b="1" dirty="0"/>
          </a:p>
          <a:p>
            <a:pPr marL="0" lvl="0" indent="0">
              <a:buNone/>
            </a:pPr>
            <a:endParaRPr lang="en-US" sz="1400" dirty="0"/>
          </a:p>
          <a:p>
            <a:pPr lvl="0" algn="just">
              <a:lnSpc>
                <a:spcPct val="100000"/>
              </a:lnSpc>
            </a:pPr>
            <a:r>
              <a:rPr lang="en-GB" b="1" dirty="0">
                <a:solidFill>
                  <a:srgbClr val="002060"/>
                </a:solidFill>
              </a:rPr>
              <a:t>Brand Differentiation </a:t>
            </a:r>
            <a:r>
              <a:rPr lang="en-GB" dirty="0"/>
              <a:t>= unique brand associations or ‘brand superiority, where the consumer knows other brands have the same attribute, but perceive one brand to be better than the others’</a:t>
            </a:r>
          </a:p>
          <a:p>
            <a:pPr lvl="0" algn="just">
              <a:lnSpc>
                <a:spcPct val="100000"/>
              </a:lnSpc>
            </a:pPr>
            <a:endParaRPr lang="en-GB" dirty="0"/>
          </a:p>
        </p:txBody>
      </p:sp>
      <p:pic>
        <p:nvPicPr>
          <p:cNvPr id="4" name="Picture 3" descr="Logo, company name&#10;&#10;Description automatically generated">
            <a:extLst>
              <a:ext uri="{FF2B5EF4-FFF2-40B4-BE49-F238E27FC236}">
                <a16:creationId xmlns:a16="http://schemas.microsoft.com/office/drawing/2014/main" id="{F852D88E-3C3C-FA07-82C4-35DA4B27D8DB}"/>
              </a:ext>
            </a:extLst>
          </p:cNvPr>
          <p:cNvPicPr>
            <a:picLocks noChangeAspect="1"/>
          </p:cNvPicPr>
          <p:nvPr/>
        </p:nvPicPr>
        <p:blipFill>
          <a:blip r:embed="rId3"/>
          <a:srcRect/>
          <a:stretch>
            <a:fillRect/>
          </a:stretch>
        </p:blipFill>
        <p:spPr>
          <a:xfrm>
            <a:off x="2943225" y="4380232"/>
            <a:ext cx="5613721" cy="1931669"/>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D9959-567D-E9AB-6772-9130DB79C09C}"/>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A5F6FE42-76F6-41F8-71F7-28A90C503652}"/>
              </a:ext>
            </a:extLst>
          </p:cNvPr>
          <p:cNvSpPr txBox="1">
            <a:spLocks noGrp="1"/>
          </p:cNvSpPr>
          <p:nvPr>
            <p:ph idx="1"/>
          </p:nvPr>
        </p:nvSpPr>
        <p:spPr>
          <a:xfrm>
            <a:off x="838203" y="1825627"/>
            <a:ext cx="10386267" cy="4351336"/>
          </a:xfrm>
        </p:spPr>
        <p:txBody>
          <a:bodyPr/>
          <a:lstStyle/>
          <a:p>
            <a:pPr marL="0" lvl="0" indent="0">
              <a:buNone/>
            </a:pPr>
            <a:r>
              <a:rPr lang="en-US" sz="3600" b="1" dirty="0"/>
              <a:t>Trade Mark Distinctiveness and Brand Differentiation</a:t>
            </a:r>
            <a:endParaRPr lang="en-GB" sz="2400" b="1" dirty="0"/>
          </a:p>
          <a:p>
            <a:pPr marL="0" lvl="0" indent="0">
              <a:buNone/>
            </a:pPr>
            <a:endParaRPr lang="en-US" sz="1400" dirty="0"/>
          </a:p>
          <a:p>
            <a:pPr lvl="0" algn="just">
              <a:lnSpc>
                <a:spcPct val="110000"/>
              </a:lnSpc>
            </a:pPr>
            <a:r>
              <a:rPr lang="en-GB" b="1" dirty="0">
                <a:solidFill>
                  <a:srgbClr val="002060"/>
                </a:solidFill>
              </a:rPr>
              <a:t>Measuring brand associations/differentiation</a:t>
            </a:r>
            <a:r>
              <a:rPr lang="en-GB" dirty="0"/>
              <a:t>: determining brand-as-product (value), brand-as person (brand personality) and brand-as-organization (organizational associations)</a:t>
            </a:r>
          </a:p>
          <a:p>
            <a:pPr lvl="0" algn="just">
              <a:lnSpc>
                <a:spcPct val="110000"/>
              </a:lnSpc>
            </a:pPr>
            <a:r>
              <a:rPr lang="en-GB" dirty="0"/>
              <a:t>Unique attributes will only be effective </a:t>
            </a:r>
            <a:r>
              <a:rPr lang="en-GB" b="1" u="sng" dirty="0">
                <a:solidFill>
                  <a:srgbClr val="002060"/>
                </a:solidFill>
              </a:rPr>
              <a:t>if they are perceived and used by consumer in decision-making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838203" y="1825627"/>
            <a:ext cx="10386267" cy="4351336"/>
          </a:xfrm>
        </p:spPr>
        <p:txBody>
          <a:bodyPr/>
          <a:lstStyle/>
          <a:p>
            <a:pPr marL="0" lvl="0" indent="0">
              <a:buNone/>
            </a:pPr>
            <a:r>
              <a:rPr lang="en-US" sz="3600" b="1" dirty="0"/>
              <a:t>Trade Mark Image v Brand Image</a:t>
            </a:r>
            <a:endParaRPr lang="en-GB" sz="2400" b="1" dirty="0"/>
          </a:p>
          <a:p>
            <a:pPr marL="0" lvl="0" indent="0">
              <a:buNone/>
            </a:pPr>
            <a:endParaRPr lang="en-US" sz="1800" dirty="0"/>
          </a:p>
          <a:p>
            <a:pPr lvl="0"/>
            <a:r>
              <a:rPr lang="en-US" b="1" dirty="0">
                <a:solidFill>
                  <a:srgbClr val="002060"/>
                </a:solidFill>
              </a:rPr>
              <a:t>Brand Image </a:t>
            </a:r>
            <a:r>
              <a:rPr lang="en-US" sz="2400" dirty="0"/>
              <a:t>= </a:t>
            </a:r>
            <a:r>
              <a:rPr lang="en-US" dirty="0"/>
              <a:t>what is ‘reflected by the brand associations held in consumer memory’</a:t>
            </a:r>
          </a:p>
          <a:p>
            <a:pPr lvl="0"/>
            <a:endParaRPr lang="en-US" sz="2400" dirty="0"/>
          </a:p>
          <a:p>
            <a:pPr lvl="0"/>
            <a:r>
              <a:rPr lang="en-US" b="1" dirty="0">
                <a:solidFill>
                  <a:srgbClr val="002060"/>
                </a:solidFill>
              </a:rPr>
              <a:t>Brand Identity </a:t>
            </a:r>
            <a:r>
              <a:rPr lang="en-US" dirty="0"/>
              <a:t>= ‘only reflects the way in which the brand owner wishes their brand to be perceived’</a:t>
            </a:r>
          </a:p>
          <a:p>
            <a:pPr marL="0" lvl="0" indent="0">
              <a:buNone/>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838197" y="1690688"/>
            <a:ext cx="10386267" cy="4351336"/>
          </a:xfrm>
        </p:spPr>
        <p:txBody>
          <a:bodyPr/>
          <a:lstStyle/>
          <a:p>
            <a:pPr marL="0" lvl="0" indent="0">
              <a:buNone/>
            </a:pPr>
            <a:r>
              <a:rPr lang="en-US" sz="3600" b="1" dirty="0"/>
              <a:t>Trade Mark Image v Brand Image</a:t>
            </a:r>
            <a:endParaRPr lang="en-GB" sz="2400" b="1" dirty="0"/>
          </a:p>
          <a:p>
            <a:pPr marL="0" lvl="0" indent="0">
              <a:buNone/>
            </a:pPr>
            <a:endParaRPr lang="en-US" sz="1800" dirty="0"/>
          </a:p>
          <a:p>
            <a:pPr marL="0" lvl="0" indent="0">
              <a:buNone/>
            </a:pPr>
            <a:endParaRPr lang="en-US" dirty="0"/>
          </a:p>
        </p:txBody>
      </p:sp>
      <p:pic>
        <p:nvPicPr>
          <p:cNvPr id="5" name="Picture 4">
            <a:extLst>
              <a:ext uri="{FF2B5EF4-FFF2-40B4-BE49-F238E27FC236}">
                <a16:creationId xmlns:a16="http://schemas.microsoft.com/office/drawing/2014/main" id="{F9D28327-ED23-00AE-27FB-68F24FDDA34A}"/>
              </a:ext>
            </a:extLst>
          </p:cNvPr>
          <p:cNvPicPr>
            <a:picLocks noChangeAspect="1"/>
          </p:cNvPicPr>
          <p:nvPr/>
        </p:nvPicPr>
        <p:blipFill>
          <a:blip r:embed="rId3"/>
          <a:stretch>
            <a:fillRect/>
          </a:stretch>
        </p:blipFill>
        <p:spPr>
          <a:xfrm>
            <a:off x="1112413" y="2395120"/>
            <a:ext cx="5829563" cy="3951483"/>
          </a:xfrm>
          <a:prstGeom prst="rect">
            <a:avLst/>
          </a:prstGeom>
        </p:spPr>
      </p:pic>
    </p:spTree>
    <p:extLst>
      <p:ext uri="{BB962C8B-B14F-4D97-AF65-F5344CB8AC3E}">
        <p14:creationId xmlns:p14="http://schemas.microsoft.com/office/powerpoint/2010/main" val="3806820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F260A-9041-1123-DB67-61152EEF95AA}"/>
              </a:ext>
            </a:extLst>
          </p:cNvPr>
          <p:cNvSpPr txBox="1">
            <a:spLocks noGrp="1"/>
          </p:cNvSpPr>
          <p:nvPr>
            <p:ph type="title"/>
          </p:nvPr>
        </p:nvSpPr>
        <p:spPr/>
        <p:txBody>
          <a:bodyPr>
            <a:normAutofit/>
          </a:bodyPr>
          <a:lstStyle/>
          <a:p>
            <a:pPr lvl="0"/>
            <a:r>
              <a:rPr lang="en-GB" sz="4800" b="1" dirty="0"/>
              <a:t>Structure of the presentation </a:t>
            </a:r>
          </a:p>
        </p:txBody>
      </p:sp>
      <p:sp>
        <p:nvSpPr>
          <p:cNvPr id="3" name="Content Placeholder 2">
            <a:extLst>
              <a:ext uri="{FF2B5EF4-FFF2-40B4-BE49-F238E27FC236}">
                <a16:creationId xmlns:a16="http://schemas.microsoft.com/office/drawing/2014/main" id="{4606321E-B3A6-49C4-9FBA-8A60A78D3E1F}"/>
              </a:ext>
            </a:extLst>
          </p:cNvPr>
          <p:cNvSpPr txBox="1">
            <a:spLocks noGrp="1"/>
          </p:cNvSpPr>
          <p:nvPr>
            <p:ph idx="1"/>
          </p:nvPr>
        </p:nvSpPr>
        <p:spPr>
          <a:xfrm>
            <a:off x="838203" y="2314574"/>
            <a:ext cx="10515600" cy="3862389"/>
          </a:xfrm>
        </p:spPr>
        <p:txBody>
          <a:bodyPr/>
          <a:lstStyle/>
          <a:p>
            <a:pPr lvl="0"/>
            <a:r>
              <a:rPr lang="en-GB" dirty="0"/>
              <a:t>Background of the paper </a:t>
            </a:r>
          </a:p>
          <a:p>
            <a:pPr lvl="0"/>
            <a:r>
              <a:rPr lang="en-GB" dirty="0"/>
              <a:t>Seeing trade mark reputation with fresh eyes</a:t>
            </a:r>
          </a:p>
          <a:p>
            <a:pPr lvl="0"/>
            <a:r>
              <a:rPr lang="en-GB" dirty="0"/>
              <a:t>Consumer research decision-making insights </a:t>
            </a:r>
          </a:p>
          <a:p>
            <a:pPr lvl="0"/>
            <a:r>
              <a:rPr lang="en-GB" dirty="0"/>
              <a:t>Proposals to reconceptualise the test for infringement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838203" y="1825627"/>
            <a:ext cx="10386267" cy="4351336"/>
          </a:xfrm>
        </p:spPr>
        <p:txBody>
          <a:bodyPr>
            <a:normAutofit/>
          </a:bodyPr>
          <a:lstStyle/>
          <a:p>
            <a:pPr marL="0" lvl="0" indent="0">
              <a:buNone/>
            </a:pPr>
            <a:r>
              <a:rPr lang="en-US" sz="3600" b="1" dirty="0"/>
              <a:t>Trade Mark Image v Brand Image</a:t>
            </a:r>
            <a:endParaRPr lang="en-GB" sz="2400" b="1" dirty="0"/>
          </a:p>
          <a:p>
            <a:pPr marL="0" lvl="0" indent="0">
              <a:buNone/>
            </a:pPr>
            <a:endParaRPr lang="en-US" sz="1800" dirty="0"/>
          </a:p>
          <a:p>
            <a:pPr marL="0" lvl="0" indent="0">
              <a:buNone/>
            </a:pPr>
            <a:r>
              <a:rPr lang="en-US" sz="2400" b="1" dirty="0">
                <a:solidFill>
                  <a:srgbClr val="002060"/>
                </a:solidFill>
              </a:rPr>
              <a:t>Brand Image </a:t>
            </a:r>
            <a:r>
              <a:rPr lang="en-US" sz="2400" dirty="0"/>
              <a:t>= ‘the personal value that consumers attach to the products or service attributes’, ‘consumers’ overall evaluation of a </a:t>
            </a:r>
            <a:r>
              <a:rPr lang="en-GB" sz="2400" dirty="0"/>
              <a:t>brand’ and the favourability of brand association</a:t>
            </a:r>
          </a:p>
          <a:p>
            <a:r>
              <a:rPr lang="en-GB" sz="2400" dirty="0"/>
              <a:t>Not all associations ‘will be relevant and valued in a purchase or consumption decision’</a:t>
            </a:r>
          </a:p>
          <a:p>
            <a:r>
              <a:rPr lang="en-GB" sz="2400" dirty="0"/>
              <a:t>For example if the brand sells itself as ‘speedy and efficient’ which might be of relevance to consumers that are subject to time constraints, this does not mean that </a:t>
            </a:r>
            <a:r>
              <a:rPr lang="en-US" sz="2400" dirty="0"/>
              <a:t>consumers happy to proceed at a more leisurely pace will be enticed by the brand’s identity </a:t>
            </a:r>
          </a:p>
        </p:txBody>
      </p:sp>
    </p:spTree>
    <p:extLst>
      <p:ext uri="{BB962C8B-B14F-4D97-AF65-F5344CB8AC3E}">
        <p14:creationId xmlns:p14="http://schemas.microsoft.com/office/powerpoint/2010/main" val="4013773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838203" y="1825627"/>
            <a:ext cx="10386267" cy="4351336"/>
          </a:xfrm>
        </p:spPr>
        <p:txBody>
          <a:bodyPr>
            <a:normAutofit/>
          </a:bodyPr>
          <a:lstStyle/>
          <a:p>
            <a:pPr marL="0" lvl="0" indent="0">
              <a:buNone/>
            </a:pPr>
            <a:r>
              <a:rPr lang="en-US" sz="3600" b="1" dirty="0"/>
              <a:t>The Power of Attraction of the Mark v Brand Attractiveness</a:t>
            </a:r>
            <a:endParaRPr lang="en-GB" sz="2400" b="1" dirty="0"/>
          </a:p>
          <a:p>
            <a:pPr marL="0" lvl="0" indent="0">
              <a:buNone/>
            </a:pPr>
            <a:endParaRPr lang="en-US" sz="1800" dirty="0"/>
          </a:p>
          <a:p>
            <a:pPr marL="0" lvl="0" indent="0">
              <a:buNone/>
            </a:pPr>
            <a:r>
              <a:rPr lang="en-US" sz="2400" b="1" dirty="0">
                <a:solidFill>
                  <a:srgbClr val="002060"/>
                </a:solidFill>
              </a:rPr>
              <a:t>Brand Attractiveness </a:t>
            </a:r>
            <a:r>
              <a:rPr lang="en-US" sz="2400" dirty="0"/>
              <a:t>= ‘brand’s ability to attract customers’</a:t>
            </a:r>
            <a:r>
              <a:rPr lang="en-US" sz="2400" baseline="30000" dirty="0"/>
              <a:t>1</a:t>
            </a:r>
            <a:endParaRPr lang="en-GB" sz="2400" dirty="0"/>
          </a:p>
          <a:p>
            <a:r>
              <a:rPr lang="en-US" sz="2400" dirty="0"/>
              <a:t>I like what [Brand X] stands for</a:t>
            </a:r>
          </a:p>
          <a:p>
            <a:r>
              <a:rPr lang="en-US" sz="2400" dirty="0"/>
              <a:t>[Brand X] is an attractive brand</a:t>
            </a:r>
          </a:p>
          <a:p>
            <a:r>
              <a:rPr lang="en-US" sz="2400" dirty="0"/>
              <a:t>I like what [Brand X] represents</a:t>
            </a:r>
          </a:p>
          <a:p>
            <a:r>
              <a:rPr lang="en-US" sz="2400" dirty="0"/>
              <a:t>[Brand X] is a favorable brand</a:t>
            </a:r>
            <a:endParaRPr lang="en-GB" sz="2400" dirty="0"/>
          </a:p>
        </p:txBody>
      </p:sp>
    </p:spTree>
    <p:extLst>
      <p:ext uri="{BB962C8B-B14F-4D97-AF65-F5344CB8AC3E}">
        <p14:creationId xmlns:p14="http://schemas.microsoft.com/office/powerpoint/2010/main" val="294246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838203" y="1825627"/>
            <a:ext cx="10386267" cy="4351336"/>
          </a:xfrm>
        </p:spPr>
        <p:txBody>
          <a:bodyPr>
            <a:normAutofit fontScale="92500" lnSpcReduction="10000"/>
          </a:bodyPr>
          <a:lstStyle/>
          <a:p>
            <a:pPr marL="0" lvl="0" indent="0">
              <a:buNone/>
            </a:pPr>
            <a:r>
              <a:rPr lang="en-US" sz="3600" b="1" dirty="0"/>
              <a:t>The Power of Attraction of the Mark v Brand Purchase Intention </a:t>
            </a:r>
            <a:endParaRPr lang="en-GB" sz="2400" b="1" dirty="0"/>
          </a:p>
          <a:p>
            <a:pPr marL="0" lvl="0" indent="0">
              <a:buNone/>
            </a:pPr>
            <a:endParaRPr lang="en-US" sz="1800" dirty="0"/>
          </a:p>
          <a:p>
            <a:pPr marL="0" lvl="0" indent="0">
              <a:buNone/>
            </a:pPr>
            <a:r>
              <a:rPr lang="en-US" sz="2400" b="1" dirty="0">
                <a:solidFill>
                  <a:srgbClr val="002060"/>
                </a:solidFill>
              </a:rPr>
              <a:t>Brand Purchase Intention </a:t>
            </a:r>
            <a:r>
              <a:rPr lang="en-US" sz="2400" dirty="0"/>
              <a:t>= Consumers’ willingness to purchase the brand </a:t>
            </a:r>
            <a:endParaRPr lang="en-GB" sz="2400" dirty="0"/>
          </a:p>
          <a:p>
            <a:pPr marL="0" indent="0">
              <a:buNone/>
            </a:pPr>
            <a:r>
              <a:rPr lang="en-US" sz="2400" dirty="0"/>
              <a:t>Keller points out however that ‘purchase intentions are most likely to be predictive of actual purchase when there is correspondence between the two in the following dimensions: </a:t>
            </a:r>
          </a:p>
          <a:p>
            <a:r>
              <a:rPr lang="en-US" sz="2400" dirty="0"/>
              <a:t>action (buying for own use or to give as gift)</a:t>
            </a:r>
          </a:p>
          <a:p>
            <a:r>
              <a:rPr lang="en-US" sz="2400" dirty="0"/>
              <a:t>target (specific type of product and brand)</a:t>
            </a:r>
          </a:p>
          <a:p>
            <a:r>
              <a:rPr lang="en-US" sz="2400" dirty="0"/>
              <a:t>context (in what type of store based on what prices and other conditions) and</a:t>
            </a:r>
          </a:p>
          <a:p>
            <a:r>
              <a:rPr lang="en-US" sz="2400" dirty="0"/>
              <a:t>time (within a week, month or year)’. </a:t>
            </a:r>
            <a:endParaRPr lang="en-GB" sz="2400" dirty="0"/>
          </a:p>
        </p:txBody>
      </p:sp>
    </p:spTree>
    <p:extLst>
      <p:ext uri="{BB962C8B-B14F-4D97-AF65-F5344CB8AC3E}">
        <p14:creationId xmlns:p14="http://schemas.microsoft.com/office/powerpoint/2010/main" val="3355028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838203" y="1825627"/>
            <a:ext cx="10386267" cy="4351336"/>
          </a:xfrm>
        </p:spPr>
        <p:txBody>
          <a:bodyPr>
            <a:normAutofit lnSpcReduction="10000"/>
          </a:bodyPr>
          <a:lstStyle/>
          <a:p>
            <a:pPr marL="0" lvl="0" indent="0">
              <a:buNone/>
            </a:pPr>
            <a:r>
              <a:rPr lang="en-US" sz="3600" b="1" dirty="0"/>
              <a:t>Trade Mark Prestige v Brand Esteem</a:t>
            </a:r>
            <a:endParaRPr lang="en-GB" sz="2400" b="1" dirty="0"/>
          </a:p>
          <a:p>
            <a:pPr marL="0" lvl="0" indent="0">
              <a:buNone/>
            </a:pPr>
            <a:endParaRPr lang="en-US" sz="1800" dirty="0"/>
          </a:p>
          <a:p>
            <a:pPr marL="0" lvl="0" indent="0">
              <a:buNone/>
            </a:pPr>
            <a:r>
              <a:rPr lang="en-US" sz="2400" b="1" dirty="0">
                <a:solidFill>
                  <a:srgbClr val="002060"/>
                </a:solidFill>
              </a:rPr>
              <a:t>Brand Esteem </a:t>
            </a:r>
            <a:r>
              <a:rPr lang="en-US" sz="2400" b="1" dirty="0">
                <a:solidFill>
                  <a:srgbClr val="002060"/>
                </a:solidFill>
                <a:latin typeface="+mn-lt"/>
              </a:rPr>
              <a:t>=</a:t>
            </a:r>
            <a:r>
              <a:rPr lang="en-GB" sz="1800" dirty="0">
                <a:effectLst/>
                <a:latin typeface="+mn-lt"/>
                <a:ea typeface="Calibri" panose="020F0502020204030204" pitchFamily="34" charset="0"/>
              </a:rPr>
              <a:t> </a:t>
            </a:r>
            <a:r>
              <a:rPr lang="en-GB" sz="2400" dirty="0">
                <a:effectLst/>
                <a:latin typeface="+mn-lt"/>
                <a:ea typeface="Calibri" panose="020F0502020204030204" pitchFamily="34" charset="0"/>
              </a:rPr>
              <a:t>‘a measure of how highly regarded a brand is and how well it delivers on its promises’</a:t>
            </a:r>
          </a:p>
          <a:p>
            <a:pPr marL="0" lvl="0" indent="0">
              <a:buNone/>
            </a:pPr>
            <a:endParaRPr lang="en-GB" sz="1800" dirty="0">
              <a:effectLst/>
              <a:latin typeface="+mn-lt"/>
              <a:ea typeface="Calibri" panose="020F0502020204030204" pitchFamily="34" charset="0"/>
            </a:endParaRPr>
          </a:p>
          <a:p>
            <a:pPr marL="0" lvl="0" indent="0">
              <a:buNone/>
            </a:pPr>
            <a:r>
              <a:rPr lang="en-US" sz="2400" b="1" dirty="0">
                <a:latin typeface="+mn-lt"/>
                <a:ea typeface="Calibri" panose="020F0502020204030204" pitchFamily="34" charset="0"/>
              </a:rPr>
              <a:t>D</a:t>
            </a:r>
            <a:r>
              <a:rPr lang="en-US" sz="2400" b="1" dirty="0">
                <a:effectLst/>
                <a:latin typeface="+mn-lt"/>
                <a:ea typeface="Calibri" panose="020F0502020204030204" pitchFamily="34" charset="0"/>
              </a:rPr>
              <a:t>riven by:</a:t>
            </a:r>
          </a:p>
          <a:p>
            <a:r>
              <a:rPr lang="en-US" sz="2400" dirty="0">
                <a:effectLst/>
                <a:latin typeface="+mn-lt"/>
                <a:ea typeface="Calibri" panose="020F0502020204030204" pitchFamily="34" charset="0"/>
              </a:rPr>
              <a:t>perceptions of quality </a:t>
            </a:r>
          </a:p>
          <a:p>
            <a:r>
              <a:rPr lang="en-US" sz="2400" dirty="0">
                <a:effectLst/>
                <a:latin typeface="+mn-lt"/>
                <a:ea typeface="Calibri" panose="020F0502020204030204" pitchFamily="34" charset="0"/>
              </a:rPr>
              <a:t>Popularity</a:t>
            </a:r>
          </a:p>
          <a:p>
            <a:pPr marL="0" indent="0">
              <a:buNone/>
            </a:pPr>
            <a:endParaRPr lang="en-US" sz="2400" dirty="0">
              <a:effectLst/>
              <a:latin typeface="+mn-lt"/>
              <a:ea typeface="Calibri" panose="020F0502020204030204" pitchFamily="34" charset="0"/>
            </a:endParaRPr>
          </a:p>
          <a:p>
            <a:pPr marL="0" lvl="0" indent="0">
              <a:buNone/>
            </a:pPr>
            <a:r>
              <a:rPr lang="en-US" sz="2400" dirty="0">
                <a:effectLst/>
                <a:latin typeface="+mn-lt"/>
                <a:ea typeface="Calibri" panose="020F0502020204030204" pitchFamily="34" charset="0"/>
              </a:rPr>
              <a:t>Can be measured via consumers’ ‘rating - often on a scale of 1-5 or 1-7 - of a given brand’s product when compared with others in its category or market’</a:t>
            </a:r>
            <a:endParaRPr lang="en-GB" sz="2400" dirty="0">
              <a:effectLst/>
              <a:latin typeface="+mn-lt"/>
              <a:ea typeface="Calibri" panose="020F0502020204030204" pitchFamily="34" charset="0"/>
            </a:endParaRPr>
          </a:p>
          <a:p>
            <a:pPr marL="0" lvl="0" indent="0">
              <a:buNone/>
            </a:pPr>
            <a:endParaRPr lang="en-GB" sz="2400" dirty="0">
              <a:latin typeface="+mn-lt"/>
            </a:endParaRPr>
          </a:p>
        </p:txBody>
      </p:sp>
    </p:spTree>
    <p:extLst>
      <p:ext uri="{BB962C8B-B14F-4D97-AF65-F5344CB8AC3E}">
        <p14:creationId xmlns:p14="http://schemas.microsoft.com/office/powerpoint/2010/main" val="3021822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838203" y="1825627"/>
            <a:ext cx="10386267" cy="4351336"/>
          </a:xfrm>
        </p:spPr>
        <p:txBody>
          <a:bodyPr>
            <a:normAutofit/>
          </a:bodyPr>
          <a:lstStyle/>
          <a:p>
            <a:pPr marL="0" lvl="0" indent="0">
              <a:buNone/>
            </a:pPr>
            <a:r>
              <a:rPr lang="en-US" sz="3600" b="1" dirty="0"/>
              <a:t>Trade Mark Prestige v Brand Esteem</a:t>
            </a:r>
            <a:endParaRPr lang="en-GB" sz="2400" b="1" dirty="0"/>
          </a:p>
          <a:p>
            <a:pPr marL="0" lvl="0" indent="0">
              <a:buNone/>
            </a:pPr>
            <a:endParaRPr lang="en-US" sz="100" dirty="0"/>
          </a:p>
          <a:p>
            <a:pPr marL="0" lvl="0" indent="0">
              <a:buNone/>
            </a:pPr>
            <a:r>
              <a:rPr lang="en-US" sz="1800" dirty="0"/>
              <a:t>The relationship between esteem and awareness is different for different brands </a:t>
            </a:r>
          </a:p>
          <a:p>
            <a:pPr marL="0" lvl="0" indent="0">
              <a:buNone/>
            </a:pPr>
            <a:endParaRPr lang="en-US" sz="1800" dirty="0"/>
          </a:p>
        </p:txBody>
      </p:sp>
      <p:pic>
        <p:nvPicPr>
          <p:cNvPr id="4" name="Picture 3">
            <a:extLst>
              <a:ext uri="{FF2B5EF4-FFF2-40B4-BE49-F238E27FC236}">
                <a16:creationId xmlns:a16="http://schemas.microsoft.com/office/drawing/2014/main" id="{2AB73DB0-1832-CDEB-7654-60C0348DB32C}"/>
              </a:ext>
            </a:extLst>
          </p:cNvPr>
          <p:cNvPicPr>
            <a:picLocks noChangeAspect="1"/>
          </p:cNvPicPr>
          <p:nvPr/>
        </p:nvPicPr>
        <p:blipFill>
          <a:blip r:embed="rId3"/>
          <a:stretch>
            <a:fillRect/>
          </a:stretch>
        </p:blipFill>
        <p:spPr>
          <a:xfrm>
            <a:off x="2239347" y="3130710"/>
            <a:ext cx="6712073" cy="3362161"/>
          </a:xfrm>
          <a:prstGeom prst="rect">
            <a:avLst/>
          </a:prstGeom>
        </p:spPr>
      </p:pic>
    </p:spTree>
    <p:extLst>
      <p:ext uri="{BB962C8B-B14F-4D97-AF65-F5344CB8AC3E}">
        <p14:creationId xmlns:p14="http://schemas.microsoft.com/office/powerpoint/2010/main" val="4016569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838197" y="1690688"/>
            <a:ext cx="10386267" cy="4351336"/>
          </a:xfrm>
        </p:spPr>
        <p:txBody>
          <a:bodyPr>
            <a:normAutofit/>
          </a:bodyPr>
          <a:lstStyle/>
          <a:p>
            <a:pPr marL="0" lvl="0" indent="0">
              <a:buNone/>
            </a:pPr>
            <a:r>
              <a:rPr lang="en-US" sz="3600" b="1" dirty="0"/>
              <a:t>Trade Mark Prestige v Brand Esteem</a:t>
            </a:r>
            <a:endParaRPr lang="en-GB" sz="2400" b="1" dirty="0"/>
          </a:p>
          <a:p>
            <a:pPr marL="0" lvl="0" indent="0">
              <a:buNone/>
            </a:pPr>
            <a:endParaRPr lang="en-US" sz="100" dirty="0"/>
          </a:p>
          <a:p>
            <a:pPr marL="0" lvl="0" indent="0">
              <a:buNone/>
            </a:pPr>
            <a:r>
              <a:rPr lang="en-US" sz="1800" dirty="0"/>
              <a:t>The relationship between esteem and awareness is different for different brands </a:t>
            </a:r>
          </a:p>
          <a:p>
            <a:pPr marL="0" lvl="0" indent="0">
              <a:buNone/>
            </a:pPr>
            <a:endParaRPr lang="en-US" sz="1800" dirty="0"/>
          </a:p>
        </p:txBody>
      </p:sp>
      <p:pic>
        <p:nvPicPr>
          <p:cNvPr id="6" name="Picture 5">
            <a:extLst>
              <a:ext uri="{FF2B5EF4-FFF2-40B4-BE49-F238E27FC236}">
                <a16:creationId xmlns:a16="http://schemas.microsoft.com/office/drawing/2014/main" id="{4A5861CC-C0A7-2446-6AF6-B36B207C4AC2}"/>
              </a:ext>
            </a:extLst>
          </p:cNvPr>
          <p:cNvPicPr>
            <a:picLocks noChangeAspect="1"/>
          </p:cNvPicPr>
          <p:nvPr/>
        </p:nvPicPr>
        <p:blipFill>
          <a:blip r:embed="rId3"/>
          <a:stretch>
            <a:fillRect/>
          </a:stretch>
        </p:blipFill>
        <p:spPr>
          <a:xfrm>
            <a:off x="2472612" y="2973076"/>
            <a:ext cx="6976382" cy="3757006"/>
          </a:xfrm>
          <a:prstGeom prst="rect">
            <a:avLst/>
          </a:prstGeom>
        </p:spPr>
      </p:pic>
    </p:spTree>
    <p:extLst>
      <p:ext uri="{BB962C8B-B14F-4D97-AF65-F5344CB8AC3E}">
        <p14:creationId xmlns:p14="http://schemas.microsoft.com/office/powerpoint/2010/main" val="406842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p:txBody>
          <a:bodyPr/>
          <a:lstStyle/>
          <a:p>
            <a:pPr lvl="0"/>
            <a:r>
              <a:rPr lang="en-GB" b="1"/>
              <a:t>Seeing trade mark reputation with fresh eyes</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838197" y="1690688"/>
            <a:ext cx="10386267" cy="4351336"/>
          </a:xfrm>
        </p:spPr>
        <p:txBody>
          <a:bodyPr>
            <a:normAutofit/>
          </a:bodyPr>
          <a:lstStyle/>
          <a:p>
            <a:pPr marL="0" lvl="0" indent="0">
              <a:buNone/>
            </a:pPr>
            <a:r>
              <a:rPr lang="en-US" sz="3600" b="1" dirty="0"/>
              <a:t>Trade Mark Prestige v Brand Esteem</a:t>
            </a:r>
            <a:endParaRPr lang="en-GB" sz="2400" b="1" dirty="0"/>
          </a:p>
          <a:p>
            <a:pPr marL="0" lvl="0" indent="0">
              <a:buNone/>
            </a:pPr>
            <a:endParaRPr lang="en-US" sz="100" dirty="0"/>
          </a:p>
          <a:p>
            <a:pPr marL="0" lvl="0" indent="0">
              <a:buNone/>
            </a:pPr>
            <a:r>
              <a:rPr lang="en-US" sz="1800" dirty="0"/>
              <a:t>The relationship between esteem and awareness is different for different brands </a:t>
            </a:r>
          </a:p>
          <a:p>
            <a:pPr marL="0" lvl="0" indent="0">
              <a:buNone/>
            </a:pPr>
            <a:endParaRPr lang="en-US" sz="1800" dirty="0"/>
          </a:p>
        </p:txBody>
      </p:sp>
      <p:pic>
        <p:nvPicPr>
          <p:cNvPr id="5" name="Picture 4">
            <a:extLst>
              <a:ext uri="{FF2B5EF4-FFF2-40B4-BE49-F238E27FC236}">
                <a16:creationId xmlns:a16="http://schemas.microsoft.com/office/drawing/2014/main" id="{44C692DD-DE7C-CFC1-4469-EA1C91486C8A}"/>
              </a:ext>
            </a:extLst>
          </p:cNvPr>
          <p:cNvPicPr>
            <a:picLocks noChangeAspect="1"/>
          </p:cNvPicPr>
          <p:nvPr/>
        </p:nvPicPr>
        <p:blipFill>
          <a:blip r:embed="rId3"/>
          <a:stretch>
            <a:fillRect/>
          </a:stretch>
        </p:blipFill>
        <p:spPr>
          <a:xfrm>
            <a:off x="2509933" y="3016247"/>
            <a:ext cx="6794241" cy="3560444"/>
          </a:xfrm>
          <a:prstGeom prst="rect">
            <a:avLst/>
          </a:prstGeom>
        </p:spPr>
      </p:pic>
    </p:spTree>
    <p:extLst>
      <p:ext uri="{BB962C8B-B14F-4D97-AF65-F5344CB8AC3E}">
        <p14:creationId xmlns:p14="http://schemas.microsoft.com/office/powerpoint/2010/main" val="425303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a:xfrm>
            <a:off x="967469" y="299814"/>
            <a:ext cx="5590589" cy="1325559"/>
          </a:xfrm>
        </p:spPr>
        <p:txBody>
          <a:bodyPr>
            <a:normAutofit fontScale="90000"/>
          </a:bodyPr>
          <a:lstStyle/>
          <a:p>
            <a:pPr lvl="0"/>
            <a:r>
              <a:rPr lang="en-GB" b="1" dirty="0"/>
              <a:t>Seeing trade mark reputation with fresh eyes</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1150986" y="1690688"/>
            <a:ext cx="5590595" cy="4351336"/>
          </a:xfrm>
        </p:spPr>
        <p:txBody>
          <a:bodyPr>
            <a:normAutofit/>
          </a:bodyPr>
          <a:lstStyle/>
          <a:p>
            <a:pPr>
              <a:lnSpc>
                <a:spcPct val="150000"/>
              </a:lnSpc>
            </a:pPr>
            <a:r>
              <a:rPr lang="en-US" sz="1800" dirty="0"/>
              <a:t>The application of the brand dimensions theoretical and methodological framework to the test for assessing dilution infringement could be conducive of a higher degree of predictability </a:t>
            </a:r>
          </a:p>
          <a:p>
            <a:pPr>
              <a:lnSpc>
                <a:spcPct val="150000"/>
              </a:lnSpc>
            </a:pPr>
            <a:r>
              <a:rPr lang="en-US" sz="1800" dirty="0"/>
              <a:t>The methods used for measuring and evaluating brand dimensions require rigorous determinations of consumer perceptions which, if adopted in trade mark law practice, would lead to more stringent requirements for proving trade mark reputation</a:t>
            </a:r>
          </a:p>
        </p:txBody>
      </p:sp>
      <p:pic>
        <p:nvPicPr>
          <p:cNvPr id="10" name="Picture 9">
            <a:extLst>
              <a:ext uri="{FF2B5EF4-FFF2-40B4-BE49-F238E27FC236}">
                <a16:creationId xmlns:a16="http://schemas.microsoft.com/office/drawing/2014/main" id="{8F3579CD-CEC9-3A02-6DE2-34EA3966F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371" y="606490"/>
            <a:ext cx="4170160" cy="6042024"/>
          </a:xfrm>
          <a:prstGeom prst="rect">
            <a:avLst/>
          </a:prstGeom>
        </p:spPr>
      </p:pic>
    </p:spTree>
    <p:extLst>
      <p:ext uri="{BB962C8B-B14F-4D97-AF65-F5344CB8AC3E}">
        <p14:creationId xmlns:p14="http://schemas.microsoft.com/office/powerpoint/2010/main" val="1347769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a:xfrm>
            <a:off x="838197" y="241269"/>
            <a:ext cx="10515600" cy="1325559"/>
          </a:xfrm>
        </p:spPr>
        <p:txBody>
          <a:bodyPr/>
          <a:lstStyle/>
          <a:p>
            <a:pPr lvl="0"/>
            <a:r>
              <a:rPr lang="en-GB" b="1" dirty="0"/>
              <a:t>Consumer research decision-making insights </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1457900" y="1536260"/>
            <a:ext cx="5164497" cy="4351336"/>
          </a:xfrm>
        </p:spPr>
        <p:txBody>
          <a:bodyPr>
            <a:normAutofit/>
          </a:bodyPr>
          <a:lstStyle/>
          <a:p>
            <a:pPr marL="0" lvl="0" indent="0">
              <a:lnSpc>
                <a:spcPct val="100000"/>
              </a:lnSpc>
              <a:buNone/>
            </a:pPr>
            <a:endParaRPr lang="en-US" sz="3200" b="1" dirty="0"/>
          </a:p>
          <a:p>
            <a:pPr marL="0" lvl="0" indent="0">
              <a:lnSpc>
                <a:spcPct val="100000"/>
              </a:lnSpc>
              <a:buNone/>
            </a:pPr>
            <a:r>
              <a:rPr lang="en-US" sz="3200" b="1" dirty="0"/>
              <a:t>The consumer decision-making process </a:t>
            </a:r>
          </a:p>
          <a:p>
            <a:pPr marL="0" lvl="0" indent="0">
              <a:lnSpc>
                <a:spcPct val="100000"/>
              </a:lnSpc>
              <a:buNone/>
            </a:pPr>
            <a:endParaRPr lang="en-US" sz="3200" b="1" dirty="0"/>
          </a:p>
          <a:p>
            <a:pPr marL="0" lvl="0" indent="0">
              <a:lnSpc>
                <a:spcPct val="150000"/>
              </a:lnSpc>
              <a:buNone/>
            </a:pPr>
            <a:r>
              <a:rPr lang="en-US" sz="2000" b="1" dirty="0">
                <a:solidFill>
                  <a:srgbClr val="002060"/>
                </a:solidFill>
              </a:rPr>
              <a:t>The degree of involvement in the information search stage and evaluation of alternatives varies</a:t>
            </a:r>
            <a:endParaRPr lang="en-GB" sz="1600" b="1" dirty="0">
              <a:solidFill>
                <a:srgbClr val="002060"/>
              </a:solidFill>
            </a:endParaRPr>
          </a:p>
        </p:txBody>
      </p:sp>
      <p:sp>
        <p:nvSpPr>
          <p:cNvPr id="4" name="AutoShape 2" descr="Marketing Theories – Explaining the Consumer Decision Making Process">
            <a:extLst>
              <a:ext uri="{FF2B5EF4-FFF2-40B4-BE49-F238E27FC236}">
                <a16:creationId xmlns:a16="http://schemas.microsoft.com/office/drawing/2014/main" id="{6F0831B3-5381-57E0-B39A-A1B77676E4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onsumer decision making process">
            <a:extLst>
              <a:ext uri="{FF2B5EF4-FFF2-40B4-BE49-F238E27FC236}">
                <a16:creationId xmlns:a16="http://schemas.microsoft.com/office/drawing/2014/main" id="{F7336A6C-4506-6C69-254C-B11313E470D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a:extLst>
              <a:ext uri="{FF2B5EF4-FFF2-40B4-BE49-F238E27FC236}">
                <a16:creationId xmlns:a16="http://schemas.microsoft.com/office/drawing/2014/main" id="{F8C37F40-3A19-AC9A-7656-39B050B6B8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2397" y="1719228"/>
            <a:ext cx="4731406" cy="4168368"/>
          </a:xfrm>
          <a:prstGeom prst="rect">
            <a:avLst/>
          </a:prstGeom>
        </p:spPr>
      </p:pic>
    </p:spTree>
    <p:extLst>
      <p:ext uri="{BB962C8B-B14F-4D97-AF65-F5344CB8AC3E}">
        <p14:creationId xmlns:p14="http://schemas.microsoft.com/office/powerpoint/2010/main" val="17284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a:xfrm>
            <a:off x="489857" y="140587"/>
            <a:ext cx="10515600" cy="1325559"/>
          </a:xfrm>
        </p:spPr>
        <p:txBody>
          <a:bodyPr/>
          <a:lstStyle/>
          <a:p>
            <a:pPr lvl="0"/>
            <a:r>
              <a:rPr lang="en-GB" b="1" dirty="0"/>
              <a:t>Consumer research decision-making insights </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1322933" y="1698860"/>
            <a:ext cx="4973217" cy="4351336"/>
          </a:xfrm>
        </p:spPr>
        <p:txBody>
          <a:bodyPr>
            <a:normAutofit/>
          </a:bodyPr>
          <a:lstStyle/>
          <a:p>
            <a:pPr marL="0" lvl="0" indent="0">
              <a:lnSpc>
                <a:spcPct val="100000"/>
              </a:lnSpc>
              <a:buNone/>
            </a:pPr>
            <a:r>
              <a:rPr lang="en-US" sz="3200" b="1" dirty="0"/>
              <a:t>The information search stage &amp; perceived transaction risks</a:t>
            </a:r>
          </a:p>
          <a:p>
            <a:pPr marL="0" lvl="0" indent="0">
              <a:lnSpc>
                <a:spcPct val="100000"/>
              </a:lnSpc>
              <a:buNone/>
            </a:pPr>
            <a:endParaRPr lang="en-US" sz="3200" b="1" dirty="0"/>
          </a:p>
          <a:p>
            <a:pPr marL="0" lvl="0" indent="0">
              <a:lnSpc>
                <a:spcPct val="100000"/>
              </a:lnSpc>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Michael Solomon and others, </a:t>
            </a:r>
            <a:r>
              <a:rPr lang="en-GB" sz="1800" i="1" dirty="0">
                <a:effectLst/>
                <a:latin typeface="Arial" panose="020B0604020202020204" pitchFamily="34" charset="0"/>
                <a:ea typeface="Times New Roman" panose="02020603050405020304" pitchFamily="18" charset="0"/>
                <a:cs typeface="Times New Roman" panose="02020603050405020304" pitchFamily="18" charset="0"/>
              </a:rPr>
              <a:t>Consumer Behaviour: A European Perspective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(3</a:t>
            </a:r>
            <a:r>
              <a:rPr lang="en-GB" sz="1800" baseline="30000" dirty="0">
                <a:effectLst/>
                <a:latin typeface="Arial" panose="020B0604020202020204" pitchFamily="34" charset="0"/>
                <a:ea typeface="Times New Roman" panose="02020603050405020304" pitchFamily="18" charset="0"/>
                <a:cs typeface="Times New Roman" panose="02020603050405020304" pitchFamily="18" charset="0"/>
              </a:rPr>
              <a:t>rd</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edn</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err="1">
                <a:effectLst/>
                <a:latin typeface="Arial" panose="020B0604020202020204" pitchFamily="34" charset="0"/>
                <a:ea typeface="Times New Roman" panose="02020603050405020304" pitchFamily="18" charset="0"/>
                <a:cs typeface="Times New Roman" panose="02020603050405020304" pitchFamily="18" charset="0"/>
              </a:rPr>
              <a:t>Pearsons</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2006) </a:t>
            </a:r>
            <a:endParaRPr lang="en-US" sz="3200" b="1" dirty="0"/>
          </a:p>
          <a:p>
            <a:pPr marL="0" lvl="0" indent="0">
              <a:lnSpc>
                <a:spcPct val="100000"/>
              </a:lnSpc>
              <a:buNone/>
            </a:pPr>
            <a:endParaRPr lang="en-US" sz="3200" b="1" dirty="0"/>
          </a:p>
        </p:txBody>
      </p:sp>
      <p:sp>
        <p:nvSpPr>
          <p:cNvPr id="4" name="AutoShape 2" descr="Marketing Theories – Explaining the Consumer Decision Making Process">
            <a:extLst>
              <a:ext uri="{FF2B5EF4-FFF2-40B4-BE49-F238E27FC236}">
                <a16:creationId xmlns:a16="http://schemas.microsoft.com/office/drawing/2014/main" id="{6F0831B3-5381-57E0-B39A-A1B77676E4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onsumer decision making process">
            <a:extLst>
              <a:ext uri="{FF2B5EF4-FFF2-40B4-BE49-F238E27FC236}">
                <a16:creationId xmlns:a16="http://schemas.microsoft.com/office/drawing/2014/main" id="{F7336A6C-4506-6C69-254C-B11313E470D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CA561CE7-A974-99AC-8F06-742C65A4C1EC}"/>
              </a:ext>
            </a:extLst>
          </p:cNvPr>
          <p:cNvPicPr>
            <a:picLocks noChangeAspect="1"/>
          </p:cNvPicPr>
          <p:nvPr/>
        </p:nvPicPr>
        <p:blipFill>
          <a:blip r:embed="rId3"/>
          <a:stretch>
            <a:fillRect/>
          </a:stretch>
        </p:blipFill>
        <p:spPr>
          <a:xfrm>
            <a:off x="6343901" y="1320263"/>
            <a:ext cx="4946139" cy="5108530"/>
          </a:xfrm>
          <a:prstGeom prst="rect">
            <a:avLst/>
          </a:prstGeom>
        </p:spPr>
      </p:pic>
    </p:spTree>
    <p:extLst>
      <p:ext uri="{BB962C8B-B14F-4D97-AF65-F5344CB8AC3E}">
        <p14:creationId xmlns:p14="http://schemas.microsoft.com/office/powerpoint/2010/main" val="221354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1FDDB-54BA-58D2-ED70-75D564E40A52}"/>
              </a:ext>
            </a:extLst>
          </p:cNvPr>
          <p:cNvSpPr txBox="1">
            <a:spLocks noGrp="1"/>
          </p:cNvSpPr>
          <p:nvPr>
            <p:ph type="title"/>
          </p:nvPr>
        </p:nvSpPr>
        <p:spPr>
          <a:xfrm>
            <a:off x="838203" y="365129"/>
            <a:ext cx="5627911" cy="1325559"/>
          </a:xfrm>
        </p:spPr>
        <p:txBody>
          <a:bodyPr>
            <a:noAutofit/>
          </a:bodyPr>
          <a:lstStyle/>
          <a:p>
            <a:pPr marL="0" lvl="0" indent="0">
              <a:lnSpc>
                <a:spcPct val="100000"/>
              </a:lnSpc>
              <a:buNone/>
            </a:pPr>
            <a:r>
              <a:rPr lang="en-GB" sz="4000" b="1" dirty="0"/>
              <a:t>Background of the paper </a:t>
            </a:r>
            <a:endParaRPr lang="en-GB"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05FC7472-A1A8-022D-337A-A3968D96F68B}"/>
              </a:ext>
            </a:extLst>
          </p:cNvPr>
          <p:cNvSpPr txBox="1">
            <a:spLocks noGrp="1"/>
          </p:cNvSpPr>
          <p:nvPr>
            <p:ph idx="1"/>
          </p:nvPr>
        </p:nvSpPr>
        <p:spPr>
          <a:xfrm>
            <a:off x="838203" y="1825627"/>
            <a:ext cx="4741504" cy="4351336"/>
          </a:xfrm>
        </p:spPr>
        <p:txBody>
          <a:bodyPr/>
          <a:lstStyle/>
          <a:p>
            <a:pPr marL="0" lvl="0" indent="0">
              <a:buNone/>
            </a:pPr>
            <a:endParaRPr lang="en-GB" sz="3200" b="1" dirty="0"/>
          </a:p>
          <a:p>
            <a:pPr marL="0" lvl="0" indent="0">
              <a:buNone/>
            </a:pPr>
            <a:r>
              <a:rPr lang="en-GB" sz="3200" dirty="0">
                <a:latin typeface="+mn-lt"/>
                <a:cs typeface="Arial" panose="020B0604020202020204" pitchFamily="34" charset="0"/>
              </a:rPr>
              <a:t>Is the current dilution infringement test ensuring an adequate level of predictability?</a:t>
            </a:r>
            <a:endParaRPr lang="en-GB" sz="3200" dirty="0">
              <a:latin typeface="+mn-lt"/>
            </a:endParaRPr>
          </a:p>
          <a:p>
            <a:pPr marL="0" lvl="0" indent="0" algn="ctr">
              <a:buNone/>
            </a:pPr>
            <a:endParaRPr lang="en-GB" sz="3200" b="1" dirty="0"/>
          </a:p>
        </p:txBody>
      </p:sp>
      <p:pic>
        <p:nvPicPr>
          <p:cNvPr id="9" name="Picture 8">
            <a:extLst>
              <a:ext uri="{FF2B5EF4-FFF2-40B4-BE49-F238E27FC236}">
                <a16:creationId xmlns:a16="http://schemas.microsoft.com/office/drawing/2014/main" id="{D7F3DAB5-A603-FF45-1740-9D2C1438A6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140" y="365129"/>
            <a:ext cx="4657657" cy="616054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a:xfrm>
            <a:off x="489857" y="140587"/>
            <a:ext cx="10515600" cy="1325559"/>
          </a:xfrm>
        </p:spPr>
        <p:txBody>
          <a:bodyPr/>
          <a:lstStyle/>
          <a:p>
            <a:pPr lvl="0"/>
            <a:r>
              <a:rPr lang="en-GB" b="1" dirty="0"/>
              <a:t>Consumer research decision-making insights </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1296954" y="1480377"/>
            <a:ext cx="9218645" cy="4351336"/>
          </a:xfrm>
        </p:spPr>
        <p:txBody>
          <a:bodyPr>
            <a:normAutofit fontScale="40000" lnSpcReduction="20000"/>
          </a:bodyPr>
          <a:lstStyle/>
          <a:p>
            <a:pPr marL="0" lvl="0" indent="0">
              <a:lnSpc>
                <a:spcPct val="100000"/>
              </a:lnSpc>
              <a:buNone/>
            </a:pPr>
            <a:r>
              <a:rPr lang="en-US" sz="5900" b="1" dirty="0"/>
              <a:t>Goods v Services </a:t>
            </a:r>
          </a:p>
          <a:p>
            <a:pPr marL="0" lvl="0" indent="0">
              <a:lnSpc>
                <a:spcPct val="100000"/>
              </a:lnSpc>
              <a:buNone/>
            </a:pPr>
            <a:endParaRPr lang="en-US" sz="2200" b="1" dirty="0"/>
          </a:p>
          <a:p>
            <a:pPr marL="0" lvl="0" indent="0">
              <a:lnSpc>
                <a:spcPct val="120000"/>
              </a:lnSpc>
              <a:buNone/>
            </a:pPr>
            <a:r>
              <a:rPr lang="en-US" sz="4200" dirty="0"/>
              <a:t>The special features of services (i.e. intangibility, perishability, heterogeneity) significantly impact consumers’ decision-making:</a:t>
            </a:r>
          </a:p>
          <a:p>
            <a:pPr marL="0" lvl="0" indent="0">
              <a:lnSpc>
                <a:spcPct val="120000"/>
              </a:lnSpc>
              <a:buNone/>
            </a:pPr>
            <a:endParaRPr lang="en-US" sz="3800" dirty="0"/>
          </a:p>
          <a:p>
            <a:pPr lvl="0">
              <a:lnSpc>
                <a:spcPct val="120000"/>
              </a:lnSpc>
              <a:buFont typeface="Wingdings" panose="05000000000000000000" pitchFamily="2" charset="2"/>
              <a:buChar char="Ø"/>
            </a:pPr>
            <a:r>
              <a:rPr lang="en-US" sz="4200" dirty="0"/>
              <a:t>certain pre-purchase processes such as information acquisition via packaging or tasting are not available for services</a:t>
            </a:r>
          </a:p>
          <a:p>
            <a:pPr lvl="0">
              <a:lnSpc>
                <a:spcPct val="120000"/>
              </a:lnSpc>
              <a:buFont typeface="Wingdings" panose="05000000000000000000" pitchFamily="2" charset="2"/>
              <a:buChar char="Ø"/>
            </a:pPr>
            <a:r>
              <a:rPr lang="en-US" sz="4200" dirty="0"/>
              <a:t>the evaluation of alternatives, which is part of the pre-purchase phase of service consumption,  is intimately linked to the way consumers experience that service,  making services more ‘difficult to specify or evaluate precisely in advance of the purchase’</a:t>
            </a:r>
          </a:p>
          <a:p>
            <a:pPr lvl="0">
              <a:lnSpc>
                <a:spcPct val="120000"/>
              </a:lnSpc>
              <a:buFont typeface="Wingdings" panose="05000000000000000000" pitchFamily="2" charset="2"/>
              <a:buChar char="Ø"/>
            </a:pPr>
            <a:r>
              <a:rPr lang="en-US" sz="4200" dirty="0"/>
              <a:t>when buying services ‘consumers seek and rely to a greater extent on online review sites and talking to friends and family directly or through social media’</a:t>
            </a:r>
          </a:p>
        </p:txBody>
      </p:sp>
      <p:sp>
        <p:nvSpPr>
          <p:cNvPr id="4" name="AutoShape 2" descr="Marketing Theories – Explaining the Consumer Decision Making Process">
            <a:extLst>
              <a:ext uri="{FF2B5EF4-FFF2-40B4-BE49-F238E27FC236}">
                <a16:creationId xmlns:a16="http://schemas.microsoft.com/office/drawing/2014/main" id="{6F0831B3-5381-57E0-B39A-A1B77676E4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onsumer decision making process">
            <a:extLst>
              <a:ext uri="{FF2B5EF4-FFF2-40B4-BE49-F238E27FC236}">
                <a16:creationId xmlns:a16="http://schemas.microsoft.com/office/drawing/2014/main" id="{F7336A6C-4506-6C69-254C-B11313E470D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28175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a:xfrm>
            <a:off x="489857" y="140587"/>
            <a:ext cx="10515600" cy="1325559"/>
          </a:xfrm>
        </p:spPr>
        <p:txBody>
          <a:bodyPr/>
          <a:lstStyle/>
          <a:p>
            <a:pPr lvl="0"/>
            <a:r>
              <a:rPr lang="en-GB" b="1" dirty="0"/>
              <a:t>Consumer research decision-making insights </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1334278" y="1480377"/>
            <a:ext cx="9181322" cy="4351336"/>
          </a:xfrm>
        </p:spPr>
        <p:txBody>
          <a:bodyPr>
            <a:normAutofit lnSpcReduction="10000"/>
          </a:bodyPr>
          <a:lstStyle/>
          <a:p>
            <a:pPr marL="0" lvl="0" indent="0">
              <a:lnSpc>
                <a:spcPct val="100000"/>
              </a:lnSpc>
              <a:buNone/>
            </a:pPr>
            <a:r>
              <a:rPr lang="en-US" b="1" dirty="0"/>
              <a:t>Cognitive biases impacting consumers’ decision-making process</a:t>
            </a:r>
          </a:p>
          <a:p>
            <a:pPr marL="0" lvl="0" indent="0">
              <a:lnSpc>
                <a:spcPct val="150000"/>
              </a:lnSpc>
              <a:buNone/>
            </a:pPr>
            <a:r>
              <a:rPr lang="en-GB" sz="1800" b="1" dirty="0">
                <a:solidFill>
                  <a:srgbClr val="002060"/>
                </a:solidFill>
                <a:effectLst/>
                <a:latin typeface="Arial" panose="020B0604020202020204" pitchFamily="34" charset="0"/>
                <a:ea typeface="Calibri" panose="020F0502020204030204" pitchFamily="34" charset="0"/>
              </a:rPr>
              <a:t>Heuristics</a:t>
            </a:r>
            <a:r>
              <a:rPr lang="en-GB" sz="1800" dirty="0">
                <a:effectLst/>
                <a:latin typeface="Arial" panose="020B0604020202020204" pitchFamily="34" charset="0"/>
                <a:ea typeface="Calibri" panose="020F0502020204030204" pitchFamily="34" charset="0"/>
              </a:rPr>
              <a:t> = a method ‘of streamlining the decision-making process by reducing the amount of integrated information necessary in making the choice or passing judgment’</a:t>
            </a:r>
          </a:p>
          <a:p>
            <a:pPr marL="0" lvl="0" indent="0">
              <a:lnSpc>
                <a:spcPct val="150000"/>
              </a:lnSpc>
              <a:buNone/>
            </a:pPr>
            <a:r>
              <a:rPr lang="en-US" sz="2000" b="1" dirty="0"/>
              <a:t>Factors that influence consumer decisions predominantly in cases of habitual decision-making</a:t>
            </a:r>
            <a:r>
              <a:rPr lang="en-GB" sz="2000" b="1" dirty="0">
                <a:latin typeface="Arial" panose="020B0604020202020204" pitchFamily="34" charset="0"/>
              </a:rPr>
              <a:t>: </a:t>
            </a:r>
          </a:p>
          <a:p>
            <a:pPr>
              <a:lnSpc>
                <a:spcPct val="150000"/>
              </a:lnSpc>
            </a:pPr>
            <a:r>
              <a:rPr lang="en-US" sz="1800" dirty="0"/>
              <a:t>‘buy the same brand I bought last time’ </a:t>
            </a:r>
          </a:p>
          <a:p>
            <a:pPr>
              <a:lnSpc>
                <a:spcPct val="150000"/>
              </a:lnSpc>
            </a:pPr>
            <a:r>
              <a:rPr lang="en-US" sz="1800" dirty="0"/>
              <a:t>‘higher-priced products are higher-quality products’ </a:t>
            </a:r>
          </a:p>
          <a:p>
            <a:pPr>
              <a:lnSpc>
                <a:spcPct val="150000"/>
              </a:lnSpc>
            </a:pPr>
            <a:r>
              <a:rPr lang="en-US" sz="1800" dirty="0"/>
              <a:t>brand loyalty (i.e. ‘a conscious decision to buy the same brand’</a:t>
            </a:r>
          </a:p>
        </p:txBody>
      </p:sp>
      <p:sp>
        <p:nvSpPr>
          <p:cNvPr id="4" name="AutoShape 2" descr="Marketing Theories – Explaining the Consumer Decision Making Process">
            <a:extLst>
              <a:ext uri="{FF2B5EF4-FFF2-40B4-BE49-F238E27FC236}">
                <a16:creationId xmlns:a16="http://schemas.microsoft.com/office/drawing/2014/main" id="{6F0831B3-5381-57E0-B39A-A1B77676E4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onsumer decision making process">
            <a:extLst>
              <a:ext uri="{FF2B5EF4-FFF2-40B4-BE49-F238E27FC236}">
                <a16:creationId xmlns:a16="http://schemas.microsoft.com/office/drawing/2014/main" id="{F7336A6C-4506-6C69-254C-B11313E470D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91600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a:xfrm>
            <a:off x="489857" y="140587"/>
            <a:ext cx="10515600" cy="1325559"/>
          </a:xfrm>
        </p:spPr>
        <p:txBody>
          <a:bodyPr/>
          <a:lstStyle/>
          <a:p>
            <a:pPr lvl="0"/>
            <a:r>
              <a:rPr lang="en-GB" b="1" dirty="0"/>
              <a:t>Consumer research decision-making insights </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1166327" y="1480377"/>
            <a:ext cx="9349272" cy="4351336"/>
          </a:xfrm>
        </p:spPr>
        <p:txBody>
          <a:bodyPr>
            <a:normAutofit lnSpcReduction="10000"/>
          </a:bodyPr>
          <a:lstStyle/>
          <a:p>
            <a:pPr marL="0" lvl="0" indent="0">
              <a:lnSpc>
                <a:spcPct val="100000"/>
              </a:lnSpc>
              <a:buNone/>
            </a:pPr>
            <a:r>
              <a:rPr lang="en-US" b="1" dirty="0"/>
              <a:t>Cognitive biases impacting consumers’ decision-making process</a:t>
            </a:r>
          </a:p>
          <a:p>
            <a:pPr marL="0" lvl="0" indent="0">
              <a:lnSpc>
                <a:spcPct val="150000"/>
              </a:lnSpc>
              <a:buNone/>
            </a:pPr>
            <a:r>
              <a:rPr lang="en-GB" sz="1800" b="1" dirty="0">
                <a:solidFill>
                  <a:srgbClr val="002060"/>
                </a:solidFill>
                <a:effectLst/>
                <a:latin typeface="Arial" panose="020B0604020202020204" pitchFamily="34" charset="0"/>
                <a:ea typeface="Calibri" panose="020F0502020204030204" pitchFamily="34" charset="0"/>
              </a:rPr>
              <a:t>Heuristics</a:t>
            </a:r>
            <a:r>
              <a:rPr lang="en-GB" sz="1800" dirty="0">
                <a:effectLst/>
                <a:latin typeface="Arial" panose="020B0604020202020204" pitchFamily="34" charset="0"/>
                <a:ea typeface="Calibri" panose="020F0502020204030204" pitchFamily="34" charset="0"/>
              </a:rPr>
              <a:t> = a method ‘of streamlining the decision-making process by reducing the amount of integrated information necessary in making the choice or passing judgment’</a:t>
            </a:r>
          </a:p>
          <a:p>
            <a:pPr marL="0" lvl="0" indent="0">
              <a:lnSpc>
                <a:spcPct val="150000"/>
              </a:lnSpc>
              <a:buNone/>
            </a:pPr>
            <a:r>
              <a:rPr lang="en-US" sz="2000" b="1" dirty="0"/>
              <a:t>Factors that influence consumer decisions predominantly in cases of habitual decision-making</a:t>
            </a:r>
            <a:r>
              <a:rPr lang="en-GB" sz="2000" b="1" dirty="0">
                <a:latin typeface="Arial" panose="020B0604020202020204" pitchFamily="34" charset="0"/>
              </a:rPr>
              <a:t>: </a:t>
            </a:r>
          </a:p>
          <a:p>
            <a:pPr>
              <a:lnSpc>
                <a:spcPct val="150000"/>
              </a:lnSpc>
            </a:pPr>
            <a:r>
              <a:rPr lang="en-US" sz="1800" dirty="0"/>
              <a:t>‘buy the same brand I bought last time’ </a:t>
            </a:r>
          </a:p>
          <a:p>
            <a:pPr>
              <a:lnSpc>
                <a:spcPct val="150000"/>
              </a:lnSpc>
            </a:pPr>
            <a:r>
              <a:rPr lang="en-US" sz="1800" dirty="0"/>
              <a:t>‘higher-priced products are higher-quality products’ </a:t>
            </a:r>
          </a:p>
          <a:p>
            <a:pPr>
              <a:lnSpc>
                <a:spcPct val="150000"/>
              </a:lnSpc>
            </a:pPr>
            <a:r>
              <a:rPr lang="en-US" sz="1800" dirty="0"/>
              <a:t>brand loyalty (i.e. ‘a conscious decision to buy the same brand’</a:t>
            </a:r>
          </a:p>
        </p:txBody>
      </p:sp>
      <p:sp>
        <p:nvSpPr>
          <p:cNvPr id="4" name="AutoShape 2" descr="Marketing Theories – Explaining the Consumer Decision Making Process">
            <a:extLst>
              <a:ext uri="{FF2B5EF4-FFF2-40B4-BE49-F238E27FC236}">
                <a16:creationId xmlns:a16="http://schemas.microsoft.com/office/drawing/2014/main" id="{6F0831B3-5381-57E0-B39A-A1B77676E4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onsumer decision making process">
            <a:extLst>
              <a:ext uri="{FF2B5EF4-FFF2-40B4-BE49-F238E27FC236}">
                <a16:creationId xmlns:a16="http://schemas.microsoft.com/office/drawing/2014/main" id="{F7336A6C-4506-6C69-254C-B11313E470D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8715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a:xfrm>
            <a:off x="489857" y="140587"/>
            <a:ext cx="10515600" cy="1325559"/>
          </a:xfrm>
        </p:spPr>
        <p:txBody>
          <a:bodyPr/>
          <a:lstStyle/>
          <a:p>
            <a:pPr lvl="0"/>
            <a:r>
              <a:rPr lang="en-GB" b="1" dirty="0"/>
              <a:t>Consumer research decision-making insights </a:t>
            </a:r>
          </a:p>
        </p:txBody>
      </p:sp>
      <p:sp>
        <p:nvSpPr>
          <p:cNvPr id="3" name="Content Placeholder 2">
            <a:extLst>
              <a:ext uri="{FF2B5EF4-FFF2-40B4-BE49-F238E27FC236}">
                <a16:creationId xmlns:a16="http://schemas.microsoft.com/office/drawing/2014/main" id="{0F5959FD-394D-EA10-73C5-4D6B5B1B9C8D}"/>
              </a:ext>
            </a:extLst>
          </p:cNvPr>
          <p:cNvSpPr txBox="1">
            <a:spLocks noGrp="1"/>
          </p:cNvSpPr>
          <p:nvPr>
            <p:ph idx="1"/>
          </p:nvPr>
        </p:nvSpPr>
        <p:spPr>
          <a:xfrm>
            <a:off x="1194318" y="1480377"/>
            <a:ext cx="9321282" cy="4351336"/>
          </a:xfrm>
        </p:spPr>
        <p:txBody>
          <a:bodyPr>
            <a:normAutofit fontScale="92500"/>
          </a:bodyPr>
          <a:lstStyle/>
          <a:p>
            <a:pPr marL="0" lvl="0" indent="0">
              <a:lnSpc>
                <a:spcPct val="100000"/>
              </a:lnSpc>
              <a:buNone/>
            </a:pPr>
            <a:r>
              <a:rPr lang="en-US" b="1" dirty="0"/>
              <a:t>Cognitive biases impacting consumers’ decision-making process</a:t>
            </a:r>
          </a:p>
          <a:p>
            <a:pPr marL="0" indent="0" algn="just">
              <a:lnSpc>
                <a:spcPct val="150000"/>
              </a:lnSpc>
              <a:buNone/>
            </a:pPr>
            <a:r>
              <a:rPr lang="en-GB" sz="2000" b="1" dirty="0">
                <a:solidFill>
                  <a:srgbClr val="002060"/>
                </a:solidFill>
                <a:latin typeface="Arial" panose="020B0604020202020204" pitchFamily="34" charset="0"/>
                <a:ea typeface="Calibri" panose="020F0502020204030204" pitchFamily="34" charset="0"/>
              </a:rPr>
              <a:t>Other biases:</a:t>
            </a:r>
          </a:p>
          <a:p>
            <a:pPr algn="just">
              <a:lnSpc>
                <a:spcPct val="150000"/>
              </a:lnSpc>
            </a:pPr>
            <a:r>
              <a:rPr lang="en-GB" sz="1800" b="1" dirty="0">
                <a:latin typeface="Arial" panose="020B0604020202020204" pitchFamily="34" charset="0"/>
                <a:ea typeface="Calibri" panose="020F0502020204030204" pitchFamily="34" charset="0"/>
              </a:rPr>
              <a:t>T</a:t>
            </a:r>
            <a:r>
              <a:rPr lang="en-GB" sz="1800" b="1" dirty="0">
                <a:effectLst/>
                <a:latin typeface="Arial" panose="020B0604020202020204" pitchFamily="34" charset="0"/>
                <a:ea typeface="Calibri" panose="020F0502020204030204" pitchFamily="34" charset="0"/>
              </a:rPr>
              <a:t>he credibility of information sources </a:t>
            </a:r>
            <a:r>
              <a:rPr lang="en-GB" sz="1800" dirty="0">
                <a:effectLst/>
                <a:latin typeface="Arial" panose="020B0604020202020204" pitchFamily="34" charset="0"/>
                <a:ea typeface="Calibri" panose="020F0502020204030204" pitchFamily="34" charset="0"/>
              </a:rPr>
              <a:t>= consumers’ beliefs that if a store agrees to test a product and then promote it, then the store is not reporting objectively on the characteristics of the product</a:t>
            </a:r>
          </a:p>
          <a:p>
            <a:pPr algn="just">
              <a:lnSpc>
                <a:spcPct val="150000"/>
              </a:lnSpc>
            </a:pPr>
            <a:r>
              <a:rPr lang="en-US" sz="1800" b="1" dirty="0">
                <a:effectLst/>
                <a:latin typeface="Arial" panose="020B0604020202020204" pitchFamily="34" charset="0"/>
                <a:ea typeface="Calibri" panose="020F0502020204030204" pitchFamily="34" charset="0"/>
              </a:rPr>
              <a:t>‘</a:t>
            </a:r>
            <a:r>
              <a:rPr lang="en-US" sz="1800" b="1" dirty="0">
                <a:latin typeface="Arial" panose="020B0604020202020204" pitchFamily="34" charset="0"/>
                <a:ea typeface="Calibri" panose="020F0502020204030204" pitchFamily="34" charset="0"/>
              </a:rPr>
              <a:t>A</a:t>
            </a:r>
            <a:r>
              <a:rPr lang="en-US" sz="1800" b="1" dirty="0">
                <a:effectLst/>
                <a:latin typeface="Arial" panose="020B0604020202020204" pitchFamily="34" charset="0"/>
                <a:ea typeface="Calibri" panose="020F0502020204030204" pitchFamily="34" charset="0"/>
              </a:rPr>
              <a:t>nchoring </a:t>
            </a:r>
            <a:r>
              <a:rPr lang="en-US" sz="1800" b="1" dirty="0" err="1">
                <a:effectLst/>
                <a:latin typeface="Arial" panose="020B0604020202020204" pitchFamily="34" charset="0"/>
                <a:ea typeface="Calibri" panose="020F0502020204030204" pitchFamily="34" charset="0"/>
              </a:rPr>
              <a:t>bias’</a:t>
            </a:r>
            <a:r>
              <a:rPr lang="en-US" sz="1800" b="1" dirty="0">
                <a:effectLst/>
                <a:latin typeface="Arial" panose="020B0604020202020204" pitchFamily="34" charset="0"/>
                <a:ea typeface="Calibri" panose="020F0502020204030204" pitchFamily="34" charset="0"/>
              </a:rPr>
              <a:t> </a:t>
            </a:r>
            <a:r>
              <a:rPr lang="en-US" sz="1800" dirty="0">
                <a:effectLst/>
                <a:latin typeface="Arial" panose="020B0604020202020204" pitchFamily="34" charset="0"/>
                <a:ea typeface="Calibri" panose="020F0502020204030204" pitchFamily="34" charset="0"/>
              </a:rPr>
              <a:t>= ‘people place more significance on the first piece of information they receive’</a:t>
            </a:r>
          </a:p>
          <a:p>
            <a:pPr algn="just">
              <a:lnSpc>
                <a:spcPct val="150000"/>
              </a:lnSpc>
            </a:pPr>
            <a:r>
              <a:rPr lang="en-US" sz="1800" b="1" dirty="0">
                <a:effectLst/>
                <a:latin typeface="Arial" panose="020B0604020202020204" pitchFamily="34" charset="0"/>
                <a:ea typeface="Calibri" panose="020F0502020204030204" pitchFamily="34" charset="0"/>
              </a:rPr>
              <a:t>Purchases of unfamiliar or new products </a:t>
            </a:r>
            <a:r>
              <a:rPr lang="en-US" sz="1800" dirty="0">
                <a:effectLst/>
                <a:latin typeface="Arial" panose="020B0604020202020204" pitchFamily="34" charset="0"/>
                <a:ea typeface="Calibri" panose="020F0502020204030204" pitchFamily="34" charset="0"/>
              </a:rPr>
              <a:t>= consumers will not buy the new product until someone they know has bought, used and recommended such product. </a:t>
            </a:r>
            <a:endParaRPr lang="en-GB" sz="1800" dirty="0">
              <a:effectLst/>
              <a:latin typeface="Arial" panose="020B0604020202020204" pitchFamily="34" charset="0"/>
              <a:ea typeface="Calibri" panose="020F0502020204030204" pitchFamily="34" charset="0"/>
            </a:endParaRPr>
          </a:p>
          <a:p>
            <a:pPr marL="0" indent="0" algn="just">
              <a:lnSpc>
                <a:spcPct val="150000"/>
              </a:lnSpc>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AutoShape 2" descr="Marketing Theories – Explaining the Consumer Decision Making Process">
            <a:extLst>
              <a:ext uri="{FF2B5EF4-FFF2-40B4-BE49-F238E27FC236}">
                <a16:creationId xmlns:a16="http://schemas.microsoft.com/office/drawing/2014/main" id="{6F0831B3-5381-57E0-B39A-A1B77676E4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onsumer decision making process">
            <a:extLst>
              <a:ext uri="{FF2B5EF4-FFF2-40B4-BE49-F238E27FC236}">
                <a16:creationId xmlns:a16="http://schemas.microsoft.com/office/drawing/2014/main" id="{F7336A6C-4506-6C69-254C-B11313E470D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546510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8677-FD0F-A936-6F2B-A5FA9EF0F829}"/>
              </a:ext>
            </a:extLst>
          </p:cNvPr>
          <p:cNvSpPr txBox="1">
            <a:spLocks noGrp="1"/>
          </p:cNvSpPr>
          <p:nvPr>
            <p:ph type="title"/>
          </p:nvPr>
        </p:nvSpPr>
        <p:spPr>
          <a:xfrm>
            <a:off x="6096000" y="2667314"/>
            <a:ext cx="5425751" cy="913772"/>
          </a:xfrm>
        </p:spPr>
        <p:txBody>
          <a:bodyPr>
            <a:normAutofit fontScale="90000"/>
          </a:bodyPr>
          <a:lstStyle/>
          <a:p>
            <a:pPr lvl="0"/>
            <a:r>
              <a:rPr lang="en-GB" sz="3600" b="1" dirty="0"/>
              <a:t>Proposals to reconceptualise the test for infringement </a:t>
            </a:r>
          </a:p>
        </p:txBody>
      </p:sp>
      <p:sp>
        <p:nvSpPr>
          <p:cNvPr id="4" name="AutoShape 2" descr="Marketing Theories – Explaining the Consumer Decision Making Process">
            <a:extLst>
              <a:ext uri="{FF2B5EF4-FFF2-40B4-BE49-F238E27FC236}">
                <a16:creationId xmlns:a16="http://schemas.microsoft.com/office/drawing/2014/main" id="{6F0831B3-5381-57E0-B39A-A1B77676E4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onsumer decision making process">
            <a:extLst>
              <a:ext uri="{FF2B5EF4-FFF2-40B4-BE49-F238E27FC236}">
                <a16:creationId xmlns:a16="http://schemas.microsoft.com/office/drawing/2014/main" id="{F7336A6C-4506-6C69-254C-B11313E470D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Content Placeholder 7">
            <a:extLst>
              <a:ext uri="{FF2B5EF4-FFF2-40B4-BE49-F238E27FC236}">
                <a16:creationId xmlns:a16="http://schemas.microsoft.com/office/drawing/2014/main" id="{12FAA0FD-D7F6-40D2-3B09-FBBE48C5782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4359" y="322184"/>
            <a:ext cx="4570882" cy="6366588"/>
          </a:xfrm>
          <a:prstGeom prst="rect">
            <a:avLst/>
          </a:prstGeom>
        </p:spPr>
      </p:pic>
    </p:spTree>
    <p:extLst>
      <p:ext uri="{BB962C8B-B14F-4D97-AF65-F5344CB8AC3E}">
        <p14:creationId xmlns:p14="http://schemas.microsoft.com/office/powerpoint/2010/main" val="37310185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arketing Theories – Explaining the Consumer Decision Making Process">
            <a:extLst>
              <a:ext uri="{FF2B5EF4-FFF2-40B4-BE49-F238E27FC236}">
                <a16:creationId xmlns:a16="http://schemas.microsoft.com/office/drawing/2014/main" id="{6F0831B3-5381-57E0-B39A-A1B77676E49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Consumer decision making process">
            <a:extLst>
              <a:ext uri="{FF2B5EF4-FFF2-40B4-BE49-F238E27FC236}">
                <a16:creationId xmlns:a16="http://schemas.microsoft.com/office/drawing/2014/main" id="{F7336A6C-4506-6C69-254C-B11313E470D8}"/>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Content Placeholder 5">
            <a:extLst>
              <a:ext uri="{FF2B5EF4-FFF2-40B4-BE49-F238E27FC236}">
                <a16:creationId xmlns:a16="http://schemas.microsoft.com/office/drawing/2014/main" id="{C494D7D0-0782-4095-8B8F-59225353E88D}"/>
              </a:ext>
            </a:extLst>
          </p:cNvPr>
          <p:cNvSpPr>
            <a:spLocks noGrp="1"/>
          </p:cNvSpPr>
          <p:nvPr>
            <p:ph idx="1"/>
          </p:nvPr>
        </p:nvSpPr>
        <p:spPr>
          <a:xfrm>
            <a:off x="838200" y="1948463"/>
            <a:ext cx="10515600" cy="4351336"/>
          </a:xfrm>
        </p:spPr>
        <p:txBody>
          <a:bodyPr>
            <a:normAutofit/>
          </a:bodyPr>
          <a:lstStyle/>
          <a:p>
            <a:pPr marL="0" indent="0" algn="ctr">
              <a:buNone/>
            </a:pPr>
            <a:endParaRPr lang="en-GB" sz="5400" dirty="0"/>
          </a:p>
          <a:p>
            <a:pPr marL="0" indent="0" algn="ctr">
              <a:buNone/>
            </a:pPr>
            <a:r>
              <a:rPr lang="en-GB" sz="5400" dirty="0"/>
              <a:t>THANK YOU!</a:t>
            </a:r>
          </a:p>
        </p:txBody>
      </p:sp>
    </p:spTree>
    <p:extLst>
      <p:ext uri="{BB962C8B-B14F-4D97-AF65-F5344CB8AC3E}">
        <p14:creationId xmlns:p14="http://schemas.microsoft.com/office/powerpoint/2010/main" val="531189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3BE6-69B5-86AE-3656-0EAC3D66C0FA}"/>
              </a:ext>
            </a:extLst>
          </p:cNvPr>
          <p:cNvSpPr txBox="1">
            <a:spLocks noGrp="1"/>
          </p:cNvSpPr>
          <p:nvPr>
            <p:ph type="title"/>
          </p:nvPr>
        </p:nvSpPr>
        <p:spPr/>
        <p:txBody>
          <a:bodyPr/>
          <a:lstStyle/>
          <a:p>
            <a:pPr lvl="0"/>
            <a:r>
              <a:rPr lang="en-GB" b="1" dirty="0"/>
              <a:t>Background of the paper </a:t>
            </a:r>
            <a:endParaRPr lang="en-GB" dirty="0"/>
          </a:p>
        </p:txBody>
      </p:sp>
      <p:sp>
        <p:nvSpPr>
          <p:cNvPr id="3" name="Content Placeholder 2">
            <a:extLst>
              <a:ext uri="{FF2B5EF4-FFF2-40B4-BE49-F238E27FC236}">
                <a16:creationId xmlns:a16="http://schemas.microsoft.com/office/drawing/2014/main" id="{6EB6D315-2513-1D63-A591-0410C0D1D31E}"/>
              </a:ext>
            </a:extLst>
          </p:cNvPr>
          <p:cNvSpPr txBox="1">
            <a:spLocks noGrp="1"/>
          </p:cNvSpPr>
          <p:nvPr>
            <p:ph idx="1"/>
          </p:nvPr>
        </p:nvSpPr>
        <p:spPr>
          <a:xfrm>
            <a:off x="838203" y="1690688"/>
            <a:ext cx="10515600" cy="4672790"/>
          </a:xfrm>
        </p:spPr>
        <p:txBody>
          <a:bodyPr>
            <a:normAutofit fontScale="70000" lnSpcReduction="20000"/>
          </a:bodyPr>
          <a:lstStyle/>
          <a:p>
            <a:pPr marL="0" lvl="0" indent="0" algn="ctr">
              <a:lnSpc>
                <a:spcPct val="70000"/>
              </a:lnSpc>
              <a:buNone/>
            </a:pPr>
            <a:r>
              <a:rPr lang="en-GB" sz="2100" b="1" dirty="0">
                <a:latin typeface="Arial" pitchFamily="34"/>
                <a:cs typeface="Times New Roman" pitchFamily="18"/>
              </a:rPr>
              <a:t>Case T-71/14 </a:t>
            </a:r>
            <a:r>
              <a:rPr lang="en-GB" sz="2300" b="1" dirty="0">
                <a:latin typeface="Arial" pitchFamily="34"/>
                <a:cs typeface="Times New Roman" pitchFamily="18"/>
              </a:rPr>
              <a:t>Case T-606/13 </a:t>
            </a:r>
            <a:r>
              <a:rPr lang="en-GB" sz="2300" b="1" i="1" dirty="0">
                <a:latin typeface="Arial" pitchFamily="34"/>
                <a:cs typeface="Times New Roman" pitchFamily="18"/>
              </a:rPr>
              <a:t>Mustang v OHMI - </a:t>
            </a:r>
            <a:r>
              <a:rPr lang="en-GB" sz="2300" b="1" i="1" dirty="0" err="1">
                <a:latin typeface="Arial" pitchFamily="34"/>
                <a:cs typeface="Times New Roman" pitchFamily="18"/>
              </a:rPr>
              <a:t>Dubek</a:t>
            </a:r>
            <a:r>
              <a:rPr lang="en-GB" sz="2300" b="1" i="1" dirty="0">
                <a:latin typeface="Arial" pitchFamily="34"/>
                <a:cs typeface="Times New Roman" pitchFamily="18"/>
              </a:rPr>
              <a:t> </a:t>
            </a:r>
            <a:r>
              <a:rPr lang="en-GB" sz="2300" b="1" dirty="0">
                <a:latin typeface="Arial" pitchFamily="34"/>
                <a:cs typeface="Times New Roman" pitchFamily="18"/>
              </a:rPr>
              <a:t>[2015] ECLI:EU:T:2015:862, [54]</a:t>
            </a:r>
          </a:p>
          <a:p>
            <a:pPr marL="0" lvl="0" indent="0">
              <a:lnSpc>
                <a:spcPct val="70000"/>
              </a:lnSpc>
              <a:buNone/>
            </a:pPr>
            <a:endParaRPr lang="en-GB" sz="2300" b="1" dirty="0">
              <a:latin typeface="Arial" pitchFamily="34"/>
              <a:cs typeface="Times New Roman" pitchFamily="18"/>
            </a:endParaRPr>
          </a:p>
          <a:p>
            <a:pPr marL="0" lvl="0" indent="0">
              <a:lnSpc>
                <a:spcPct val="70000"/>
              </a:lnSpc>
              <a:buNone/>
            </a:pPr>
            <a:endParaRPr lang="en-GB" sz="1800" b="1" dirty="0">
              <a:latin typeface="Arial" pitchFamily="34"/>
              <a:cs typeface="Times New Roman" pitchFamily="18"/>
            </a:endParaRPr>
          </a:p>
          <a:p>
            <a:pPr marL="0" lvl="0" indent="0">
              <a:lnSpc>
                <a:spcPct val="70000"/>
              </a:lnSpc>
              <a:buNone/>
            </a:pPr>
            <a:endParaRPr lang="en-GB" sz="1800" b="1" dirty="0">
              <a:latin typeface="Arial" pitchFamily="34"/>
              <a:cs typeface="Times New Roman" pitchFamily="18"/>
            </a:endParaRPr>
          </a:p>
          <a:p>
            <a:pPr marL="0" lvl="0" indent="0">
              <a:lnSpc>
                <a:spcPct val="70000"/>
              </a:lnSpc>
              <a:buNone/>
            </a:pPr>
            <a:endParaRPr lang="en-GB" sz="1800" b="1" dirty="0">
              <a:latin typeface="Arial" pitchFamily="34"/>
              <a:cs typeface="Times New Roman" pitchFamily="18"/>
            </a:endParaRPr>
          </a:p>
          <a:p>
            <a:pPr marL="0" lvl="0" indent="0">
              <a:lnSpc>
                <a:spcPct val="70000"/>
              </a:lnSpc>
              <a:buNone/>
            </a:pPr>
            <a:endParaRPr lang="en-GB" sz="1800" b="1" dirty="0">
              <a:latin typeface="Arial" pitchFamily="34"/>
              <a:cs typeface="Times New Roman" pitchFamily="18"/>
            </a:endParaRPr>
          </a:p>
          <a:p>
            <a:pPr marL="0" lvl="0" indent="0">
              <a:lnSpc>
                <a:spcPct val="70000"/>
              </a:lnSpc>
              <a:buNone/>
            </a:pPr>
            <a:endParaRPr lang="en-GB" sz="1800" b="1" dirty="0">
              <a:latin typeface="Arial" pitchFamily="34"/>
              <a:cs typeface="Times New Roman" pitchFamily="18"/>
            </a:endParaRPr>
          </a:p>
          <a:p>
            <a:pPr marL="0" lvl="0" indent="0">
              <a:lnSpc>
                <a:spcPct val="70000"/>
              </a:lnSpc>
              <a:buNone/>
            </a:pPr>
            <a:endParaRPr lang="en-GB" sz="1800" b="1" dirty="0">
              <a:latin typeface="Arial" pitchFamily="34"/>
              <a:cs typeface="Times New Roman" pitchFamily="18"/>
            </a:endParaRPr>
          </a:p>
          <a:p>
            <a:pPr marL="0" lvl="0" indent="0">
              <a:lnSpc>
                <a:spcPct val="70000"/>
              </a:lnSpc>
              <a:buNone/>
            </a:pPr>
            <a:endParaRPr lang="en-GB" sz="1800" b="1" dirty="0">
              <a:latin typeface="Arial" pitchFamily="34"/>
              <a:cs typeface="Times New Roman" pitchFamily="18"/>
            </a:endParaRPr>
          </a:p>
          <a:p>
            <a:pPr marL="0" indent="0">
              <a:lnSpc>
                <a:spcPct val="70000"/>
              </a:lnSpc>
              <a:buNone/>
            </a:pPr>
            <a:endParaRPr lang="en-GB" sz="1800" b="1" dirty="0">
              <a:latin typeface="Arial" panose="020B0604020202020204" pitchFamily="34" charset="0"/>
              <a:cs typeface="Arial" panose="020B0604020202020204" pitchFamily="34" charset="0"/>
            </a:endParaRPr>
          </a:p>
          <a:p>
            <a:pPr marL="0" indent="0">
              <a:lnSpc>
                <a:spcPct val="70000"/>
              </a:lnSpc>
              <a:buNone/>
            </a:pPr>
            <a:endParaRPr lang="en-GB" sz="1800" b="1" dirty="0">
              <a:latin typeface="Arial" panose="020B0604020202020204" pitchFamily="34" charset="0"/>
              <a:cs typeface="Arial" panose="020B0604020202020204" pitchFamily="34" charset="0"/>
            </a:endParaRPr>
          </a:p>
          <a:p>
            <a:pPr marL="0" indent="0">
              <a:lnSpc>
                <a:spcPct val="70000"/>
              </a:lnSpc>
              <a:buNone/>
            </a:pPr>
            <a:r>
              <a:rPr lang="en-GB" sz="1800" b="1" dirty="0">
                <a:latin typeface="Arial" panose="020B0604020202020204" pitchFamily="34" charset="0"/>
                <a:cs typeface="Arial" panose="020B0604020202020204" pitchFamily="34" charset="0"/>
              </a:rPr>
              <a:t>With respect to the link:</a:t>
            </a:r>
          </a:p>
          <a:p>
            <a:pPr marL="0" indent="0">
              <a:lnSpc>
                <a:spcPct val="70000"/>
              </a:lnSpc>
              <a:buNone/>
            </a:pPr>
            <a:endParaRPr lang="en-GB" sz="1800" b="1" dirty="0">
              <a:latin typeface="Arial" panose="020B0604020202020204" pitchFamily="34" charset="0"/>
              <a:cs typeface="Arial" panose="020B0604020202020204" pitchFamily="34" charset="0"/>
            </a:endParaRPr>
          </a:p>
          <a:p>
            <a:pPr marL="0" indent="0">
              <a:lnSpc>
                <a:spcPct val="160000"/>
              </a:lnSpc>
              <a:buNone/>
            </a:pPr>
            <a:r>
              <a:rPr lang="en-GB"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the tobacco products covered by the mark applied for and the clothing covered by the earlier mark are dissimilar because </a:t>
            </a:r>
            <a:r>
              <a:rPr lang="en-US" sz="1800" b="1" i="1" dirty="0">
                <a:solidFill>
                  <a:srgbClr val="002060"/>
                </a:solidFill>
                <a:latin typeface="Arial" panose="020B0604020202020204" pitchFamily="34" charset="0"/>
                <a:cs typeface="Arial" panose="020B0604020202020204" pitchFamily="34" charset="0"/>
              </a:rPr>
              <a:t>of their difference in nature</a:t>
            </a:r>
            <a:r>
              <a:rPr lang="en-US" sz="1800" dirty="0">
                <a:latin typeface="Arial" panose="020B0604020202020204" pitchFamily="34" charset="0"/>
                <a:cs typeface="Arial" panose="020B0604020202020204" pitchFamily="34" charset="0"/>
              </a:rPr>
              <a:t>. It is certainly undisputed that large companies grant licenses for a wide variety of products. However, as the Board of Appeal points out, </a:t>
            </a:r>
            <a:r>
              <a:rPr lang="en-US" sz="1800" b="1" i="1" dirty="0">
                <a:solidFill>
                  <a:srgbClr val="002060"/>
                </a:solidFill>
                <a:latin typeface="Arial" panose="020B0604020202020204" pitchFamily="34" charset="0"/>
                <a:cs typeface="Arial" panose="020B0604020202020204" pitchFamily="34" charset="0"/>
              </a:rPr>
              <a:t>that fact alone is not sufficient to find a closeness between the goods in question. The goods covered by the marks in question are so dissimilar that the mark applied for will be unlikely to evoke the earlier mark in the mind of the relevant public</a:t>
            </a:r>
            <a:r>
              <a:rPr lang="en-GB" sz="1800" dirty="0">
                <a:latin typeface="Arial" panose="020B0604020202020204" pitchFamily="34" charset="0"/>
                <a:cs typeface="Arial" panose="020B0604020202020204" pitchFamily="34" charset="0"/>
              </a:rPr>
              <a:t>’.</a:t>
            </a:r>
            <a:endParaRPr lang="en-GB" sz="1800" b="1" dirty="0">
              <a:latin typeface="Arial" pitchFamily="34"/>
              <a:cs typeface="Times New Roman" pitchFamily="18"/>
            </a:endParaRPr>
          </a:p>
          <a:p>
            <a:pPr marL="0" lvl="0" indent="0">
              <a:lnSpc>
                <a:spcPct val="70000"/>
              </a:lnSpc>
              <a:buNone/>
            </a:pPr>
            <a:endParaRPr lang="en-GB" sz="1800" b="1" dirty="0">
              <a:latin typeface="Arial" pitchFamily="34"/>
              <a:cs typeface="Times New Roman" pitchFamily="18"/>
            </a:endParaRPr>
          </a:p>
          <a:p>
            <a:pPr marL="0" lvl="0" indent="0">
              <a:buNone/>
            </a:pPr>
            <a:endParaRPr lang="en-GB" sz="1400" dirty="0"/>
          </a:p>
        </p:txBody>
      </p:sp>
      <p:pic>
        <p:nvPicPr>
          <p:cNvPr id="10" name="Picture 9">
            <a:extLst>
              <a:ext uri="{FF2B5EF4-FFF2-40B4-BE49-F238E27FC236}">
                <a16:creationId xmlns:a16="http://schemas.microsoft.com/office/drawing/2014/main" id="{1CBE69CA-B011-E384-B33F-A578FC78C94B}"/>
              </a:ext>
            </a:extLst>
          </p:cNvPr>
          <p:cNvPicPr>
            <a:picLocks noChangeAspect="1"/>
          </p:cNvPicPr>
          <p:nvPr/>
        </p:nvPicPr>
        <p:blipFill>
          <a:blip r:embed="rId3"/>
          <a:stretch>
            <a:fillRect/>
          </a:stretch>
        </p:blipFill>
        <p:spPr>
          <a:xfrm>
            <a:off x="1859319" y="2035823"/>
            <a:ext cx="8286750" cy="21145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E96C-064C-493F-7DD2-08EB5B1AFFD0}"/>
              </a:ext>
            </a:extLst>
          </p:cNvPr>
          <p:cNvSpPr txBox="1">
            <a:spLocks noGrp="1"/>
          </p:cNvSpPr>
          <p:nvPr>
            <p:ph type="title"/>
          </p:nvPr>
        </p:nvSpPr>
        <p:spPr/>
        <p:txBody>
          <a:bodyPr/>
          <a:lstStyle/>
          <a:p>
            <a:pPr lvl="0"/>
            <a:r>
              <a:rPr lang="en-GB" b="1"/>
              <a:t>Background of the paper </a:t>
            </a:r>
            <a:endParaRPr lang="en-GB"/>
          </a:p>
        </p:txBody>
      </p:sp>
      <p:sp>
        <p:nvSpPr>
          <p:cNvPr id="3" name="Content Placeholder 2">
            <a:extLst>
              <a:ext uri="{FF2B5EF4-FFF2-40B4-BE49-F238E27FC236}">
                <a16:creationId xmlns:a16="http://schemas.microsoft.com/office/drawing/2014/main" id="{8F0F44E8-5EF4-AB00-7074-F9AFEC509B13}"/>
              </a:ext>
            </a:extLst>
          </p:cNvPr>
          <p:cNvSpPr txBox="1">
            <a:spLocks noGrp="1"/>
          </p:cNvSpPr>
          <p:nvPr>
            <p:ph idx="1"/>
          </p:nvPr>
        </p:nvSpPr>
        <p:spPr/>
        <p:txBody>
          <a:bodyPr/>
          <a:lstStyle/>
          <a:p>
            <a:pPr marL="0" lvl="0" indent="0" algn="ctr">
              <a:lnSpc>
                <a:spcPct val="80000"/>
              </a:lnSpc>
              <a:buNone/>
            </a:pPr>
            <a:r>
              <a:rPr lang="en-GB" sz="2000" b="1" dirty="0">
                <a:latin typeface="Arial" pitchFamily="34"/>
                <a:cs typeface="Times New Roman" pitchFamily="18"/>
              </a:rPr>
              <a:t>Case T‑669/19 </a:t>
            </a:r>
            <a:r>
              <a:rPr lang="nl-NL" sz="2000" b="1" i="1" dirty="0">
                <a:latin typeface="Arial" pitchFamily="34"/>
                <a:cs typeface="Times New Roman" pitchFamily="18"/>
              </a:rPr>
              <a:t>Novomatic v EUIPO </a:t>
            </a:r>
            <a:r>
              <a:rPr lang="en-GB" sz="2000" b="1" dirty="0">
                <a:latin typeface="Arial" pitchFamily="34"/>
                <a:cs typeface="Times New Roman" pitchFamily="18"/>
              </a:rPr>
              <a:t>[2020] ECLI:EU:T:2020:408</a:t>
            </a:r>
          </a:p>
          <a:p>
            <a:pPr marL="0" lvl="0" indent="0">
              <a:lnSpc>
                <a:spcPct val="80000"/>
              </a:lnSpc>
              <a:buNone/>
            </a:pPr>
            <a:endParaRPr lang="en-GB" sz="1500" b="1" dirty="0">
              <a:latin typeface="Arial" pitchFamily="34"/>
              <a:cs typeface="Times New Roman" pitchFamily="18"/>
            </a:endParaRPr>
          </a:p>
          <a:p>
            <a:pPr marL="0" lvl="0" indent="0" algn="just">
              <a:lnSpc>
                <a:spcPct val="190000"/>
              </a:lnSpc>
              <a:buNone/>
            </a:pPr>
            <a:endParaRPr lang="en-GB" sz="1700" dirty="0"/>
          </a:p>
        </p:txBody>
      </p:sp>
      <p:graphicFrame>
        <p:nvGraphicFramePr>
          <p:cNvPr id="4" name="Table 4">
            <a:extLst>
              <a:ext uri="{FF2B5EF4-FFF2-40B4-BE49-F238E27FC236}">
                <a16:creationId xmlns:a16="http://schemas.microsoft.com/office/drawing/2014/main" id="{746B8C0B-EEEA-0597-6311-BFA36633DF45}"/>
              </a:ext>
            </a:extLst>
          </p:cNvPr>
          <p:cNvGraphicFramePr>
            <a:graphicFrameLocks noGrp="1"/>
          </p:cNvGraphicFramePr>
          <p:nvPr>
            <p:extLst>
              <p:ext uri="{D42A27DB-BD31-4B8C-83A1-F6EECF244321}">
                <p14:modId xmlns:p14="http://schemas.microsoft.com/office/powerpoint/2010/main" val="3401343064"/>
              </p:ext>
            </p:extLst>
          </p:nvPr>
        </p:nvGraphicFramePr>
        <p:xfrm>
          <a:off x="1630264" y="2575243"/>
          <a:ext cx="8931472" cy="3601720"/>
        </p:xfrm>
        <a:graphic>
          <a:graphicData uri="http://schemas.openxmlformats.org/drawingml/2006/table">
            <a:tbl>
              <a:tblPr firstRow="1" bandRow="1">
                <a:tableStyleId>{5C22544A-7EE6-4342-B048-85BDC9FD1C3A}</a:tableStyleId>
              </a:tblPr>
              <a:tblGrid>
                <a:gridCol w="4465736">
                  <a:extLst>
                    <a:ext uri="{9D8B030D-6E8A-4147-A177-3AD203B41FA5}">
                      <a16:colId xmlns:a16="http://schemas.microsoft.com/office/drawing/2014/main" val="311821844"/>
                    </a:ext>
                  </a:extLst>
                </a:gridCol>
                <a:gridCol w="4465736">
                  <a:extLst>
                    <a:ext uri="{9D8B030D-6E8A-4147-A177-3AD203B41FA5}">
                      <a16:colId xmlns:a16="http://schemas.microsoft.com/office/drawing/2014/main" val="3404414120"/>
                    </a:ext>
                  </a:extLst>
                </a:gridCol>
              </a:tblGrid>
              <a:tr h="370840">
                <a:tc>
                  <a:txBody>
                    <a:bodyPr/>
                    <a:lstStyle/>
                    <a:p>
                      <a:pPr algn="ctr"/>
                      <a:r>
                        <a:rPr lang="en-GB" dirty="0"/>
                        <a:t>Senior trade mark </a:t>
                      </a:r>
                    </a:p>
                  </a:txBody>
                  <a:tcPr/>
                </a:tc>
                <a:tc>
                  <a:txBody>
                    <a:bodyPr/>
                    <a:lstStyle/>
                    <a:p>
                      <a:pPr algn="ctr"/>
                      <a:r>
                        <a:rPr lang="en-GB" dirty="0"/>
                        <a:t>Junior sign </a:t>
                      </a:r>
                    </a:p>
                  </a:txBody>
                  <a:tcPr/>
                </a:tc>
                <a:extLst>
                  <a:ext uri="{0D108BD9-81ED-4DB2-BD59-A6C34878D82A}">
                    <a16:rowId xmlns:a16="http://schemas.microsoft.com/office/drawing/2014/main" val="3691704705"/>
                  </a:ext>
                </a:extLst>
              </a:tr>
              <a:tr h="3108874">
                <a:tc>
                  <a:txBody>
                    <a:bodyPr/>
                    <a:lstStyle/>
                    <a:p>
                      <a:pPr algn="ctr"/>
                      <a:endParaRPr lang="en-GB" dirty="0"/>
                    </a:p>
                    <a:p>
                      <a:pPr algn="ct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sz="4400" dirty="0"/>
                        <a:t>PRIMUS </a:t>
                      </a:r>
                    </a:p>
                    <a:p>
                      <a:pPr algn="ctr"/>
                      <a:endParaRPr lang="en-GB" dirty="0"/>
                    </a:p>
                    <a:p>
                      <a:pPr algn="ctr"/>
                      <a:endParaRPr lang="en-GB" dirty="0"/>
                    </a:p>
                    <a:p>
                      <a:pPr algn="ctr"/>
                      <a:r>
                        <a:rPr lang="en-GB" dirty="0"/>
                        <a:t>Having a reputation for lager beers in Class 32</a:t>
                      </a:r>
                    </a:p>
                  </a:txBody>
                  <a:tcPr/>
                </a:tc>
                <a:tc>
                  <a:txBody>
                    <a:bodyPr/>
                    <a:lstStyle/>
                    <a:p>
                      <a:pPr algn="ctr"/>
                      <a:endParaRPr lang="en-GB" dirty="0"/>
                    </a:p>
                    <a:p>
                      <a:pPr algn="ctr"/>
                      <a:endParaRPr lang="en-GB" dirty="0"/>
                    </a:p>
                    <a:p>
                      <a:pPr algn="ctr"/>
                      <a:r>
                        <a:rPr lang="en-GB" sz="4400" dirty="0"/>
                        <a:t>PRIMUS </a:t>
                      </a:r>
                    </a:p>
                    <a:p>
                      <a:pPr algn="ctr"/>
                      <a:endParaRPr lang="en-GB" dirty="0"/>
                    </a:p>
                    <a:p>
                      <a:pPr algn="ctr"/>
                      <a:endParaRPr lang="en-GB" dirty="0"/>
                    </a:p>
                    <a:p>
                      <a:pPr algn="ctr"/>
                      <a:r>
                        <a:rPr lang="en-GB" dirty="0"/>
                        <a:t>Registered for c</a:t>
                      </a:r>
                      <a:r>
                        <a:rPr lang="en-US" sz="1800" b="0" i="0" kern="1200" dirty="0" err="1">
                          <a:solidFill>
                            <a:srgbClr val="000000"/>
                          </a:solidFill>
                          <a:effectLst/>
                          <a:latin typeface="+mn-lt"/>
                          <a:ea typeface="+mn-ea"/>
                          <a:cs typeface="+mn-cs"/>
                        </a:rPr>
                        <a:t>asino</a:t>
                      </a:r>
                      <a:r>
                        <a:rPr lang="en-US" sz="1800" b="0" i="0" kern="1200" dirty="0">
                          <a:solidFill>
                            <a:srgbClr val="000000"/>
                          </a:solidFill>
                          <a:effectLst/>
                          <a:latin typeface="+mn-lt"/>
                          <a:ea typeface="+mn-ea"/>
                          <a:cs typeface="+mn-cs"/>
                        </a:rPr>
                        <a:t> fittings, namely roulette tables, roulette wheels; Casino games with or without prize payouts, automated gaming machines and amusement machines </a:t>
                      </a:r>
                      <a:r>
                        <a:rPr lang="en-US" sz="1800" b="0" i="0" kern="1200" dirty="0" err="1">
                          <a:solidFill>
                            <a:srgbClr val="000000"/>
                          </a:solidFill>
                          <a:effectLst/>
                          <a:latin typeface="+mn-lt"/>
                          <a:ea typeface="+mn-ea"/>
                          <a:cs typeface="+mn-cs"/>
                        </a:rPr>
                        <a:t>etc</a:t>
                      </a:r>
                      <a:r>
                        <a:rPr lang="en-US" sz="1800" b="0" i="0" kern="1200" dirty="0">
                          <a:solidFill>
                            <a:srgbClr val="000000"/>
                          </a:solidFill>
                          <a:effectLst/>
                          <a:latin typeface="+mn-lt"/>
                          <a:ea typeface="+mn-ea"/>
                          <a:cs typeface="+mn-cs"/>
                        </a:rPr>
                        <a:t> in Class 28</a:t>
                      </a:r>
                      <a:endParaRPr lang="en-GB" dirty="0"/>
                    </a:p>
                  </a:txBody>
                  <a:tcPr/>
                </a:tc>
                <a:extLst>
                  <a:ext uri="{0D108BD9-81ED-4DB2-BD59-A6C34878D82A}">
                    <a16:rowId xmlns:a16="http://schemas.microsoft.com/office/drawing/2014/main" val="240095657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DE96C-064C-493F-7DD2-08EB5B1AFFD0}"/>
              </a:ext>
            </a:extLst>
          </p:cNvPr>
          <p:cNvSpPr txBox="1">
            <a:spLocks noGrp="1"/>
          </p:cNvSpPr>
          <p:nvPr>
            <p:ph type="title"/>
          </p:nvPr>
        </p:nvSpPr>
        <p:spPr/>
        <p:txBody>
          <a:bodyPr/>
          <a:lstStyle/>
          <a:p>
            <a:pPr lvl="0"/>
            <a:r>
              <a:rPr lang="en-GB" b="1"/>
              <a:t>Background of the paper </a:t>
            </a:r>
            <a:endParaRPr lang="en-GB"/>
          </a:p>
        </p:txBody>
      </p:sp>
      <p:sp>
        <p:nvSpPr>
          <p:cNvPr id="3" name="Content Placeholder 2">
            <a:extLst>
              <a:ext uri="{FF2B5EF4-FFF2-40B4-BE49-F238E27FC236}">
                <a16:creationId xmlns:a16="http://schemas.microsoft.com/office/drawing/2014/main" id="{8F0F44E8-5EF4-AB00-7074-F9AFEC509B13}"/>
              </a:ext>
            </a:extLst>
          </p:cNvPr>
          <p:cNvSpPr txBox="1">
            <a:spLocks noGrp="1"/>
          </p:cNvSpPr>
          <p:nvPr>
            <p:ph idx="1"/>
          </p:nvPr>
        </p:nvSpPr>
        <p:spPr/>
        <p:txBody>
          <a:bodyPr>
            <a:normAutofit lnSpcReduction="10000"/>
          </a:bodyPr>
          <a:lstStyle/>
          <a:p>
            <a:pPr marL="0" lvl="0" indent="0">
              <a:lnSpc>
                <a:spcPct val="80000"/>
              </a:lnSpc>
              <a:buNone/>
            </a:pPr>
            <a:r>
              <a:rPr lang="en-GB" sz="2000" b="1" dirty="0">
                <a:latin typeface="Arial" pitchFamily="34"/>
                <a:cs typeface="Times New Roman" pitchFamily="18"/>
              </a:rPr>
              <a:t>Case T‑669/19 </a:t>
            </a:r>
            <a:r>
              <a:rPr lang="nl-NL" sz="2000" b="1" i="1" dirty="0">
                <a:latin typeface="Arial" pitchFamily="34"/>
                <a:cs typeface="Times New Roman" pitchFamily="18"/>
              </a:rPr>
              <a:t>Novomatic v EUIPO </a:t>
            </a:r>
            <a:r>
              <a:rPr lang="en-GB" sz="2000" b="1" dirty="0">
                <a:latin typeface="Arial" pitchFamily="34"/>
                <a:cs typeface="Times New Roman" pitchFamily="18"/>
              </a:rPr>
              <a:t>[2020] ECLI:EU:T:2020:408, [99]</a:t>
            </a:r>
          </a:p>
          <a:p>
            <a:pPr marL="0" lvl="0" indent="0">
              <a:lnSpc>
                <a:spcPct val="80000"/>
              </a:lnSpc>
              <a:buNone/>
            </a:pPr>
            <a:endParaRPr lang="en-GB" sz="1500" b="1" dirty="0">
              <a:latin typeface="Arial" pitchFamily="34"/>
              <a:cs typeface="Times New Roman" pitchFamily="18"/>
            </a:endParaRPr>
          </a:p>
          <a:p>
            <a:pPr marL="0" lvl="0" indent="0">
              <a:lnSpc>
                <a:spcPct val="80000"/>
              </a:lnSpc>
              <a:buNone/>
            </a:pPr>
            <a:r>
              <a:rPr lang="en-GB" sz="1500" b="1" dirty="0">
                <a:latin typeface="Arial" pitchFamily="34"/>
                <a:cs typeface="Times New Roman" pitchFamily="18"/>
              </a:rPr>
              <a:t>With respect to the link:</a:t>
            </a:r>
          </a:p>
          <a:p>
            <a:pPr marL="0" lvl="0" indent="0" algn="just">
              <a:lnSpc>
                <a:spcPct val="190000"/>
              </a:lnSpc>
              <a:buNone/>
            </a:pPr>
            <a:r>
              <a:rPr lang="en-US" sz="1500" dirty="0">
                <a:latin typeface="Arial" pitchFamily="34"/>
                <a:cs typeface="Arial" pitchFamily="34"/>
              </a:rPr>
              <a:t>	‘[…] there is a difference in nature between the goods in respect of which the reputation of the earlier marks 	has been established and those covered by the mark applied for. Lager beers, which convey the idea of 	refreshment and relaxation, do not appear to be directly and immediately related to the goods covered by the 	mark applied for, which are intended to encourage the player to play, including for financial gain. </a:t>
            </a:r>
            <a:r>
              <a:rPr lang="en-US" sz="1500" b="1" i="1" dirty="0">
                <a:solidFill>
                  <a:srgbClr val="002060"/>
                </a:solidFill>
                <a:latin typeface="Arial" pitchFamily="34"/>
                <a:cs typeface="Arial" pitchFamily="34"/>
              </a:rPr>
              <a:t>Despite the 	differences in the nature of those goods</a:t>
            </a:r>
            <a:r>
              <a:rPr lang="en-US" sz="1500" dirty="0">
                <a:latin typeface="Arial" pitchFamily="34"/>
                <a:cs typeface="Arial" pitchFamily="34"/>
              </a:rPr>
              <a:t>, there is nevertheless a certain link between them […]. </a:t>
            </a:r>
            <a:r>
              <a:rPr lang="en-US" sz="1500" b="1" i="1" dirty="0">
                <a:solidFill>
                  <a:srgbClr val="203864"/>
                </a:solidFill>
                <a:latin typeface="Arial" pitchFamily="34"/>
                <a:cs typeface="Arial" pitchFamily="34"/>
              </a:rPr>
              <a:t>In 	establishments where beer is offered, such as pubs, it is not unusual to find terminals, machines or 	equipment for playing games of chance, including if they are likely to provide the player with a financial 	gain</a:t>
            </a:r>
            <a:r>
              <a:rPr lang="en-GB" sz="1500" dirty="0">
                <a:latin typeface="Arial" pitchFamily="34"/>
                <a:cs typeface="Arial" pitchFamily="34"/>
              </a:rPr>
              <a:t>’.</a:t>
            </a:r>
            <a:endParaRPr lang="en-GB" sz="1700" dirty="0"/>
          </a:p>
        </p:txBody>
      </p:sp>
    </p:spTree>
    <p:extLst>
      <p:ext uri="{BB962C8B-B14F-4D97-AF65-F5344CB8AC3E}">
        <p14:creationId xmlns:p14="http://schemas.microsoft.com/office/powerpoint/2010/main" val="1643278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A3A42-D691-A9DC-85A4-4BFBDB1063DA}"/>
              </a:ext>
            </a:extLst>
          </p:cNvPr>
          <p:cNvSpPr txBox="1">
            <a:spLocks noGrp="1"/>
          </p:cNvSpPr>
          <p:nvPr>
            <p:ph type="title"/>
          </p:nvPr>
        </p:nvSpPr>
        <p:spPr/>
        <p:txBody>
          <a:bodyPr/>
          <a:lstStyle/>
          <a:p>
            <a:pPr lvl="0"/>
            <a:r>
              <a:rPr lang="en-GB" b="1"/>
              <a:t>Background of the paper </a:t>
            </a:r>
            <a:endParaRPr lang="en-GB"/>
          </a:p>
        </p:txBody>
      </p:sp>
      <p:sp>
        <p:nvSpPr>
          <p:cNvPr id="3" name="Content Placeholder 2">
            <a:extLst>
              <a:ext uri="{FF2B5EF4-FFF2-40B4-BE49-F238E27FC236}">
                <a16:creationId xmlns:a16="http://schemas.microsoft.com/office/drawing/2014/main" id="{CA4336A4-3530-5CF5-E539-21580D640A76}"/>
              </a:ext>
            </a:extLst>
          </p:cNvPr>
          <p:cNvSpPr txBox="1">
            <a:spLocks noGrp="1"/>
          </p:cNvSpPr>
          <p:nvPr>
            <p:ph idx="1"/>
          </p:nvPr>
        </p:nvSpPr>
        <p:spPr/>
        <p:txBody>
          <a:bodyPr>
            <a:normAutofit lnSpcReduction="10000"/>
          </a:bodyPr>
          <a:lstStyle/>
          <a:p>
            <a:pPr marL="0" lvl="0" indent="0">
              <a:lnSpc>
                <a:spcPct val="80000"/>
              </a:lnSpc>
              <a:buNone/>
            </a:pPr>
            <a:endParaRPr lang="en-GB" sz="1500" b="1" dirty="0">
              <a:latin typeface="Arial" pitchFamily="34"/>
              <a:cs typeface="Times New Roman" pitchFamily="18"/>
            </a:endParaRPr>
          </a:p>
          <a:p>
            <a:pPr marL="0" lvl="0" indent="0">
              <a:lnSpc>
                <a:spcPct val="80000"/>
              </a:lnSpc>
              <a:buNone/>
            </a:pPr>
            <a:r>
              <a:rPr lang="en-GB" sz="2000" b="1" dirty="0">
                <a:latin typeface="Arial" pitchFamily="34"/>
                <a:cs typeface="Times New Roman" pitchFamily="18"/>
              </a:rPr>
              <a:t>Case T‑369/10 </a:t>
            </a:r>
            <a:r>
              <a:rPr lang="en-GB" sz="2000" b="1" i="1" dirty="0">
                <a:latin typeface="Arial" pitchFamily="34"/>
                <a:cs typeface="Times New Roman" pitchFamily="18"/>
              </a:rPr>
              <a:t>You-Q BV v OHIM and Apple Corps Ltd</a:t>
            </a:r>
            <a:r>
              <a:rPr lang="en-GB" sz="2000" b="1" dirty="0">
                <a:latin typeface="Arial" pitchFamily="34"/>
                <a:cs typeface="Times New Roman" pitchFamily="18"/>
              </a:rPr>
              <a:t> [2012], [72]</a:t>
            </a:r>
          </a:p>
          <a:p>
            <a:pPr marL="0" lvl="0" indent="0">
              <a:lnSpc>
                <a:spcPct val="80000"/>
              </a:lnSpc>
              <a:buNone/>
            </a:pPr>
            <a:endParaRPr lang="en-GB" sz="1500" dirty="0">
              <a:latin typeface="Arial" pitchFamily="34"/>
              <a:cs typeface="Times New Roman" pitchFamily="18"/>
            </a:endParaRPr>
          </a:p>
          <a:p>
            <a:pPr marL="0" lvl="0" indent="0">
              <a:lnSpc>
                <a:spcPct val="80000"/>
              </a:lnSpc>
              <a:buNone/>
            </a:pPr>
            <a:r>
              <a:rPr lang="en-GB" sz="1600" b="1" dirty="0">
                <a:latin typeface="Arial" pitchFamily="34"/>
                <a:cs typeface="Times New Roman" pitchFamily="18"/>
              </a:rPr>
              <a:t>With respect to the risk of free-riding: </a:t>
            </a:r>
          </a:p>
          <a:p>
            <a:pPr marL="0" marR="750566" lvl="0" indent="0" algn="just">
              <a:lnSpc>
                <a:spcPct val="190000"/>
              </a:lnSpc>
              <a:spcBef>
                <a:spcPts val="1200"/>
              </a:spcBef>
              <a:spcAft>
                <a:spcPts val="1200"/>
              </a:spcAft>
              <a:buNone/>
            </a:pPr>
            <a:r>
              <a:rPr lang="en-GB" sz="1500" dirty="0">
                <a:latin typeface="Arial" pitchFamily="34"/>
                <a:cs typeface="Arial" pitchFamily="34"/>
              </a:rPr>
              <a:t>	‘[T]hat very positive image portrayed by the earlier marks </a:t>
            </a:r>
            <a:r>
              <a:rPr lang="en-GB" sz="1400" b="1" dirty="0">
                <a:solidFill>
                  <a:srgbClr val="002060"/>
                </a:solidFill>
                <a:latin typeface="Arial" pitchFamily="34"/>
                <a:cs typeface="Arial" pitchFamily="34"/>
              </a:rPr>
              <a:t>could benefit the goods covered by the mark 	applied for, since the relevant public, </a:t>
            </a:r>
            <a:r>
              <a:rPr lang="en-GB" sz="1400" b="1" i="1" dirty="0">
                <a:solidFill>
                  <a:srgbClr val="002060"/>
                </a:solidFill>
                <a:latin typeface="Arial" pitchFamily="34"/>
                <a:cs typeface="Arial" pitchFamily="34"/>
              </a:rPr>
              <a:t>on account specifically of the handicap in question [emphasis 	added]</a:t>
            </a:r>
            <a:r>
              <a:rPr lang="en-GB" sz="1400" b="1" dirty="0">
                <a:solidFill>
                  <a:srgbClr val="002060"/>
                </a:solidFill>
                <a:latin typeface="Arial" pitchFamily="34"/>
                <a:cs typeface="Arial" pitchFamily="34"/>
              </a:rPr>
              <a:t>, would be particularly attracted by the very positive image of freedom, youth and mobility 	associated with the earlier marks</a:t>
            </a:r>
            <a:r>
              <a:rPr lang="en-GB" sz="1400" dirty="0">
                <a:solidFill>
                  <a:srgbClr val="002060"/>
                </a:solidFill>
                <a:latin typeface="Arial" pitchFamily="34"/>
                <a:cs typeface="Arial" pitchFamily="34"/>
              </a:rPr>
              <a:t>, </a:t>
            </a:r>
            <a:r>
              <a:rPr lang="en-GB" sz="1500" dirty="0">
                <a:latin typeface="Arial" pitchFamily="34"/>
                <a:cs typeface="Arial" pitchFamily="34"/>
              </a:rPr>
              <a:t>especially since, as the intervener stated at the hearing, a part of the 	public targeted by the goods concerned by the mark applied for belongs to the generation of persons 	who knew the goods bearing the earlier marks in the 1960s and some of whom may now be 	concerned by the goods covered by the mark applied for’.</a:t>
            </a:r>
            <a:endParaRPr lang="en-GB" sz="1500" dirty="0">
              <a:latin typeface="Arial" pitchFamily="34"/>
              <a:cs typeface="Times New Roman" pitchFamily="18"/>
            </a:endParaRPr>
          </a:p>
          <a:p>
            <a:pPr marL="0" lvl="0" indent="0" algn="just">
              <a:lnSpc>
                <a:spcPct val="140000"/>
              </a:lnSpc>
              <a:buNone/>
            </a:pPr>
            <a:endParaRPr lang="en-GB" sz="1500" dirty="0">
              <a:latin typeface="Calibri" pitchFamily="34"/>
              <a:cs typeface="Arial" pitchFamily="34"/>
            </a:endParaRPr>
          </a:p>
          <a:p>
            <a:pPr marL="0" lvl="0" indent="0">
              <a:lnSpc>
                <a:spcPct val="80000"/>
              </a:lnSpc>
              <a:buNone/>
            </a:pPr>
            <a:endParaRPr lang="en-GB"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BC014-9EFD-0494-E302-D32E99D830E8}"/>
              </a:ext>
            </a:extLst>
          </p:cNvPr>
          <p:cNvSpPr txBox="1">
            <a:spLocks noGrp="1"/>
          </p:cNvSpPr>
          <p:nvPr>
            <p:ph type="title"/>
          </p:nvPr>
        </p:nvSpPr>
        <p:spPr/>
        <p:txBody>
          <a:bodyPr/>
          <a:lstStyle/>
          <a:p>
            <a:pPr lvl="0"/>
            <a:r>
              <a:rPr lang="en-GB" b="1"/>
              <a:t>Background of the paper </a:t>
            </a:r>
            <a:endParaRPr lang="en-GB"/>
          </a:p>
        </p:txBody>
      </p:sp>
      <p:sp>
        <p:nvSpPr>
          <p:cNvPr id="3" name="Content Placeholder 2">
            <a:extLst>
              <a:ext uri="{FF2B5EF4-FFF2-40B4-BE49-F238E27FC236}">
                <a16:creationId xmlns:a16="http://schemas.microsoft.com/office/drawing/2014/main" id="{A9F3CDF3-0962-D3E3-463D-F78F92454AA7}"/>
              </a:ext>
            </a:extLst>
          </p:cNvPr>
          <p:cNvSpPr txBox="1">
            <a:spLocks noGrp="1"/>
          </p:cNvSpPr>
          <p:nvPr>
            <p:ph idx="1"/>
          </p:nvPr>
        </p:nvSpPr>
        <p:spPr/>
        <p:txBody>
          <a:bodyPr>
            <a:normAutofit fontScale="92500" lnSpcReduction="10000"/>
          </a:bodyPr>
          <a:lstStyle/>
          <a:p>
            <a:pPr marL="0" lvl="0" indent="0">
              <a:lnSpc>
                <a:spcPct val="80000"/>
              </a:lnSpc>
              <a:buNone/>
            </a:pPr>
            <a:endParaRPr lang="en-GB" sz="1800" b="1" dirty="0">
              <a:latin typeface="Arial" pitchFamily="34"/>
              <a:cs typeface="Times New Roman" pitchFamily="18"/>
            </a:endParaRPr>
          </a:p>
          <a:p>
            <a:pPr marL="0" lvl="0" indent="0">
              <a:lnSpc>
                <a:spcPct val="80000"/>
              </a:lnSpc>
              <a:buNone/>
            </a:pPr>
            <a:r>
              <a:rPr lang="en-GB" sz="2300" b="1" dirty="0">
                <a:latin typeface="Arial" pitchFamily="34"/>
                <a:cs typeface="Times New Roman" pitchFamily="18"/>
              </a:rPr>
              <a:t>Case T-131/09 </a:t>
            </a:r>
            <a:r>
              <a:rPr lang="en-GB" sz="2300" b="1" i="1" dirty="0" err="1">
                <a:latin typeface="Arial" pitchFamily="34"/>
                <a:cs typeface="Times New Roman" pitchFamily="18"/>
              </a:rPr>
              <a:t>Farmeco</a:t>
            </a:r>
            <a:r>
              <a:rPr lang="en-GB" sz="2300" b="1" i="1" dirty="0">
                <a:latin typeface="Arial" pitchFamily="34"/>
                <a:cs typeface="Times New Roman" pitchFamily="18"/>
              </a:rPr>
              <a:t> v OHMI </a:t>
            </a:r>
            <a:r>
              <a:rPr lang="en-GB" sz="2300" b="1" dirty="0">
                <a:latin typeface="Arial" pitchFamily="34"/>
                <a:cs typeface="Times New Roman" pitchFamily="18"/>
              </a:rPr>
              <a:t>[2010] II-00243, [94] &amp; [97]</a:t>
            </a:r>
          </a:p>
          <a:p>
            <a:pPr marL="0" lvl="0" indent="0">
              <a:lnSpc>
                <a:spcPct val="80000"/>
              </a:lnSpc>
              <a:buNone/>
            </a:pPr>
            <a:endParaRPr lang="en-GB" sz="2300" b="1" dirty="0">
              <a:latin typeface="Arial" pitchFamily="34"/>
              <a:cs typeface="Times New Roman" pitchFamily="18"/>
            </a:endParaRPr>
          </a:p>
          <a:p>
            <a:pPr marL="0" lvl="0" indent="0">
              <a:lnSpc>
                <a:spcPct val="80000"/>
              </a:lnSpc>
              <a:buNone/>
            </a:pPr>
            <a:r>
              <a:rPr lang="en-GB" sz="2300" b="1" dirty="0">
                <a:latin typeface="Arial" pitchFamily="34"/>
                <a:cs typeface="Times New Roman" pitchFamily="18"/>
              </a:rPr>
              <a:t>BOTOX v BOTUMAX</a:t>
            </a:r>
          </a:p>
          <a:p>
            <a:pPr marL="0" marR="750566" lvl="0" indent="0" algn="just">
              <a:lnSpc>
                <a:spcPct val="190000"/>
              </a:lnSpc>
              <a:spcBef>
                <a:spcPts val="1200"/>
              </a:spcBef>
              <a:spcAft>
                <a:spcPts val="1200"/>
              </a:spcAft>
              <a:buNone/>
            </a:pPr>
            <a:r>
              <a:rPr lang="en-GB" sz="1800" dirty="0">
                <a:latin typeface="Arial" pitchFamily="34"/>
                <a:cs typeface="Times New Roman" pitchFamily="18"/>
              </a:rPr>
              <a:t>	</a:t>
            </a:r>
            <a:r>
              <a:rPr lang="en-GB" sz="1800" b="1" dirty="0">
                <a:latin typeface="Arial" pitchFamily="34"/>
                <a:cs typeface="Times New Roman" pitchFamily="18"/>
              </a:rPr>
              <a:t>Ref free-riding</a:t>
            </a:r>
            <a:r>
              <a:rPr lang="en-GB" sz="1800" dirty="0">
                <a:latin typeface="Arial" pitchFamily="34"/>
                <a:cs typeface="Times New Roman" pitchFamily="18"/>
              </a:rPr>
              <a:t>: ‘</a:t>
            </a:r>
            <a:r>
              <a:rPr lang="en-GB" sz="1800" dirty="0">
                <a:latin typeface="Arial" pitchFamily="34"/>
              </a:rPr>
              <a:t>the consumer faced with those goods </a:t>
            </a:r>
            <a:r>
              <a:rPr lang="en-GB" sz="1800" i="1" dirty="0">
                <a:latin typeface="Arial" pitchFamily="34"/>
              </a:rPr>
              <a:t>[i.e. bleaching preparations for 	laundry use]</a:t>
            </a:r>
            <a:r>
              <a:rPr lang="en-GB" sz="1800" dirty="0">
                <a:latin typeface="Arial" pitchFamily="34"/>
              </a:rPr>
              <a:t> may think that </a:t>
            </a:r>
            <a:r>
              <a:rPr lang="en-GB" sz="1800" b="1" i="1" dirty="0">
                <a:solidFill>
                  <a:srgbClr val="002060"/>
                </a:solidFill>
                <a:latin typeface="Arial" pitchFamily="34"/>
              </a:rPr>
              <a:t>they clean a surface or the laundry as if wrinkles were 	removed</a:t>
            </a:r>
            <a:r>
              <a:rPr lang="en-GB" sz="1800" dirty="0">
                <a:latin typeface="Arial" pitchFamily="34"/>
                <a:cs typeface="Times New Roman" pitchFamily="18"/>
              </a:rPr>
              <a:t>’.</a:t>
            </a:r>
          </a:p>
          <a:p>
            <a:pPr marL="0" marR="750566" lvl="0" indent="0" algn="just">
              <a:lnSpc>
                <a:spcPct val="190000"/>
              </a:lnSpc>
              <a:spcBef>
                <a:spcPts val="1200"/>
              </a:spcBef>
              <a:spcAft>
                <a:spcPts val="1200"/>
              </a:spcAft>
              <a:buNone/>
            </a:pPr>
            <a:r>
              <a:rPr lang="en-GB" sz="1800" dirty="0">
                <a:latin typeface="Arial" pitchFamily="34"/>
              </a:rPr>
              <a:t>	</a:t>
            </a:r>
            <a:r>
              <a:rPr lang="en-GB" sz="1800" b="1" dirty="0">
                <a:latin typeface="Arial" pitchFamily="34"/>
              </a:rPr>
              <a:t>Ref blurring</a:t>
            </a:r>
            <a:r>
              <a:rPr lang="en-GB" sz="1800" dirty="0">
                <a:latin typeface="Arial" pitchFamily="34"/>
              </a:rPr>
              <a:t>: ‘the existence of another mark that appears </a:t>
            </a:r>
            <a:r>
              <a:rPr lang="en-GB" sz="1800" b="1" i="1" dirty="0">
                <a:solidFill>
                  <a:srgbClr val="203864"/>
                </a:solidFill>
                <a:latin typeface="Arial" pitchFamily="34"/>
              </a:rPr>
              <a:t>to be a derivative of the 	widely known earlier marks will dilute its distinctive character</a:t>
            </a:r>
            <a:r>
              <a:rPr lang="en-GB" sz="1800" dirty="0">
                <a:latin typeface="Arial" pitchFamily="34"/>
              </a:rPr>
              <a:t>’. </a:t>
            </a:r>
            <a:endParaRPr lang="en-GB" sz="1800" dirty="0">
              <a:latin typeface="Calibri" pitchFamily="34"/>
              <a:cs typeface="Arial" pitchFamily="34"/>
            </a:endParaRPr>
          </a:p>
          <a:p>
            <a:pPr marL="0" marR="750566" lvl="0" indent="0" algn="just">
              <a:lnSpc>
                <a:spcPct val="190000"/>
              </a:lnSpc>
              <a:spcBef>
                <a:spcPts val="1200"/>
              </a:spcBef>
              <a:spcAft>
                <a:spcPts val="1200"/>
              </a:spcAft>
              <a:buNone/>
            </a:pPr>
            <a:endParaRPr lang="en-GB" sz="1800" dirty="0">
              <a:latin typeface="Arial" pitchFamily="34"/>
              <a:cs typeface="Times New Roman" pitchFamily="18"/>
            </a:endParaRPr>
          </a:p>
          <a:p>
            <a:pPr marL="0" marR="750566" lvl="0" indent="0" algn="just">
              <a:lnSpc>
                <a:spcPct val="190000"/>
              </a:lnSpc>
              <a:spcBef>
                <a:spcPts val="1200"/>
              </a:spcBef>
              <a:spcAft>
                <a:spcPts val="1200"/>
              </a:spcAft>
              <a:buNone/>
            </a:pPr>
            <a:endParaRPr lang="en-GB" sz="1800" dirty="0">
              <a:latin typeface="Arial" pitchFamily="34"/>
              <a:cs typeface="Times New Roman" pitchFamily="18"/>
            </a:endParaRPr>
          </a:p>
          <a:p>
            <a:pPr marL="0" lvl="0" indent="0" algn="just">
              <a:lnSpc>
                <a:spcPct val="140000"/>
              </a:lnSpc>
              <a:buNone/>
            </a:pPr>
            <a:endParaRPr lang="en-GB" sz="1800" dirty="0">
              <a:latin typeface="Calibri" pitchFamily="34"/>
              <a:cs typeface="Arial" pitchFamily="34"/>
            </a:endParaRPr>
          </a:p>
          <a:p>
            <a:pPr marL="0" lvl="0" indent="0">
              <a:lnSpc>
                <a:spcPct val="80000"/>
              </a:lnSpc>
              <a:buNone/>
            </a:pPr>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87495-577B-EA50-09DD-2EFE2DFD3F42}"/>
              </a:ext>
            </a:extLst>
          </p:cNvPr>
          <p:cNvSpPr txBox="1">
            <a:spLocks noGrp="1"/>
          </p:cNvSpPr>
          <p:nvPr>
            <p:ph type="title"/>
          </p:nvPr>
        </p:nvSpPr>
        <p:spPr/>
        <p:txBody>
          <a:bodyPr/>
          <a:lstStyle/>
          <a:p>
            <a:pPr lvl="0"/>
            <a:r>
              <a:rPr lang="en-GB" b="1"/>
              <a:t>Background of the paper </a:t>
            </a:r>
            <a:endParaRPr lang="en-GB"/>
          </a:p>
        </p:txBody>
      </p:sp>
      <p:sp>
        <p:nvSpPr>
          <p:cNvPr id="3" name="Content Placeholder 2">
            <a:extLst>
              <a:ext uri="{FF2B5EF4-FFF2-40B4-BE49-F238E27FC236}">
                <a16:creationId xmlns:a16="http://schemas.microsoft.com/office/drawing/2014/main" id="{95D4D35E-62FF-5BF5-69E6-AB599DD464B7}"/>
              </a:ext>
            </a:extLst>
          </p:cNvPr>
          <p:cNvSpPr txBox="1">
            <a:spLocks noGrp="1"/>
          </p:cNvSpPr>
          <p:nvPr>
            <p:ph idx="1"/>
          </p:nvPr>
        </p:nvSpPr>
        <p:spPr/>
        <p:txBody>
          <a:bodyPr/>
          <a:lstStyle/>
          <a:p>
            <a:pPr marL="0" lvl="0" indent="0">
              <a:lnSpc>
                <a:spcPct val="70000"/>
              </a:lnSpc>
              <a:buNone/>
            </a:pPr>
            <a:endParaRPr lang="en-GB" sz="1700" b="1" dirty="0">
              <a:latin typeface="Arial" pitchFamily="34"/>
              <a:cs typeface="Times New Roman" pitchFamily="18"/>
            </a:endParaRPr>
          </a:p>
          <a:p>
            <a:pPr marL="0" lvl="0" indent="0">
              <a:lnSpc>
                <a:spcPct val="70000"/>
              </a:lnSpc>
              <a:buNone/>
            </a:pPr>
            <a:r>
              <a:rPr lang="en-GB" sz="2100" b="1" dirty="0">
                <a:latin typeface="Arial" pitchFamily="34"/>
                <a:cs typeface="Times New Roman" pitchFamily="18"/>
              </a:rPr>
              <a:t>Case T-606/13 </a:t>
            </a:r>
            <a:r>
              <a:rPr lang="en-GB" sz="2100" b="1" i="1" dirty="0">
                <a:latin typeface="Arial" pitchFamily="34"/>
                <a:cs typeface="Times New Roman" pitchFamily="18"/>
              </a:rPr>
              <a:t>Mustang v OHMI - </a:t>
            </a:r>
            <a:r>
              <a:rPr lang="en-GB" sz="2100" b="1" i="1" dirty="0" err="1">
                <a:latin typeface="Arial" pitchFamily="34"/>
                <a:cs typeface="Times New Roman" pitchFamily="18"/>
              </a:rPr>
              <a:t>Dubek</a:t>
            </a:r>
            <a:r>
              <a:rPr lang="en-GB" sz="2100" b="1" i="1" dirty="0">
                <a:latin typeface="Arial" pitchFamily="34"/>
                <a:cs typeface="Times New Roman" pitchFamily="18"/>
              </a:rPr>
              <a:t> </a:t>
            </a:r>
            <a:r>
              <a:rPr lang="en-GB" sz="2100" b="1" dirty="0">
                <a:latin typeface="Arial" pitchFamily="34"/>
                <a:cs typeface="Times New Roman" pitchFamily="18"/>
              </a:rPr>
              <a:t>[2015] ECLI:EU:T:2015:862, [64]</a:t>
            </a:r>
          </a:p>
          <a:p>
            <a:pPr marL="0" marR="750566" lvl="0" indent="0" algn="just">
              <a:lnSpc>
                <a:spcPct val="180000"/>
              </a:lnSpc>
              <a:spcBef>
                <a:spcPts val="1200"/>
              </a:spcBef>
              <a:spcAft>
                <a:spcPts val="1200"/>
              </a:spcAft>
              <a:buNone/>
            </a:pPr>
            <a:r>
              <a:rPr lang="en-GB" sz="1700" dirty="0">
                <a:latin typeface="Arial" pitchFamily="34"/>
                <a:cs typeface="Times New Roman" pitchFamily="18"/>
              </a:rPr>
              <a:t>	</a:t>
            </a:r>
          </a:p>
          <a:p>
            <a:pPr marL="0" marR="750566" lvl="0" indent="0" algn="just">
              <a:lnSpc>
                <a:spcPct val="180000"/>
              </a:lnSpc>
              <a:spcBef>
                <a:spcPts val="1200"/>
              </a:spcBef>
              <a:spcAft>
                <a:spcPts val="1200"/>
              </a:spcAft>
              <a:buNone/>
            </a:pPr>
            <a:endParaRPr lang="en-GB" sz="1700" dirty="0">
              <a:latin typeface="Arial" pitchFamily="34"/>
              <a:cs typeface="Times New Roman" pitchFamily="18"/>
            </a:endParaRPr>
          </a:p>
          <a:p>
            <a:pPr marL="0" marR="750566" lvl="0" indent="0" algn="just">
              <a:lnSpc>
                <a:spcPct val="180000"/>
              </a:lnSpc>
              <a:spcBef>
                <a:spcPts val="1200"/>
              </a:spcBef>
              <a:spcAft>
                <a:spcPts val="1200"/>
              </a:spcAft>
              <a:buNone/>
            </a:pPr>
            <a:r>
              <a:rPr lang="en-GB" sz="1700" dirty="0">
                <a:latin typeface="Arial" pitchFamily="34"/>
                <a:cs typeface="Times New Roman" pitchFamily="18"/>
              </a:rPr>
              <a:t>	</a:t>
            </a:r>
          </a:p>
          <a:p>
            <a:pPr marL="0" marR="750566" lvl="0" indent="0" algn="just">
              <a:lnSpc>
                <a:spcPct val="180000"/>
              </a:lnSpc>
              <a:spcBef>
                <a:spcPts val="1200"/>
              </a:spcBef>
              <a:spcAft>
                <a:spcPts val="1200"/>
              </a:spcAft>
              <a:buNone/>
            </a:pPr>
            <a:r>
              <a:rPr lang="en-GB" sz="1700" dirty="0">
                <a:latin typeface="Arial" pitchFamily="34"/>
              </a:rPr>
              <a:t>	‘[I]t cannot be assumed that, </a:t>
            </a:r>
            <a:r>
              <a:rPr lang="en-GB" sz="1700" b="1" i="1" dirty="0">
                <a:solidFill>
                  <a:srgbClr val="002060"/>
                </a:solidFill>
                <a:latin typeface="Arial" pitchFamily="34"/>
              </a:rPr>
              <a:t>because tobacco is harmful to health, there is a risk 	of 	losing the attractiveness of a mark which is associated with tobacco</a:t>
            </a:r>
            <a:r>
              <a:rPr lang="en-GB" sz="1700" dirty="0">
                <a:latin typeface="Arial" pitchFamily="34"/>
              </a:rPr>
              <a:t>’</a:t>
            </a:r>
            <a:r>
              <a:rPr lang="en-GB" sz="1700" dirty="0">
                <a:latin typeface="Arial" pitchFamily="34"/>
                <a:cs typeface="Arial" pitchFamily="34"/>
              </a:rPr>
              <a:t>.</a:t>
            </a:r>
            <a:endParaRPr lang="en-GB" sz="1700" dirty="0">
              <a:latin typeface="Calibri" pitchFamily="34"/>
              <a:cs typeface="Arial" pitchFamily="34"/>
            </a:endParaRPr>
          </a:p>
          <a:p>
            <a:pPr marL="0" marR="750566" lvl="0" indent="0" algn="just">
              <a:lnSpc>
                <a:spcPct val="180000"/>
              </a:lnSpc>
              <a:spcBef>
                <a:spcPts val="1200"/>
              </a:spcBef>
              <a:spcAft>
                <a:spcPts val="1200"/>
              </a:spcAft>
              <a:buNone/>
            </a:pPr>
            <a:endParaRPr lang="en-GB" sz="1700" dirty="0">
              <a:latin typeface="Arial" pitchFamily="34"/>
              <a:cs typeface="Times New Roman" pitchFamily="18"/>
            </a:endParaRPr>
          </a:p>
          <a:p>
            <a:pPr marL="0" lvl="0" indent="0" algn="just">
              <a:lnSpc>
                <a:spcPct val="130000"/>
              </a:lnSpc>
              <a:buNone/>
            </a:pPr>
            <a:endParaRPr lang="en-GB" sz="1700" dirty="0">
              <a:latin typeface="Calibri" pitchFamily="34"/>
              <a:cs typeface="Arial" pitchFamily="34"/>
            </a:endParaRPr>
          </a:p>
          <a:p>
            <a:pPr marL="0" lvl="0" indent="0">
              <a:lnSpc>
                <a:spcPct val="70000"/>
              </a:lnSpc>
              <a:buNone/>
            </a:pPr>
            <a:endParaRPr lang="en-GB" sz="2600" dirty="0"/>
          </a:p>
        </p:txBody>
      </p:sp>
      <p:graphicFrame>
        <p:nvGraphicFramePr>
          <p:cNvPr id="4" name="Table 4">
            <a:extLst>
              <a:ext uri="{FF2B5EF4-FFF2-40B4-BE49-F238E27FC236}">
                <a16:creationId xmlns:a16="http://schemas.microsoft.com/office/drawing/2014/main" id="{4CE906CE-22C0-4DFE-3686-8E18BE88DF5D}"/>
              </a:ext>
            </a:extLst>
          </p:cNvPr>
          <p:cNvGraphicFramePr>
            <a:graphicFrameLocks noGrp="1"/>
          </p:cNvGraphicFramePr>
          <p:nvPr/>
        </p:nvGraphicFramePr>
        <p:xfrm>
          <a:off x="2031997" y="2653981"/>
          <a:ext cx="8127990" cy="2089467"/>
        </p:xfrm>
        <a:graphic>
          <a:graphicData uri="http://schemas.openxmlformats.org/drawingml/2006/table">
            <a:tbl>
              <a:tblPr firstRow="1" bandRow="1">
                <a:effectLst/>
                <a:tableStyleId>{5C22544A-7EE6-4342-B048-85BDC9FD1C3A}</a:tableStyleId>
              </a:tblPr>
              <a:tblGrid>
                <a:gridCol w="4063995">
                  <a:extLst>
                    <a:ext uri="{9D8B030D-6E8A-4147-A177-3AD203B41FA5}">
                      <a16:colId xmlns:a16="http://schemas.microsoft.com/office/drawing/2014/main" val="2429923403"/>
                    </a:ext>
                  </a:extLst>
                </a:gridCol>
                <a:gridCol w="4063995">
                  <a:extLst>
                    <a:ext uri="{9D8B030D-6E8A-4147-A177-3AD203B41FA5}">
                      <a16:colId xmlns:a16="http://schemas.microsoft.com/office/drawing/2014/main" val="2560871691"/>
                    </a:ext>
                  </a:extLst>
                </a:gridCol>
              </a:tblGrid>
              <a:tr h="370844">
                <a:tc>
                  <a:txBody>
                    <a:bodyPr/>
                    <a:lstStyle/>
                    <a:p>
                      <a:pPr lvl="0"/>
                      <a:r>
                        <a:rPr lang="en-GB" dirty="0"/>
                        <a:t>Junior sign </a:t>
                      </a:r>
                    </a:p>
                  </a:txBody>
                  <a:tcPr/>
                </a:tc>
                <a:tc>
                  <a:txBody>
                    <a:bodyPr/>
                    <a:lstStyle/>
                    <a:p>
                      <a:pPr lvl="0"/>
                      <a:r>
                        <a:rPr lang="en-GB"/>
                        <a:t>Senior mark </a:t>
                      </a:r>
                    </a:p>
                  </a:txBody>
                  <a:tcPr/>
                </a:tc>
                <a:extLst>
                  <a:ext uri="{0D108BD9-81ED-4DB2-BD59-A6C34878D82A}">
                    <a16:rowId xmlns:a16="http://schemas.microsoft.com/office/drawing/2014/main" val="2371452070"/>
                  </a:ext>
                </a:extLst>
              </a:tr>
              <a:tr h="1718623">
                <a:tc>
                  <a:txBody>
                    <a:bodyPr/>
                    <a:lstStyle/>
                    <a:p>
                      <a:pPr lvl="0"/>
                      <a:endParaRPr lang="en-GB" dirty="0"/>
                    </a:p>
                  </a:txBody>
                  <a:tcPr/>
                </a:tc>
                <a:tc>
                  <a:txBody>
                    <a:bodyPr/>
                    <a:lstStyle/>
                    <a:p>
                      <a:pPr lvl="0"/>
                      <a:endParaRPr lang="en-GB" dirty="0"/>
                    </a:p>
                  </a:txBody>
                  <a:tcPr/>
                </a:tc>
                <a:extLst>
                  <a:ext uri="{0D108BD9-81ED-4DB2-BD59-A6C34878D82A}">
                    <a16:rowId xmlns:a16="http://schemas.microsoft.com/office/drawing/2014/main" val="2459811844"/>
                  </a:ext>
                </a:extLst>
              </a:tr>
            </a:tbl>
          </a:graphicData>
        </a:graphic>
      </p:graphicFrame>
      <p:pic>
        <p:nvPicPr>
          <p:cNvPr id="5" name="Picture 4" descr="A picture containing graphical user interface&#10;&#10;Description automatically generated">
            <a:extLst>
              <a:ext uri="{FF2B5EF4-FFF2-40B4-BE49-F238E27FC236}">
                <a16:creationId xmlns:a16="http://schemas.microsoft.com/office/drawing/2014/main" id="{8DAB7105-F314-562D-D763-0F973D3F3E0B}"/>
              </a:ext>
            </a:extLst>
          </p:cNvPr>
          <p:cNvPicPr>
            <a:picLocks noChangeAspect="1"/>
          </p:cNvPicPr>
          <p:nvPr/>
        </p:nvPicPr>
        <p:blipFill>
          <a:blip r:embed="rId3"/>
          <a:srcRect/>
          <a:stretch>
            <a:fillRect/>
          </a:stretch>
        </p:blipFill>
        <p:spPr>
          <a:xfrm>
            <a:off x="3594734" y="3092135"/>
            <a:ext cx="1082036" cy="1565589"/>
          </a:xfrm>
          <a:prstGeom prst="rect">
            <a:avLst/>
          </a:prstGeom>
          <a:noFill/>
          <a:ln cap="flat">
            <a:noFill/>
          </a:ln>
        </p:spPr>
      </p:pic>
      <p:pic>
        <p:nvPicPr>
          <p:cNvPr id="6" name="Picture 5" descr="Logo&#10;&#10;Description automatically generated with medium confidence">
            <a:extLst>
              <a:ext uri="{FF2B5EF4-FFF2-40B4-BE49-F238E27FC236}">
                <a16:creationId xmlns:a16="http://schemas.microsoft.com/office/drawing/2014/main" id="{F5B76181-969E-428C-44A5-47C01492B38E}"/>
              </a:ext>
            </a:extLst>
          </p:cNvPr>
          <p:cNvPicPr>
            <a:picLocks noChangeAspect="1"/>
          </p:cNvPicPr>
          <p:nvPr/>
        </p:nvPicPr>
        <p:blipFill>
          <a:blip r:embed="rId4"/>
          <a:srcRect/>
          <a:stretch>
            <a:fillRect/>
          </a:stretch>
        </p:blipFill>
        <p:spPr>
          <a:xfrm>
            <a:off x="6536058" y="3189125"/>
            <a:ext cx="2320290" cy="1371600"/>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619</TotalTime>
  <Words>2374</Words>
  <Application>Microsoft Office PowerPoint</Application>
  <PresentationFormat>Widescreen</PresentationFormat>
  <Paragraphs>252</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-apple-system</vt:lpstr>
      <vt:lpstr>Arial</vt:lpstr>
      <vt:lpstr>Calibri</vt:lpstr>
      <vt:lpstr>Calibri Light</vt:lpstr>
      <vt:lpstr>Wingdings</vt:lpstr>
      <vt:lpstr>Office Theme</vt:lpstr>
      <vt:lpstr>Seeing Trade Mark Reputation With Fresh Eyes: Lessons From Consumer-Based Brand Equity Models</vt:lpstr>
      <vt:lpstr>Structure of the presentation </vt:lpstr>
      <vt:lpstr>Background of the paper </vt:lpstr>
      <vt:lpstr>Background of the paper </vt:lpstr>
      <vt:lpstr>Background of the paper </vt:lpstr>
      <vt:lpstr>Background of the paper </vt:lpstr>
      <vt:lpstr>Background of the paper </vt:lpstr>
      <vt:lpstr>Background of the paper </vt:lpstr>
      <vt:lpstr>Background of the paper </vt:lpstr>
      <vt:lpstr>Background of the paper </vt:lpstr>
      <vt:lpstr>Background of the paper </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Seeing trade mark reputation with fresh eyes</vt:lpstr>
      <vt:lpstr>Consumer research decision-making insights </vt:lpstr>
      <vt:lpstr>Consumer research decision-making insights </vt:lpstr>
      <vt:lpstr>Consumer research decision-making insights </vt:lpstr>
      <vt:lpstr>Consumer research decision-making insights </vt:lpstr>
      <vt:lpstr>Consumer research decision-making insights </vt:lpstr>
      <vt:lpstr>Consumer research decision-making insights </vt:lpstr>
      <vt:lpstr>Proposals to reconceptualise the test for infringement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Seeing Trade Mark Reputation With Fresh Eyes: Lessons From Consumer-Based Brand Equity Models</dc:title>
  <dc:creator>Author</dc:creator>
  <cp:lastModifiedBy>Olteanu,L</cp:lastModifiedBy>
  <cp:revision>29</cp:revision>
  <dcterms:created xsi:type="dcterms:W3CDTF">2022-10-31T20:21:49Z</dcterms:created>
  <dcterms:modified xsi:type="dcterms:W3CDTF">2022-11-08T17:01:45Z</dcterms:modified>
</cp:coreProperties>
</file>