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8" r:id="rId1"/>
    <p:sldMasterId id="2147483668" r:id="rId2"/>
    <p:sldMasterId id="2147483768" r:id="rId3"/>
    <p:sldMasterId id="2147483769" r:id="rId4"/>
    <p:sldMasterId id="2147483781" r:id="rId5"/>
    <p:sldMasterId id="2147483782" r:id="rId6"/>
  </p:sldMasterIdLst>
  <p:notesMasterIdLst>
    <p:notesMasterId r:id="rId56"/>
  </p:notesMasterIdLst>
  <p:handoutMasterIdLst>
    <p:handoutMasterId r:id="rId57"/>
  </p:handoutMasterIdLst>
  <p:sldIdLst>
    <p:sldId id="292" r:id="rId7"/>
    <p:sldId id="446" r:id="rId8"/>
    <p:sldId id="386" r:id="rId9"/>
    <p:sldId id="477" r:id="rId10"/>
    <p:sldId id="491" r:id="rId11"/>
    <p:sldId id="448" r:id="rId12"/>
    <p:sldId id="481" r:id="rId13"/>
    <p:sldId id="508" r:id="rId14"/>
    <p:sldId id="509" r:id="rId15"/>
    <p:sldId id="486" r:id="rId16"/>
    <p:sldId id="452" r:id="rId17"/>
    <p:sldId id="453" r:id="rId18"/>
    <p:sldId id="467" r:id="rId19"/>
    <p:sldId id="547" r:id="rId20"/>
    <p:sldId id="528" r:id="rId21"/>
    <p:sldId id="515" r:id="rId22"/>
    <p:sldId id="516" r:id="rId23"/>
    <p:sldId id="517" r:id="rId24"/>
    <p:sldId id="510" r:id="rId25"/>
    <p:sldId id="488" r:id="rId26"/>
    <p:sldId id="482" r:id="rId27"/>
    <p:sldId id="529" r:id="rId28"/>
    <p:sldId id="534" r:id="rId29"/>
    <p:sldId id="545" r:id="rId30"/>
    <p:sldId id="546" r:id="rId31"/>
    <p:sldId id="543" r:id="rId32"/>
    <p:sldId id="519" r:id="rId33"/>
    <p:sldId id="490" r:id="rId34"/>
    <p:sldId id="522" r:id="rId35"/>
    <p:sldId id="551" r:id="rId36"/>
    <p:sldId id="552" r:id="rId37"/>
    <p:sldId id="524" r:id="rId38"/>
    <p:sldId id="525" r:id="rId39"/>
    <p:sldId id="523" r:id="rId40"/>
    <p:sldId id="512" r:id="rId41"/>
    <p:sldId id="513" r:id="rId42"/>
    <p:sldId id="526" r:id="rId43"/>
    <p:sldId id="553" r:id="rId44"/>
    <p:sldId id="554" r:id="rId45"/>
    <p:sldId id="555" r:id="rId46"/>
    <p:sldId id="556" r:id="rId47"/>
    <p:sldId id="557" r:id="rId48"/>
    <p:sldId id="511" r:id="rId49"/>
    <p:sldId id="560" r:id="rId50"/>
    <p:sldId id="494" r:id="rId51"/>
    <p:sldId id="495" r:id="rId52"/>
    <p:sldId id="548" r:id="rId53"/>
    <p:sldId id="550" r:id="rId54"/>
    <p:sldId id="559" r:id="rId55"/>
  </p:sldIdLst>
  <p:sldSz cx="9144000" cy="5143500" type="screen16x9"/>
  <p:notesSz cx="11309350" cy="20104100"/>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5" userDrawn="1">
          <p15:clr>
            <a:srgbClr val="A4A3A4"/>
          </p15:clr>
        </p15:guide>
        <p15:guide id="2" pos="5616" userDrawn="1">
          <p15:clr>
            <a:srgbClr val="A4A3A4"/>
          </p15:clr>
        </p15:guide>
        <p15:guide id="3" pos="2224" userDrawn="1">
          <p15:clr>
            <a:srgbClr val="A4A3A4"/>
          </p15:clr>
        </p15:guide>
        <p15:guide id="4" orient="horz" pos="1212" userDrawn="1">
          <p15:clr>
            <a:srgbClr val="A4A3A4"/>
          </p15:clr>
        </p15:guide>
        <p15:guide id="5" pos="3858" userDrawn="1">
          <p15:clr>
            <a:srgbClr val="A4A3A4"/>
          </p15:clr>
        </p15:guide>
        <p15:guide id="6" pos="5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00"/>
    <a:srgbClr val="0084C6"/>
    <a:srgbClr val="BB3B80"/>
    <a:srgbClr val="009AD8"/>
    <a:srgbClr val="AB8958"/>
    <a:srgbClr val="EC6208"/>
    <a:srgbClr val="E63000"/>
    <a:srgbClr val="D41F26"/>
    <a:srgbClr val="D51F25"/>
    <a:srgbClr val="AC1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8483" autoAdjust="0"/>
  </p:normalViewPr>
  <p:slideViewPr>
    <p:cSldViewPr>
      <p:cViewPr varScale="1">
        <p:scale>
          <a:sx n="99" d="100"/>
          <a:sy n="99" d="100"/>
        </p:scale>
        <p:origin x="960" y="78"/>
      </p:cViewPr>
      <p:guideLst>
        <p:guide orient="horz" pos="1895"/>
        <p:guide pos="5616"/>
        <p:guide pos="2224"/>
        <p:guide orient="horz" pos="1212"/>
        <p:guide pos="3858"/>
        <p:guide pos="576"/>
      </p:guideLst>
    </p:cSldViewPr>
  </p:slideViewPr>
  <p:outlineViewPr>
    <p:cViewPr>
      <p:scale>
        <a:sx n="33" d="100"/>
        <a:sy n="33" d="100"/>
      </p:scale>
      <p:origin x="16" y="30152"/>
    </p:cViewPr>
  </p:outlineViewPr>
  <p:notesTextViewPr>
    <p:cViewPr>
      <p:scale>
        <a:sx n="100" d="100"/>
        <a:sy n="100" d="100"/>
      </p:scale>
      <p:origin x="0" y="0"/>
    </p:cViewPr>
  </p:notesTextViewPr>
  <p:sorterViewPr>
    <p:cViewPr>
      <p:scale>
        <a:sx n="72" d="100"/>
        <a:sy n="72" d="100"/>
      </p:scale>
      <p:origin x="0" y="0"/>
    </p:cViewPr>
  </p:sorterViewPr>
  <p:notesViewPr>
    <p:cSldViewPr>
      <p:cViewPr varScale="1">
        <p:scale>
          <a:sx n="59" d="100"/>
          <a:sy n="59" d="100"/>
        </p:scale>
        <p:origin x="224" y="4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D9EF9E45-68CA-904E-BD6E-45EB12CF0947}" type="datetimeFigureOut">
              <a:rPr lang="en-US" smtClean="0"/>
              <a:pPr/>
              <a:t>11/23/2018</a:t>
            </a:fld>
            <a:endParaRPr lang="en-US"/>
          </a:p>
        </p:txBody>
      </p:sp>
      <p:sp>
        <p:nvSpPr>
          <p:cNvPr id="4" name="Footer Placeholder 3"/>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90BF6FCC-45BB-EA49-936A-D965BAD1ED41}" type="slidenum">
              <a:rPr lang="en-US" smtClean="0"/>
              <a:pPr/>
              <a:t>‹#›</a:t>
            </a:fld>
            <a:endParaRPr lang="en-US"/>
          </a:p>
        </p:txBody>
      </p:sp>
    </p:spTree>
    <p:extLst>
      <p:ext uri="{BB962C8B-B14F-4D97-AF65-F5344CB8AC3E}">
        <p14:creationId xmlns:p14="http://schemas.microsoft.com/office/powerpoint/2010/main" val="356195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8274F60B-5587-9941-B88E-A556A184BE7C}" type="datetimeFigureOut">
              <a:rPr lang="en-US" smtClean="0"/>
              <a:pPr/>
              <a:t>11/23/2018</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5A4E5CB7-E6FF-5449-AEB4-41B61296A478}" type="slidenum">
              <a:rPr lang="en-US" smtClean="0"/>
              <a:pPr/>
              <a:t>‹#›</a:t>
            </a:fld>
            <a:endParaRPr lang="en-US"/>
          </a:p>
        </p:txBody>
      </p:sp>
    </p:spTree>
    <p:extLst>
      <p:ext uri="{BB962C8B-B14F-4D97-AF65-F5344CB8AC3E}">
        <p14:creationId xmlns:p14="http://schemas.microsoft.com/office/powerpoint/2010/main" val="198685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Spring_and_Autumn_period" TargetMode="External"/><Relationship Id="rId13" Type="http://schemas.openxmlformats.org/officeDocument/2006/relationships/hyperlink" Target="https://en.wikipedia.org/wiki/News" TargetMode="External"/><Relationship Id="rId18" Type="http://schemas.openxmlformats.org/officeDocument/2006/relationships/hyperlink" Target="https://en.wikipedia.org/wiki/Relation_aller_F%C3%BCrnemmen_und_gedenckw%C3%BCrdigen_Historien" TargetMode="External"/><Relationship Id="rId3" Type="http://schemas.openxmlformats.org/officeDocument/2006/relationships/hyperlink" Target="https://en.wikipedia.org/wiki/Edicts" TargetMode="External"/><Relationship Id="rId7" Type="http://schemas.openxmlformats.org/officeDocument/2006/relationships/hyperlink" Target="https://en.wikipedia.org/wiki/Mosque" TargetMode="External"/><Relationship Id="rId12" Type="http://schemas.openxmlformats.org/officeDocument/2006/relationships/hyperlink" Target="https://en.wikipedia.org/wiki/Gazette" TargetMode="External"/><Relationship Id="rId17" Type="http://schemas.openxmlformats.org/officeDocument/2006/relationships/hyperlink" Target="https://en.wikipedia.org/wiki/List_of_the_oldest_newspapers" TargetMode="External"/><Relationship Id="rId2" Type="http://schemas.openxmlformats.org/officeDocument/2006/relationships/slide" Target="../slides/slide8.xml"/><Relationship Id="rId16" Type="http://schemas.openxmlformats.org/officeDocument/2006/relationships/hyperlink" Target="https://en.wikipedia.org/wiki/Early_modern_period" TargetMode="External"/><Relationship Id="rId1" Type="http://schemas.openxmlformats.org/officeDocument/2006/relationships/notesMaster" Target="../notesMasters/notesMaster1.xml"/><Relationship Id="rId6" Type="http://schemas.openxmlformats.org/officeDocument/2006/relationships/hyperlink" Target="https://en.wikipedia.org/wiki/Pharaoh" TargetMode="External"/><Relationship Id="rId11" Type="http://schemas.openxmlformats.org/officeDocument/2006/relationships/hyperlink" Target="https://en.wikipedia.org/wiki/Republic_of_Venice" TargetMode="External"/><Relationship Id="rId5" Type="http://schemas.openxmlformats.org/officeDocument/2006/relationships/hyperlink" Target="https://en.wikipedia.org/wiki/Egypt" TargetMode="External"/><Relationship Id="rId15" Type="http://schemas.openxmlformats.org/officeDocument/2006/relationships/hyperlink" Target="https://en.wikipedia.org/wiki/Italy" TargetMode="External"/><Relationship Id="rId10" Type="http://schemas.openxmlformats.org/officeDocument/2006/relationships/hyperlink" Target="https://en.wikipedia.org/wiki/Confucius" TargetMode="External"/><Relationship Id="rId4" Type="http://schemas.openxmlformats.org/officeDocument/2006/relationships/hyperlink" Target="https://en.wikipedia.org/wiki/Courier" TargetMode="External"/><Relationship Id="rId9" Type="http://schemas.openxmlformats.org/officeDocument/2006/relationships/hyperlink" Target="https://en.wikipedia.org/wiki/Spring_and_Autumn_Annals" TargetMode="External"/><Relationship Id="rId14" Type="http://schemas.openxmlformats.org/officeDocument/2006/relationships/hyperlink" Target="https://en.wikipedia.org/wiki/Europe"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British_Broadcasting_Company" TargetMode="External"/><Relationship Id="rId3" Type="http://schemas.openxmlformats.org/officeDocument/2006/relationships/hyperlink" Target="https://en.wikipedia.org/wiki/The_Times" TargetMode="External"/><Relationship Id="rId7" Type="http://schemas.openxmlformats.org/officeDocument/2006/relationships/hyperlink" Target="https://en.wikipedia.org/wiki/The_Daily_Telegraph"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Charles_Prestwich_Scott" TargetMode="External"/><Relationship Id="rId5" Type="http://schemas.openxmlformats.org/officeDocument/2006/relationships/hyperlink" Target="https://en.wikipedia.org/wiki/Non-conformist" TargetMode="External"/><Relationship Id="rId4" Type="http://schemas.openxmlformats.org/officeDocument/2006/relationships/hyperlink" Target="https://en.wikipedia.org/wiki/Manchester_Guardia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gathering and transmitting of news  - most people couldn’t read and there wasn’t much available to read so it was word of mouth – travellers / sailors and merchants / </a:t>
            </a:r>
            <a:r>
              <a:rPr lang="en-US" sz="2400" dirty="0" err="1"/>
              <a:t>pedlars</a:t>
            </a:r>
            <a:r>
              <a:rPr lang="en-US" sz="2400" dirty="0"/>
              <a:t> / travelling players /  town criers - In thirteenth-century Florence, criers known as </a:t>
            </a:r>
            <a:r>
              <a:rPr lang="en-US" sz="2400" i="1" dirty="0" err="1"/>
              <a:t>banditori</a:t>
            </a:r>
            <a:r>
              <a:rPr lang="en-US" sz="2400" dirty="0"/>
              <a:t> arrived in the market regularly, to announce political news, to convoke public meetings, and to call the populace to arms. In 1307 and 1322–1325, laws were established governing their appointment, conduct, and salary.</a:t>
            </a:r>
            <a:endParaRPr lang="en-GB" sz="2400" dirty="0"/>
          </a:p>
          <a:p>
            <a:r>
              <a:rPr lang="en-US" sz="2400" dirty="0"/>
              <a:t>government proclamations - official government bulletins and </a:t>
            </a:r>
            <a:r>
              <a:rPr lang="en-US" sz="2400" dirty="0">
                <a:hlinkClick r:id="rId3"/>
              </a:rPr>
              <a:t>edicts</a:t>
            </a:r>
            <a:r>
              <a:rPr lang="en-US" sz="2400" dirty="0"/>
              <a:t> were circulated at times in some centralized empires.</a:t>
            </a:r>
          </a:p>
          <a:p>
            <a:pPr defTabSz="897484">
              <a:defRPr/>
            </a:pPr>
            <a:r>
              <a:rPr lang="en-US" sz="2400" dirty="0"/>
              <a:t>Messengers and </a:t>
            </a:r>
            <a:r>
              <a:rPr lang="en-US" sz="2400" dirty="0">
                <a:hlinkClick r:id="rId4"/>
              </a:rPr>
              <a:t>courier</a:t>
            </a:r>
            <a:r>
              <a:rPr lang="en-US" sz="2400" dirty="0"/>
              <a:t>s used to diffuse written documents- </a:t>
            </a:r>
            <a:r>
              <a:rPr lang="en-US" sz="2400" dirty="0" err="1"/>
              <a:t>eg</a:t>
            </a:r>
            <a:r>
              <a:rPr lang="en-US" sz="2400" dirty="0"/>
              <a:t> in </a:t>
            </a:r>
            <a:r>
              <a:rPr lang="en-US" sz="2400" dirty="0">
                <a:hlinkClick r:id="rId5"/>
              </a:rPr>
              <a:t>Egypt</a:t>
            </a:r>
            <a:r>
              <a:rPr lang="en-US" sz="2400" dirty="0"/>
              <a:t>, where </a:t>
            </a:r>
            <a:r>
              <a:rPr lang="en-US" sz="2400" dirty="0">
                <a:hlinkClick r:id="rId6"/>
              </a:rPr>
              <a:t>Pharaohs</a:t>
            </a:r>
            <a:r>
              <a:rPr lang="en-US" sz="2400" dirty="0"/>
              <a:t> used couriers for the diffusion of their decrees in their  territory (2400 BC) developed into postal services </a:t>
            </a:r>
            <a:endParaRPr lang="en-GB" sz="2400" dirty="0"/>
          </a:p>
          <a:p>
            <a:r>
              <a:rPr lang="en-US" sz="2400" dirty="0"/>
              <a:t>public gathering places, such as the Greek forum and the Roman baths / in the Muslim world, people have gathered and exchanged news at </a:t>
            </a:r>
            <a:r>
              <a:rPr lang="en-US" sz="2400" dirty="0">
                <a:hlinkClick r:id="rId7"/>
              </a:rPr>
              <a:t>mosques</a:t>
            </a:r>
            <a:r>
              <a:rPr lang="en-US" sz="2400" dirty="0"/>
              <a:t> and other social places </a:t>
            </a:r>
          </a:p>
          <a:p>
            <a:r>
              <a:rPr lang="en-US" sz="2400" dirty="0"/>
              <a:t>paper – permanent forms of writing - world's first written news may have originated in </a:t>
            </a:r>
            <a:r>
              <a:rPr lang="en-US" sz="2400" dirty="0">
                <a:hlinkClick r:id="rId8"/>
              </a:rPr>
              <a:t>eighth century B.C.E. China</a:t>
            </a:r>
            <a:r>
              <a:rPr lang="en-US" sz="2400" dirty="0"/>
              <a:t>, where reports gathered by officials were eventually compiled as the </a:t>
            </a:r>
            <a:r>
              <a:rPr lang="en-US" sz="2400" i="1" dirty="0">
                <a:hlinkClick r:id="rId9"/>
              </a:rPr>
              <a:t>Spring and Autumn Annals</a:t>
            </a:r>
            <a:r>
              <a:rPr lang="en-US" sz="2400" dirty="0"/>
              <a:t>. attributed to </a:t>
            </a:r>
            <a:r>
              <a:rPr lang="en-US" sz="2400" dirty="0">
                <a:hlinkClick r:id="rId10"/>
              </a:rPr>
              <a:t>Confucius</a:t>
            </a:r>
            <a:r>
              <a:rPr lang="en-US" sz="2400" dirty="0"/>
              <a:t>, were available to a sizeable reading public and dealt with common news themes—though they straddle the line between news and history.</a:t>
            </a:r>
            <a:r>
              <a:rPr lang="en-US" sz="2400" baseline="30000" dirty="0"/>
              <a:t>[</a:t>
            </a:r>
            <a:endParaRPr lang="en-GB" sz="2400" dirty="0"/>
          </a:p>
          <a:p>
            <a:r>
              <a:rPr lang="en-GB" sz="2400" dirty="0"/>
              <a:t>A</a:t>
            </a:r>
            <a:r>
              <a:rPr lang="en-US" sz="2400" dirty="0" err="1"/>
              <a:t>dvent</a:t>
            </a:r>
            <a:r>
              <a:rPr lang="en-US" sz="2400" dirty="0"/>
              <a:t> of the printing press preceded a major advance in the transmission of news. By 1400, businessmen in Italian and German cities were compiling hand written chronicles of important news events, and circulating them to their business connections. The idea of using a printing press for this material first appeared in Germany around 1600. With the spread of printing presses news underwent a shift from factual and precise economic reporting, to a more emotive and freewheeling format. </a:t>
            </a:r>
          </a:p>
          <a:p>
            <a:r>
              <a:rPr lang="en-US" sz="2400" dirty="0"/>
              <a:t>Private newsletters containing important intelligence remained in use by people who needed to know.</a:t>
            </a:r>
            <a:endParaRPr lang="en-GB" sz="2400" dirty="0"/>
          </a:p>
          <a:p>
            <a:r>
              <a:rPr lang="en-US" sz="2400" dirty="0"/>
              <a:t>Due to their low cost and ease of production, pamphlets were often used to popularize political or religious ideas.</a:t>
            </a:r>
            <a:endParaRPr lang="en-GB" sz="2400" dirty="0"/>
          </a:p>
          <a:p>
            <a:r>
              <a:rPr lang="en-GB" sz="2400" dirty="0"/>
              <a:t>I</a:t>
            </a:r>
            <a:r>
              <a:rPr lang="en-US" sz="2400" dirty="0"/>
              <a:t>n the UK By the 1500s, news for public consumption was at first tightly controlled by governments </a:t>
            </a:r>
            <a:r>
              <a:rPr lang="en-US" sz="2400" dirty="0" err="1"/>
              <a:t>ans</a:t>
            </a:r>
            <a:r>
              <a:rPr lang="en-US" sz="2400" dirty="0"/>
              <a:t> printing was within the royal jurisdiction, and was restricted only to English subjects. The Crown imposed strict controls on the distribution of religious or political printed materials. In 1556, the government of </a:t>
            </a:r>
            <a:r>
              <a:rPr lang="en-US" sz="2400" dirty="0">
                <a:hlinkClick r:id="rId11"/>
              </a:rPr>
              <a:t>Venice</a:t>
            </a:r>
            <a:r>
              <a:rPr lang="en-US" sz="2400" dirty="0"/>
              <a:t> first published the monthly </a:t>
            </a:r>
            <a:r>
              <a:rPr lang="en-US" sz="2400" i="1" dirty="0" err="1"/>
              <a:t>Notizie</a:t>
            </a:r>
            <a:r>
              <a:rPr lang="en-US" sz="2400" i="1" dirty="0"/>
              <a:t> </a:t>
            </a:r>
            <a:r>
              <a:rPr lang="en-US" sz="2400" i="1" dirty="0" err="1"/>
              <a:t>scritte</a:t>
            </a:r>
            <a:r>
              <a:rPr lang="en-US" sz="2400" dirty="0"/>
              <a:t> ("Written notices") which cost one </a:t>
            </a:r>
            <a:r>
              <a:rPr lang="en-US" sz="2400" dirty="0">
                <a:hlinkClick r:id="rId12"/>
              </a:rPr>
              <a:t>gazetta</a:t>
            </a:r>
            <a:r>
              <a:rPr lang="en-US" sz="2400" dirty="0"/>
              <a:t>,</a:t>
            </a:r>
            <a:r>
              <a:rPr lang="en-US" sz="2400" baseline="30000" dirty="0"/>
              <a:t>[2]</a:t>
            </a:r>
            <a:r>
              <a:rPr lang="en-US" sz="2400" dirty="0"/>
              <a:t> a Venetian coin of the time, the name of which eventually came to mean "newspaper". - handwritten newsletters used to convey political, military, and economic </a:t>
            </a:r>
            <a:r>
              <a:rPr lang="en-US" sz="2400" dirty="0">
                <a:hlinkClick r:id="rId13"/>
              </a:rPr>
              <a:t>news</a:t>
            </a:r>
            <a:r>
              <a:rPr lang="en-US" sz="2400" dirty="0"/>
              <a:t> quickly and efficiently throughout </a:t>
            </a:r>
            <a:r>
              <a:rPr lang="en-US" sz="2400" dirty="0">
                <a:hlinkClick r:id="rId14"/>
              </a:rPr>
              <a:t>Europe</a:t>
            </a:r>
            <a:r>
              <a:rPr lang="en-US" sz="2400" dirty="0"/>
              <a:t>, more specifically </a:t>
            </a:r>
            <a:r>
              <a:rPr lang="en-US" sz="2400" dirty="0">
                <a:hlinkClick r:id="rId15"/>
              </a:rPr>
              <a:t>Italy</a:t>
            </a:r>
            <a:r>
              <a:rPr lang="en-US" sz="2400" dirty="0"/>
              <a:t>, during the </a:t>
            </a:r>
            <a:r>
              <a:rPr lang="en-US" sz="2400" dirty="0">
                <a:hlinkClick r:id="rId16"/>
              </a:rPr>
              <a:t>early modern era (1500-1800)</a:t>
            </a:r>
            <a:r>
              <a:rPr lang="en-US" sz="2400" dirty="0"/>
              <a:t> </a:t>
            </a:r>
            <a:endParaRPr lang="en-GB" sz="2400" dirty="0"/>
          </a:p>
          <a:p>
            <a:r>
              <a:rPr lang="en-US" sz="2400" dirty="0"/>
              <a:t>The </a:t>
            </a:r>
            <a:r>
              <a:rPr lang="en-US" sz="2400" dirty="0">
                <a:hlinkClick r:id="rId17"/>
              </a:rPr>
              <a:t>first newspapers</a:t>
            </a:r>
            <a:r>
              <a:rPr lang="en-US" sz="2400" dirty="0"/>
              <a:t> emerged in Germany in the early 1600s.</a:t>
            </a:r>
            <a:r>
              <a:rPr lang="en-US" sz="2400" baseline="30000" dirty="0"/>
              <a:t>[85]</a:t>
            </a:r>
            <a:r>
              <a:rPr lang="en-US" sz="2400" dirty="0"/>
              <a:t> </a:t>
            </a:r>
            <a:r>
              <a:rPr lang="en-US" sz="2400" dirty="0">
                <a:hlinkClick r:id="rId18"/>
              </a:rPr>
              <a:t>Relation aller Fürnemmen und gedenckwürdigen Historien</a:t>
            </a:r>
            <a:r>
              <a:rPr lang="en-US" sz="2400" dirty="0"/>
              <a:t>, from 1605, is recognized as the world's first formalized 'newspaper’; </a:t>
            </a:r>
            <a:endParaRPr lang="en-GB" sz="2400" dirty="0"/>
          </a:p>
          <a:p>
            <a:pPr defTabSz="897484">
              <a:defRPr/>
            </a:pPr>
            <a:r>
              <a:rPr lang="en-US" sz="2400" dirty="0"/>
              <a:t>The 17th century in the UK saw the rise of political pamphleteering fuelled by the politically contentious times</a:t>
            </a:r>
            <a:r>
              <a:rPr lang="en-US" sz="2400" baseline="30000" dirty="0"/>
              <a:t>[5]</a:t>
            </a:r>
            <a:r>
              <a:rPr lang="en-US" sz="2400" dirty="0"/>
              <a:t> of bloody civil war. Each party sought to mobilize its supporters by the widespread distribution of pamphlets, as in the coffeehouses where one copy would be passed around and read aloud.. [picture is Discussing the War in a Paris Café", The Illustrated London News 17 September 1870]  </a:t>
            </a:r>
            <a:endParaRPr lang="en-GB" sz="2400" dirty="0"/>
          </a:p>
          <a:p>
            <a:r>
              <a:rPr lang="en-US" sz="2400" dirty="0"/>
              <a:t> </a:t>
            </a:r>
            <a:endParaRPr lang="en-GB" sz="2400" dirty="0"/>
          </a:p>
        </p:txBody>
      </p:sp>
      <p:sp>
        <p:nvSpPr>
          <p:cNvPr id="4" name="Slide Number Placeholder 3"/>
          <p:cNvSpPr>
            <a:spLocks noGrp="1"/>
          </p:cNvSpPr>
          <p:nvPr>
            <p:ph type="sldNum" sz="quarter" idx="10"/>
          </p:nvPr>
        </p:nvSpPr>
        <p:spPr/>
        <p:txBody>
          <a:bodyPr/>
          <a:lstStyle/>
          <a:p>
            <a:fld id="{823CCFF4-E9B4-8C44-AAA4-AD0A7AB0649F}" type="slidenum">
              <a:rPr lang="en-US" smtClean="0"/>
              <a:t>7</a:t>
            </a:fld>
            <a:endParaRPr lang="en-US"/>
          </a:p>
        </p:txBody>
      </p:sp>
    </p:spTree>
    <p:extLst>
      <p:ext uri="{BB962C8B-B14F-4D97-AF65-F5344CB8AC3E}">
        <p14:creationId xmlns:p14="http://schemas.microsoft.com/office/powerpoint/2010/main" val="366016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 t</a:t>
            </a:r>
            <a:r>
              <a:rPr lang="en-US" sz="2400" i="1" dirty="0"/>
              <a:t>he Daily Universal Register</a:t>
            </a:r>
            <a:r>
              <a:rPr lang="en-US" sz="2400" dirty="0"/>
              <a:t> published from 1785 and become known as </a:t>
            </a:r>
            <a:r>
              <a:rPr lang="en-US" sz="2400" i="1" dirty="0">
                <a:hlinkClick r:id="rId3"/>
              </a:rPr>
              <a:t>The Times</a:t>
            </a:r>
            <a:r>
              <a:rPr lang="en-US" sz="2400" dirty="0"/>
              <a:t> from 1788.</a:t>
            </a:r>
            <a:endParaRPr lang="en-GB" sz="2400" dirty="0"/>
          </a:p>
          <a:p>
            <a:r>
              <a:rPr lang="en-US" sz="2400" dirty="0"/>
              <a:t> </a:t>
            </a:r>
            <a:endParaRPr lang="en-GB" sz="2400" dirty="0"/>
          </a:p>
          <a:p>
            <a:r>
              <a:rPr lang="en-US" sz="2400" dirty="0"/>
              <a:t>The </a:t>
            </a:r>
            <a:r>
              <a:rPr lang="en-US" sz="2400" i="1" dirty="0">
                <a:hlinkClick r:id="rId4"/>
              </a:rPr>
              <a:t>Manchester Guardian</a:t>
            </a:r>
            <a:r>
              <a:rPr lang="en-US" sz="2400" dirty="0"/>
              <a:t> was founded in Manchester in 1821 by a group of </a:t>
            </a:r>
            <a:r>
              <a:rPr lang="en-US" sz="2400" dirty="0">
                <a:hlinkClick r:id="rId5"/>
              </a:rPr>
              <a:t>non-conformist</a:t>
            </a:r>
            <a:r>
              <a:rPr lang="en-US" sz="2400" dirty="0"/>
              <a:t> businessmen. Its most famous editor, </a:t>
            </a:r>
            <a:r>
              <a:rPr lang="en-US" sz="2400" dirty="0">
                <a:hlinkClick r:id="rId6"/>
              </a:rPr>
              <a:t>Charles Prestwich Scott</a:t>
            </a:r>
            <a:r>
              <a:rPr lang="en-US" sz="2400" dirty="0"/>
              <a:t>, made the </a:t>
            </a:r>
            <a:r>
              <a:rPr lang="en-US" sz="2400" i="1" dirty="0"/>
              <a:t>Guardian</a:t>
            </a:r>
            <a:r>
              <a:rPr lang="en-US" sz="2400" dirty="0"/>
              <a:t> into a world-famous newspaper in the 1890s.</a:t>
            </a:r>
          </a:p>
          <a:p>
            <a:endParaRPr lang="en-US" sz="2400" dirty="0"/>
          </a:p>
          <a:p>
            <a:r>
              <a:rPr lang="en-US" sz="2400" dirty="0"/>
              <a:t> </a:t>
            </a:r>
            <a:r>
              <a:rPr lang="en-US" sz="2400" i="1" dirty="0">
                <a:hlinkClick r:id="rId7"/>
              </a:rPr>
              <a:t>The Daily Telegraph</a:t>
            </a:r>
            <a:r>
              <a:rPr lang="en-US" sz="2400" dirty="0"/>
              <a:t> was first published on June 29, 1855  </a:t>
            </a:r>
            <a:endParaRPr lang="en-GB" sz="2400" dirty="0"/>
          </a:p>
          <a:p>
            <a:r>
              <a:rPr lang="en-US" sz="2400" dirty="0"/>
              <a:t>newswires / telegraph / telegrams</a:t>
            </a:r>
            <a:endParaRPr lang="en-GB" sz="2400" dirty="0"/>
          </a:p>
          <a:p>
            <a:r>
              <a:rPr lang="en-US" sz="2400" dirty="0"/>
              <a:t>radio / </a:t>
            </a:r>
            <a:r>
              <a:rPr lang="en-US" sz="2400" dirty="0" err="1"/>
              <a:t>tv</a:t>
            </a:r>
            <a:r>
              <a:rPr lang="en-US" sz="2400" dirty="0"/>
              <a:t> broadcasts </a:t>
            </a:r>
            <a:endParaRPr lang="en-GB" sz="2400" dirty="0"/>
          </a:p>
          <a:p>
            <a:r>
              <a:rPr lang="en-US" sz="2400" dirty="0"/>
              <a:t>The </a:t>
            </a:r>
            <a:r>
              <a:rPr lang="en-US" sz="2400" dirty="0">
                <a:hlinkClick r:id="rId8"/>
              </a:rPr>
              <a:t>British Broadcasting Company</a:t>
            </a:r>
            <a:r>
              <a:rPr lang="en-US" sz="2400" dirty="0"/>
              <a:t> began transmitting radio news from London in 1922, dependent entirely, by law, on the British news agencies.</a:t>
            </a:r>
            <a:r>
              <a:rPr lang="en-US" sz="2400" baseline="30000" dirty="0"/>
              <a:t>[</a:t>
            </a:r>
            <a:r>
              <a:rPr lang="en-US" sz="2400" dirty="0"/>
              <a:t>The BBC gained importance in the May 1926 general strike, during which newspapers were closed and the radio served as the only source of news for an uncertain public.  </a:t>
            </a:r>
            <a:endParaRPr lang="en-GB" sz="2400" dirty="0"/>
          </a:p>
          <a:p>
            <a:r>
              <a:rPr lang="en-US" sz="2400" dirty="0"/>
              <a:t>Internet </a:t>
            </a:r>
            <a:endParaRPr lang="en-GB" sz="2400" dirty="0"/>
          </a:p>
          <a:p>
            <a:r>
              <a:rPr lang="en-US" sz="2400" dirty="0"/>
              <a:t> </a:t>
            </a:r>
            <a:endParaRPr lang="en-GB" sz="2400" dirty="0"/>
          </a:p>
          <a:p>
            <a:r>
              <a:rPr lang="en-US" sz="2400" dirty="0"/>
              <a:t> </a:t>
            </a:r>
            <a:endParaRPr lang="en-GB" sz="2400" dirty="0"/>
          </a:p>
          <a:p>
            <a:endParaRPr lang="en-GB" sz="2400" dirty="0"/>
          </a:p>
          <a:p>
            <a:r>
              <a:rPr lang="en-US" sz="2400" dirty="0"/>
              <a:t> </a:t>
            </a:r>
            <a:endParaRPr lang="en-GB" sz="2400" dirty="0"/>
          </a:p>
          <a:p>
            <a:endParaRPr lang="en-US" dirty="0"/>
          </a:p>
        </p:txBody>
      </p:sp>
      <p:sp>
        <p:nvSpPr>
          <p:cNvPr id="4" name="Slide Number Placeholder 3"/>
          <p:cNvSpPr>
            <a:spLocks noGrp="1"/>
          </p:cNvSpPr>
          <p:nvPr>
            <p:ph type="sldNum" sz="quarter" idx="10"/>
          </p:nvPr>
        </p:nvSpPr>
        <p:spPr/>
        <p:txBody>
          <a:bodyPr/>
          <a:lstStyle/>
          <a:p>
            <a:fld id="{823CCFF4-E9B4-8C44-AAA4-AD0A7AB0649F}" type="slidenum">
              <a:rPr lang="en-US" smtClean="0"/>
              <a:t>8</a:t>
            </a:fld>
            <a:endParaRPr lang="en-US"/>
          </a:p>
        </p:txBody>
      </p:sp>
    </p:spTree>
    <p:extLst>
      <p:ext uri="{BB962C8B-B14F-4D97-AF65-F5344CB8AC3E}">
        <p14:creationId xmlns:p14="http://schemas.microsoft.com/office/powerpoint/2010/main" val="360299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A51C1-5BE4-7C42-93FB-53B2FDB16FA9}" type="slidenum">
              <a:rPr lang="en-US" smtClean="0"/>
              <a:pPr/>
              <a:t>11</a:t>
            </a:fld>
            <a:endParaRPr lang="en-US" dirty="0"/>
          </a:p>
        </p:txBody>
      </p:sp>
    </p:spTree>
    <p:extLst>
      <p:ext uri="{BB962C8B-B14F-4D97-AF65-F5344CB8AC3E}">
        <p14:creationId xmlns:p14="http://schemas.microsoft.com/office/powerpoint/2010/main" val="126780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5DE913-59CE-3E41-979F-F267E55CF459}" type="slidenum">
              <a:rPr lang="en-GB"/>
              <a:pPr>
                <a:defRPr/>
              </a:pPr>
              <a:t>12</a:t>
            </a:fld>
            <a:endParaRPr lang="en-GB"/>
          </a:p>
        </p:txBody>
      </p:sp>
      <p:sp>
        <p:nvSpPr>
          <p:cNvPr id="62466" name="Text Box 2"/>
          <p:cNvSpPr txBox="1">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62467" name="Text Box 3"/>
          <p:cNvSpPr txBox="1">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1752600" y="2190750"/>
            <a:ext cx="5562600" cy="533400"/>
          </a:xfrm>
          <a:prstGeom prst="rect">
            <a:avLst/>
          </a:prstGeom>
        </p:spPr>
        <p:txBody>
          <a:bodyPr/>
          <a:lstStyle>
            <a:lvl1pPr marL="0" indent="0">
              <a:buFontTx/>
              <a:buNone/>
              <a:defRPr sz="3000" b="1" i="0" baseline="0">
                <a:solidFill>
                  <a:schemeClr val="bg1"/>
                </a:solidFill>
                <a:latin typeface="Georgia" charset="0"/>
              </a:defRPr>
            </a:lvl1pPr>
          </a:lstStyle>
          <a:p>
            <a:pPr lvl="0"/>
            <a:r>
              <a:rPr lang="en-US" dirty="0"/>
              <a:t>Title</a:t>
            </a:r>
          </a:p>
        </p:txBody>
      </p:sp>
      <p:sp>
        <p:nvSpPr>
          <p:cNvPr id="21" name="Text Placeholder 20"/>
          <p:cNvSpPr>
            <a:spLocks noGrp="1"/>
          </p:cNvSpPr>
          <p:nvPr>
            <p:ph type="body" sz="quarter" idx="11" hasCustomPrompt="1"/>
          </p:nvPr>
        </p:nvSpPr>
        <p:spPr>
          <a:xfrm>
            <a:off x="1752600" y="2747962"/>
            <a:ext cx="5562600" cy="609600"/>
          </a:xfrm>
          <a:prstGeom prst="rect">
            <a:avLst/>
          </a:prstGeom>
        </p:spPr>
        <p:txBody>
          <a:bodyPr/>
          <a:lstStyle>
            <a:lvl1pPr marL="0" indent="0">
              <a:buFontTx/>
              <a:buNone/>
              <a:defRPr sz="2500" b="0" i="1" baseline="0">
                <a:solidFill>
                  <a:schemeClr val="bg1"/>
                </a:solidFill>
                <a:latin typeface="Georgia" charset="0"/>
              </a:defRPr>
            </a:lvl1pPr>
          </a:lstStyle>
          <a:p>
            <a:pPr lvl="0"/>
            <a:r>
              <a:rPr lang="en-US" dirty="0"/>
              <a:t>Subtitle</a:t>
            </a:r>
          </a:p>
        </p:txBody>
      </p:sp>
      <p:sp>
        <p:nvSpPr>
          <p:cNvPr id="23" name="Text Placeholder 22"/>
          <p:cNvSpPr>
            <a:spLocks noGrp="1"/>
          </p:cNvSpPr>
          <p:nvPr>
            <p:ph type="body" sz="quarter" idx="12" hasCustomPrompt="1"/>
          </p:nvPr>
        </p:nvSpPr>
        <p:spPr>
          <a:xfrm>
            <a:off x="304800" y="133350"/>
            <a:ext cx="1828800" cy="152400"/>
          </a:xfrm>
          <a:prstGeom prst="rect">
            <a:avLst/>
          </a:prstGeom>
        </p:spPr>
        <p:txBody>
          <a:bodyPr lIns="0" t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sp>
        <p:nvSpPr>
          <p:cNvPr id="24" name="Text Placeholder 22"/>
          <p:cNvSpPr>
            <a:spLocks noGrp="1"/>
          </p:cNvSpPr>
          <p:nvPr>
            <p:ph type="body" sz="quarter" idx="13" hasCustomPrompt="1"/>
          </p:nvPr>
        </p:nvSpPr>
        <p:spPr>
          <a:xfrm>
            <a:off x="2880000" y="133350"/>
            <a:ext cx="1828800" cy="152400"/>
          </a:xfrm>
          <a:prstGeom prst="rect">
            <a:avLst/>
          </a:prstGeom>
        </p:spPr>
        <p:txBody>
          <a:bodyPr lIns="0" tIns="0" r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1323865765"/>
      </p:ext>
    </p:extLst>
  </p:cSld>
  <p:clrMapOvr>
    <a:masterClrMapping/>
  </p:clrMapOvr>
  <p:extLst mod="1">
    <p:ext uri="{DCECCB84-F9BA-43D5-87BE-67443E8EF086}">
      <p15:sldGuideLst xmlns:p15="http://schemas.microsoft.com/office/powerpoint/2012/main">
        <p15:guide id="1" orient="horz" pos="18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image slid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9FEFB5-6995-F04F-8041-B8A1C9ADA7C9}"/>
              </a:ext>
            </a:extLst>
          </p:cNvPr>
          <p:cNvSpPr/>
          <p:nvPr userDrawn="1"/>
        </p:nvSpPr>
        <p:spPr>
          <a:xfrm>
            <a:off x="-17586" y="0"/>
            <a:ext cx="30492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AC63F2C-648E-5E4C-950F-42E95C37D1E2}"/>
              </a:ext>
            </a:extLst>
          </p:cNvPr>
          <p:cNvSpPr>
            <a:spLocks noGrp="1"/>
          </p:cNvSpPr>
          <p:nvPr>
            <p:ph type="pic" sz="quarter" idx="13"/>
          </p:nvPr>
        </p:nvSpPr>
        <p:spPr>
          <a:xfrm>
            <a:off x="3028949" y="0"/>
            <a:ext cx="6115051" cy="5143500"/>
          </a:xfrm>
          <a:prstGeom prst="rect">
            <a:avLst/>
          </a:prstGeom>
        </p:spPr>
        <p:txBody>
          <a:bodyPr anchor="ctr" anchorCtr="0"/>
          <a:lstStyle>
            <a:lvl1pPr marL="0" indent="0" algn="ctr">
              <a:buNone/>
              <a:defRPr/>
            </a:lvl1pPr>
          </a:lstStyle>
          <a:p>
            <a:endParaRPr lang="en-US" dirty="0"/>
          </a:p>
        </p:txBody>
      </p:sp>
      <p:sp>
        <p:nvSpPr>
          <p:cNvPr id="10" name="Text Placeholder 9"/>
          <p:cNvSpPr>
            <a:spLocks noGrp="1"/>
          </p:cNvSpPr>
          <p:nvPr>
            <p:ph type="body" sz="quarter" idx="12"/>
          </p:nvPr>
        </p:nvSpPr>
        <p:spPr>
          <a:xfrm>
            <a:off x="76200" y="4019550"/>
            <a:ext cx="2895600" cy="990600"/>
          </a:xfrm>
          <a:prstGeom prst="rect">
            <a:avLst/>
          </a:prstGeom>
        </p:spPr>
        <p:txBody>
          <a:bodyPr/>
          <a:lstStyle>
            <a:lvl1pPr marL="0" indent="0">
              <a:lnSpc>
                <a:spcPct val="100000"/>
              </a:lnSpc>
              <a:spcBef>
                <a:spcPts val="0"/>
              </a:spcBef>
              <a:buFontTx/>
              <a:buNone/>
              <a:defRPr sz="1100" baseline="0">
                <a:solidFill>
                  <a:schemeClr val="bg1"/>
                </a:solidFill>
                <a:latin typeface="Georgia" charset="0"/>
              </a:defRPr>
            </a:lvl1pPr>
            <a:lvl2pPr>
              <a:defRPr sz="1100" baseline="0">
                <a:solidFill>
                  <a:schemeClr val="bg1"/>
                </a:solidFill>
                <a:latin typeface="Georgia" charset="0"/>
              </a:defRPr>
            </a:lvl2pPr>
            <a:lvl3pPr>
              <a:defRPr sz="1100" baseline="0">
                <a:solidFill>
                  <a:schemeClr val="bg1"/>
                </a:solidFill>
                <a:latin typeface="Georgia" charset="0"/>
              </a:defRPr>
            </a:lvl3pPr>
            <a:lvl4pPr>
              <a:defRPr sz="1100" baseline="0">
                <a:solidFill>
                  <a:schemeClr val="bg1"/>
                </a:solidFill>
                <a:latin typeface="Georgia" charset="0"/>
              </a:defRPr>
            </a:lvl4pPr>
            <a:lvl5pPr>
              <a:defRPr sz="1100" baseline="0">
                <a:solidFill>
                  <a:schemeClr val="bg1"/>
                </a:solidFill>
                <a:latin typeface="Georgia" charset="0"/>
              </a:defRPr>
            </a:lvl5pPr>
          </a:lstStyle>
          <a:p>
            <a:pPr lvl="0"/>
            <a:r>
              <a:rPr lang="en-US" dirty="0"/>
              <a:t>Click to edit Master text styles</a:t>
            </a:r>
          </a:p>
        </p:txBody>
      </p:sp>
      <p:sp>
        <p:nvSpPr>
          <p:cNvPr id="6" name="Text Placeholder 4"/>
          <p:cNvSpPr>
            <a:spLocks noGrp="1"/>
          </p:cNvSpPr>
          <p:nvPr>
            <p:ph type="body" sz="quarter" idx="10" hasCustomPrompt="1"/>
          </p:nvPr>
        </p:nvSpPr>
        <p:spPr>
          <a:xfrm>
            <a:off x="76200" y="133350"/>
            <a:ext cx="2743200" cy="1504950"/>
          </a:xfrm>
          <a:prstGeom prst="rect">
            <a:avLst/>
          </a:prstGeom>
        </p:spPr>
        <p:txBody>
          <a:bodyPr/>
          <a:lstStyle>
            <a:lvl1pPr marL="0" indent="0">
              <a:lnSpc>
                <a:spcPct val="100000"/>
              </a:lnSpc>
              <a:spcBef>
                <a:spcPts val="0"/>
              </a:spcBef>
              <a:buFontTx/>
              <a:buNone/>
              <a:defRPr sz="2400" b="1" i="0" baseline="0">
                <a:solidFill>
                  <a:schemeClr val="bg1"/>
                </a:solidFill>
                <a:latin typeface="Georgia" charset="0"/>
              </a:defRPr>
            </a:lvl1pPr>
          </a:lstStyle>
          <a:p>
            <a:pPr lvl="0"/>
            <a:r>
              <a:rPr lang="en-US" dirty="0"/>
              <a:t>Title goes </a:t>
            </a:r>
            <a:br>
              <a:rPr lang="en-US" dirty="0"/>
            </a:br>
            <a:r>
              <a:rPr lang="en-US" dirty="0"/>
              <a:t>here</a:t>
            </a:r>
          </a:p>
        </p:txBody>
      </p:sp>
    </p:spTree>
    <p:extLst>
      <p:ext uri="{BB962C8B-B14F-4D97-AF65-F5344CB8AC3E}">
        <p14:creationId xmlns:p14="http://schemas.microsoft.com/office/powerpoint/2010/main" val="97796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image slide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7823DF-82D5-F742-94F6-A3B72FF239DA}"/>
              </a:ext>
            </a:extLst>
          </p:cNvPr>
          <p:cNvSpPr/>
          <p:nvPr userDrawn="1"/>
        </p:nvSpPr>
        <p:spPr>
          <a:xfrm>
            <a:off x="-17586" y="0"/>
            <a:ext cx="30492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3933F289-5895-F84F-8522-8C3FB06B16DF}"/>
              </a:ext>
            </a:extLst>
          </p:cNvPr>
          <p:cNvSpPr>
            <a:spLocks noGrp="1"/>
          </p:cNvSpPr>
          <p:nvPr>
            <p:ph type="pic" sz="quarter" idx="13"/>
          </p:nvPr>
        </p:nvSpPr>
        <p:spPr>
          <a:xfrm>
            <a:off x="3028949" y="0"/>
            <a:ext cx="6115051" cy="5143500"/>
          </a:xfrm>
          <a:prstGeom prst="rect">
            <a:avLst/>
          </a:prstGeom>
        </p:spPr>
        <p:txBody>
          <a:bodyPr anchor="ctr" anchorCtr="0"/>
          <a:lstStyle>
            <a:lvl1pPr marL="0" indent="0" algn="ctr">
              <a:buNone/>
              <a:defRPr/>
            </a:lvl1pPr>
          </a:lstStyle>
          <a:p>
            <a:endParaRPr lang="en-US" dirty="0"/>
          </a:p>
        </p:txBody>
      </p:sp>
      <p:sp>
        <p:nvSpPr>
          <p:cNvPr id="10" name="Text Placeholder 9"/>
          <p:cNvSpPr>
            <a:spLocks noGrp="1"/>
          </p:cNvSpPr>
          <p:nvPr>
            <p:ph type="body" sz="quarter" idx="12"/>
          </p:nvPr>
        </p:nvSpPr>
        <p:spPr>
          <a:xfrm>
            <a:off x="76200" y="4019550"/>
            <a:ext cx="2895600" cy="990600"/>
          </a:xfrm>
          <a:prstGeom prst="rect">
            <a:avLst/>
          </a:prstGeom>
        </p:spPr>
        <p:txBody>
          <a:bodyPr/>
          <a:lstStyle>
            <a:lvl1pPr marL="0" indent="0">
              <a:lnSpc>
                <a:spcPct val="100000"/>
              </a:lnSpc>
              <a:spcBef>
                <a:spcPts val="0"/>
              </a:spcBef>
              <a:buFontTx/>
              <a:buNone/>
              <a:defRPr sz="1100" baseline="0">
                <a:solidFill>
                  <a:schemeClr val="bg1"/>
                </a:solidFill>
                <a:latin typeface="Georgia" charset="0"/>
              </a:defRPr>
            </a:lvl1pPr>
            <a:lvl2pPr>
              <a:defRPr sz="1100" baseline="0">
                <a:solidFill>
                  <a:schemeClr val="bg1"/>
                </a:solidFill>
                <a:latin typeface="Georgia" charset="0"/>
              </a:defRPr>
            </a:lvl2pPr>
            <a:lvl3pPr>
              <a:defRPr sz="1100" baseline="0">
                <a:solidFill>
                  <a:schemeClr val="bg1"/>
                </a:solidFill>
                <a:latin typeface="Georgia" charset="0"/>
              </a:defRPr>
            </a:lvl3pPr>
            <a:lvl4pPr>
              <a:defRPr sz="1100" baseline="0">
                <a:solidFill>
                  <a:schemeClr val="bg1"/>
                </a:solidFill>
                <a:latin typeface="Georgia" charset="0"/>
              </a:defRPr>
            </a:lvl4pPr>
            <a:lvl5pPr>
              <a:defRPr sz="1100" baseline="0">
                <a:solidFill>
                  <a:schemeClr val="bg1"/>
                </a:solidFill>
                <a:latin typeface="Georgia" charset="0"/>
              </a:defRPr>
            </a:lvl5pPr>
          </a:lstStyle>
          <a:p>
            <a:pPr lvl="0"/>
            <a:r>
              <a:rPr lang="en-US" dirty="0"/>
              <a:t>Click to edit Master text styles</a:t>
            </a:r>
          </a:p>
        </p:txBody>
      </p:sp>
      <p:sp>
        <p:nvSpPr>
          <p:cNvPr id="6" name="Text Placeholder 4"/>
          <p:cNvSpPr>
            <a:spLocks noGrp="1"/>
          </p:cNvSpPr>
          <p:nvPr>
            <p:ph type="body" sz="quarter" idx="10" hasCustomPrompt="1"/>
          </p:nvPr>
        </p:nvSpPr>
        <p:spPr>
          <a:xfrm>
            <a:off x="76200" y="133350"/>
            <a:ext cx="2743200" cy="1504950"/>
          </a:xfrm>
          <a:prstGeom prst="rect">
            <a:avLst/>
          </a:prstGeom>
        </p:spPr>
        <p:txBody>
          <a:bodyPr/>
          <a:lstStyle>
            <a:lvl1pPr marL="0" indent="0">
              <a:lnSpc>
                <a:spcPct val="100000"/>
              </a:lnSpc>
              <a:spcBef>
                <a:spcPts val="0"/>
              </a:spcBef>
              <a:buFontTx/>
              <a:buNone/>
              <a:defRPr sz="2400" b="1" i="0" baseline="0">
                <a:solidFill>
                  <a:schemeClr val="bg1"/>
                </a:solidFill>
                <a:latin typeface="Georgia" charset="0"/>
              </a:defRPr>
            </a:lvl1pPr>
          </a:lstStyle>
          <a:p>
            <a:pPr lvl="0"/>
            <a:r>
              <a:rPr lang="en-US" dirty="0"/>
              <a:t>Title goes </a:t>
            </a:r>
            <a:br>
              <a:rPr lang="en-US" dirty="0"/>
            </a:br>
            <a:r>
              <a:rPr lang="en-US" dirty="0"/>
              <a:t>here</a:t>
            </a:r>
          </a:p>
        </p:txBody>
      </p:sp>
    </p:spTree>
    <p:extLst>
      <p:ext uri="{BB962C8B-B14F-4D97-AF65-F5344CB8AC3E}">
        <p14:creationId xmlns:p14="http://schemas.microsoft.com/office/powerpoint/2010/main" val="360439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425BDDDE-7AA4-1345-836B-F30452F4CB9D}" type="datetimeFigureOut">
              <a:rPr lang="en-US" smtClean="0"/>
              <a:t>11/23/2018</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3F5727C-149C-A745-BBB4-C7AE5F670E96}" type="slidenum">
              <a:rPr lang="en-US" smtClean="0"/>
              <a:t>‹#›</a:t>
            </a:fld>
            <a:endParaRPr lang="en-US"/>
          </a:p>
        </p:txBody>
      </p:sp>
    </p:spTree>
    <p:extLst>
      <p:ext uri="{BB962C8B-B14F-4D97-AF65-F5344CB8AC3E}">
        <p14:creationId xmlns:p14="http://schemas.microsoft.com/office/powerpoint/2010/main" val="1326940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text page">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2743200" y="111760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9" name="Text Placeholder 20"/>
          <p:cNvSpPr>
            <a:spLocks noGrp="1"/>
          </p:cNvSpPr>
          <p:nvPr>
            <p:ph type="body" sz="quarter" idx="11" hasCustomPrompt="1"/>
          </p:nvPr>
        </p:nvSpPr>
        <p:spPr>
          <a:xfrm>
            <a:off x="2743200" y="158115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33" name="Text Placeholder 22"/>
          <p:cNvSpPr>
            <a:spLocks noGrp="1"/>
          </p:cNvSpPr>
          <p:nvPr>
            <p:ph type="body" sz="quarter" idx="15" hasCustomPrompt="1"/>
          </p:nvPr>
        </p:nvSpPr>
        <p:spPr>
          <a:xfrm>
            <a:off x="2819400" y="2114550"/>
            <a:ext cx="3810000" cy="22860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Lorem</a:t>
            </a:r>
            <a:r>
              <a:rPr lang="en-US" dirty="0"/>
              <a:t> </a:t>
            </a:r>
            <a:r>
              <a:rPr lang="en-US" sz="1100" spc="-23" dirty="0" err="1">
                <a:latin typeface="Georgia"/>
                <a:cs typeface="Georgia"/>
              </a:rPr>
              <a:t>Henihi</a:t>
            </a:r>
            <a:r>
              <a:rPr lang="en-US" sz="1100" spc="-23" dirty="0">
                <a:latin typeface="Georgia"/>
                <a:cs typeface="Georgia"/>
              </a:rPr>
              <a:t> it </a:t>
            </a:r>
            <a:r>
              <a:rPr lang="en-US" sz="1100" spc="-11" dirty="0" err="1">
                <a:latin typeface="Georgia"/>
                <a:cs typeface="Georgia"/>
              </a:rPr>
              <a:t>es</a:t>
            </a:r>
            <a:r>
              <a:rPr lang="en-US" sz="1100" spc="-11" dirty="0">
                <a:latin typeface="Georgia"/>
                <a:cs typeface="Georgia"/>
              </a:rPr>
              <a:t> </a:t>
            </a:r>
            <a:r>
              <a:rPr lang="en-US" sz="1100" spc="-9" dirty="0" err="1">
                <a:latin typeface="Georgia"/>
                <a:cs typeface="Georgia"/>
              </a:rPr>
              <a:t>im</a:t>
            </a:r>
            <a:r>
              <a:rPr lang="en-US" sz="1100" spc="-9" dirty="0">
                <a:latin typeface="Georgia"/>
                <a:cs typeface="Georgia"/>
              </a:rPr>
              <a:t> </a:t>
            </a:r>
            <a:r>
              <a:rPr lang="en-US" sz="1100" spc="-20" dirty="0" err="1">
                <a:latin typeface="Georgia"/>
                <a:cs typeface="Georgia"/>
              </a:rPr>
              <a:t>dolese</a:t>
            </a:r>
            <a:r>
              <a:rPr lang="en-US" sz="1100" spc="-20" dirty="0">
                <a:latin typeface="Georgia"/>
                <a:cs typeface="Georgia"/>
              </a:rPr>
              <a:t> </a:t>
            </a:r>
            <a:r>
              <a:rPr lang="en-US" sz="1100" spc="-20" dirty="0" err="1">
                <a:latin typeface="Georgia"/>
                <a:cs typeface="Georgia"/>
              </a:rPr>
              <a:t>excea</a:t>
            </a:r>
            <a:r>
              <a:rPr lang="en-US" sz="1100" spc="-20" dirty="0">
                <a:latin typeface="Georgia"/>
                <a:cs typeface="Georgia"/>
              </a:rPr>
              <a:t> </a:t>
            </a:r>
            <a:r>
              <a:rPr lang="en-US" sz="1100" spc="-14" dirty="0" err="1">
                <a:latin typeface="Georgia"/>
                <a:cs typeface="Georgia"/>
              </a:rPr>
              <a:t>que</a:t>
            </a:r>
            <a:r>
              <a:rPr lang="en-US" sz="1100" spc="-14" dirty="0">
                <a:latin typeface="Georgia"/>
                <a:cs typeface="Georgia"/>
              </a:rPr>
              <a:t> </a:t>
            </a:r>
            <a:r>
              <a:rPr lang="en-US" sz="1100" spc="-11" dirty="0">
                <a:latin typeface="Georgia"/>
                <a:cs typeface="Georgia"/>
              </a:rPr>
              <a:t>id </a:t>
            </a:r>
            <a:r>
              <a:rPr lang="en-US" sz="1100" spc="-23" dirty="0" err="1">
                <a:latin typeface="Georgia"/>
                <a:cs typeface="Georgia"/>
              </a:rPr>
              <a:t>moloruptas</a:t>
            </a:r>
            <a:r>
              <a:rPr lang="en-US" sz="1100" spc="-23" dirty="0">
                <a:latin typeface="Georgia"/>
                <a:cs typeface="Georgia"/>
              </a:rPr>
              <a:t> </a:t>
            </a:r>
            <a:r>
              <a:rPr lang="en-US" sz="1100" spc="-25" dirty="0" err="1">
                <a:latin typeface="Georgia"/>
                <a:cs typeface="Georgia"/>
              </a:rPr>
              <a:t>atem</a:t>
            </a:r>
            <a:r>
              <a:rPr lang="en-US" sz="1100" spc="-25" dirty="0">
                <a:latin typeface="Georgia"/>
                <a:cs typeface="Georgia"/>
              </a:rPr>
              <a:t>  </a:t>
            </a:r>
            <a:r>
              <a:rPr lang="en-US" sz="1100" spc="-23" dirty="0" err="1">
                <a:latin typeface="Georgia"/>
                <a:cs typeface="Georgia"/>
              </a:rPr>
              <a:t>laboreperum</a:t>
            </a:r>
            <a:r>
              <a:rPr lang="en-US" sz="1100" spc="-23" dirty="0">
                <a:latin typeface="Georgia"/>
                <a:cs typeface="Georgia"/>
              </a:rPr>
              <a:t> </a:t>
            </a:r>
            <a:r>
              <a:rPr lang="en-US" sz="1100" spc="-16" dirty="0" err="1">
                <a:latin typeface="Georgia"/>
                <a:cs typeface="Georgia"/>
              </a:rPr>
              <a:t>eos</a:t>
            </a:r>
            <a:r>
              <a:rPr lang="en-US" sz="1100" spc="-16" dirty="0">
                <a:latin typeface="Georgia"/>
                <a:cs typeface="Georgia"/>
              </a:rPr>
              <a:t> </a:t>
            </a:r>
            <a:r>
              <a:rPr lang="en-US" sz="1100" spc="-14" dirty="0">
                <a:latin typeface="Georgia"/>
                <a:cs typeface="Georgia"/>
              </a:rPr>
              <a:t>sum qui </a:t>
            </a:r>
            <a:r>
              <a:rPr lang="en-US" sz="1100" spc="-20" dirty="0" err="1">
                <a:latin typeface="Georgia"/>
                <a:cs typeface="Georgia"/>
              </a:rPr>
              <a:t>optat</a:t>
            </a:r>
            <a:r>
              <a:rPr lang="en-US" sz="1100" spc="-20" dirty="0">
                <a:latin typeface="Georgia"/>
                <a:cs typeface="Georgia"/>
              </a:rPr>
              <a:t> </a:t>
            </a:r>
            <a:r>
              <a:rPr lang="en-US" sz="1100" spc="-20" dirty="0" err="1">
                <a:latin typeface="Georgia"/>
                <a:cs typeface="Georgia"/>
              </a:rPr>
              <a:t>ilit</a:t>
            </a:r>
            <a:r>
              <a:rPr lang="en-US" sz="1100" spc="-20" dirty="0">
                <a:latin typeface="Georgia"/>
                <a:cs typeface="Georgia"/>
              </a:rPr>
              <a:t> </a:t>
            </a:r>
            <a:r>
              <a:rPr lang="en-US" sz="1100" spc="-20" dirty="0" err="1">
                <a:latin typeface="Georgia"/>
                <a:cs typeface="Georgia"/>
              </a:rPr>
              <a:t>adicae</a:t>
            </a:r>
            <a:r>
              <a:rPr lang="en-US" sz="1100" spc="-20" dirty="0">
                <a:latin typeface="Georgia"/>
                <a:cs typeface="Georgia"/>
              </a:rPr>
              <a:t> </a:t>
            </a:r>
            <a:r>
              <a:rPr lang="en-US" sz="1100" spc="-18" dirty="0" err="1">
                <a:latin typeface="Georgia"/>
                <a:cs typeface="Georgia"/>
              </a:rPr>
              <a:t>modi</a:t>
            </a:r>
            <a:r>
              <a:rPr lang="en-US" sz="1100" spc="-18" dirty="0">
                <a:latin typeface="Georgia"/>
                <a:cs typeface="Georgia"/>
              </a:rPr>
              <a:t> </a:t>
            </a:r>
            <a:r>
              <a:rPr lang="en-US" sz="1100" spc="-25" dirty="0" err="1">
                <a:latin typeface="Georgia"/>
                <a:cs typeface="Georgia"/>
              </a:rPr>
              <a:t>debis</a:t>
            </a:r>
            <a:r>
              <a:rPr lang="en-US" sz="1100" spc="-25" dirty="0">
                <a:latin typeface="Georgia"/>
                <a:cs typeface="Georgia"/>
              </a:rPr>
              <a:t>  </a:t>
            </a:r>
            <a:r>
              <a:rPr lang="en-US" sz="1100" spc="-16" dirty="0" err="1">
                <a:latin typeface="Georgia"/>
                <a:cs typeface="Georgia"/>
              </a:rPr>
              <a:t>aut</a:t>
            </a:r>
            <a:r>
              <a:rPr lang="en-US" sz="1100" spc="-16" dirty="0">
                <a:latin typeface="Georgia"/>
                <a:cs typeface="Georgia"/>
              </a:rPr>
              <a:t> </a:t>
            </a:r>
            <a:r>
              <a:rPr lang="en-US" sz="1100" spc="-23" dirty="0" err="1">
                <a:latin typeface="Georgia"/>
                <a:cs typeface="Georgia"/>
              </a:rPr>
              <a:t>lacculpa</a:t>
            </a:r>
            <a:r>
              <a:rPr lang="en-US" sz="1100" spc="-23" dirty="0">
                <a:latin typeface="Georgia"/>
                <a:cs typeface="Georgia"/>
              </a:rPr>
              <a:t> </a:t>
            </a:r>
            <a:r>
              <a:rPr lang="en-US" sz="1100" spc="-16" dirty="0">
                <a:latin typeface="Georgia"/>
                <a:cs typeface="Georgia"/>
              </a:rPr>
              <a:t>arum </a:t>
            </a:r>
            <a:r>
              <a:rPr lang="en-US" sz="1100" spc="-18" dirty="0" err="1">
                <a:latin typeface="Georgia"/>
                <a:cs typeface="Georgia"/>
              </a:rPr>
              <a:t>quibus</a:t>
            </a:r>
            <a:r>
              <a:rPr lang="en-US" sz="1100" spc="-18" dirty="0">
                <a:latin typeface="Georgia"/>
                <a:cs typeface="Georgia"/>
              </a:rPr>
              <a:t> </a:t>
            </a:r>
            <a:r>
              <a:rPr lang="en-US" sz="1100" spc="-20" dirty="0" err="1">
                <a:latin typeface="Georgia"/>
                <a:cs typeface="Georgia"/>
              </a:rPr>
              <a:t>nihit</a:t>
            </a:r>
            <a:r>
              <a:rPr lang="en-US" sz="1100" spc="-20" dirty="0">
                <a:latin typeface="Georgia"/>
                <a:cs typeface="Georgia"/>
              </a:rPr>
              <a:t> </a:t>
            </a:r>
            <a:r>
              <a:rPr lang="en-US" sz="1100" spc="-14" dirty="0">
                <a:latin typeface="Georgia"/>
                <a:cs typeface="Georgia"/>
              </a:rPr>
              <a:t>quo </a:t>
            </a:r>
            <a:r>
              <a:rPr lang="en-US" sz="1100" spc="-11" dirty="0">
                <a:latin typeface="Georgia"/>
                <a:cs typeface="Georgia"/>
              </a:rPr>
              <a:t>et </a:t>
            </a:r>
            <a:r>
              <a:rPr lang="en-US" sz="1100" spc="-23" dirty="0">
                <a:latin typeface="Georgia"/>
                <a:cs typeface="Georgia"/>
              </a:rPr>
              <a:t>fugit, </a:t>
            </a:r>
            <a:r>
              <a:rPr lang="en-US" sz="1100" spc="-18" dirty="0" err="1">
                <a:latin typeface="Georgia"/>
                <a:cs typeface="Georgia"/>
              </a:rPr>
              <a:t>ulpa</a:t>
            </a:r>
            <a:r>
              <a:rPr lang="en-US" sz="1100" spc="-18" dirty="0">
                <a:latin typeface="Georgia"/>
                <a:cs typeface="Georgia"/>
              </a:rPr>
              <a:t> </a:t>
            </a:r>
            <a:r>
              <a:rPr lang="en-US" sz="1100" spc="-25" dirty="0" err="1">
                <a:latin typeface="Georgia"/>
                <a:cs typeface="Georgia"/>
              </a:rPr>
              <a:t>abolr</a:t>
            </a:r>
            <a:r>
              <a:rPr lang="en-US" sz="1100" spc="-25" dirty="0">
                <a:latin typeface="Georgia"/>
                <a:cs typeface="Georgia"/>
              </a:rPr>
              <a:t>  </a:t>
            </a:r>
            <a:r>
              <a:rPr lang="en-US" sz="1100" spc="-14" dirty="0" err="1">
                <a:latin typeface="Georgia"/>
                <a:cs typeface="Georgia"/>
              </a:rPr>
              <a:t>emp</a:t>
            </a:r>
            <a:r>
              <a:rPr lang="en-US" sz="1100" spc="-59" dirty="0">
                <a:latin typeface="Georgia"/>
                <a:cs typeface="Georgia"/>
              </a:rPr>
              <a:t> </a:t>
            </a:r>
            <a:r>
              <a:rPr lang="en-US" sz="1100" spc="-23" dirty="0" err="1">
                <a:latin typeface="Georgia"/>
                <a:cs typeface="Georgia"/>
              </a:rPr>
              <a:t>orerferion</a:t>
            </a:r>
            <a:r>
              <a:rPr lang="en-US" sz="1100" spc="-57" dirty="0">
                <a:latin typeface="Georgia"/>
                <a:cs typeface="Georgia"/>
              </a:rPr>
              <a:t> </a:t>
            </a:r>
            <a:r>
              <a:rPr lang="en-US" sz="1100" spc="-18" dirty="0" err="1">
                <a:latin typeface="Georgia"/>
                <a:cs typeface="Georgia"/>
              </a:rPr>
              <a:t>est</a:t>
            </a:r>
            <a:r>
              <a:rPr lang="en-US" sz="1100" spc="-18" dirty="0">
                <a:latin typeface="Georgia"/>
                <a:cs typeface="Georgia"/>
              </a:rPr>
              <a:t>,</a:t>
            </a:r>
            <a:r>
              <a:rPr lang="en-US" sz="1100" spc="-59" dirty="0">
                <a:latin typeface="Georgia"/>
                <a:cs typeface="Georgia"/>
              </a:rPr>
              <a:t> </a:t>
            </a:r>
            <a:r>
              <a:rPr lang="en-US" sz="1100" spc="-16" dirty="0" err="1">
                <a:latin typeface="Georgia"/>
                <a:cs typeface="Georgia"/>
              </a:rPr>
              <a:t>cus</a:t>
            </a:r>
            <a:r>
              <a:rPr lang="en-US" sz="1100" spc="-57" dirty="0">
                <a:latin typeface="Georgia"/>
                <a:cs typeface="Georgia"/>
              </a:rPr>
              <a:t> </a:t>
            </a:r>
            <a:r>
              <a:rPr lang="en-US" sz="1100" spc="-14" dirty="0" err="1">
                <a:latin typeface="Georgia"/>
                <a:cs typeface="Georgia"/>
              </a:rPr>
              <a:t>eum</a:t>
            </a:r>
            <a:r>
              <a:rPr lang="en-US" sz="1100" spc="-59" dirty="0">
                <a:latin typeface="Georgia"/>
                <a:cs typeface="Georgia"/>
              </a:rPr>
              <a:t> </a:t>
            </a:r>
            <a:r>
              <a:rPr lang="en-US" sz="1100" spc="-11" dirty="0">
                <a:latin typeface="Georgia"/>
                <a:cs typeface="Georgia"/>
              </a:rPr>
              <a:t>re</a:t>
            </a:r>
            <a:r>
              <a:rPr lang="en-US" sz="1100" spc="-57" dirty="0">
                <a:latin typeface="Georgia"/>
                <a:cs typeface="Georgia"/>
              </a:rPr>
              <a:t> </a:t>
            </a:r>
            <a:r>
              <a:rPr lang="en-US" sz="1100" spc="-23" dirty="0" err="1">
                <a:latin typeface="Georgia"/>
                <a:cs typeface="Georgia"/>
              </a:rPr>
              <a:t>doluptatur</a:t>
            </a:r>
            <a:r>
              <a:rPr lang="en-US" sz="1100" spc="-57" dirty="0">
                <a:latin typeface="Georgia"/>
                <a:cs typeface="Georgia"/>
              </a:rPr>
              <a:t> </a:t>
            </a:r>
            <a:r>
              <a:rPr lang="en-US" sz="1100" spc="-14" dirty="0">
                <a:latin typeface="Georgia"/>
                <a:cs typeface="Georgia"/>
              </a:rPr>
              <a:t>min</a:t>
            </a:r>
            <a:r>
              <a:rPr lang="en-US" sz="1100" spc="-57" dirty="0">
                <a:latin typeface="Georgia"/>
                <a:cs typeface="Georgia"/>
              </a:rPr>
              <a:t> </a:t>
            </a:r>
            <a:r>
              <a:rPr lang="en-US" sz="1100" spc="-11" dirty="0">
                <a:latin typeface="Georgia"/>
                <a:cs typeface="Georgia"/>
              </a:rPr>
              <a:t>re</a:t>
            </a:r>
            <a:r>
              <a:rPr lang="en-US" sz="1100" spc="-57" dirty="0">
                <a:latin typeface="Georgia"/>
                <a:cs typeface="Georgia"/>
              </a:rPr>
              <a:t> </a:t>
            </a:r>
            <a:r>
              <a:rPr lang="en-US" sz="1100" spc="-25" dirty="0">
                <a:latin typeface="Georgia"/>
                <a:cs typeface="Georgia"/>
              </a:rPr>
              <a:t>quod  </a:t>
            </a:r>
            <a:r>
              <a:rPr lang="en-US" sz="1100" spc="-18" dirty="0" err="1">
                <a:latin typeface="Georgia"/>
                <a:cs typeface="Georgia"/>
              </a:rPr>
              <a:t>chdu</a:t>
            </a:r>
            <a:r>
              <a:rPr lang="en-US" sz="1100" spc="-57" dirty="0">
                <a:latin typeface="Georgia"/>
                <a:cs typeface="Georgia"/>
              </a:rPr>
              <a:t> </a:t>
            </a:r>
            <a:r>
              <a:rPr lang="en-US" sz="1100" spc="-25" dirty="0" err="1">
                <a:latin typeface="Georgia"/>
                <a:cs typeface="Georgia"/>
              </a:rPr>
              <a:t>etur</a:t>
            </a:r>
            <a:r>
              <a:rPr lang="en-US" sz="1100" spc="-25" dirty="0">
                <a:latin typeface="Georgia"/>
                <a:cs typeface="Georgi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spc="-25" dirty="0">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Lorem</a:t>
            </a:r>
            <a:r>
              <a:rPr lang="en-US" dirty="0"/>
              <a:t> </a:t>
            </a:r>
            <a:r>
              <a:rPr lang="en-US" sz="1100" spc="-23" dirty="0" err="1">
                <a:latin typeface="Georgia"/>
                <a:cs typeface="Georgia"/>
              </a:rPr>
              <a:t>Henihi</a:t>
            </a:r>
            <a:r>
              <a:rPr lang="en-US" sz="1100" spc="-23" dirty="0">
                <a:latin typeface="Georgia"/>
                <a:cs typeface="Georgia"/>
              </a:rPr>
              <a:t> it </a:t>
            </a:r>
            <a:r>
              <a:rPr lang="en-US" sz="1100" spc="-11" dirty="0" err="1">
                <a:latin typeface="Georgia"/>
                <a:cs typeface="Georgia"/>
              </a:rPr>
              <a:t>es</a:t>
            </a:r>
            <a:r>
              <a:rPr lang="en-US" sz="1100" spc="-11" dirty="0">
                <a:latin typeface="Georgia"/>
                <a:cs typeface="Georgia"/>
              </a:rPr>
              <a:t> </a:t>
            </a:r>
            <a:r>
              <a:rPr lang="en-US" sz="1100" spc="-9" dirty="0" err="1">
                <a:latin typeface="Georgia"/>
                <a:cs typeface="Georgia"/>
              </a:rPr>
              <a:t>im</a:t>
            </a:r>
            <a:r>
              <a:rPr lang="en-US" sz="1100" spc="-9" dirty="0">
                <a:latin typeface="Georgia"/>
                <a:cs typeface="Georgia"/>
              </a:rPr>
              <a:t> </a:t>
            </a:r>
            <a:r>
              <a:rPr lang="en-US" sz="1100" spc="-20" dirty="0" err="1">
                <a:latin typeface="Georgia"/>
                <a:cs typeface="Georgia"/>
              </a:rPr>
              <a:t>dolese</a:t>
            </a:r>
            <a:r>
              <a:rPr lang="en-US" sz="1100" spc="-20" dirty="0">
                <a:latin typeface="Georgia"/>
                <a:cs typeface="Georgia"/>
              </a:rPr>
              <a:t> </a:t>
            </a:r>
            <a:r>
              <a:rPr lang="en-US" sz="1100" spc="-20" dirty="0" err="1">
                <a:latin typeface="Georgia"/>
                <a:cs typeface="Georgia"/>
              </a:rPr>
              <a:t>excea</a:t>
            </a:r>
            <a:r>
              <a:rPr lang="en-US" sz="1100" spc="-20" dirty="0">
                <a:latin typeface="Georgia"/>
                <a:cs typeface="Georgia"/>
              </a:rPr>
              <a:t> </a:t>
            </a:r>
            <a:r>
              <a:rPr lang="en-US" sz="1100" spc="-14" dirty="0" err="1">
                <a:latin typeface="Georgia"/>
                <a:cs typeface="Georgia"/>
              </a:rPr>
              <a:t>que</a:t>
            </a:r>
            <a:r>
              <a:rPr lang="en-US" sz="1100" spc="-14" dirty="0">
                <a:latin typeface="Georgia"/>
                <a:cs typeface="Georgia"/>
              </a:rPr>
              <a:t> </a:t>
            </a:r>
            <a:r>
              <a:rPr lang="en-US" sz="1100" spc="-11" dirty="0">
                <a:latin typeface="Georgia"/>
                <a:cs typeface="Georgia"/>
              </a:rPr>
              <a:t>id </a:t>
            </a:r>
            <a:r>
              <a:rPr lang="en-US" sz="1100" spc="-23" dirty="0" err="1">
                <a:latin typeface="Georgia"/>
                <a:cs typeface="Georgia"/>
              </a:rPr>
              <a:t>moloruptas</a:t>
            </a:r>
            <a:r>
              <a:rPr lang="en-US" sz="1100" spc="-23" dirty="0">
                <a:latin typeface="Georgia"/>
                <a:cs typeface="Georgia"/>
              </a:rPr>
              <a:t> </a:t>
            </a:r>
            <a:r>
              <a:rPr lang="en-US" sz="1100" spc="-25" dirty="0" err="1">
                <a:latin typeface="Georgia"/>
                <a:cs typeface="Georgia"/>
              </a:rPr>
              <a:t>atem</a:t>
            </a:r>
            <a:r>
              <a:rPr lang="en-US" sz="1100" spc="-25" dirty="0">
                <a:latin typeface="Georgia"/>
                <a:cs typeface="Georgia"/>
              </a:rPr>
              <a:t>  </a:t>
            </a:r>
            <a:r>
              <a:rPr lang="en-US" sz="1100" spc="-23" dirty="0" err="1">
                <a:latin typeface="Georgia"/>
                <a:cs typeface="Georgia"/>
              </a:rPr>
              <a:t>laboreperum</a:t>
            </a:r>
            <a:r>
              <a:rPr lang="en-US" sz="1100" spc="-23" dirty="0">
                <a:latin typeface="Georgia"/>
                <a:cs typeface="Georgia"/>
              </a:rPr>
              <a:t> </a:t>
            </a:r>
            <a:r>
              <a:rPr lang="en-US" sz="1100" spc="-16" dirty="0" err="1">
                <a:latin typeface="Georgia"/>
                <a:cs typeface="Georgia"/>
              </a:rPr>
              <a:t>eos</a:t>
            </a:r>
            <a:r>
              <a:rPr lang="en-US" sz="1100" spc="-16" dirty="0">
                <a:latin typeface="Georgia"/>
                <a:cs typeface="Georgia"/>
              </a:rPr>
              <a:t> </a:t>
            </a:r>
            <a:r>
              <a:rPr lang="en-US" sz="1100" spc="-14" dirty="0">
                <a:latin typeface="Georgia"/>
                <a:cs typeface="Georgia"/>
              </a:rPr>
              <a:t>sum qui </a:t>
            </a:r>
            <a:r>
              <a:rPr lang="en-US" sz="1100" spc="-20" dirty="0" err="1">
                <a:latin typeface="Georgia"/>
                <a:cs typeface="Georgia"/>
              </a:rPr>
              <a:t>optat</a:t>
            </a:r>
            <a:r>
              <a:rPr lang="en-US" sz="1100" spc="-20" dirty="0">
                <a:latin typeface="Georgia"/>
                <a:cs typeface="Georgia"/>
              </a:rPr>
              <a:t> </a:t>
            </a:r>
            <a:r>
              <a:rPr lang="en-US" sz="1100" spc="-20" dirty="0" err="1">
                <a:latin typeface="Georgia"/>
                <a:cs typeface="Georgia"/>
              </a:rPr>
              <a:t>ilit</a:t>
            </a:r>
            <a:r>
              <a:rPr lang="en-US" sz="1100" spc="-20" dirty="0">
                <a:latin typeface="Georgia"/>
                <a:cs typeface="Georgia"/>
              </a:rPr>
              <a:t> </a:t>
            </a:r>
            <a:r>
              <a:rPr lang="en-US" sz="1100" spc="-20" dirty="0" err="1">
                <a:latin typeface="Georgia"/>
                <a:cs typeface="Georgia"/>
              </a:rPr>
              <a:t>adicae</a:t>
            </a:r>
            <a:r>
              <a:rPr lang="en-US" sz="1100" spc="-20" dirty="0">
                <a:latin typeface="Georgia"/>
                <a:cs typeface="Georgia"/>
              </a:rPr>
              <a:t> </a:t>
            </a:r>
            <a:r>
              <a:rPr lang="en-US" sz="1100" spc="-18" dirty="0" err="1">
                <a:latin typeface="Georgia"/>
                <a:cs typeface="Georgia"/>
              </a:rPr>
              <a:t>modi</a:t>
            </a:r>
            <a:r>
              <a:rPr lang="en-US" sz="1100" spc="-18" dirty="0">
                <a:latin typeface="Georgia"/>
                <a:cs typeface="Georgia"/>
              </a:rPr>
              <a:t> </a:t>
            </a:r>
            <a:r>
              <a:rPr lang="en-US" sz="1100" spc="-25" dirty="0" err="1">
                <a:latin typeface="Georgia"/>
                <a:cs typeface="Georgia"/>
              </a:rPr>
              <a:t>debis</a:t>
            </a:r>
            <a:r>
              <a:rPr lang="en-US" sz="1100" spc="-25" dirty="0">
                <a:latin typeface="Georgia"/>
                <a:cs typeface="Georgia"/>
              </a:rPr>
              <a:t>  </a:t>
            </a:r>
            <a:r>
              <a:rPr lang="en-US" sz="1100" spc="-16" dirty="0" err="1">
                <a:latin typeface="Georgia"/>
                <a:cs typeface="Georgia"/>
              </a:rPr>
              <a:t>aut</a:t>
            </a:r>
            <a:r>
              <a:rPr lang="en-US" sz="1100" spc="-16" dirty="0">
                <a:latin typeface="Georgia"/>
                <a:cs typeface="Georgia"/>
              </a:rPr>
              <a:t> </a:t>
            </a:r>
            <a:r>
              <a:rPr lang="en-US" sz="1100" spc="-23" dirty="0" err="1">
                <a:latin typeface="Georgia"/>
                <a:cs typeface="Georgia"/>
              </a:rPr>
              <a:t>lacculpa</a:t>
            </a:r>
            <a:r>
              <a:rPr lang="en-US" sz="1100" spc="-23" dirty="0">
                <a:latin typeface="Georgia"/>
                <a:cs typeface="Georgia"/>
              </a:rPr>
              <a:t> </a:t>
            </a:r>
            <a:r>
              <a:rPr lang="en-US" sz="1100" spc="-16" dirty="0">
                <a:latin typeface="Georgia"/>
                <a:cs typeface="Georgia"/>
              </a:rPr>
              <a:t>arum </a:t>
            </a:r>
            <a:r>
              <a:rPr lang="en-US" sz="1100" spc="-18" dirty="0" err="1">
                <a:latin typeface="Georgia"/>
                <a:cs typeface="Georgia"/>
              </a:rPr>
              <a:t>quibus</a:t>
            </a:r>
            <a:r>
              <a:rPr lang="en-US" sz="1100" spc="-18" dirty="0">
                <a:latin typeface="Georgia"/>
                <a:cs typeface="Georgia"/>
              </a:rPr>
              <a:t> </a:t>
            </a:r>
            <a:r>
              <a:rPr lang="en-US" sz="1100" spc="-20" dirty="0" err="1">
                <a:latin typeface="Georgia"/>
                <a:cs typeface="Georgia"/>
              </a:rPr>
              <a:t>nihit</a:t>
            </a:r>
            <a:r>
              <a:rPr lang="en-US" sz="1100" spc="-20" dirty="0">
                <a:latin typeface="Georgia"/>
                <a:cs typeface="Georgia"/>
              </a:rPr>
              <a:t> </a:t>
            </a:r>
            <a:r>
              <a:rPr lang="en-US" sz="1100" spc="-14" dirty="0">
                <a:latin typeface="Georgia"/>
                <a:cs typeface="Georgia"/>
              </a:rPr>
              <a:t>quo </a:t>
            </a:r>
            <a:r>
              <a:rPr lang="en-US" sz="1100" spc="-11" dirty="0">
                <a:latin typeface="Georgia"/>
                <a:cs typeface="Georgia"/>
              </a:rPr>
              <a:t>et </a:t>
            </a:r>
            <a:r>
              <a:rPr lang="en-US" sz="1100" spc="-23" dirty="0">
                <a:latin typeface="Georgia"/>
                <a:cs typeface="Georgia"/>
              </a:rPr>
              <a:t>fugit, </a:t>
            </a:r>
            <a:r>
              <a:rPr lang="en-US" sz="1100" spc="-18" dirty="0" err="1">
                <a:latin typeface="Georgia"/>
                <a:cs typeface="Georgia"/>
              </a:rPr>
              <a:t>ulpa</a:t>
            </a:r>
            <a:r>
              <a:rPr lang="en-US" sz="1100" spc="-18" dirty="0">
                <a:latin typeface="Georgia"/>
                <a:cs typeface="Georgia"/>
              </a:rPr>
              <a:t> </a:t>
            </a:r>
            <a:r>
              <a:rPr lang="en-US" sz="1100" spc="-25" dirty="0" err="1">
                <a:latin typeface="Georgia"/>
                <a:cs typeface="Georgia"/>
              </a:rPr>
              <a:t>abolr</a:t>
            </a:r>
            <a:r>
              <a:rPr lang="en-US" sz="1100" spc="-25" dirty="0">
                <a:latin typeface="Georgia"/>
                <a:cs typeface="Georgia"/>
              </a:rPr>
              <a:t>  </a:t>
            </a:r>
            <a:r>
              <a:rPr lang="en-US" sz="1100" spc="-14" dirty="0" err="1">
                <a:latin typeface="Georgia"/>
                <a:cs typeface="Georgia"/>
              </a:rPr>
              <a:t>emp</a:t>
            </a:r>
            <a:r>
              <a:rPr lang="en-US" sz="1100" spc="-59" dirty="0">
                <a:latin typeface="Georgia"/>
                <a:cs typeface="Georgia"/>
              </a:rPr>
              <a:t> </a:t>
            </a:r>
            <a:r>
              <a:rPr lang="en-US" sz="1100" spc="-23" dirty="0" err="1">
                <a:latin typeface="Georgia"/>
                <a:cs typeface="Georgia"/>
              </a:rPr>
              <a:t>orerferion</a:t>
            </a:r>
            <a:r>
              <a:rPr lang="en-US" sz="1100" spc="-57" dirty="0">
                <a:latin typeface="Georgia"/>
                <a:cs typeface="Georgia"/>
              </a:rPr>
              <a:t> </a:t>
            </a:r>
            <a:r>
              <a:rPr lang="en-US" sz="1100" spc="-18" dirty="0" err="1">
                <a:latin typeface="Georgia"/>
                <a:cs typeface="Georgia"/>
              </a:rPr>
              <a:t>est</a:t>
            </a:r>
            <a:r>
              <a:rPr lang="en-US" sz="1100" spc="-18" dirty="0">
                <a:latin typeface="Georgia"/>
                <a:cs typeface="Georgia"/>
              </a:rPr>
              <a:t>,</a:t>
            </a:r>
            <a:r>
              <a:rPr lang="en-US" sz="1100" spc="-59" dirty="0">
                <a:latin typeface="Georgia"/>
                <a:cs typeface="Georgia"/>
              </a:rPr>
              <a:t> </a:t>
            </a:r>
            <a:r>
              <a:rPr lang="en-US" sz="1100" spc="-16" dirty="0" err="1">
                <a:latin typeface="Georgia"/>
                <a:cs typeface="Georgia"/>
              </a:rPr>
              <a:t>cus</a:t>
            </a:r>
            <a:r>
              <a:rPr lang="en-US" sz="1100" spc="-57" dirty="0">
                <a:latin typeface="Georgia"/>
                <a:cs typeface="Georgia"/>
              </a:rPr>
              <a:t> </a:t>
            </a:r>
            <a:r>
              <a:rPr lang="en-US" sz="1100" spc="-14" dirty="0" err="1">
                <a:latin typeface="Georgia"/>
                <a:cs typeface="Georgia"/>
              </a:rPr>
              <a:t>eum</a:t>
            </a:r>
            <a:r>
              <a:rPr lang="en-US" sz="1100" spc="-59" dirty="0">
                <a:latin typeface="Georgia"/>
                <a:cs typeface="Georgia"/>
              </a:rPr>
              <a:t> </a:t>
            </a:r>
            <a:r>
              <a:rPr lang="en-US" sz="1100" spc="-11" dirty="0">
                <a:latin typeface="Georgia"/>
                <a:cs typeface="Georgia"/>
              </a:rPr>
              <a:t>re</a:t>
            </a:r>
            <a:r>
              <a:rPr lang="en-US" sz="1100" spc="-57" dirty="0">
                <a:latin typeface="Georgia"/>
                <a:cs typeface="Georgia"/>
              </a:rPr>
              <a:t> </a:t>
            </a:r>
            <a:r>
              <a:rPr lang="en-US" sz="1100" spc="-23" dirty="0" err="1">
                <a:latin typeface="Georgia"/>
                <a:cs typeface="Georgia"/>
              </a:rPr>
              <a:t>doluptatur</a:t>
            </a:r>
            <a:r>
              <a:rPr lang="en-US" sz="1100" spc="-57" dirty="0">
                <a:latin typeface="Georgia"/>
                <a:cs typeface="Georgia"/>
              </a:rPr>
              <a:t> </a:t>
            </a:r>
            <a:r>
              <a:rPr lang="en-US" sz="1100" spc="-14" dirty="0">
                <a:latin typeface="Georgia"/>
                <a:cs typeface="Georgia"/>
              </a:rPr>
              <a:t>min</a:t>
            </a:r>
            <a:r>
              <a:rPr lang="en-US" sz="1100" spc="-57" dirty="0">
                <a:latin typeface="Georgia"/>
                <a:cs typeface="Georgia"/>
              </a:rPr>
              <a:t> </a:t>
            </a:r>
            <a:r>
              <a:rPr lang="en-US" sz="1100" spc="-11" dirty="0">
                <a:latin typeface="Georgia"/>
                <a:cs typeface="Georgia"/>
              </a:rPr>
              <a:t>re</a:t>
            </a:r>
            <a:r>
              <a:rPr lang="en-US" sz="1100" spc="-57" dirty="0">
                <a:latin typeface="Georgia"/>
                <a:cs typeface="Georgia"/>
              </a:rPr>
              <a:t> </a:t>
            </a:r>
            <a:r>
              <a:rPr lang="en-US" sz="1100" spc="-25" dirty="0">
                <a:latin typeface="Georgia"/>
                <a:cs typeface="Georgia"/>
              </a:rPr>
              <a:t>quod  </a:t>
            </a:r>
            <a:r>
              <a:rPr lang="en-US" sz="1100" spc="-18" dirty="0" err="1">
                <a:latin typeface="Georgia"/>
                <a:cs typeface="Georgia"/>
              </a:rPr>
              <a:t>chdu</a:t>
            </a:r>
            <a:r>
              <a:rPr lang="en-US" sz="1100" spc="-57" dirty="0">
                <a:latin typeface="Georgia"/>
                <a:cs typeface="Georgia"/>
              </a:rPr>
              <a:t> </a:t>
            </a:r>
            <a:r>
              <a:rPr lang="en-US" sz="1100" spc="-25" dirty="0" err="1">
                <a:latin typeface="Georgia"/>
                <a:cs typeface="Georgia"/>
              </a:rPr>
              <a:t>etur</a:t>
            </a:r>
            <a:r>
              <a:rPr lang="en-US" sz="1100" spc="-25" dirty="0">
                <a:latin typeface="Georgia"/>
                <a:cs typeface="Georgia"/>
              </a:rPr>
              <a:t>?</a:t>
            </a:r>
            <a:endParaRPr lang="en-US" sz="1100" dirty="0">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Georgia"/>
              <a:cs typeface="Georgia"/>
            </a:endParaRPr>
          </a:p>
          <a:p>
            <a:pPr lvl="0"/>
            <a:endParaRPr lang="en-US" dirty="0"/>
          </a:p>
        </p:txBody>
      </p:sp>
    </p:spTree>
    <p:extLst>
      <p:ext uri="{BB962C8B-B14F-4D97-AF65-F5344CB8AC3E}">
        <p14:creationId xmlns:p14="http://schemas.microsoft.com/office/powerpoint/2010/main" val="199776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mall text">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9" name="Text Placeholder 22">
            <a:extLst>
              <a:ext uri="{FF2B5EF4-FFF2-40B4-BE49-F238E27FC236}">
                <a16:creationId xmlns:a16="http://schemas.microsoft.com/office/drawing/2014/main" id="{074350EC-F4DF-C249-9429-E103D23A66F0}"/>
              </a:ext>
            </a:extLst>
          </p:cNvPr>
          <p:cNvSpPr>
            <a:spLocks noGrp="1"/>
          </p:cNvSpPr>
          <p:nvPr>
            <p:ph type="body" sz="quarter" idx="15"/>
          </p:nvPr>
        </p:nvSpPr>
        <p:spPr>
          <a:xfrm>
            <a:off x="244200" y="1577491"/>
            <a:ext cx="34896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91279474"/>
      </p:ext>
    </p:extLst>
  </p:cSld>
  <p:clrMapOvr>
    <a:masterClrMapping/>
  </p:clrMapOvr>
  <p:extLst mod="1">
    <p:ext uri="{DCECCB84-F9BA-43D5-87BE-67443E8EF086}">
      <p15:sldGuideLst xmlns:p15="http://schemas.microsoft.com/office/powerpoint/2012/main">
        <p15:guide id="1" orient="horz" pos="1620">
          <p15:clr>
            <a:srgbClr val="FBAE40"/>
          </p15:clr>
        </p15:guide>
        <p15:guide id="2" pos="1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lumn text">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8" name="Text Placeholder 4"/>
          <p:cNvSpPr>
            <a:spLocks noGrp="1"/>
          </p:cNvSpPr>
          <p:nvPr>
            <p:ph type="body" sz="quarter" idx="17" hasCustomPrompt="1"/>
          </p:nvPr>
        </p:nvSpPr>
        <p:spPr>
          <a:xfrm>
            <a:off x="152400" y="1962150"/>
            <a:ext cx="8610600" cy="2380511"/>
          </a:xfrm>
          <a:prstGeom prst="rect">
            <a:avLst/>
          </a:prstGeom>
        </p:spPr>
        <p:txBody>
          <a:bodyPr numCol="1" spcCol="360000">
            <a:noAutofit/>
          </a:bodyPr>
          <a:lstStyle>
            <a:lvl1pPr marL="0" indent="0">
              <a:lnSpc>
                <a:spcPct val="100000"/>
              </a:lnSpc>
              <a:spcBef>
                <a:spcPts val="0"/>
              </a:spcBef>
              <a:buNone/>
              <a:defRPr sz="1100" baseline="0">
                <a:solidFill>
                  <a:schemeClr val="tx1"/>
                </a:solidFill>
                <a:latin typeface="Georgia" charset="0"/>
              </a:defRPr>
            </a:lvl1pPr>
            <a:lvl2pPr>
              <a:defRPr sz="1100" baseline="0">
                <a:solidFill>
                  <a:schemeClr val="tx1"/>
                </a:solidFill>
                <a:latin typeface="Georgia" charset="0"/>
              </a:defRPr>
            </a:lvl2pPr>
            <a:lvl3pPr>
              <a:defRPr sz="1100" baseline="0">
                <a:solidFill>
                  <a:schemeClr val="tx1"/>
                </a:solidFill>
                <a:latin typeface="Georgia" charset="0"/>
              </a:defRPr>
            </a:lvl3pPr>
            <a:lvl4pPr>
              <a:defRPr sz="1100" baseline="0">
                <a:solidFill>
                  <a:schemeClr val="tx1"/>
                </a:solidFill>
                <a:latin typeface="Georgia" charset="0"/>
              </a:defRPr>
            </a:lvl4pPr>
            <a:lvl5pPr>
              <a:defRPr sz="1100" baseline="0">
                <a:solidFill>
                  <a:schemeClr val="tx1"/>
                </a:solidFill>
                <a:latin typeface="Georgia" charset="0"/>
              </a:defRPr>
            </a:lvl5pPr>
          </a:lstStyle>
          <a:p>
            <a:pPr lvl="0"/>
            <a:r>
              <a:rPr lang="en-US"/>
              <a:t>Enter text</a:t>
            </a:r>
            <a:endParaRPr lang="en-US" dirty="0"/>
          </a:p>
        </p:txBody>
      </p:sp>
      <p:sp>
        <p:nvSpPr>
          <p:cNvPr id="9" name="Text Placeholder 22">
            <a:extLst>
              <a:ext uri="{FF2B5EF4-FFF2-40B4-BE49-F238E27FC236}">
                <a16:creationId xmlns:a16="http://schemas.microsoft.com/office/drawing/2014/main" id="{79D65353-56EC-8748-B1A4-CF18A2052B8A}"/>
              </a:ext>
            </a:extLst>
          </p:cNvPr>
          <p:cNvSpPr>
            <a:spLocks noGrp="1"/>
          </p:cNvSpPr>
          <p:nvPr>
            <p:ph type="body" sz="quarter" idx="15"/>
          </p:nvPr>
        </p:nvSpPr>
        <p:spPr>
          <a:xfrm>
            <a:off x="244200" y="1577491"/>
            <a:ext cx="54708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22061675"/>
      </p:ext>
    </p:extLst>
  </p:cSld>
  <p:clrMapOvr>
    <a:masterClrMapping/>
  </p:clrMapOvr>
  <p:extLst mod="1">
    <p:ext uri="{DCECCB84-F9BA-43D5-87BE-67443E8EF086}">
      <p15:sldGuideLst xmlns:p15="http://schemas.microsoft.com/office/powerpoint/2012/main">
        <p15:guide id="1" orient="horz" pos="1620">
          <p15:clr>
            <a:srgbClr val="FBAE40"/>
          </p15:clr>
        </p15:guide>
        <p15:guide id="2" pos="1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 text">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8" name="Text Placeholder 4"/>
          <p:cNvSpPr>
            <a:spLocks noGrp="1"/>
          </p:cNvSpPr>
          <p:nvPr>
            <p:ph type="body" sz="quarter" idx="17" hasCustomPrompt="1"/>
          </p:nvPr>
        </p:nvSpPr>
        <p:spPr>
          <a:xfrm>
            <a:off x="152400" y="1962150"/>
            <a:ext cx="8610600" cy="2380511"/>
          </a:xfrm>
          <a:prstGeom prst="rect">
            <a:avLst/>
          </a:prstGeom>
        </p:spPr>
        <p:txBody>
          <a:bodyPr numCol="2" spcCol="360000">
            <a:noAutofit/>
          </a:bodyPr>
          <a:lstStyle>
            <a:lvl1pPr marL="0" indent="0">
              <a:lnSpc>
                <a:spcPct val="100000"/>
              </a:lnSpc>
              <a:spcBef>
                <a:spcPts val="0"/>
              </a:spcBef>
              <a:buNone/>
              <a:defRPr sz="1100" baseline="0">
                <a:solidFill>
                  <a:schemeClr val="tx1"/>
                </a:solidFill>
                <a:latin typeface="Georgia" charset="0"/>
              </a:defRPr>
            </a:lvl1pPr>
            <a:lvl2pPr>
              <a:defRPr sz="1100" baseline="0">
                <a:solidFill>
                  <a:schemeClr val="tx1"/>
                </a:solidFill>
                <a:latin typeface="Georgia" charset="0"/>
              </a:defRPr>
            </a:lvl2pPr>
            <a:lvl3pPr>
              <a:defRPr sz="1100" baseline="0">
                <a:solidFill>
                  <a:schemeClr val="tx1"/>
                </a:solidFill>
                <a:latin typeface="Georgia" charset="0"/>
              </a:defRPr>
            </a:lvl3pPr>
            <a:lvl4pPr>
              <a:defRPr sz="1100" baseline="0">
                <a:solidFill>
                  <a:schemeClr val="tx1"/>
                </a:solidFill>
                <a:latin typeface="Georgia" charset="0"/>
              </a:defRPr>
            </a:lvl4pPr>
            <a:lvl5pPr>
              <a:defRPr sz="1100" baseline="0">
                <a:solidFill>
                  <a:schemeClr val="tx1"/>
                </a:solidFill>
                <a:latin typeface="Georgia" charset="0"/>
              </a:defRPr>
            </a:lvl5pPr>
          </a:lstStyle>
          <a:p>
            <a:pPr lvl="0"/>
            <a:r>
              <a:rPr lang="en-US"/>
              <a:t>Enter text</a:t>
            </a:r>
            <a:endParaRPr lang="en-US" dirty="0"/>
          </a:p>
        </p:txBody>
      </p:sp>
      <p:sp>
        <p:nvSpPr>
          <p:cNvPr id="9" name="Text Placeholder 22">
            <a:extLst>
              <a:ext uri="{FF2B5EF4-FFF2-40B4-BE49-F238E27FC236}">
                <a16:creationId xmlns:a16="http://schemas.microsoft.com/office/drawing/2014/main" id="{079C2C63-7669-8A43-BB4E-39E2585D8E10}"/>
              </a:ext>
            </a:extLst>
          </p:cNvPr>
          <p:cNvSpPr>
            <a:spLocks noGrp="1"/>
          </p:cNvSpPr>
          <p:nvPr>
            <p:ph type="body" sz="quarter" idx="15"/>
          </p:nvPr>
        </p:nvSpPr>
        <p:spPr>
          <a:xfrm>
            <a:off x="244200" y="1577491"/>
            <a:ext cx="54708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1713961"/>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1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rcled numbers">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6" name="Text Placeholder 22"/>
          <p:cNvSpPr>
            <a:spLocks noGrp="1"/>
          </p:cNvSpPr>
          <p:nvPr>
            <p:ph type="body" sz="quarter" idx="15"/>
          </p:nvPr>
        </p:nvSpPr>
        <p:spPr>
          <a:xfrm>
            <a:off x="1524000" y="18859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8" name="Text Placeholder 22"/>
          <p:cNvSpPr>
            <a:spLocks noGrp="1"/>
          </p:cNvSpPr>
          <p:nvPr>
            <p:ph type="body" sz="quarter" idx="16"/>
          </p:nvPr>
        </p:nvSpPr>
        <p:spPr>
          <a:xfrm>
            <a:off x="1524000" y="24955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9" name="Text Placeholder 22"/>
          <p:cNvSpPr>
            <a:spLocks noGrp="1"/>
          </p:cNvSpPr>
          <p:nvPr>
            <p:ph type="body" sz="quarter" idx="17"/>
          </p:nvPr>
        </p:nvSpPr>
        <p:spPr>
          <a:xfrm>
            <a:off x="1524000" y="31051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2"/>
          <p:cNvSpPr>
            <a:spLocks noGrp="1"/>
          </p:cNvSpPr>
          <p:nvPr>
            <p:ph type="body" sz="quarter" idx="18"/>
          </p:nvPr>
        </p:nvSpPr>
        <p:spPr>
          <a:xfrm>
            <a:off x="1524000" y="37147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2" name="Text Placeholder 22"/>
          <p:cNvSpPr>
            <a:spLocks noGrp="1"/>
          </p:cNvSpPr>
          <p:nvPr>
            <p:ph type="body" sz="quarter" idx="19"/>
          </p:nvPr>
        </p:nvSpPr>
        <p:spPr>
          <a:xfrm>
            <a:off x="1524000" y="43243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 name="Oval 1"/>
          <p:cNvSpPr/>
          <p:nvPr userDrawn="1"/>
        </p:nvSpPr>
        <p:spPr>
          <a:xfrm>
            <a:off x="735070" y="1790700"/>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8"/>
          <p:cNvSpPr>
            <a:spLocks noGrp="1"/>
          </p:cNvSpPr>
          <p:nvPr>
            <p:ph type="body" sz="quarter" idx="20" hasCustomPrompt="1"/>
          </p:nvPr>
        </p:nvSpPr>
        <p:spPr>
          <a:xfrm>
            <a:off x="735070" y="1790700"/>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1</a:t>
            </a:r>
          </a:p>
        </p:txBody>
      </p:sp>
      <p:sp>
        <p:nvSpPr>
          <p:cNvPr id="39" name="Oval 38"/>
          <p:cNvSpPr/>
          <p:nvPr userDrawn="1"/>
        </p:nvSpPr>
        <p:spPr>
          <a:xfrm>
            <a:off x="735070" y="2406754"/>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8"/>
          <p:cNvSpPr>
            <a:spLocks noGrp="1"/>
          </p:cNvSpPr>
          <p:nvPr>
            <p:ph type="body" sz="quarter" idx="35" hasCustomPrompt="1"/>
          </p:nvPr>
        </p:nvSpPr>
        <p:spPr>
          <a:xfrm>
            <a:off x="735070" y="2406754"/>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2</a:t>
            </a:r>
          </a:p>
        </p:txBody>
      </p:sp>
      <p:sp>
        <p:nvSpPr>
          <p:cNvPr id="41" name="Oval 40"/>
          <p:cNvSpPr/>
          <p:nvPr userDrawn="1"/>
        </p:nvSpPr>
        <p:spPr>
          <a:xfrm>
            <a:off x="735070" y="2989601"/>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8"/>
          <p:cNvSpPr>
            <a:spLocks noGrp="1"/>
          </p:cNvSpPr>
          <p:nvPr>
            <p:ph type="body" sz="quarter" idx="36" hasCustomPrompt="1"/>
          </p:nvPr>
        </p:nvSpPr>
        <p:spPr>
          <a:xfrm>
            <a:off x="735070" y="2989601"/>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3</a:t>
            </a:r>
          </a:p>
        </p:txBody>
      </p:sp>
      <p:sp>
        <p:nvSpPr>
          <p:cNvPr id="43" name="Oval 42"/>
          <p:cNvSpPr/>
          <p:nvPr userDrawn="1"/>
        </p:nvSpPr>
        <p:spPr>
          <a:xfrm>
            <a:off x="735070" y="3636676"/>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8"/>
          <p:cNvSpPr>
            <a:spLocks noGrp="1"/>
          </p:cNvSpPr>
          <p:nvPr>
            <p:ph type="body" sz="quarter" idx="37" hasCustomPrompt="1"/>
          </p:nvPr>
        </p:nvSpPr>
        <p:spPr>
          <a:xfrm>
            <a:off x="735070" y="3636676"/>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4</a:t>
            </a:r>
          </a:p>
        </p:txBody>
      </p:sp>
      <p:sp>
        <p:nvSpPr>
          <p:cNvPr id="45" name="Oval 44"/>
          <p:cNvSpPr/>
          <p:nvPr userDrawn="1"/>
        </p:nvSpPr>
        <p:spPr>
          <a:xfrm>
            <a:off x="735070" y="4243778"/>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8"/>
          <p:cNvSpPr>
            <a:spLocks noGrp="1"/>
          </p:cNvSpPr>
          <p:nvPr>
            <p:ph type="body" sz="quarter" idx="38" hasCustomPrompt="1"/>
          </p:nvPr>
        </p:nvSpPr>
        <p:spPr>
          <a:xfrm>
            <a:off x="735070" y="4243778"/>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5</a:t>
            </a:r>
          </a:p>
        </p:txBody>
      </p:sp>
      <p:sp>
        <p:nvSpPr>
          <p:cNvPr id="67" name="Text Placeholder 22"/>
          <p:cNvSpPr>
            <a:spLocks noGrp="1"/>
          </p:cNvSpPr>
          <p:nvPr>
            <p:ph type="body" sz="quarter" idx="39"/>
          </p:nvPr>
        </p:nvSpPr>
        <p:spPr>
          <a:xfrm>
            <a:off x="5487930" y="18859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 name="Text Placeholder 22"/>
          <p:cNvSpPr>
            <a:spLocks noGrp="1"/>
          </p:cNvSpPr>
          <p:nvPr>
            <p:ph type="body" sz="quarter" idx="40"/>
          </p:nvPr>
        </p:nvSpPr>
        <p:spPr>
          <a:xfrm>
            <a:off x="5487930" y="24955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9" name="Text Placeholder 22"/>
          <p:cNvSpPr>
            <a:spLocks noGrp="1"/>
          </p:cNvSpPr>
          <p:nvPr>
            <p:ph type="body" sz="quarter" idx="41"/>
          </p:nvPr>
        </p:nvSpPr>
        <p:spPr>
          <a:xfrm>
            <a:off x="5487930" y="31051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70" name="Text Placeholder 22"/>
          <p:cNvSpPr>
            <a:spLocks noGrp="1"/>
          </p:cNvSpPr>
          <p:nvPr>
            <p:ph type="body" sz="quarter" idx="42"/>
          </p:nvPr>
        </p:nvSpPr>
        <p:spPr>
          <a:xfrm>
            <a:off x="5487930" y="37147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71" name="Text Placeholder 22"/>
          <p:cNvSpPr>
            <a:spLocks noGrp="1"/>
          </p:cNvSpPr>
          <p:nvPr>
            <p:ph type="body" sz="quarter" idx="43"/>
          </p:nvPr>
        </p:nvSpPr>
        <p:spPr>
          <a:xfrm>
            <a:off x="5487930" y="43243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72" name="Oval 71"/>
          <p:cNvSpPr/>
          <p:nvPr userDrawn="1"/>
        </p:nvSpPr>
        <p:spPr>
          <a:xfrm>
            <a:off x="4699000" y="1790700"/>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18"/>
          <p:cNvSpPr>
            <a:spLocks noGrp="1"/>
          </p:cNvSpPr>
          <p:nvPr>
            <p:ph type="body" sz="quarter" idx="44" hasCustomPrompt="1"/>
          </p:nvPr>
        </p:nvSpPr>
        <p:spPr>
          <a:xfrm>
            <a:off x="4699000" y="1790700"/>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6</a:t>
            </a:r>
          </a:p>
        </p:txBody>
      </p:sp>
      <p:sp>
        <p:nvSpPr>
          <p:cNvPr id="74" name="Oval 73"/>
          <p:cNvSpPr/>
          <p:nvPr userDrawn="1"/>
        </p:nvSpPr>
        <p:spPr>
          <a:xfrm>
            <a:off x="4699000" y="2406754"/>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8"/>
          <p:cNvSpPr>
            <a:spLocks noGrp="1"/>
          </p:cNvSpPr>
          <p:nvPr>
            <p:ph type="body" sz="quarter" idx="45" hasCustomPrompt="1"/>
          </p:nvPr>
        </p:nvSpPr>
        <p:spPr>
          <a:xfrm>
            <a:off x="4699000" y="2406754"/>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7</a:t>
            </a:r>
          </a:p>
        </p:txBody>
      </p:sp>
      <p:sp>
        <p:nvSpPr>
          <p:cNvPr id="76" name="Oval 75"/>
          <p:cNvSpPr/>
          <p:nvPr userDrawn="1"/>
        </p:nvSpPr>
        <p:spPr>
          <a:xfrm>
            <a:off x="4699000" y="2989601"/>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8"/>
          <p:cNvSpPr>
            <a:spLocks noGrp="1"/>
          </p:cNvSpPr>
          <p:nvPr>
            <p:ph type="body" sz="quarter" idx="46" hasCustomPrompt="1"/>
          </p:nvPr>
        </p:nvSpPr>
        <p:spPr>
          <a:xfrm>
            <a:off x="4699000" y="2989601"/>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8</a:t>
            </a:r>
          </a:p>
        </p:txBody>
      </p:sp>
      <p:sp>
        <p:nvSpPr>
          <p:cNvPr id="78" name="Oval 77"/>
          <p:cNvSpPr/>
          <p:nvPr userDrawn="1"/>
        </p:nvSpPr>
        <p:spPr>
          <a:xfrm>
            <a:off x="4699000" y="3636676"/>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18"/>
          <p:cNvSpPr>
            <a:spLocks noGrp="1"/>
          </p:cNvSpPr>
          <p:nvPr>
            <p:ph type="body" sz="quarter" idx="47" hasCustomPrompt="1"/>
          </p:nvPr>
        </p:nvSpPr>
        <p:spPr>
          <a:xfrm>
            <a:off x="4699000" y="3636676"/>
            <a:ext cx="457200" cy="495300"/>
          </a:xfrm>
          <a:prstGeom prst="rect">
            <a:avLst/>
          </a:prstGeom>
        </p:spPr>
        <p:txBody>
          <a:bodyPr/>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9</a:t>
            </a:r>
          </a:p>
        </p:txBody>
      </p:sp>
      <p:sp>
        <p:nvSpPr>
          <p:cNvPr id="80" name="Oval 79"/>
          <p:cNvSpPr/>
          <p:nvPr userDrawn="1"/>
        </p:nvSpPr>
        <p:spPr>
          <a:xfrm>
            <a:off x="4699000" y="4243778"/>
            <a:ext cx="457200" cy="457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18"/>
          <p:cNvSpPr>
            <a:spLocks noGrp="1"/>
          </p:cNvSpPr>
          <p:nvPr>
            <p:ph type="body" sz="quarter" idx="48" hasCustomPrompt="1"/>
          </p:nvPr>
        </p:nvSpPr>
        <p:spPr>
          <a:xfrm>
            <a:off x="4699000" y="4205678"/>
            <a:ext cx="457200" cy="495300"/>
          </a:xfrm>
          <a:prstGeom prst="rect">
            <a:avLst/>
          </a:prstGeom>
        </p:spPr>
        <p:txBody>
          <a:bodyPr wrap="square" lIns="0" tIns="0" rIns="0" bIns="0" anchor="ctr" anchorCtr="0"/>
          <a:lstStyle>
            <a:lvl1pPr marL="0" indent="0" algn="ctr">
              <a:lnSpc>
                <a:spcPct val="100000"/>
              </a:lnSpc>
              <a:spcBef>
                <a:spcPts val="0"/>
              </a:spcBef>
              <a:buFontTx/>
              <a:buNone/>
              <a:defRPr sz="2000" b="1" i="0" baseline="0">
                <a:solidFill>
                  <a:schemeClr val="bg1"/>
                </a:solidFill>
                <a:latin typeface="Georgia" charset="0"/>
              </a:defRPr>
            </a:lvl1pPr>
          </a:lstStyle>
          <a:p>
            <a:pPr lvl="0"/>
            <a:r>
              <a:rPr lang="en-US" dirty="0"/>
              <a:t>10</a:t>
            </a:r>
          </a:p>
        </p:txBody>
      </p:sp>
    </p:spTree>
    <p:extLst>
      <p:ext uri="{BB962C8B-B14F-4D97-AF65-F5344CB8AC3E}">
        <p14:creationId xmlns:p14="http://schemas.microsoft.com/office/powerpoint/2010/main" val="1321159302"/>
      </p:ext>
    </p:extLst>
  </p:cSld>
  <p:clrMapOvr>
    <a:masterClrMapping/>
  </p:clrMapOvr>
  <p:extLst mod="1">
    <p:ext uri="{DCECCB84-F9BA-43D5-87BE-67443E8EF086}">
      <p15:sldGuideLst xmlns:p15="http://schemas.microsoft.com/office/powerpoint/2012/main">
        <p15:guide id="1" orient="horz" pos="2724" userDrawn="1">
          <p15:clr>
            <a:srgbClr val="FBAE40"/>
          </p15:clr>
        </p15:guide>
        <p15:guide id="2" pos="29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s x 3">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6" name="Text Placeholder 58"/>
          <p:cNvSpPr>
            <a:spLocks noGrp="1"/>
          </p:cNvSpPr>
          <p:nvPr>
            <p:ph type="body" sz="quarter" idx="22" hasCustomPrompt="1"/>
          </p:nvPr>
        </p:nvSpPr>
        <p:spPr>
          <a:xfrm>
            <a:off x="912977" y="3351058"/>
            <a:ext cx="2492573" cy="766752"/>
          </a:xfrm>
          <a:prstGeom prst="rect">
            <a:avLst/>
          </a:prstGeom>
        </p:spPr>
        <p:txBody>
          <a:bodyPr>
            <a:noAutofit/>
          </a:bodyPr>
          <a:lstStyle>
            <a:lvl1pPr marL="0" indent="0">
              <a:buNone/>
              <a:defRPr sz="110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Enter text</a:t>
            </a:r>
            <a:endParaRPr lang="en-GB" dirty="0"/>
          </a:p>
        </p:txBody>
      </p:sp>
      <p:sp>
        <p:nvSpPr>
          <p:cNvPr id="8" name="Text Placeholder 58"/>
          <p:cNvSpPr>
            <a:spLocks noGrp="1"/>
          </p:cNvSpPr>
          <p:nvPr>
            <p:ph type="body" sz="quarter" idx="20" hasCustomPrompt="1"/>
          </p:nvPr>
        </p:nvSpPr>
        <p:spPr>
          <a:xfrm>
            <a:off x="912977" y="3105150"/>
            <a:ext cx="2492573" cy="245908"/>
          </a:xfrm>
          <a:prstGeom prst="rect">
            <a:avLst/>
          </a:prstGeom>
        </p:spPr>
        <p:txBody>
          <a:bodyPr>
            <a:noAutofit/>
          </a:bodyPr>
          <a:lstStyle>
            <a:lvl1pPr marL="0" indent="0">
              <a:buNone/>
              <a:defRPr sz="1100" b="1" baseline="0">
                <a:solidFill>
                  <a:srgbClr val="EC6208"/>
                </a:solidFill>
                <a:latin typeface="Georgia" charset="0"/>
              </a:defRPr>
            </a:lvl1pPr>
          </a:lstStyle>
          <a:p>
            <a:pPr lvl="0"/>
            <a:r>
              <a:rPr lang="en-GB" dirty="0"/>
              <a:t>Enter Name</a:t>
            </a:r>
          </a:p>
        </p:txBody>
      </p:sp>
      <p:sp>
        <p:nvSpPr>
          <p:cNvPr id="12" name="Text Placeholder 58"/>
          <p:cNvSpPr>
            <a:spLocks noGrp="1"/>
          </p:cNvSpPr>
          <p:nvPr>
            <p:ph type="body" sz="quarter" idx="23" hasCustomPrompt="1"/>
          </p:nvPr>
        </p:nvSpPr>
        <p:spPr>
          <a:xfrm>
            <a:off x="3515502" y="3351058"/>
            <a:ext cx="2492573" cy="766752"/>
          </a:xfrm>
          <a:prstGeom prst="rect">
            <a:avLst/>
          </a:prstGeom>
        </p:spPr>
        <p:txBody>
          <a:bodyPr>
            <a:noAutofit/>
          </a:bodyPr>
          <a:lstStyle>
            <a:lvl1pPr marL="0" indent="0">
              <a:buNone/>
              <a:defRPr sz="110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Enter text</a:t>
            </a:r>
            <a:endParaRPr lang="en-GB" dirty="0"/>
          </a:p>
        </p:txBody>
      </p:sp>
      <p:sp>
        <p:nvSpPr>
          <p:cNvPr id="13" name="Text Placeholder 58"/>
          <p:cNvSpPr>
            <a:spLocks noGrp="1"/>
          </p:cNvSpPr>
          <p:nvPr>
            <p:ph type="body" sz="quarter" idx="24" hasCustomPrompt="1"/>
          </p:nvPr>
        </p:nvSpPr>
        <p:spPr>
          <a:xfrm>
            <a:off x="3515502" y="3105150"/>
            <a:ext cx="2492573" cy="245908"/>
          </a:xfrm>
          <a:prstGeom prst="rect">
            <a:avLst/>
          </a:prstGeom>
        </p:spPr>
        <p:txBody>
          <a:bodyPr>
            <a:noAutofit/>
          </a:bodyPr>
          <a:lstStyle>
            <a:lvl1pPr marL="0" indent="0">
              <a:buNone/>
              <a:defRPr sz="1100" b="1" baseline="0">
                <a:solidFill>
                  <a:srgbClr val="EC6208"/>
                </a:solidFill>
                <a:latin typeface="Georgia" charset="0"/>
              </a:defRPr>
            </a:lvl1pPr>
          </a:lstStyle>
          <a:p>
            <a:pPr lvl="0"/>
            <a:r>
              <a:rPr lang="en-GB" dirty="0"/>
              <a:t>Enter Name</a:t>
            </a:r>
          </a:p>
        </p:txBody>
      </p:sp>
      <p:sp>
        <p:nvSpPr>
          <p:cNvPr id="14" name="Text Placeholder 58"/>
          <p:cNvSpPr>
            <a:spLocks noGrp="1"/>
          </p:cNvSpPr>
          <p:nvPr>
            <p:ph type="body" sz="quarter" idx="25" hasCustomPrompt="1"/>
          </p:nvPr>
        </p:nvSpPr>
        <p:spPr>
          <a:xfrm>
            <a:off x="6118027" y="3351058"/>
            <a:ext cx="2492573" cy="766752"/>
          </a:xfrm>
          <a:prstGeom prst="rect">
            <a:avLst/>
          </a:prstGeom>
        </p:spPr>
        <p:txBody>
          <a:bodyPr>
            <a:noAutofit/>
          </a:bodyPr>
          <a:lstStyle>
            <a:lvl1pPr marL="0" indent="0">
              <a:buNone/>
              <a:defRPr sz="110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Enter text</a:t>
            </a:r>
            <a:endParaRPr lang="en-GB" dirty="0"/>
          </a:p>
        </p:txBody>
      </p:sp>
      <p:sp>
        <p:nvSpPr>
          <p:cNvPr id="15" name="Text Placeholder 58"/>
          <p:cNvSpPr>
            <a:spLocks noGrp="1"/>
          </p:cNvSpPr>
          <p:nvPr>
            <p:ph type="body" sz="quarter" idx="26" hasCustomPrompt="1"/>
          </p:nvPr>
        </p:nvSpPr>
        <p:spPr>
          <a:xfrm>
            <a:off x="6118027" y="3105150"/>
            <a:ext cx="2492573" cy="245908"/>
          </a:xfrm>
          <a:prstGeom prst="rect">
            <a:avLst/>
          </a:prstGeom>
        </p:spPr>
        <p:txBody>
          <a:bodyPr>
            <a:noAutofit/>
          </a:bodyPr>
          <a:lstStyle>
            <a:lvl1pPr marL="0" indent="0">
              <a:buNone/>
              <a:defRPr sz="1100" b="1" baseline="0">
                <a:solidFill>
                  <a:srgbClr val="EC6208"/>
                </a:solidFill>
                <a:latin typeface="Georgia" charset="0"/>
              </a:defRPr>
            </a:lvl1pPr>
          </a:lstStyle>
          <a:p>
            <a:pPr lvl="0"/>
            <a:r>
              <a:rPr lang="en-GB" dirty="0"/>
              <a:t>Enter Name</a:t>
            </a:r>
          </a:p>
        </p:txBody>
      </p:sp>
      <p:sp>
        <p:nvSpPr>
          <p:cNvPr id="3" name="Picture Placeholder 2">
            <a:extLst>
              <a:ext uri="{FF2B5EF4-FFF2-40B4-BE49-F238E27FC236}">
                <a16:creationId xmlns:a16="http://schemas.microsoft.com/office/drawing/2014/main" id="{EE1287D8-C40C-674C-8EBE-AABD35BF6657}"/>
              </a:ext>
            </a:extLst>
          </p:cNvPr>
          <p:cNvSpPr>
            <a:spLocks noGrp="1"/>
          </p:cNvSpPr>
          <p:nvPr>
            <p:ph type="pic" sz="quarter" idx="27"/>
          </p:nvPr>
        </p:nvSpPr>
        <p:spPr>
          <a:xfrm>
            <a:off x="1000664" y="1950663"/>
            <a:ext cx="1078287" cy="1078287"/>
          </a:xfrm>
          <a:prstGeom prst="rect">
            <a:avLst/>
          </a:prstGeom>
        </p:spPr>
        <p:txBody>
          <a:bodyPr anchor="ctr" anchorCtr="0"/>
          <a:lstStyle>
            <a:lvl1pPr marL="0" indent="0" algn="ctr">
              <a:buNone/>
              <a:defRPr sz="1400"/>
            </a:lvl1pPr>
          </a:lstStyle>
          <a:p>
            <a:endParaRPr lang="en-US" dirty="0"/>
          </a:p>
        </p:txBody>
      </p:sp>
      <p:sp>
        <p:nvSpPr>
          <p:cNvPr id="16" name="Picture Placeholder 2">
            <a:extLst>
              <a:ext uri="{FF2B5EF4-FFF2-40B4-BE49-F238E27FC236}">
                <a16:creationId xmlns:a16="http://schemas.microsoft.com/office/drawing/2014/main" id="{BD9D4569-F9A9-7649-8163-6C597D8D15EB}"/>
              </a:ext>
            </a:extLst>
          </p:cNvPr>
          <p:cNvSpPr>
            <a:spLocks noGrp="1"/>
          </p:cNvSpPr>
          <p:nvPr>
            <p:ph type="pic" sz="quarter" idx="28"/>
          </p:nvPr>
        </p:nvSpPr>
        <p:spPr>
          <a:xfrm>
            <a:off x="3656177" y="1950663"/>
            <a:ext cx="1078287" cy="1078287"/>
          </a:xfrm>
          <a:prstGeom prst="rect">
            <a:avLst/>
          </a:prstGeom>
        </p:spPr>
        <p:txBody>
          <a:bodyPr anchor="ctr" anchorCtr="0"/>
          <a:lstStyle>
            <a:lvl1pPr marL="0" indent="0" algn="ctr">
              <a:buNone/>
              <a:defRPr sz="1400"/>
            </a:lvl1pPr>
          </a:lstStyle>
          <a:p>
            <a:endParaRPr lang="en-US" dirty="0"/>
          </a:p>
        </p:txBody>
      </p:sp>
      <p:sp>
        <p:nvSpPr>
          <p:cNvPr id="17" name="Picture Placeholder 2">
            <a:extLst>
              <a:ext uri="{FF2B5EF4-FFF2-40B4-BE49-F238E27FC236}">
                <a16:creationId xmlns:a16="http://schemas.microsoft.com/office/drawing/2014/main" id="{EE7B1AD2-1ED4-214C-84D5-1432CB954500}"/>
              </a:ext>
            </a:extLst>
          </p:cNvPr>
          <p:cNvSpPr>
            <a:spLocks noGrp="1"/>
          </p:cNvSpPr>
          <p:nvPr>
            <p:ph type="pic" sz="quarter" idx="29"/>
          </p:nvPr>
        </p:nvSpPr>
        <p:spPr>
          <a:xfrm>
            <a:off x="6207991" y="1950663"/>
            <a:ext cx="1078287" cy="1078287"/>
          </a:xfrm>
          <a:prstGeom prst="rect">
            <a:avLst/>
          </a:prstGeom>
        </p:spPr>
        <p:txBody>
          <a:bodyPr anchor="ctr" anchorCtr="0"/>
          <a:lstStyle>
            <a:lvl1pPr marL="0" indent="0" algn="ctr">
              <a:buNone/>
              <a:defRPr sz="1400"/>
            </a:lvl1pPr>
          </a:lstStyle>
          <a:p>
            <a:endParaRPr lang="en-US" dirty="0"/>
          </a:p>
        </p:txBody>
      </p:sp>
    </p:spTree>
    <p:extLst>
      <p:ext uri="{BB962C8B-B14F-4D97-AF65-F5344CB8AC3E}">
        <p14:creationId xmlns:p14="http://schemas.microsoft.com/office/powerpoint/2010/main" val="7113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s x 3">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16" name="Text Placeholder 58"/>
          <p:cNvSpPr>
            <a:spLocks noGrp="1"/>
          </p:cNvSpPr>
          <p:nvPr>
            <p:ph type="body" sz="quarter" idx="17" hasCustomPrompt="1"/>
          </p:nvPr>
        </p:nvSpPr>
        <p:spPr>
          <a:xfrm>
            <a:off x="870972" y="1657350"/>
            <a:ext cx="2362200" cy="568741"/>
          </a:xfrm>
          <a:prstGeom prst="rect">
            <a:avLst/>
          </a:prstGeom>
          <a:solidFill>
            <a:srgbClr val="EC6208"/>
          </a:solidFill>
        </p:spPr>
        <p:txBody>
          <a:bodyPr>
            <a:noAutofit/>
          </a:bodyPr>
          <a:lstStyle>
            <a:lvl1pPr marL="0" indent="0" algn="ctr">
              <a:lnSpc>
                <a:spcPct val="100000"/>
              </a:lnSpc>
              <a:spcBef>
                <a:spcPts val="0"/>
              </a:spcBef>
              <a:buNone/>
              <a:defRPr sz="1400" b="1" i="0" baseline="0">
                <a:solidFill>
                  <a:schemeClr val="bg1"/>
                </a:solidFill>
                <a:latin typeface="Georgia" charset="0"/>
              </a:defRPr>
            </a:lvl1pPr>
          </a:lstStyle>
          <a:p>
            <a:pPr lvl="0"/>
            <a:r>
              <a:rPr lang="en-GB" dirty="0"/>
              <a:t>Enter header</a:t>
            </a:r>
          </a:p>
        </p:txBody>
      </p:sp>
      <p:sp>
        <p:nvSpPr>
          <p:cNvPr id="17" name="Text Placeholder 58"/>
          <p:cNvSpPr>
            <a:spLocks noGrp="1"/>
          </p:cNvSpPr>
          <p:nvPr>
            <p:ph type="body" sz="quarter" idx="21" hasCustomPrompt="1"/>
          </p:nvPr>
        </p:nvSpPr>
        <p:spPr>
          <a:xfrm>
            <a:off x="885448" y="2309725"/>
            <a:ext cx="2347723" cy="1938425"/>
          </a:xfrm>
          <a:prstGeom prst="rect">
            <a:avLst/>
          </a:prstGeom>
          <a:solidFill>
            <a:srgbClr val="EC6208">
              <a:alpha val="30000"/>
            </a:srgbClr>
          </a:solidFill>
        </p:spPr>
        <p:txBody>
          <a:bodyPr>
            <a:noAutofit/>
          </a:bodyPr>
          <a:lstStyle>
            <a:lvl1pPr marL="0" indent="0">
              <a:lnSpc>
                <a:spcPct val="100000"/>
              </a:lnSpc>
              <a:buNone/>
              <a:defRPr sz="1100" baseline="0">
                <a:solidFill>
                  <a:schemeClr val="tx1"/>
                </a:solidFill>
                <a:latin typeface="Georgia"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a:t>
            </a:r>
            <a:endParaRPr lang="en-GB" dirty="0"/>
          </a:p>
        </p:txBody>
      </p:sp>
      <p:sp>
        <p:nvSpPr>
          <p:cNvPr id="30" name="Text Placeholder 58"/>
          <p:cNvSpPr>
            <a:spLocks noGrp="1"/>
          </p:cNvSpPr>
          <p:nvPr>
            <p:ph type="body" sz="quarter" idx="22" hasCustomPrompt="1"/>
          </p:nvPr>
        </p:nvSpPr>
        <p:spPr>
          <a:xfrm>
            <a:off x="3400048" y="1657350"/>
            <a:ext cx="2362200" cy="568741"/>
          </a:xfrm>
          <a:prstGeom prst="rect">
            <a:avLst/>
          </a:prstGeom>
          <a:solidFill>
            <a:srgbClr val="EC6208"/>
          </a:solidFill>
        </p:spPr>
        <p:txBody>
          <a:bodyPr>
            <a:noAutofit/>
          </a:bodyPr>
          <a:lstStyle>
            <a:lvl1pPr marL="0" indent="0" algn="ctr">
              <a:lnSpc>
                <a:spcPct val="100000"/>
              </a:lnSpc>
              <a:spcBef>
                <a:spcPts val="0"/>
              </a:spcBef>
              <a:buNone/>
              <a:defRPr sz="1400" b="1" i="0" baseline="0">
                <a:solidFill>
                  <a:schemeClr val="bg1"/>
                </a:solidFill>
                <a:latin typeface="Georgia" charset="0"/>
              </a:defRPr>
            </a:lvl1pPr>
          </a:lstStyle>
          <a:p>
            <a:pPr lvl="0"/>
            <a:r>
              <a:rPr lang="en-GB" dirty="0"/>
              <a:t>Enter header</a:t>
            </a:r>
          </a:p>
        </p:txBody>
      </p:sp>
      <p:sp>
        <p:nvSpPr>
          <p:cNvPr id="31" name="Text Placeholder 58"/>
          <p:cNvSpPr>
            <a:spLocks noGrp="1"/>
          </p:cNvSpPr>
          <p:nvPr>
            <p:ph type="body" sz="quarter" idx="23" hasCustomPrompt="1"/>
          </p:nvPr>
        </p:nvSpPr>
        <p:spPr>
          <a:xfrm>
            <a:off x="3414524" y="2309725"/>
            <a:ext cx="2347723" cy="1938425"/>
          </a:xfrm>
          <a:prstGeom prst="rect">
            <a:avLst/>
          </a:prstGeom>
          <a:solidFill>
            <a:srgbClr val="EC6208">
              <a:alpha val="30000"/>
            </a:srgbClr>
          </a:solidFill>
        </p:spPr>
        <p:txBody>
          <a:bodyPr>
            <a:noAutofit/>
          </a:bodyPr>
          <a:lstStyle>
            <a:lvl1pPr marL="0" indent="0">
              <a:lnSpc>
                <a:spcPct val="100000"/>
              </a:lnSpc>
              <a:buNone/>
              <a:defRPr sz="1100" baseline="0">
                <a:solidFill>
                  <a:schemeClr val="tx1"/>
                </a:solidFill>
                <a:latin typeface="Georgia"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a:t>
            </a:r>
            <a:endParaRPr lang="en-GB" dirty="0"/>
          </a:p>
        </p:txBody>
      </p:sp>
      <p:sp>
        <p:nvSpPr>
          <p:cNvPr id="32" name="Text Placeholder 58"/>
          <p:cNvSpPr>
            <a:spLocks noGrp="1"/>
          </p:cNvSpPr>
          <p:nvPr>
            <p:ph type="body" sz="quarter" idx="24" hasCustomPrompt="1"/>
          </p:nvPr>
        </p:nvSpPr>
        <p:spPr>
          <a:xfrm>
            <a:off x="5929124" y="1657350"/>
            <a:ext cx="2362200" cy="568741"/>
          </a:xfrm>
          <a:prstGeom prst="rect">
            <a:avLst/>
          </a:prstGeom>
          <a:solidFill>
            <a:srgbClr val="EC6208"/>
          </a:solidFill>
        </p:spPr>
        <p:txBody>
          <a:bodyPr>
            <a:noAutofit/>
          </a:bodyPr>
          <a:lstStyle>
            <a:lvl1pPr marL="0" indent="0" algn="ctr">
              <a:lnSpc>
                <a:spcPct val="100000"/>
              </a:lnSpc>
              <a:spcBef>
                <a:spcPts val="0"/>
              </a:spcBef>
              <a:buNone/>
              <a:defRPr sz="1400" b="1" i="0" baseline="0">
                <a:solidFill>
                  <a:schemeClr val="bg1"/>
                </a:solidFill>
                <a:latin typeface="Georgia" charset="0"/>
              </a:defRPr>
            </a:lvl1pPr>
          </a:lstStyle>
          <a:p>
            <a:pPr lvl="0"/>
            <a:r>
              <a:rPr lang="en-GB" dirty="0"/>
              <a:t>Enter header</a:t>
            </a:r>
          </a:p>
        </p:txBody>
      </p:sp>
      <p:sp>
        <p:nvSpPr>
          <p:cNvPr id="33" name="Text Placeholder 58"/>
          <p:cNvSpPr>
            <a:spLocks noGrp="1"/>
          </p:cNvSpPr>
          <p:nvPr>
            <p:ph type="body" sz="quarter" idx="25" hasCustomPrompt="1"/>
          </p:nvPr>
        </p:nvSpPr>
        <p:spPr>
          <a:xfrm>
            <a:off x="5943600" y="2309725"/>
            <a:ext cx="2347723" cy="1938425"/>
          </a:xfrm>
          <a:prstGeom prst="rect">
            <a:avLst/>
          </a:prstGeom>
          <a:solidFill>
            <a:srgbClr val="EC6208">
              <a:alpha val="30000"/>
            </a:srgbClr>
          </a:solidFill>
        </p:spPr>
        <p:txBody>
          <a:bodyPr>
            <a:noAutofit/>
          </a:bodyPr>
          <a:lstStyle>
            <a:lvl1pPr marL="0" indent="0">
              <a:lnSpc>
                <a:spcPct val="100000"/>
              </a:lnSpc>
              <a:buNone/>
              <a:defRPr sz="1100" baseline="0">
                <a:solidFill>
                  <a:schemeClr val="tx1"/>
                </a:solidFill>
                <a:latin typeface="Georgia"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a:t>
            </a:r>
            <a:endParaRPr lang="en-GB" dirty="0"/>
          </a:p>
        </p:txBody>
      </p:sp>
    </p:spTree>
    <p:extLst>
      <p:ext uri="{BB962C8B-B14F-4D97-AF65-F5344CB8AC3E}">
        <p14:creationId xmlns:p14="http://schemas.microsoft.com/office/powerpoint/2010/main" val="5106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FD46B0-FBBD-524B-9E6D-8DE2780283B1}"/>
              </a:ext>
            </a:extLst>
          </p:cNvPr>
          <p:cNvSpPr/>
          <p:nvPr userDrawn="1"/>
        </p:nvSpPr>
        <p:spPr>
          <a:xfrm>
            <a:off x="1" y="-4182"/>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hasCustomPrompt="1"/>
          </p:nvPr>
        </p:nvSpPr>
        <p:spPr>
          <a:xfrm>
            <a:off x="1752600" y="2190750"/>
            <a:ext cx="5562600" cy="533400"/>
          </a:xfrm>
          <a:prstGeom prst="rect">
            <a:avLst/>
          </a:prstGeom>
        </p:spPr>
        <p:txBody>
          <a:bodyPr/>
          <a:lstStyle>
            <a:lvl1pPr marL="0" indent="0">
              <a:buFontTx/>
              <a:buNone/>
              <a:defRPr sz="3000" b="1" i="0" baseline="0">
                <a:solidFill>
                  <a:schemeClr val="bg1"/>
                </a:solidFill>
                <a:latin typeface="Georgia" charset="0"/>
              </a:defRPr>
            </a:lvl1pPr>
          </a:lstStyle>
          <a:p>
            <a:pPr lvl="0"/>
            <a:r>
              <a:rPr lang="en-US" dirty="0"/>
              <a:t>Title</a:t>
            </a:r>
          </a:p>
        </p:txBody>
      </p:sp>
      <p:sp>
        <p:nvSpPr>
          <p:cNvPr id="21" name="Text Placeholder 20"/>
          <p:cNvSpPr>
            <a:spLocks noGrp="1"/>
          </p:cNvSpPr>
          <p:nvPr>
            <p:ph type="body" sz="quarter" idx="11" hasCustomPrompt="1"/>
          </p:nvPr>
        </p:nvSpPr>
        <p:spPr>
          <a:xfrm>
            <a:off x="1752600" y="2747962"/>
            <a:ext cx="5562600" cy="609600"/>
          </a:xfrm>
          <a:prstGeom prst="rect">
            <a:avLst/>
          </a:prstGeom>
        </p:spPr>
        <p:txBody>
          <a:bodyPr/>
          <a:lstStyle>
            <a:lvl1pPr marL="0" indent="0">
              <a:buFontTx/>
              <a:buNone/>
              <a:defRPr sz="2500" b="0" i="1" baseline="0">
                <a:solidFill>
                  <a:schemeClr val="bg1"/>
                </a:solidFill>
                <a:latin typeface="Georgia" charset="0"/>
              </a:defRPr>
            </a:lvl1pPr>
          </a:lstStyle>
          <a:p>
            <a:pPr lvl="0"/>
            <a:r>
              <a:rPr lang="en-US" dirty="0"/>
              <a:t>Subtitle</a:t>
            </a:r>
          </a:p>
        </p:txBody>
      </p:sp>
      <p:sp>
        <p:nvSpPr>
          <p:cNvPr id="23" name="Text Placeholder 22"/>
          <p:cNvSpPr>
            <a:spLocks noGrp="1"/>
          </p:cNvSpPr>
          <p:nvPr>
            <p:ph type="body" sz="quarter" idx="12" hasCustomPrompt="1"/>
          </p:nvPr>
        </p:nvSpPr>
        <p:spPr>
          <a:xfrm>
            <a:off x="304800" y="133350"/>
            <a:ext cx="1828800" cy="152400"/>
          </a:xfrm>
          <a:prstGeom prst="rect">
            <a:avLst/>
          </a:prstGeom>
        </p:spPr>
        <p:txBody>
          <a:bodyPr lIns="0" t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sp>
        <p:nvSpPr>
          <p:cNvPr id="24" name="Text Placeholder 22"/>
          <p:cNvSpPr>
            <a:spLocks noGrp="1"/>
          </p:cNvSpPr>
          <p:nvPr>
            <p:ph type="body" sz="quarter" idx="13" hasCustomPrompt="1"/>
          </p:nvPr>
        </p:nvSpPr>
        <p:spPr>
          <a:xfrm>
            <a:off x="2880000" y="133350"/>
            <a:ext cx="1828800" cy="152400"/>
          </a:xfrm>
          <a:prstGeom prst="rect">
            <a:avLst/>
          </a:prstGeom>
        </p:spPr>
        <p:txBody>
          <a:bodyPr lIns="0" tIns="0" r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cxnSp>
        <p:nvCxnSpPr>
          <p:cNvPr id="8" name="Straight Connector 7">
            <a:extLst>
              <a:ext uri="{FF2B5EF4-FFF2-40B4-BE49-F238E27FC236}">
                <a16:creationId xmlns:a16="http://schemas.microsoft.com/office/drawing/2014/main" id="{7981334D-6E2F-DB4D-B875-753FD5CDFE6B}"/>
              </a:ext>
            </a:extLst>
          </p:cNvPr>
          <p:cNvCxnSpPr/>
          <p:nvPr userDrawn="1"/>
        </p:nvCxnSpPr>
        <p:spPr>
          <a:xfrm>
            <a:off x="1676400" y="2114550"/>
            <a:ext cx="0" cy="3028950"/>
          </a:xfrm>
          <a:prstGeom prst="line">
            <a:avLst/>
          </a:prstGeom>
          <a:ln w="254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bject 2">
            <a:extLst>
              <a:ext uri="{FF2B5EF4-FFF2-40B4-BE49-F238E27FC236}">
                <a16:creationId xmlns:a16="http://schemas.microsoft.com/office/drawing/2014/main" id="{C0311930-2220-0640-8DB5-DF3045B96FDA}"/>
              </a:ext>
            </a:extLst>
          </p:cNvPr>
          <p:cNvSpPr/>
          <p:nvPr userDrawn="1"/>
        </p:nvSpPr>
        <p:spPr>
          <a:xfrm>
            <a:off x="245572"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sp>
        <p:nvSpPr>
          <p:cNvPr id="10" name="object 3">
            <a:extLst>
              <a:ext uri="{FF2B5EF4-FFF2-40B4-BE49-F238E27FC236}">
                <a16:creationId xmlns:a16="http://schemas.microsoft.com/office/drawing/2014/main" id="{BF6F7DD4-7FCD-4142-BAB9-13533E21E58B}"/>
              </a:ext>
            </a:extLst>
          </p:cNvPr>
          <p:cNvSpPr/>
          <p:nvPr userDrawn="1"/>
        </p:nvSpPr>
        <p:spPr>
          <a:xfrm>
            <a:off x="2798093"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pic>
        <p:nvPicPr>
          <p:cNvPr id="11" name="Picture 10">
            <a:extLst>
              <a:ext uri="{FF2B5EF4-FFF2-40B4-BE49-F238E27FC236}">
                <a16:creationId xmlns:a16="http://schemas.microsoft.com/office/drawing/2014/main" id="{294ADA88-C989-E447-8BC7-9E49A0519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spTree>
    <p:extLst>
      <p:ext uri="{BB962C8B-B14F-4D97-AF65-F5344CB8AC3E}">
        <p14:creationId xmlns:p14="http://schemas.microsoft.com/office/powerpoint/2010/main" val="393134755"/>
      </p:ext>
    </p:extLst>
  </p:cSld>
  <p:clrMapOvr>
    <a:masterClrMapping/>
  </p:clrMapOvr>
  <p:extLst mod="1">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s + image x 4">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6" name="Text Placeholder 58"/>
          <p:cNvSpPr>
            <a:spLocks noGrp="1"/>
          </p:cNvSpPr>
          <p:nvPr>
            <p:ph type="body" sz="quarter" idx="17" hasCustomPrompt="1"/>
          </p:nvPr>
        </p:nvSpPr>
        <p:spPr>
          <a:xfrm>
            <a:off x="609600" y="2427731"/>
            <a:ext cx="1829562" cy="291805"/>
          </a:xfrm>
          <a:prstGeom prst="rect">
            <a:avLst/>
          </a:prstGeom>
          <a:solidFill>
            <a:srgbClr val="EC6208"/>
          </a:solidFill>
        </p:spPr>
        <p:txBody>
          <a:bodyPr>
            <a:noAutofit/>
          </a:bodyPr>
          <a:lstStyle>
            <a:lvl1pPr marL="0" indent="0" algn="ctr">
              <a:lnSpc>
                <a:spcPct val="100000"/>
              </a:lnSpc>
              <a:spcBef>
                <a:spcPts val="0"/>
              </a:spcBef>
              <a:buNone/>
              <a:defRPr sz="1100" b="1" i="0" baseline="0">
                <a:solidFill>
                  <a:schemeClr val="bg1"/>
                </a:solidFill>
                <a:latin typeface="Georgia" charset="0"/>
              </a:defRPr>
            </a:lvl1pPr>
          </a:lstStyle>
          <a:p>
            <a:pPr lvl="0"/>
            <a:r>
              <a:rPr lang="en-GB" dirty="0"/>
              <a:t>Enter header</a:t>
            </a:r>
          </a:p>
        </p:txBody>
      </p:sp>
      <p:sp>
        <p:nvSpPr>
          <p:cNvPr id="17" name="Text Placeholder 58"/>
          <p:cNvSpPr>
            <a:spLocks noGrp="1"/>
          </p:cNvSpPr>
          <p:nvPr>
            <p:ph type="body" sz="quarter" idx="21" hasCustomPrompt="1"/>
          </p:nvPr>
        </p:nvSpPr>
        <p:spPr>
          <a:xfrm>
            <a:off x="610362" y="2719536"/>
            <a:ext cx="1828800" cy="1752600"/>
          </a:xfrm>
          <a:prstGeom prst="rect">
            <a:avLst/>
          </a:prstGeom>
          <a:solidFill>
            <a:srgbClr val="EC6208">
              <a:alpha val="30000"/>
            </a:srgbClr>
          </a:solidFill>
        </p:spPr>
        <p:txBody>
          <a:bodyPr>
            <a:noAutofit/>
          </a:bodyPr>
          <a:lstStyle>
            <a:lvl1pPr marL="0" indent="0">
              <a:lnSpc>
                <a:spcPct val="100000"/>
              </a:lnSpc>
              <a:buNone/>
              <a:defRPr sz="950" baseline="0">
                <a:solidFill>
                  <a:schemeClr val="tx1"/>
                </a:solidFill>
                <a:latin typeface="Georgia"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a:t>
            </a:r>
            <a:endParaRPr lang="en-GB" dirty="0"/>
          </a:p>
        </p:txBody>
      </p:sp>
      <p:sp>
        <p:nvSpPr>
          <p:cNvPr id="3" name="Picture Placeholder 2"/>
          <p:cNvSpPr>
            <a:spLocks noGrp="1"/>
          </p:cNvSpPr>
          <p:nvPr>
            <p:ph type="pic" sz="quarter" idx="28" hasCustomPrompt="1"/>
          </p:nvPr>
        </p:nvSpPr>
        <p:spPr>
          <a:xfrm>
            <a:off x="609600" y="1352550"/>
            <a:ext cx="1828800" cy="1057571"/>
          </a:xfrm>
          <a:prstGeom prst="rect">
            <a:avLst/>
          </a:prstGeom>
        </p:spPr>
        <p:txBody>
          <a:bodyPr/>
          <a:lstStyle>
            <a:lvl1pPr>
              <a:defRPr sz="1200" baseline="0">
                <a:latin typeface="Georgi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ADD IMAGE</a:t>
            </a:r>
          </a:p>
        </p:txBody>
      </p:sp>
      <p:sp>
        <p:nvSpPr>
          <p:cNvPr id="35" name="Text Placeholder 58"/>
          <p:cNvSpPr>
            <a:spLocks noGrp="1"/>
          </p:cNvSpPr>
          <p:nvPr>
            <p:ph type="body" sz="quarter" idx="29" hasCustomPrompt="1"/>
          </p:nvPr>
        </p:nvSpPr>
        <p:spPr>
          <a:xfrm>
            <a:off x="2652523" y="2427731"/>
            <a:ext cx="1829562" cy="291805"/>
          </a:xfrm>
          <a:prstGeom prst="rect">
            <a:avLst/>
          </a:prstGeom>
          <a:solidFill>
            <a:srgbClr val="EC6208"/>
          </a:solidFill>
        </p:spPr>
        <p:txBody>
          <a:bodyPr>
            <a:noAutofit/>
          </a:bodyPr>
          <a:lstStyle>
            <a:lvl1pPr marL="0" indent="0" algn="ctr">
              <a:lnSpc>
                <a:spcPct val="100000"/>
              </a:lnSpc>
              <a:spcBef>
                <a:spcPts val="0"/>
              </a:spcBef>
              <a:buNone/>
              <a:defRPr sz="1100" b="1" i="0" baseline="0">
                <a:solidFill>
                  <a:schemeClr val="bg1"/>
                </a:solidFill>
                <a:latin typeface="Georgia" charset="0"/>
              </a:defRPr>
            </a:lvl1pPr>
          </a:lstStyle>
          <a:p>
            <a:pPr lvl="0"/>
            <a:r>
              <a:rPr lang="en-GB" dirty="0"/>
              <a:t>Enter header</a:t>
            </a:r>
          </a:p>
        </p:txBody>
      </p:sp>
      <p:sp>
        <p:nvSpPr>
          <p:cNvPr id="36" name="Text Placeholder 58"/>
          <p:cNvSpPr>
            <a:spLocks noGrp="1"/>
          </p:cNvSpPr>
          <p:nvPr>
            <p:ph type="body" sz="quarter" idx="30" hasCustomPrompt="1"/>
          </p:nvPr>
        </p:nvSpPr>
        <p:spPr>
          <a:xfrm>
            <a:off x="2653285" y="2719536"/>
            <a:ext cx="1828800" cy="1752600"/>
          </a:xfrm>
          <a:prstGeom prst="rect">
            <a:avLst/>
          </a:prstGeom>
          <a:solidFill>
            <a:srgbClr val="EC6208">
              <a:alpha val="30000"/>
            </a:srgbClr>
          </a:solidFill>
        </p:spPr>
        <p:txBody>
          <a:bodyPr>
            <a:noAutofit/>
          </a:bodyPr>
          <a:lstStyle>
            <a:lvl1pPr marL="0" indent="0">
              <a:lnSpc>
                <a:spcPct val="100000"/>
              </a:lnSpc>
              <a:buNone/>
              <a:defRPr sz="950" baseline="0">
                <a:solidFill>
                  <a:schemeClr val="tx1"/>
                </a:solidFill>
                <a:latin typeface="Georgia"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a:t>
            </a:r>
            <a:endParaRPr lang="en-GB" dirty="0"/>
          </a:p>
        </p:txBody>
      </p:sp>
      <p:sp>
        <p:nvSpPr>
          <p:cNvPr id="37" name="Picture Placeholder 2"/>
          <p:cNvSpPr>
            <a:spLocks noGrp="1"/>
          </p:cNvSpPr>
          <p:nvPr>
            <p:ph type="pic" sz="quarter" idx="31" hasCustomPrompt="1"/>
          </p:nvPr>
        </p:nvSpPr>
        <p:spPr>
          <a:xfrm>
            <a:off x="2652523" y="1352550"/>
            <a:ext cx="1828800" cy="1057571"/>
          </a:xfrm>
          <a:prstGeom prst="rect">
            <a:avLst/>
          </a:prstGeom>
        </p:spPr>
        <p:txBody>
          <a:bodyPr/>
          <a:lstStyle>
            <a:lvl1pPr>
              <a:defRPr sz="1200" baseline="0">
                <a:latin typeface="Georgi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ADD IMAGE</a:t>
            </a:r>
          </a:p>
        </p:txBody>
      </p:sp>
      <p:sp>
        <p:nvSpPr>
          <p:cNvPr id="38" name="Text Placeholder 58"/>
          <p:cNvSpPr>
            <a:spLocks noGrp="1"/>
          </p:cNvSpPr>
          <p:nvPr>
            <p:ph type="body" sz="quarter" idx="32" hasCustomPrompt="1"/>
          </p:nvPr>
        </p:nvSpPr>
        <p:spPr>
          <a:xfrm>
            <a:off x="4722027" y="2427731"/>
            <a:ext cx="1829562" cy="291805"/>
          </a:xfrm>
          <a:prstGeom prst="rect">
            <a:avLst/>
          </a:prstGeom>
          <a:solidFill>
            <a:srgbClr val="EC6208"/>
          </a:solidFill>
        </p:spPr>
        <p:txBody>
          <a:bodyPr>
            <a:noAutofit/>
          </a:bodyPr>
          <a:lstStyle>
            <a:lvl1pPr marL="0" indent="0" algn="ctr">
              <a:lnSpc>
                <a:spcPct val="100000"/>
              </a:lnSpc>
              <a:spcBef>
                <a:spcPts val="0"/>
              </a:spcBef>
              <a:buNone/>
              <a:defRPr sz="1100" b="1" i="0" baseline="0">
                <a:solidFill>
                  <a:schemeClr val="bg1"/>
                </a:solidFill>
                <a:latin typeface="Georgia" charset="0"/>
              </a:defRPr>
            </a:lvl1pPr>
          </a:lstStyle>
          <a:p>
            <a:pPr lvl="0"/>
            <a:r>
              <a:rPr lang="en-GB" dirty="0"/>
              <a:t>Enter header</a:t>
            </a:r>
          </a:p>
        </p:txBody>
      </p:sp>
      <p:sp>
        <p:nvSpPr>
          <p:cNvPr id="39" name="Text Placeholder 58"/>
          <p:cNvSpPr>
            <a:spLocks noGrp="1"/>
          </p:cNvSpPr>
          <p:nvPr>
            <p:ph type="body" sz="quarter" idx="33" hasCustomPrompt="1"/>
          </p:nvPr>
        </p:nvSpPr>
        <p:spPr>
          <a:xfrm>
            <a:off x="4722789" y="2719536"/>
            <a:ext cx="1828800" cy="1752600"/>
          </a:xfrm>
          <a:prstGeom prst="rect">
            <a:avLst/>
          </a:prstGeom>
          <a:solidFill>
            <a:srgbClr val="EC6208">
              <a:alpha val="30000"/>
            </a:srgbClr>
          </a:solidFill>
        </p:spPr>
        <p:txBody>
          <a:bodyPr>
            <a:noAutofit/>
          </a:bodyPr>
          <a:lstStyle>
            <a:lvl1pPr marL="0" indent="0">
              <a:lnSpc>
                <a:spcPct val="100000"/>
              </a:lnSpc>
              <a:buNone/>
              <a:defRPr sz="950" baseline="0">
                <a:solidFill>
                  <a:schemeClr val="tx1"/>
                </a:solidFill>
                <a:latin typeface="Georgia"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a:t>
            </a:r>
            <a:endParaRPr lang="en-GB" dirty="0"/>
          </a:p>
        </p:txBody>
      </p:sp>
      <p:sp>
        <p:nvSpPr>
          <p:cNvPr id="40" name="Picture Placeholder 2"/>
          <p:cNvSpPr>
            <a:spLocks noGrp="1"/>
          </p:cNvSpPr>
          <p:nvPr>
            <p:ph type="pic" sz="quarter" idx="34" hasCustomPrompt="1"/>
          </p:nvPr>
        </p:nvSpPr>
        <p:spPr>
          <a:xfrm>
            <a:off x="4722027" y="1352550"/>
            <a:ext cx="1828800" cy="1057571"/>
          </a:xfrm>
          <a:prstGeom prst="rect">
            <a:avLst/>
          </a:prstGeom>
        </p:spPr>
        <p:txBody>
          <a:bodyPr/>
          <a:lstStyle>
            <a:lvl1pPr>
              <a:defRPr sz="1200" baseline="0">
                <a:latin typeface="Georgi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ADD IMAGE</a:t>
            </a:r>
          </a:p>
        </p:txBody>
      </p:sp>
      <p:sp>
        <p:nvSpPr>
          <p:cNvPr id="41" name="Text Placeholder 58"/>
          <p:cNvSpPr>
            <a:spLocks noGrp="1"/>
          </p:cNvSpPr>
          <p:nvPr>
            <p:ph type="body" sz="quarter" idx="35" hasCustomPrompt="1"/>
          </p:nvPr>
        </p:nvSpPr>
        <p:spPr>
          <a:xfrm>
            <a:off x="6764950" y="2427731"/>
            <a:ext cx="1829562" cy="291805"/>
          </a:xfrm>
          <a:prstGeom prst="rect">
            <a:avLst/>
          </a:prstGeom>
          <a:solidFill>
            <a:srgbClr val="EC6208"/>
          </a:solidFill>
        </p:spPr>
        <p:txBody>
          <a:bodyPr>
            <a:noAutofit/>
          </a:bodyPr>
          <a:lstStyle>
            <a:lvl1pPr marL="0" indent="0" algn="ctr">
              <a:lnSpc>
                <a:spcPct val="100000"/>
              </a:lnSpc>
              <a:spcBef>
                <a:spcPts val="0"/>
              </a:spcBef>
              <a:buNone/>
              <a:defRPr sz="1100" b="1" i="0" baseline="0">
                <a:solidFill>
                  <a:schemeClr val="bg1"/>
                </a:solidFill>
                <a:latin typeface="Georgia" charset="0"/>
              </a:defRPr>
            </a:lvl1pPr>
          </a:lstStyle>
          <a:p>
            <a:pPr lvl="0"/>
            <a:r>
              <a:rPr lang="en-GB" dirty="0"/>
              <a:t>Enter header</a:t>
            </a:r>
          </a:p>
        </p:txBody>
      </p:sp>
      <p:sp>
        <p:nvSpPr>
          <p:cNvPr id="42" name="Text Placeholder 58"/>
          <p:cNvSpPr>
            <a:spLocks noGrp="1"/>
          </p:cNvSpPr>
          <p:nvPr>
            <p:ph type="body" sz="quarter" idx="36" hasCustomPrompt="1"/>
          </p:nvPr>
        </p:nvSpPr>
        <p:spPr>
          <a:xfrm>
            <a:off x="6765712" y="2719536"/>
            <a:ext cx="1828800" cy="1752600"/>
          </a:xfrm>
          <a:prstGeom prst="rect">
            <a:avLst/>
          </a:prstGeom>
          <a:solidFill>
            <a:srgbClr val="EC6208">
              <a:alpha val="30000"/>
            </a:srgbClr>
          </a:solidFill>
        </p:spPr>
        <p:txBody>
          <a:bodyPr>
            <a:noAutofit/>
          </a:bodyPr>
          <a:lstStyle>
            <a:lvl1pPr marL="0" indent="0">
              <a:lnSpc>
                <a:spcPct val="100000"/>
              </a:lnSpc>
              <a:buNone/>
              <a:defRPr sz="950" baseline="0">
                <a:solidFill>
                  <a:schemeClr val="tx1"/>
                </a:solidFill>
                <a:latin typeface="Georgia"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a:t>
            </a:r>
            <a:endParaRPr lang="en-GB" dirty="0"/>
          </a:p>
        </p:txBody>
      </p:sp>
      <p:sp>
        <p:nvSpPr>
          <p:cNvPr id="43" name="Picture Placeholder 2"/>
          <p:cNvSpPr>
            <a:spLocks noGrp="1"/>
          </p:cNvSpPr>
          <p:nvPr>
            <p:ph type="pic" sz="quarter" idx="37" hasCustomPrompt="1"/>
          </p:nvPr>
        </p:nvSpPr>
        <p:spPr>
          <a:xfrm>
            <a:off x="6764950" y="1352550"/>
            <a:ext cx="1828800" cy="1057571"/>
          </a:xfrm>
          <a:prstGeom prst="rect">
            <a:avLst/>
          </a:prstGeom>
        </p:spPr>
        <p:txBody>
          <a:bodyPr/>
          <a:lstStyle>
            <a:lvl1pPr>
              <a:defRPr sz="1200" baseline="0">
                <a:latin typeface="Georgi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ADD IMAGE</a:t>
            </a:r>
          </a:p>
        </p:txBody>
      </p:sp>
    </p:spTree>
    <p:extLst>
      <p:ext uri="{BB962C8B-B14F-4D97-AF65-F5344CB8AC3E}">
        <p14:creationId xmlns:p14="http://schemas.microsoft.com/office/powerpoint/2010/main" val="870605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Tree>
    <p:extLst>
      <p:ext uri="{BB962C8B-B14F-4D97-AF65-F5344CB8AC3E}">
        <p14:creationId xmlns:p14="http://schemas.microsoft.com/office/powerpoint/2010/main" val="1153731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8" name="Text Placeholder 4"/>
          <p:cNvSpPr>
            <a:spLocks noGrp="1"/>
          </p:cNvSpPr>
          <p:nvPr>
            <p:ph type="body" sz="quarter" idx="17" hasCustomPrompt="1"/>
          </p:nvPr>
        </p:nvSpPr>
        <p:spPr>
          <a:xfrm>
            <a:off x="152400" y="1962150"/>
            <a:ext cx="4038600" cy="2380511"/>
          </a:xfrm>
          <a:prstGeom prst="rect">
            <a:avLst/>
          </a:prstGeom>
        </p:spPr>
        <p:txBody>
          <a:bodyPr numCol="1" spcCol="360000">
            <a:noAutofit/>
          </a:bodyPr>
          <a:lstStyle>
            <a:lvl1pPr marL="0" indent="0">
              <a:lnSpc>
                <a:spcPct val="100000"/>
              </a:lnSpc>
              <a:spcBef>
                <a:spcPts val="0"/>
              </a:spcBef>
              <a:buNone/>
              <a:defRPr sz="1100" baseline="0">
                <a:solidFill>
                  <a:schemeClr val="tx1"/>
                </a:solidFill>
                <a:latin typeface="Georgia" charset="0"/>
              </a:defRPr>
            </a:lvl1pPr>
            <a:lvl2pPr>
              <a:defRPr sz="1100" baseline="0">
                <a:solidFill>
                  <a:schemeClr val="tx1"/>
                </a:solidFill>
                <a:latin typeface="Georgia" charset="0"/>
              </a:defRPr>
            </a:lvl2pPr>
            <a:lvl3pPr>
              <a:defRPr sz="1100" baseline="0">
                <a:solidFill>
                  <a:schemeClr val="tx1"/>
                </a:solidFill>
                <a:latin typeface="Georgia" charset="0"/>
              </a:defRPr>
            </a:lvl3pPr>
            <a:lvl4pPr>
              <a:defRPr sz="1100" baseline="0">
                <a:solidFill>
                  <a:schemeClr val="tx1"/>
                </a:solidFill>
                <a:latin typeface="Georgia" charset="0"/>
              </a:defRPr>
            </a:lvl4pPr>
            <a:lvl5pPr>
              <a:defRPr sz="1100" baseline="0">
                <a:solidFill>
                  <a:schemeClr val="tx1"/>
                </a:solidFill>
                <a:latin typeface="Georgia" charset="0"/>
              </a:defRPr>
            </a:lvl5pPr>
          </a:lstStyle>
          <a:p>
            <a:pPr lvl="0"/>
            <a:r>
              <a:rPr lang="en-US" dirty="0"/>
              <a:t>Enter text</a:t>
            </a:r>
          </a:p>
        </p:txBody>
      </p:sp>
      <p:sp>
        <p:nvSpPr>
          <p:cNvPr id="3" name="Picture Placeholder 2"/>
          <p:cNvSpPr>
            <a:spLocks noGrp="1"/>
          </p:cNvSpPr>
          <p:nvPr>
            <p:ph type="pic" sz="quarter" idx="18" hasCustomPrompt="1"/>
          </p:nvPr>
        </p:nvSpPr>
        <p:spPr>
          <a:xfrm>
            <a:off x="4495800" y="1962000"/>
            <a:ext cx="4114800" cy="2349500"/>
          </a:xfrm>
          <a:prstGeom prst="rect">
            <a:avLst/>
          </a:prstGeom>
        </p:spPr>
        <p:txBody>
          <a:bodyPr/>
          <a:lstStyle>
            <a:lvl1pPr marL="0" indent="0">
              <a:buFontTx/>
              <a:buNone/>
              <a:defRPr sz="1100" cap="all" baseline="0">
                <a:latin typeface="Georgia" charset="0"/>
              </a:defRPr>
            </a:lvl1pPr>
          </a:lstStyle>
          <a:p>
            <a:pPr lvl="0"/>
            <a:r>
              <a:rPr lang="en-US" dirty="0"/>
              <a:t>ADD IMAGE</a:t>
            </a:r>
          </a:p>
        </p:txBody>
      </p:sp>
      <p:sp>
        <p:nvSpPr>
          <p:cNvPr id="9" name="Text Placeholder 22">
            <a:extLst>
              <a:ext uri="{FF2B5EF4-FFF2-40B4-BE49-F238E27FC236}">
                <a16:creationId xmlns:a16="http://schemas.microsoft.com/office/drawing/2014/main" id="{5C93DF36-4CB9-E840-8218-F7D4FC2B5BFF}"/>
              </a:ext>
            </a:extLst>
          </p:cNvPr>
          <p:cNvSpPr>
            <a:spLocks noGrp="1"/>
          </p:cNvSpPr>
          <p:nvPr>
            <p:ph type="body" sz="quarter" idx="15"/>
          </p:nvPr>
        </p:nvSpPr>
        <p:spPr>
          <a:xfrm>
            <a:off x="244200" y="1577491"/>
            <a:ext cx="54708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93913933"/>
      </p:ext>
    </p:extLst>
  </p:cSld>
  <p:clrMapOvr>
    <a:masterClrMapping/>
  </p:clrMapOvr>
  <p:extLst mod="1">
    <p:ext uri="{DCECCB84-F9BA-43D5-87BE-67443E8EF086}">
      <p15:sldGuideLst xmlns:p15="http://schemas.microsoft.com/office/powerpoint/2012/main">
        <p15:guide id="1" orient="horz" pos="1620">
          <p15:clr>
            <a:srgbClr val="FBAE40"/>
          </p15:clr>
        </p15:guide>
        <p15:guide id="2" pos="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11" name="Text Placeholder 22"/>
          <p:cNvSpPr>
            <a:spLocks noGrp="1"/>
          </p:cNvSpPr>
          <p:nvPr>
            <p:ph type="body" sz="quarter" idx="16" hasCustomPrompt="1"/>
          </p:nvPr>
        </p:nvSpPr>
        <p:spPr>
          <a:xfrm>
            <a:off x="244200" y="4857750"/>
            <a:ext cx="7528200" cy="263303"/>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8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source text here</a:t>
            </a:r>
          </a:p>
        </p:txBody>
      </p:sp>
      <p:sp>
        <p:nvSpPr>
          <p:cNvPr id="3" name="Chart Placeholder 2">
            <a:extLst>
              <a:ext uri="{FF2B5EF4-FFF2-40B4-BE49-F238E27FC236}">
                <a16:creationId xmlns:a16="http://schemas.microsoft.com/office/drawing/2014/main" id="{D2FBEF13-06AE-7543-A816-FEDCFBB41236}"/>
              </a:ext>
            </a:extLst>
          </p:cNvPr>
          <p:cNvSpPr>
            <a:spLocks noGrp="1"/>
          </p:cNvSpPr>
          <p:nvPr>
            <p:ph type="chart" sz="quarter" idx="17"/>
          </p:nvPr>
        </p:nvSpPr>
        <p:spPr>
          <a:xfrm>
            <a:off x="244475" y="2038350"/>
            <a:ext cx="7527925" cy="2667000"/>
          </a:xfrm>
          <a:prstGeom prst="rect">
            <a:avLst/>
          </a:prstGeom>
        </p:spPr>
        <p:txBody>
          <a:bodyPr anchor="ctr" anchorCtr="0"/>
          <a:lstStyle>
            <a:lvl1pPr marL="0" indent="0" algn="ctr">
              <a:buNone/>
              <a:defRPr>
                <a:latin typeface="Georgia" panose="02040502050405020303" pitchFamily="18" charset="0"/>
              </a:defRPr>
            </a:lvl1pPr>
          </a:lstStyle>
          <a:p>
            <a:endParaRPr lang="en-US" dirty="0"/>
          </a:p>
        </p:txBody>
      </p:sp>
      <p:sp>
        <p:nvSpPr>
          <p:cNvPr id="13" name="Text Placeholder 22">
            <a:extLst>
              <a:ext uri="{FF2B5EF4-FFF2-40B4-BE49-F238E27FC236}">
                <a16:creationId xmlns:a16="http://schemas.microsoft.com/office/drawing/2014/main" id="{AF28C2A6-6E2B-EC4A-88C9-C7996F87FBC7}"/>
              </a:ext>
            </a:extLst>
          </p:cNvPr>
          <p:cNvSpPr>
            <a:spLocks noGrp="1"/>
          </p:cNvSpPr>
          <p:nvPr>
            <p:ph type="body" sz="quarter" idx="15"/>
          </p:nvPr>
        </p:nvSpPr>
        <p:spPr>
          <a:xfrm>
            <a:off x="244200" y="1577491"/>
            <a:ext cx="54708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1177181"/>
      </p:ext>
    </p:extLst>
  </p:cSld>
  <p:clrMapOvr>
    <a:masterClrMapping/>
  </p:clrMapOvr>
  <p:extLst mod="1">
    <p:ext uri="{DCECCB84-F9BA-43D5-87BE-67443E8EF086}">
      <p15:sldGuideLst xmlns:p15="http://schemas.microsoft.com/office/powerpoint/2012/main">
        <p15:guide id="1" orient="horz" pos="1620">
          <p15:clr>
            <a:srgbClr val="FBAE40"/>
          </p15:clr>
        </p15:guide>
        <p15:guide id="2" pos="1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stats">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8" name="Text Placeholder 22"/>
          <p:cNvSpPr>
            <a:spLocks noGrp="1"/>
          </p:cNvSpPr>
          <p:nvPr>
            <p:ph type="body" sz="quarter" idx="16"/>
          </p:nvPr>
        </p:nvSpPr>
        <p:spPr>
          <a:xfrm>
            <a:off x="1317457" y="29527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9" name="Text Placeholder 18"/>
          <p:cNvSpPr>
            <a:spLocks noGrp="1"/>
          </p:cNvSpPr>
          <p:nvPr>
            <p:ph type="body" sz="quarter" idx="20" hasCustomPrompt="1"/>
          </p:nvPr>
        </p:nvSpPr>
        <p:spPr>
          <a:xfrm>
            <a:off x="1270860" y="2305050"/>
            <a:ext cx="1447800" cy="571500"/>
          </a:xfrm>
          <a:prstGeom prst="rect">
            <a:avLst/>
          </a:prstGeom>
        </p:spPr>
        <p:txBody>
          <a:bodyPr/>
          <a:lstStyle>
            <a:lvl1pPr marL="0" indent="0">
              <a:lnSpc>
                <a:spcPct val="100000"/>
              </a:lnSpc>
              <a:spcBef>
                <a:spcPts val="0"/>
              </a:spcBef>
              <a:buFontTx/>
              <a:buNone/>
              <a:defRPr sz="3000" b="1" i="0" baseline="0">
                <a:solidFill>
                  <a:srgbClr val="EC6208"/>
                </a:solidFill>
                <a:latin typeface="Georgia" charset="0"/>
              </a:defRPr>
            </a:lvl1pPr>
          </a:lstStyle>
          <a:p>
            <a:pPr lvl="0"/>
            <a:r>
              <a:rPr lang="en-US" dirty="0"/>
              <a:t>XXX</a:t>
            </a:r>
          </a:p>
        </p:txBody>
      </p:sp>
      <p:sp>
        <p:nvSpPr>
          <p:cNvPr id="11" name="Text Placeholder 22"/>
          <p:cNvSpPr>
            <a:spLocks noGrp="1"/>
          </p:cNvSpPr>
          <p:nvPr>
            <p:ph type="body" sz="quarter" idx="21"/>
          </p:nvPr>
        </p:nvSpPr>
        <p:spPr>
          <a:xfrm>
            <a:off x="3765442" y="29527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2" name="Text Placeholder 18"/>
          <p:cNvSpPr>
            <a:spLocks noGrp="1"/>
          </p:cNvSpPr>
          <p:nvPr>
            <p:ph type="body" sz="quarter" idx="22" hasCustomPrompt="1"/>
          </p:nvPr>
        </p:nvSpPr>
        <p:spPr>
          <a:xfrm>
            <a:off x="3718845" y="2305050"/>
            <a:ext cx="1447800" cy="571500"/>
          </a:xfrm>
          <a:prstGeom prst="rect">
            <a:avLst/>
          </a:prstGeom>
        </p:spPr>
        <p:txBody>
          <a:bodyPr/>
          <a:lstStyle>
            <a:lvl1pPr marL="0" indent="0">
              <a:lnSpc>
                <a:spcPct val="100000"/>
              </a:lnSpc>
              <a:spcBef>
                <a:spcPts val="0"/>
              </a:spcBef>
              <a:buFontTx/>
              <a:buNone/>
              <a:defRPr sz="3000" b="1" i="0" baseline="0">
                <a:solidFill>
                  <a:srgbClr val="EC6208"/>
                </a:solidFill>
                <a:latin typeface="Georgia" charset="0"/>
              </a:defRPr>
            </a:lvl1pPr>
          </a:lstStyle>
          <a:p>
            <a:pPr lvl="0"/>
            <a:r>
              <a:rPr lang="en-US" dirty="0"/>
              <a:t>XXX</a:t>
            </a:r>
          </a:p>
        </p:txBody>
      </p:sp>
      <p:sp>
        <p:nvSpPr>
          <p:cNvPr id="13" name="Text Placeholder 22"/>
          <p:cNvSpPr>
            <a:spLocks noGrp="1"/>
          </p:cNvSpPr>
          <p:nvPr>
            <p:ph type="body" sz="quarter" idx="23"/>
          </p:nvPr>
        </p:nvSpPr>
        <p:spPr>
          <a:xfrm>
            <a:off x="6248400" y="2952750"/>
            <a:ext cx="2362200" cy="304800"/>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4" name="Text Placeholder 18"/>
          <p:cNvSpPr>
            <a:spLocks noGrp="1"/>
          </p:cNvSpPr>
          <p:nvPr>
            <p:ph type="body" sz="quarter" idx="24" hasCustomPrompt="1"/>
          </p:nvPr>
        </p:nvSpPr>
        <p:spPr>
          <a:xfrm>
            <a:off x="6201803" y="2305050"/>
            <a:ext cx="1447800" cy="571500"/>
          </a:xfrm>
          <a:prstGeom prst="rect">
            <a:avLst/>
          </a:prstGeom>
        </p:spPr>
        <p:txBody>
          <a:bodyPr/>
          <a:lstStyle>
            <a:lvl1pPr marL="0" indent="0">
              <a:lnSpc>
                <a:spcPct val="100000"/>
              </a:lnSpc>
              <a:spcBef>
                <a:spcPts val="0"/>
              </a:spcBef>
              <a:buFontTx/>
              <a:buNone/>
              <a:defRPr sz="3000" b="1" i="0" baseline="0">
                <a:solidFill>
                  <a:srgbClr val="EC6208"/>
                </a:solidFill>
                <a:latin typeface="Georgia" charset="0"/>
              </a:defRPr>
            </a:lvl1pPr>
          </a:lstStyle>
          <a:p>
            <a:pPr lvl="0"/>
            <a:r>
              <a:rPr lang="en-US" dirty="0"/>
              <a:t>XXX</a:t>
            </a:r>
          </a:p>
        </p:txBody>
      </p:sp>
      <p:sp>
        <p:nvSpPr>
          <p:cNvPr id="16" name="Text Placeholder 22">
            <a:extLst>
              <a:ext uri="{FF2B5EF4-FFF2-40B4-BE49-F238E27FC236}">
                <a16:creationId xmlns:a16="http://schemas.microsoft.com/office/drawing/2014/main" id="{165560FC-7ED2-7744-B1A0-155EA60AEA42}"/>
              </a:ext>
            </a:extLst>
          </p:cNvPr>
          <p:cNvSpPr>
            <a:spLocks noGrp="1"/>
          </p:cNvSpPr>
          <p:nvPr>
            <p:ph type="body" sz="quarter" idx="15"/>
          </p:nvPr>
        </p:nvSpPr>
        <p:spPr>
          <a:xfrm>
            <a:off x="244200" y="1577491"/>
            <a:ext cx="54708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57837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circles + stats + text">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1EC8E9F2-E476-BE4D-8955-1BC25421FA97}"/>
              </a:ext>
            </a:extLst>
          </p:cNvPr>
          <p:cNvSpPr/>
          <p:nvPr userDrawn="1"/>
        </p:nvSpPr>
        <p:spPr>
          <a:xfrm>
            <a:off x="706312" y="2049681"/>
            <a:ext cx="1757338" cy="1755894"/>
          </a:xfrm>
          <a:custGeom>
            <a:avLst/>
            <a:gdLst/>
            <a:ahLst/>
            <a:cxnLst/>
            <a:rect l="l" t="t" r="r" b="b"/>
            <a:pathLst>
              <a:path w="3863975" h="3860800">
                <a:moveTo>
                  <a:pt x="2170598" y="3848100"/>
                </a:moveTo>
                <a:lnTo>
                  <a:pt x="1693157" y="3848100"/>
                </a:lnTo>
                <a:lnTo>
                  <a:pt x="1740262" y="3860800"/>
                </a:lnTo>
                <a:lnTo>
                  <a:pt x="2123494" y="3860800"/>
                </a:lnTo>
                <a:lnTo>
                  <a:pt x="2170598" y="3848100"/>
                </a:lnTo>
                <a:close/>
              </a:path>
              <a:path w="3863975" h="3860800">
                <a:moveTo>
                  <a:pt x="2263751" y="3835400"/>
                </a:moveTo>
                <a:lnTo>
                  <a:pt x="1600004" y="3835400"/>
                </a:lnTo>
                <a:lnTo>
                  <a:pt x="1646400" y="3848100"/>
                </a:lnTo>
                <a:lnTo>
                  <a:pt x="2217355" y="3848100"/>
                </a:lnTo>
                <a:lnTo>
                  <a:pt x="2263751" y="3835400"/>
                </a:lnTo>
                <a:close/>
              </a:path>
              <a:path w="3863975" h="3860800">
                <a:moveTo>
                  <a:pt x="2309772" y="38100"/>
                </a:moveTo>
                <a:lnTo>
                  <a:pt x="1553984" y="38100"/>
                </a:lnTo>
                <a:lnTo>
                  <a:pt x="1243503" y="127000"/>
                </a:lnTo>
                <a:lnTo>
                  <a:pt x="1200981" y="152400"/>
                </a:lnTo>
                <a:lnTo>
                  <a:pt x="1117449" y="177800"/>
                </a:lnTo>
                <a:lnTo>
                  <a:pt x="1036027" y="228600"/>
                </a:lnTo>
                <a:lnTo>
                  <a:pt x="996141" y="241300"/>
                </a:lnTo>
                <a:lnTo>
                  <a:pt x="918090" y="292100"/>
                </a:lnTo>
                <a:lnTo>
                  <a:pt x="879952" y="317500"/>
                </a:lnTo>
                <a:lnTo>
                  <a:pt x="842425" y="342900"/>
                </a:lnTo>
                <a:lnTo>
                  <a:pt x="805522" y="368300"/>
                </a:lnTo>
                <a:lnTo>
                  <a:pt x="769256" y="393700"/>
                </a:lnTo>
                <a:lnTo>
                  <a:pt x="733643" y="419100"/>
                </a:lnTo>
                <a:lnTo>
                  <a:pt x="698695" y="444500"/>
                </a:lnTo>
                <a:lnTo>
                  <a:pt x="664426" y="482600"/>
                </a:lnTo>
                <a:lnTo>
                  <a:pt x="630851" y="508000"/>
                </a:lnTo>
                <a:lnTo>
                  <a:pt x="597983" y="533400"/>
                </a:lnTo>
                <a:lnTo>
                  <a:pt x="565836" y="571500"/>
                </a:lnTo>
                <a:lnTo>
                  <a:pt x="534423" y="596900"/>
                </a:lnTo>
                <a:lnTo>
                  <a:pt x="503760" y="635000"/>
                </a:lnTo>
                <a:lnTo>
                  <a:pt x="473859" y="673100"/>
                </a:lnTo>
                <a:lnTo>
                  <a:pt x="444734" y="698500"/>
                </a:lnTo>
                <a:lnTo>
                  <a:pt x="416399" y="736600"/>
                </a:lnTo>
                <a:lnTo>
                  <a:pt x="388868" y="774700"/>
                </a:lnTo>
                <a:lnTo>
                  <a:pt x="362155" y="812800"/>
                </a:lnTo>
                <a:lnTo>
                  <a:pt x="336274" y="850900"/>
                </a:lnTo>
                <a:lnTo>
                  <a:pt x="311238" y="889000"/>
                </a:lnTo>
                <a:lnTo>
                  <a:pt x="287062" y="927100"/>
                </a:lnTo>
                <a:lnTo>
                  <a:pt x="263759" y="965200"/>
                </a:lnTo>
                <a:lnTo>
                  <a:pt x="241343" y="1003300"/>
                </a:lnTo>
                <a:lnTo>
                  <a:pt x="219827" y="1041400"/>
                </a:lnTo>
                <a:lnTo>
                  <a:pt x="199226" y="1079500"/>
                </a:lnTo>
                <a:lnTo>
                  <a:pt x="179554" y="1117600"/>
                </a:lnTo>
                <a:lnTo>
                  <a:pt x="160824" y="1168400"/>
                </a:lnTo>
                <a:lnTo>
                  <a:pt x="143050" y="1206500"/>
                </a:lnTo>
                <a:lnTo>
                  <a:pt x="126247" y="1244600"/>
                </a:lnTo>
                <a:lnTo>
                  <a:pt x="110427" y="1295400"/>
                </a:lnTo>
                <a:lnTo>
                  <a:pt x="95605" y="1333500"/>
                </a:lnTo>
                <a:lnTo>
                  <a:pt x="81794" y="1371600"/>
                </a:lnTo>
                <a:lnTo>
                  <a:pt x="69008" y="1422400"/>
                </a:lnTo>
                <a:lnTo>
                  <a:pt x="57262" y="1460500"/>
                </a:lnTo>
                <a:lnTo>
                  <a:pt x="46569" y="1511300"/>
                </a:lnTo>
                <a:lnTo>
                  <a:pt x="36943" y="1562100"/>
                </a:lnTo>
                <a:lnTo>
                  <a:pt x="28397" y="1600200"/>
                </a:lnTo>
                <a:lnTo>
                  <a:pt x="20946" y="1651000"/>
                </a:lnTo>
                <a:lnTo>
                  <a:pt x="14603" y="1701800"/>
                </a:lnTo>
                <a:lnTo>
                  <a:pt x="9383" y="1739900"/>
                </a:lnTo>
                <a:lnTo>
                  <a:pt x="5298" y="1790700"/>
                </a:lnTo>
                <a:lnTo>
                  <a:pt x="2364" y="1841500"/>
                </a:lnTo>
                <a:lnTo>
                  <a:pt x="593" y="1892300"/>
                </a:lnTo>
                <a:lnTo>
                  <a:pt x="0" y="1930400"/>
                </a:lnTo>
                <a:lnTo>
                  <a:pt x="593" y="1981200"/>
                </a:lnTo>
                <a:lnTo>
                  <a:pt x="2364" y="2032000"/>
                </a:lnTo>
                <a:lnTo>
                  <a:pt x="5298" y="2082800"/>
                </a:lnTo>
                <a:lnTo>
                  <a:pt x="9383" y="2120900"/>
                </a:lnTo>
                <a:lnTo>
                  <a:pt x="14603" y="2171700"/>
                </a:lnTo>
                <a:lnTo>
                  <a:pt x="20946" y="2222500"/>
                </a:lnTo>
                <a:lnTo>
                  <a:pt x="28397" y="2273300"/>
                </a:lnTo>
                <a:lnTo>
                  <a:pt x="36943" y="2311400"/>
                </a:lnTo>
                <a:lnTo>
                  <a:pt x="46569" y="2362200"/>
                </a:lnTo>
                <a:lnTo>
                  <a:pt x="57262" y="2400300"/>
                </a:lnTo>
                <a:lnTo>
                  <a:pt x="69008" y="2451100"/>
                </a:lnTo>
                <a:lnTo>
                  <a:pt x="81794" y="2489200"/>
                </a:lnTo>
                <a:lnTo>
                  <a:pt x="95605" y="2540000"/>
                </a:lnTo>
                <a:lnTo>
                  <a:pt x="110427" y="2578100"/>
                </a:lnTo>
                <a:lnTo>
                  <a:pt x="126247" y="2628900"/>
                </a:lnTo>
                <a:lnTo>
                  <a:pt x="143050" y="2667000"/>
                </a:lnTo>
                <a:lnTo>
                  <a:pt x="160824" y="2705100"/>
                </a:lnTo>
                <a:lnTo>
                  <a:pt x="179554" y="2755900"/>
                </a:lnTo>
                <a:lnTo>
                  <a:pt x="199226" y="2794000"/>
                </a:lnTo>
                <a:lnTo>
                  <a:pt x="219827" y="2832100"/>
                </a:lnTo>
                <a:lnTo>
                  <a:pt x="241343" y="2870200"/>
                </a:lnTo>
                <a:lnTo>
                  <a:pt x="263759" y="2908300"/>
                </a:lnTo>
                <a:lnTo>
                  <a:pt x="287062" y="2946400"/>
                </a:lnTo>
                <a:lnTo>
                  <a:pt x="311238" y="2984500"/>
                </a:lnTo>
                <a:lnTo>
                  <a:pt x="336274" y="3022600"/>
                </a:lnTo>
                <a:lnTo>
                  <a:pt x="362155" y="3060700"/>
                </a:lnTo>
                <a:lnTo>
                  <a:pt x="388868" y="3098800"/>
                </a:lnTo>
                <a:lnTo>
                  <a:pt x="416399" y="3136900"/>
                </a:lnTo>
                <a:lnTo>
                  <a:pt x="444734" y="3162300"/>
                </a:lnTo>
                <a:lnTo>
                  <a:pt x="473859" y="3200400"/>
                </a:lnTo>
                <a:lnTo>
                  <a:pt x="503760" y="3238500"/>
                </a:lnTo>
                <a:lnTo>
                  <a:pt x="534423" y="3263900"/>
                </a:lnTo>
                <a:lnTo>
                  <a:pt x="565836" y="3302000"/>
                </a:lnTo>
                <a:lnTo>
                  <a:pt x="597983" y="3327400"/>
                </a:lnTo>
                <a:lnTo>
                  <a:pt x="630851" y="3365500"/>
                </a:lnTo>
                <a:lnTo>
                  <a:pt x="664426" y="3390900"/>
                </a:lnTo>
                <a:lnTo>
                  <a:pt x="698695" y="3416300"/>
                </a:lnTo>
                <a:lnTo>
                  <a:pt x="733643" y="3454400"/>
                </a:lnTo>
                <a:lnTo>
                  <a:pt x="769256" y="3479800"/>
                </a:lnTo>
                <a:lnTo>
                  <a:pt x="805522" y="3505200"/>
                </a:lnTo>
                <a:lnTo>
                  <a:pt x="842425" y="3530600"/>
                </a:lnTo>
                <a:lnTo>
                  <a:pt x="879952" y="3556000"/>
                </a:lnTo>
                <a:lnTo>
                  <a:pt x="918090" y="3581400"/>
                </a:lnTo>
                <a:lnTo>
                  <a:pt x="956824" y="3606800"/>
                </a:lnTo>
                <a:lnTo>
                  <a:pt x="996141" y="3619500"/>
                </a:lnTo>
                <a:lnTo>
                  <a:pt x="1076467" y="3670300"/>
                </a:lnTo>
                <a:lnTo>
                  <a:pt x="1117449" y="3683000"/>
                </a:lnTo>
                <a:lnTo>
                  <a:pt x="1158958" y="3708400"/>
                </a:lnTo>
                <a:lnTo>
                  <a:pt x="1200981" y="3721100"/>
                </a:lnTo>
                <a:lnTo>
                  <a:pt x="1243503" y="3746500"/>
                </a:lnTo>
                <a:lnTo>
                  <a:pt x="1286510" y="3759200"/>
                </a:lnTo>
                <a:lnTo>
                  <a:pt x="1553984" y="3835400"/>
                </a:lnTo>
                <a:lnTo>
                  <a:pt x="2309772" y="3835400"/>
                </a:lnTo>
                <a:lnTo>
                  <a:pt x="2577245" y="3759200"/>
                </a:lnTo>
                <a:lnTo>
                  <a:pt x="2620253" y="3746500"/>
                </a:lnTo>
                <a:lnTo>
                  <a:pt x="2662775" y="3721100"/>
                </a:lnTo>
                <a:lnTo>
                  <a:pt x="2704798" y="3708400"/>
                </a:lnTo>
                <a:lnTo>
                  <a:pt x="2746307" y="3683000"/>
                </a:lnTo>
                <a:lnTo>
                  <a:pt x="2787288" y="3670300"/>
                </a:lnTo>
                <a:lnTo>
                  <a:pt x="2867614" y="3619500"/>
                </a:lnTo>
                <a:lnTo>
                  <a:pt x="2906931" y="3606800"/>
                </a:lnTo>
                <a:lnTo>
                  <a:pt x="2945666" y="3581400"/>
                </a:lnTo>
                <a:lnTo>
                  <a:pt x="2983803" y="3556000"/>
                </a:lnTo>
                <a:lnTo>
                  <a:pt x="3021331" y="3530600"/>
                </a:lnTo>
                <a:lnTo>
                  <a:pt x="3058234" y="3505200"/>
                </a:lnTo>
                <a:lnTo>
                  <a:pt x="3094500" y="3479800"/>
                </a:lnTo>
                <a:lnTo>
                  <a:pt x="3130113" y="3454400"/>
                </a:lnTo>
                <a:lnTo>
                  <a:pt x="3165061" y="3416300"/>
                </a:lnTo>
                <a:lnTo>
                  <a:pt x="3199330" y="3390900"/>
                </a:lnTo>
                <a:lnTo>
                  <a:pt x="3232905" y="3365500"/>
                </a:lnTo>
                <a:lnTo>
                  <a:pt x="3265773" y="3327400"/>
                </a:lnTo>
                <a:lnTo>
                  <a:pt x="3297920" y="3302000"/>
                </a:lnTo>
                <a:lnTo>
                  <a:pt x="3329332" y="3263900"/>
                </a:lnTo>
                <a:lnTo>
                  <a:pt x="3359996" y="3238500"/>
                </a:lnTo>
                <a:lnTo>
                  <a:pt x="3389897" y="3200400"/>
                </a:lnTo>
                <a:lnTo>
                  <a:pt x="3419022" y="3162300"/>
                </a:lnTo>
                <a:lnTo>
                  <a:pt x="3447357" y="3136900"/>
                </a:lnTo>
                <a:lnTo>
                  <a:pt x="3474887" y="3098800"/>
                </a:lnTo>
                <a:lnTo>
                  <a:pt x="3501600" y="3060700"/>
                </a:lnTo>
                <a:lnTo>
                  <a:pt x="3527481" y="3022600"/>
                </a:lnTo>
                <a:lnTo>
                  <a:pt x="3552517" y="2984500"/>
                </a:lnTo>
                <a:lnTo>
                  <a:pt x="3576694" y="2946400"/>
                </a:lnTo>
                <a:lnTo>
                  <a:pt x="3599997" y="2908300"/>
                </a:lnTo>
                <a:lnTo>
                  <a:pt x="3622413" y="2870200"/>
                </a:lnTo>
                <a:lnTo>
                  <a:pt x="3643929" y="2832100"/>
                </a:lnTo>
                <a:lnTo>
                  <a:pt x="3664529" y="2794000"/>
                </a:lnTo>
                <a:lnTo>
                  <a:pt x="3684202" y="2755900"/>
                </a:lnTo>
                <a:lnTo>
                  <a:pt x="3702932" y="2705100"/>
                </a:lnTo>
                <a:lnTo>
                  <a:pt x="3720705" y="2667000"/>
                </a:lnTo>
                <a:lnTo>
                  <a:pt x="3737509" y="2628900"/>
                </a:lnTo>
                <a:lnTo>
                  <a:pt x="3753329" y="2578100"/>
                </a:lnTo>
                <a:lnTo>
                  <a:pt x="3768151" y="2540000"/>
                </a:lnTo>
                <a:lnTo>
                  <a:pt x="3781962" y="2489200"/>
                </a:lnTo>
                <a:lnTo>
                  <a:pt x="3794747" y="2451100"/>
                </a:lnTo>
                <a:lnTo>
                  <a:pt x="3806493" y="2400300"/>
                </a:lnTo>
                <a:lnTo>
                  <a:pt x="3817187" y="2362200"/>
                </a:lnTo>
                <a:lnTo>
                  <a:pt x="3826813" y="2311400"/>
                </a:lnTo>
                <a:lnTo>
                  <a:pt x="3835358" y="2273300"/>
                </a:lnTo>
                <a:lnTo>
                  <a:pt x="3842810" y="2222500"/>
                </a:lnTo>
                <a:lnTo>
                  <a:pt x="3849152" y="2171700"/>
                </a:lnTo>
                <a:lnTo>
                  <a:pt x="3854373" y="2120900"/>
                </a:lnTo>
                <a:lnTo>
                  <a:pt x="3858457" y="2082800"/>
                </a:lnTo>
                <a:lnTo>
                  <a:pt x="3861392" y="2032000"/>
                </a:lnTo>
                <a:lnTo>
                  <a:pt x="3863163" y="1981200"/>
                </a:lnTo>
                <a:lnTo>
                  <a:pt x="3863756" y="1930400"/>
                </a:lnTo>
                <a:lnTo>
                  <a:pt x="3863163" y="1892300"/>
                </a:lnTo>
                <a:lnTo>
                  <a:pt x="3861392" y="1841500"/>
                </a:lnTo>
                <a:lnTo>
                  <a:pt x="3858457" y="1790700"/>
                </a:lnTo>
                <a:lnTo>
                  <a:pt x="3854373" y="1739900"/>
                </a:lnTo>
                <a:lnTo>
                  <a:pt x="3849152" y="1701800"/>
                </a:lnTo>
                <a:lnTo>
                  <a:pt x="3842810" y="1651000"/>
                </a:lnTo>
                <a:lnTo>
                  <a:pt x="3835358" y="1600200"/>
                </a:lnTo>
                <a:lnTo>
                  <a:pt x="3826813" y="1562100"/>
                </a:lnTo>
                <a:lnTo>
                  <a:pt x="3817187" y="1511300"/>
                </a:lnTo>
                <a:lnTo>
                  <a:pt x="3806493" y="1460500"/>
                </a:lnTo>
                <a:lnTo>
                  <a:pt x="3794747" y="1422400"/>
                </a:lnTo>
                <a:lnTo>
                  <a:pt x="3781962" y="1371600"/>
                </a:lnTo>
                <a:lnTo>
                  <a:pt x="3768151" y="1333500"/>
                </a:lnTo>
                <a:lnTo>
                  <a:pt x="3753329" y="1295400"/>
                </a:lnTo>
                <a:lnTo>
                  <a:pt x="3737509" y="1244600"/>
                </a:lnTo>
                <a:lnTo>
                  <a:pt x="3720705" y="1206500"/>
                </a:lnTo>
                <a:lnTo>
                  <a:pt x="3702932" y="1168400"/>
                </a:lnTo>
                <a:lnTo>
                  <a:pt x="3684202" y="1117600"/>
                </a:lnTo>
                <a:lnTo>
                  <a:pt x="3664529" y="1079500"/>
                </a:lnTo>
                <a:lnTo>
                  <a:pt x="3643929" y="1041400"/>
                </a:lnTo>
                <a:lnTo>
                  <a:pt x="3622413" y="1003300"/>
                </a:lnTo>
                <a:lnTo>
                  <a:pt x="3599997" y="965200"/>
                </a:lnTo>
                <a:lnTo>
                  <a:pt x="3576694" y="927100"/>
                </a:lnTo>
                <a:lnTo>
                  <a:pt x="3552517" y="889000"/>
                </a:lnTo>
                <a:lnTo>
                  <a:pt x="3527481" y="850900"/>
                </a:lnTo>
                <a:lnTo>
                  <a:pt x="3501600" y="812800"/>
                </a:lnTo>
                <a:lnTo>
                  <a:pt x="3474887" y="774700"/>
                </a:lnTo>
                <a:lnTo>
                  <a:pt x="3447357" y="736600"/>
                </a:lnTo>
                <a:lnTo>
                  <a:pt x="3419022" y="698500"/>
                </a:lnTo>
                <a:lnTo>
                  <a:pt x="3389897" y="673100"/>
                </a:lnTo>
                <a:lnTo>
                  <a:pt x="3359996" y="635000"/>
                </a:lnTo>
                <a:lnTo>
                  <a:pt x="3329332" y="596900"/>
                </a:lnTo>
                <a:lnTo>
                  <a:pt x="3297920" y="571500"/>
                </a:lnTo>
                <a:lnTo>
                  <a:pt x="3265773" y="533400"/>
                </a:lnTo>
                <a:lnTo>
                  <a:pt x="3232905" y="508000"/>
                </a:lnTo>
                <a:lnTo>
                  <a:pt x="3199330" y="482600"/>
                </a:lnTo>
                <a:lnTo>
                  <a:pt x="3165061" y="444500"/>
                </a:lnTo>
                <a:lnTo>
                  <a:pt x="3130113" y="419100"/>
                </a:lnTo>
                <a:lnTo>
                  <a:pt x="3094500" y="393700"/>
                </a:lnTo>
                <a:lnTo>
                  <a:pt x="3058234" y="368300"/>
                </a:lnTo>
                <a:lnTo>
                  <a:pt x="3021331" y="342900"/>
                </a:lnTo>
                <a:lnTo>
                  <a:pt x="2983803" y="317500"/>
                </a:lnTo>
                <a:lnTo>
                  <a:pt x="2945666" y="292100"/>
                </a:lnTo>
                <a:lnTo>
                  <a:pt x="2867614" y="241300"/>
                </a:lnTo>
                <a:lnTo>
                  <a:pt x="2827729" y="228600"/>
                </a:lnTo>
                <a:lnTo>
                  <a:pt x="2746307" y="177800"/>
                </a:lnTo>
                <a:lnTo>
                  <a:pt x="2662775" y="152400"/>
                </a:lnTo>
                <a:lnTo>
                  <a:pt x="2620253" y="127000"/>
                </a:lnTo>
                <a:lnTo>
                  <a:pt x="2309772" y="38100"/>
                </a:lnTo>
                <a:close/>
              </a:path>
              <a:path w="3863975" h="3860800">
                <a:moveTo>
                  <a:pt x="2170598" y="12700"/>
                </a:moveTo>
                <a:lnTo>
                  <a:pt x="1693157" y="12700"/>
                </a:lnTo>
                <a:lnTo>
                  <a:pt x="1600004" y="38100"/>
                </a:lnTo>
                <a:lnTo>
                  <a:pt x="2263751" y="38100"/>
                </a:lnTo>
                <a:lnTo>
                  <a:pt x="2170598" y="12700"/>
                </a:lnTo>
                <a:close/>
              </a:path>
              <a:path w="3863975" h="3860800">
                <a:moveTo>
                  <a:pt x="2028298" y="0"/>
                </a:moveTo>
                <a:lnTo>
                  <a:pt x="1835458" y="0"/>
                </a:lnTo>
                <a:lnTo>
                  <a:pt x="1787700" y="12700"/>
                </a:lnTo>
                <a:lnTo>
                  <a:pt x="2076055" y="12700"/>
                </a:lnTo>
                <a:lnTo>
                  <a:pt x="2028298" y="0"/>
                </a:lnTo>
                <a:close/>
              </a:path>
            </a:pathLst>
          </a:custGeom>
          <a:solidFill>
            <a:srgbClr val="EC6208">
              <a:alpha val="60000"/>
            </a:srgbClr>
          </a:solidFill>
        </p:spPr>
        <p:txBody>
          <a:bodyPr wrap="square" lIns="0" tIns="0" rIns="0" bIns="0" rtlCol="0"/>
          <a:lstStyle/>
          <a:p>
            <a:endParaRPr sz="372" dirty="0">
              <a:solidFill>
                <a:srgbClr val="EC6208"/>
              </a:solidFill>
            </a:endParaRPr>
          </a:p>
        </p:txBody>
      </p:sp>
      <p:sp>
        <p:nvSpPr>
          <p:cNvPr id="17" name="object 5">
            <a:extLst>
              <a:ext uri="{FF2B5EF4-FFF2-40B4-BE49-F238E27FC236}">
                <a16:creationId xmlns:a16="http://schemas.microsoft.com/office/drawing/2014/main" id="{68D103E5-C577-074C-A3A4-35B531BB7609}"/>
              </a:ext>
            </a:extLst>
          </p:cNvPr>
          <p:cNvSpPr/>
          <p:nvPr userDrawn="1"/>
        </p:nvSpPr>
        <p:spPr>
          <a:xfrm>
            <a:off x="2692135" y="2049681"/>
            <a:ext cx="1757338" cy="1755894"/>
          </a:xfrm>
          <a:custGeom>
            <a:avLst/>
            <a:gdLst/>
            <a:ahLst/>
            <a:cxnLst/>
            <a:rect l="l" t="t" r="r" b="b"/>
            <a:pathLst>
              <a:path w="3863975" h="3860800">
                <a:moveTo>
                  <a:pt x="2170598" y="3848100"/>
                </a:moveTo>
                <a:lnTo>
                  <a:pt x="1693157" y="3848100"/>
                </a:lnTo>
                <a:lnTo>
                  <a:pt x="1740262" y="3860800"/>
                </a:lnTo>
                <a:lnTo>
                  <a:pt x="2123494" y="3860800"/>
                </a:lnTo>
                <a:lnTo>
                  <a:pt x="2170598" y="3848100"/>
                </a:lnTo>
                <a:close/>
              </a:path>
              <a:path w="3863975" h="3860800">
                <a:moveTo>
                  <a:pt x="2263751" y="3835400"/>
                </a:moveTo>
                <a:lnTo>
                  <a:pt x="1600004" y="3835400"/>
                </a:lnTo>
                <a:lnTo>
                  <a:pt x="1646400" y="3848100"/>
                </a:lnTo>
                <a:lnTo>
                  <a:pt x="2217355" y="3848100"/>
                </a:lnTo>
                <a:lnTo>
                  <a:pt x="2263751" y="3835400"/>
                </a:lnTo>
                <a:close/>
              </a:path>
              <a:path w="3863975" h="3860800">
                <a:moveTo>
                  <a:pt x="2309772" y="38100"/>
                </a:moveTo>
                <a:lnTo>
                  <a:pt x="1553984" y="38100"/>
                </a:lnTo>
                <a:lnTo>
                  <a:pt x="1243503" y="127000"/>
                </a:lnTo>
                <a:lnTo>
                  <a:pt x="1200981" y="152400"/>
                </a:lnTo>
                <a:lnTo>
                  <a:pt x="1117449" y="177800"/>
                </a:lnTo>
                <a:lnTo>
                  <a:pt x="1036027" y="228600"/>
                </a:lnTo>
                <a:lnTo>
                  <a:pt x="996141" y="241300"/>
                </a:lnTo>
                <a:lnTo>
                  <a:pt x="918090" y="292100"/>
                </a:lnTo>
                <a:lnTo>
                  <a:pt x="879952" y="317500"/>
                </a:lnTo>
                <a:lnTo>
                  <a:pt x="842425" y="342900"/>
                </a:lnTo>
                <a:lnTo>
                  <a:pt x="805522" y="368300"/>
                </a:lnTo>
                <a:lnTo>
                  <a:pt x="769256" y="393700"/>
                </a:lnTo>
                <a:lnTo>
                  <a:pt x="733643" y="419100"/>
                </a:lnTo>
                <a:lnTo>
                  <a:pt x="698695" y="444500"/>
                </a:lnTo>
                <a:lnTo>
                  <a:pt x="664426" y="482600"/>
                </a:lnTo>
                <a:lnTo>
                  <a:pt x="630851" y="508000"/>
                </a:lnTo>
                <a:lnTo>
                  <a:pt x="597983" y="533400"/>
                </a:lnTo>
                <a:lnTo>
                  <a:pt x="565836" y="571500"/>
                </a:lnTo>
                <a:lnTo>
                  <a:pt x="534423" y="596900"/>
                </a:lnTo>
                <a:lnTo>
                  <a:pt x="503760" y="635000"/>
                </a:lnTo>
                <a:lnTo>
                  <a:pt x="473859" y="673100"/>
                </a:lnTo>
                <a:lnTo>
                  <a:pt x="444734" y="698500"/>
                </a:lnTo>
                <a:lnTo>
                  <a:pt x="416399" y="736600"/>
                </a:lnTo>
                <a:lnTo>
                  <a:pt x="388868" y="774700"/>
                </a:lnTo>
                <a:lnTo>
                  <a:pt x="362155" y="812800"/>
                </a:lnTo>
                <a:lnTo>
                  <a:pt x="336274" y="850900"/>
                </a:lnTo>
                <a:lnTo>
                  <a:pt x="311238" y="889000"/>
                </a:lnTo>
                <a:lnTo>
                  <a:pt x="287062" y="927100"/>
                </a:lnTo>
                <a:lnTo>
                  <a:pt x="263759" y="965200"/>
                </a:lnTo>
                <a:lnTo>
                  <a:pt x="241343" y="1003300"/>
                </a:lnTo>
                <a:lnTo>
                  <a:pt x="219827" y="1041400"/>
                </a:lnTo>
                <a:lnTo>
                  <a:pt x="199226" y="1079500"/>
                </a:lnTo>
                <a:lnTo>
                  <a:pt x="179554" y="1117600"/>
                </a:lnTo>
                <a:lnTo>
                  <a:pt x="160824" y="1168400"/>
                </a:lnTo>
                <a:lnTo>
                  <a:pt x="143050" y="1206500"/>
                </a:lnTo>
                <a:lnTo>
                  <a:pt x="126247" y="1244600"/>
                </a:lnTo>
                <a:lnTo>
                  <a:pt x="110427" y="1295400"/>
                </a:lnTo>
                <a:lnTo>
                  <a:pt x="95605" y="1333500"/>
                </a:lnTo>
                <a:lnTo>
                  <a:pt x="81794" y="1371600"/>
                </a:lnTo>
                <a:lnTo>
                  <a:pt x="69008" y="1422400"/>
                </a:lnTo>
                <a:lnTo>
                  <a:pt x="57262" y="1460500"/>
                </a:lnTo>
                <a:lnTo>
                  <a:pt x="46569" y="1511300"/>
                </a:lnTo>
                <a:lnTo>
                  <a:pt x="36943" y="1562100"/>
                </a:lnTo>
                <a:lnTo>
                  <a:pt x="28397" y="1600200"/>
                </a:lnTo>
                <a:lnTo>
                  <a:pt x="20946" y="1651000"/>
                </a:lnTo>
                <a:lnTo>
                  <a:pt x="14603" y="1701800"/>
                </a:lnTo>
                <a:lnTo>
                  <a:pt x="9383" y="1739900"/>
                </a:lnTo>
                <a:lnTo>
                  <a:pt x="5298" y="1790700"/>
                </a:lnTo>
                <a:lnTo>
                  <a:pt x="2364" y="1841500"/>
                </a:lnTo>
                <a:lnTo>
                  <a:pt x="593" y="1892300"/>
                </a:lnTo>
                <a:lnTo>
                  <a:pt x="0" y="1930400"/>
                </a:lnTo>
                <a:lnTo>
                  <a:pt x="593" y="1981200"/>
                </a:lnTo>
                <a:lnTo>
                  <a:pt x="2364" y="2032000"/>
                </a:lnTo>
                <a:lnTo>
                  <a:pt x="5298" y="2082800"/>
                </a:lnTo>
                <a:lnTo>
                  <a:pt x="9383" y="2120900"/>
                </a:lnTo>
                <a:lnTo>
                  <a:pt x="14603" y="2171700"/>
                </a:lnTo>
                <a:lnTo>
                  <a:pt x="20946" y="2222500"/>
                </a:lnTo>
                <a:lnTo>
                  <a:pt x="28397" y="2273300"/>
                </a:lnTo>
                <a:lnTo>
                  <a:pt x="36943" y="2311400"/>
                </a:lnTo>
                <a:lnTo>
                  <a:pt x="46569" y="2362200"/>
                </a:lnTo>
                <a:lnTo>
                  <a:pt x="57262" y="2400300"/>
                </a:lnTo>
                <a:lnTo>
                  <a:pt x="69008" y="2451100"/>
                </a:lnTo>
                <a:lnTo>
                  <a:pt x="81794" y="2489200"/>
                </a:lnTo>
                <a:lnTo>
                  <a:pt x="95605" y="2540000"/>
                </a:lnTo>
                <a:lnTo>
                  <a:pt x="110427" y="2578100"/>
                </a:lnTo>
                <a:lnTo>
                  <a:pt x="126247" y="2628900"/>
                </a:lnTo>
                <a:lnTo>
                  <a:pt x="143050" y="2667000"/>
                </a:lnTo>
                <a:lnTo>
                  <a:pt x="160824" y="2705100"/>
                </a:lnTo>
                <a:lnTo>
                  <a:pt x="179554" y="2755900"/>
                </a:lnTo>
                <a:lnTo>
                  <a:pt x="199226" y="2794000"/>
                </a:lnTo>
                <a:lnTo>
                  <a:pt x="219827" y="2832100"/>
                </a:lnTo>
                <a:lnTo>
                  <a:pt x="241343" y="2870200"/>
                </a:lnTo>
                <a:lnTo>
                  <a:pt x="263759" y="2908300"/>
                </a:lnTo>
                <a:lnTo>
                  <a:pt x="287062" y="2946400"/>
                </a:lnTo>
                <a:lnTo>
                  <a:pt x="311238" y="2984500"/>
                </a:lnTo>
                <a:lnTo>
                  <a:pt x="336274" y="3022600"/>
                </a:lnTo>
                <a:lnTo>
                  <a:pt x="362155" y="3060700"/>
                </a:lnTo>
                <a:lnTo>
                  <a:pt x="388868" y="3098800"/>
                </a:lnTo>
                <a:lnTo>
                  <a:pt x="416399" y="3136900"/>
                </a:lnTo>
                <a:lnTo>
                  <a:pt x="444734" y="3162300"/>
                </a:lnTo>
                <a:lnTo>
                  <a:pt x="473859" y="3200400"/>
                </a:lnTo>
                <a:lnTo>
                  <a:pt x="503760" y="3238500"/>
                </a:lnTo>
                <a:lnTo>
                  <a:pt x="534423" y="3263900"/>
                </a:lnTo>
                <a:lnTo>
                  <a:pt x="565836" y="3302000"/>
                </a:lnTo>
                <a:lnTo>
                  <a:pt x="597983" y="3327400"/>
                </a:lnTo>
                <a:lnTo>
                  <a:pt x="630851" y="3365500"/>
                </a:lnTo>
                <a:lnTo>
                  <a:pt x="664426" y="3390900"/>
                </a:lnTo>
                <a:lnTo>
                  <a:pt x="698695" y="3416300"/>
                </a:lnTo>
                <a:lnTo>
                  <a:pt x="733643" y="3454400"/>
                </a:lnTo>
                <a:lnTo>
                  <a:pt x="769256" y="3479800"/>
                </a:lnTo>
                <a:lnTo>
                  <a:pt x="805522" y="3505200"/>
                </a:lnTo>
                <a:lnTo>
                  <a:pt x="842425" y="3530600"/>
                </a:lnTo>
                <a:lnTo>
                  <a:pt x="879952" y="3556000"/>
                </a:lnTo>
                <a:lnTo>
                  <a:pt x="918090" y="3581400"/>
                </a:lnTo>
                <a:lnTo>
                  <a:pt x="956824" y="3606800"/>
                </a:lnTo>
                <a:lnTo>
                  <a:pt x="996141" y="3619500"/>
                </a:lnTo>
                <a:lnTo>
                  <a:pt x="1076467" y="3670300"/>
                </a:lnTo>
                <a:lnTo>
                  <a:pt x="1117449" y="3683000"/>
                </a:lnTo>
                <a:lnTo>
                  <a:pt x="1158958" y="3708400"/>
                </a:lnTo>
                <a:lnTo>
                  <a:pt x="1200981" y="3721100"/>
                </a:lnTo>
                <a:lnTo>
                  <a:pt x="1243503" y="3746500"/>
                </a:lnTo>
                <a:lnTo>
                  <a:pt x="1286510" y="3759200"/>
                </a:lnTo>
                <a:lnTo>
                  <a:pt x="1553984" y="3835400"/>
                </a:lnTo>
                <a:lnTo>
                  <a:pt x="2309772" y="3835400"/>
                </a:lnTo>
                <a:lnTo>
                  <a:pt x="2577245" y="3759200"/>
                </a:lnTo>
                <a:lnTo>
                  <a:pt x="2620253" y="3746500"/>
                </a:lnTo>
                <a:lnTo>
                  <a:pt x="2662775" y="3721100"/>
                </a:lnTo>
                <a:lnTo>
                  <a:pt x="2704798" y="3708400"/>
                </a:lnTo>
                <a:lnTo>
                  <a:pt x="2746307" y="3683000"/>
                </a:lnTo>
                <a:lnTo>
                  <a:pt x="2787288" y="3670300"/>
                </a:lnTo>
                <a:lnTo>
                  <a:pt x="2867614" y="3619500"/>
                </a:lnTo>
                <a:lnTo>
                  <a:pt x="2906931" y="3606800"/>
                </a:lnTo>
                <a:lnTo>
                  <a:pt x="2945666" y="3581400"/>
                </a:lnTo>
                <a:lnTo>
                  <a:pt x="2983803" y="3556000"/>
                </a:lnTo>
                <a:lnTo>
                  <a:pt x="3021331" y="3530600"/>
                </a:lnTo>
                <a:lnTo>
                  <a:pt x="3058234" y="3505200"/>
                </a:lnTo>
                <a:lnTo>
                  <a:pt x="3094500" y="3479800"/>
                </a:lnTo>
                <a:lnTo>
                  <a:pt x="3130113" y="3454400"/>
                </a:lnTo>
                <a:lnTo>
                  <a:pt x="3165061" y="3416300"/>
                </a:lnTo>
                <a:lnTo>
                  <a:pt x="3199330" y="3390900"/>
                </a:lnTo>
                <a:lnTo>
                  <a:pt x="3232905" y="3365500"/>
                </a:lnTo>
                <a:lnTo>
                  <a:pt x="3265773" y="3327400"/>
                </a:lnTo>
                <a:lnTo>
                  <a:pt x="3297920" y="3302000"/>
                </a:lnTo>
                <a:lnTo>
                  <a:pt x="3329332" y="3263900"/>
                </a:lnTo>
                <a:lnTo>
                  <a:pt x="3359996" y="3238500"/>
                </a:lnTo>
                <a:lnTo>
                  <a:pt x="3389897" y="3200400"/>
                </a:lnTo>
                <a:lnTo>
                  <a:pt x="3419022" y="3162300"/>
                </a:lnTo>
                <a:lnTo>
                  <a:pt x="3447357" y="3136900"/>
                </a:lnTo>
                <a:lnTo>
                  <a:pt x="3474887" y="3098800"/>
                </a:lnTo>
                <a:lnTo>
                  <a:pt x="3501600" y="3060700"/>
                </a:lnTo>
                <a:lnTo>
                  <a:pt x="3527481" y="3022600"/>
                </a:lnTo>
                <a:lnTo>
                  <a:pt x="3552517" y="2984500"/>
                </a:lnTo>
                <a:lnTo>
                  <a:pt x="3576694" y="2946400"/>
                </a:lnTo>
                <a:lnTo>
                  <a:pt x="3599997" y="2908300"/>
                </a:lnTo>
                <a:lnTo>
                  <a:pt x="3622413" y="2870200"/>
                </a:lnTo>
                <a:lnTo>
                  <a:pt x="3643929" y="2832100"/>
                </a:lnTo>
                <a:lnTo>
                  <a:pt x="3664529" y="2794000"/>
                </a:lnTo>
                <a:lnTo>
                  <a:pt x="3684202" y="2755900"/>
                </a:lnTo>
                <a:lnTo>
                  <a:pt x="3702932" y="2705100"/>
                </a:lnTo>
                <a:lnTo>
                  <a:pt x="3720705" y="2667000"/>
                </a:lnTo>
                <a:lnTo>
                  <a:pt x="3737509" y="2628900"/>
                </a:lnTo>
                <a:lnTo>
                  <a:pt x="3753329" y="2578100"/>
                </a:lnTo>
                <a:lnTo>
                  <a:pt x="3768151" y="2540000"/>
                </a:lnTo>
                <a:lnTo>
                  <a:pt x="3781962" y="2489200"/>
                </a:lnTo>
                <a:lnTo>
                  <a:pt x="3794747" y="2451100"/>
                </a:lnTo>
                <a:lnTo>
                  <a:pt x="3806493" y="2400300"/>
                </a:lnTo>
                <a:lnTo>
                  <a:pt x="3817187" y="2362200"/>
                </a:lnTo>
                <a:lnTo>
                  <a:pt x="3826813" y="2311400"/>
                </a:lnTo>
                <a:lnTo>
                  <a:pt x="3835358" y="2273300"/>
                </a:lnTo>
                <a:lnTo>
                  <a:pt x="3842810" y="2222500"/>
                </a:lnTo>
                <a:lnTo>
                  <a:pt x="3849152" y="2171700"/>
                </a:lnTo>
                <a:lnTo>
                  <a:pt x="3854373" y="2120900"/>
                </a:lnTo>
                <a:lnTo>
                  <a:pt x="3858457" y="2082800"/>
                </a:lnTo>
                <a:lnTo>
                  <a:pt x="3861392" y="2032000"/>
                </a:lnTo>
                <a:lnTo>
                  <a:pt x="3863163" y="1981200"/>
                </a:lnTo>
                <a:lnTo>
                  <a:pt x="3863756" y="1930400"/>
                </a:lnTo>
                <a:lnTo>
                  <a:pt x="3863163" y="1892300"/>
                </a:lnTo>
                <a:lnTo>
                  <a:pt x="3861392" y="1841500"/>
                </a:lnTo>
                <a:lnTo>
                  <a:pt x="3858457" y="1790700"/>
                </a:lnTo>
                <a:lnTo>
                  <a:pt x="3854373" y="1739900"/>
                </a:lnTo>
                <a:lnTo>
                  <a:pt x="3849152" y="1701800"/>
                </a:lnTo>
                <a:lnTo>
                  <a:pt x="3842810" y="1651000"/>
                </a:lnTo>
                <a:lnTo>
                  <a:pt x="3835358" y="1600200"/>
                </a:lnTo>
                <a:lnTo>
                  <a:pt x="3826813" y="1562100"/>
                </a:lnTo>
                <a:lnTo>
                  <a:pt x="3817187" y="1511300"/>
                </a:lnTo>
                <a:lnTo>
                  <a:pt x="3806493" y="1460500"/>
                </a:lnTo>
                <a:lnTo>
                  <a:pt x="3794747" y="1422400"/>
                </a:lnTo>
                <a:lnTo>
                  <a:pt x="3781962" y="1371600"/>
                </a:lnTo>
                <a:lnTo>
                  <a:pt x="3768151" y="1333500"/>
                </a:lnTo>
                <a:lnTo>
                  <a:pt x="3753329" y="1295400"/>
                </a:lnTo>
                <a:lnTo>
                  <a:pt x="3737509" y="1244600"/>
                </a:lnTo>
                <a:lnTo>
                  <a:pt x="3720705" y="1206500"/>
                </a:lnTo>
                <a:lnTo>
                  <a:pt x="3702932" y="1168400"/>
                </a:lnTo>
                <a:lnTo>
                  <a:pt x="3684202" y="1117600"/>
                </a:lnTo>
                <a:lnTo>
                  <a:pt x="3664529" y="1079500"/>
                </a:lnTo>
                <a:lnTo>
                  <a:pt x="3643929" y="1041400"/>
                </a:lnTo>
                <a:lnTo>
                  <a:pt x="3622413" y="1003300"/>
                </a:lnTo>
                <a:lnTo>
                  <a:pt x="3599997" y="965200"/>
                </a:lnTo>
                <a:lnTo>
                  <a:pt x="3576694" y="927100"/>
                </a:lnTo>
                <a:lnTo>
                  <a:pt x="3552517" y="889000"/>
                </a:lnTo>
                <a:lnTo>
                  <a:pt x="3527481" y="850900"/>
                </a:lnTo>
                <a:lnTo>
                  <a:pt x="3501600" y="812800"/>
                </a:lnTo>
                <a:lnTo>
                  <a:pt x="3474887" y="774700"/>
                </a:lnTo>
                <a:lnTo>
                  <a:pt x="3447357" y="736600"/>
                </a:lnTo>
                <a:lnTo>
                  <a:pt x="3419022" y="698500"/>
                </a:lnTo>
                <a:lnTo>
                  <a:pt x="3389897" y="673100"/>
                </a:lnTo>
                <a:lnTo>
                  <a:pt x="3359996" y="635000"/>
                </a:lnTo>
                <a:lnTo>
                  <a:pt x="3329332" y="596900"/>
                </a:lnTo>
                <a:lnTo>
                  <a:pt x="3297920" y="571500"/>
                </a:lnTo>
                <a:lnTo>
                  <a:pt x="3265773" y="533400"/>
                </a:lnTo>
                <a:lnTo>
                  <a:pt x="3232905" y="508000"/>
                </a:lnTo>
                <a:lnTo>
                  <a:pt x="3199330" y="482600"/>
                </a:lnTo>
                <a:lnTo>
                  <a:pt x="3165061" y="444500"/>
                </a:lnTo>
                <a:lnTo>
                  <a:pt x="3130113" y="419100"/>
                </a:lnTo>
                <a:lnTo>
                  <a:pt x="3094500" y="393700"/>
                </a:lnTo>
                <a:lnTo>
                  <a:pt x="3058234" y="368300"/>
                </a:lnTo>
                <a:lnTo>
                  <a:pt x="3021331" y="342900"/>
                </a:lnTo>
                <a:lnTo>
                  <a:pt x="2983803" y="317500"/>
                </a:lnTo>
                <a:lnTo>
                  <a:pt x="2945666" y="292100"/>
                </a:lnTo>
                <a:lnTo>
                  <a:pt x="2867614" y="241300"/>
                </a:lnTo>
                <a:lnTo>
                  <a:pt x="2827729" y="228600"/>
                </a:lnTo>
                <a:lnTo>
                  <a:pt x="2746307" y="177800"/>
                </a:lnTo>
                <a:lnTo>
                  <a:pt x="2662775" y="152400"/>
                </a:lnTo>
                <a:lnTo>
                  <a:pt x="2620253" y="127000"/>
                </a:lnTo>
                <a:lnTo>
                  <a:pt x="2309772" y="38100"/>
                </a:lnTo>
                <a:close/>
              </a:path>
              <a:path w="3863975" h="3860800">
                <a:moveTo>
                  <a:pt x="2170598" y="12700"/>
                </a:moveTo>
                <a:lnTo>
                  <a:pt x="1693157" y="12700"/>
                </a:lnTo>
                <a:lnTo>
                  <a:pt x="1600004" y="38100"/>
                </a:lnTo>
                <a:lnTo>
                  <a:pt x="2263751" y="38100"/>
                </a:lnTo>
                <a:lnTo>
                  <a:pt x="2170598" y="12700"/>
                </a:lnTo>
                <a:close/>
              </a:path>
              <a:path w="3863975" h="3860800">
                <a:moveTo>
                  <a:pt x="2028298" y="0"/>
                </a:moveTo>
                <a:lnTo>
                  <a:pt x="1835458" y="0"/>
                </a:lnTo>
                <a:lnTo>
                  <a:pt x="1787700" y="12700"/>
                </a:lnTo>
                <a:lnTo>
                  <a:pt x="2076055" y="12700"/>
                </a:lnTo>
                <a:lnTo>
                  <a:pt x="2028298" y="0"/>
                </a:lnTo>
                <a:close/>
              </a:path>
            </a:pathLst>
          </a:custGeom>
          <a:solidFill>
            <a:srgbClr val="EC6208">
              <a:alpha val="60000"/>
            </a:srgbClr>
          </a:solidFill>
        </p:spPr>
        <p:txBody>
          <a:bodyPr wrap="square" lIns="0" tIns="0" rIns="0" bIns="0" rtlCol="0"/>
          <a:lstStyle/>
          <a:p>
            <a:endParaRPr sz="372">
              <a:solidFill>
                <a:srgbClr val="EC6208"/>
              </a:solidFill>
            </a:endParaRPr>
          </a:p>
        </p:txBody>
      </p:sp>
      <p:sp>
        <p:nvSpPr>
          <p:cNvPr id="18" name="object 7">
            <a:extLst>
              <a:ext uri="{FF2B5EF4-FFF2-40B4-BE49-F238E27FC236}">
                <a16:creationId xmlns:a16="http://schemas.microsoft.com/office/drawing/2014/main" id="{790C5223-D713-674B-8915-EA58607184C4}"/>
              </a:ext>
            </a:extLst>
          </p:cNvPr>
          <p:cNvSpPr/>
          <p:nvPr userDrawn="1"/>
        </p:nvSpPr>
        <p:spPr>
          <a:xfrm>
            <a:off x="4701769" y="2049681"/>
            <a:ext cx="1757338" cy="1755894"/>
          </a:xfrm>
          <a:custGeom>
            <a:avLst/>
            <a:gdLst/>
            <a:ahLst/>
            <a:cxnLst/>
            <a:rect l="l" t="t" r="r" b="b"/>
            <a:pathLst>
              <a:path w="3863975" h="3860800">
                <a:moveTo>
                  <a:pt x="2170598" y="3848100"/>
                </a:moveTo>
                <a:lnTo>
                  <a:pt x="1693157" y="3848100"/>
                </a:lnTo>
                <a:lnTo>
                  <a:pt x="1740262" y="3860800"/>
                </a:lnTo>
                <a:lnTo>
                  <a:pt x="2123494" y="3860800"/>
                </a:lnTo>
                <a:lnTo>
                  <a:pt x="2170598" y="3848100"/>
                </a:lnTo>
                <a:close/>
              </a:path>
              <a:path w="3863975" h="3860800">
                <a:moveTo>
                  <a:pt x="2263751" y="3835400"/>
                </a:moveTo>
                <a:lnTo>
                  <a:pt x="1600004" y="3835400"/>
                </a:lnTo>
                <a:lnTo>
                  <a:pt x="1646400" y="3848100"/>
                </a:lnTo>
                <a:lnTo>
                  <a:pt x="2217355" y="3848100"/>
                </a:lnTo>
                <a:lnTo>
                  <a:pt x="2263751" y="3835400"/>
                </a:lnTo>
                <a:close/>
              </a:path>
              <a:path w="3863975" h="3860800">
                <a:moveTo>
                  <a:pt x="2309772" y="38100"/>
                </a:moveTo>
                <a:lnTo>
                  <a:pt x="1553984" y="38100"/>
                </a:lnTo>
                <a:lnTo>
                  <a:pt x="1243503" y="127000"/>
                </a:lnTo>
                <a:lnTo>
                  <a:pt x="1200981" y="152400"/>
                </a:lnTo>
                <a:lnTo>
                  <a:pt x="1117449" y="177800"/>
                </a:lnTo>
                <a:lnTo>
                  <a:pt x="1036027" y="228600"/>
                </a:lnTo>
                <a:lnTo>
                  <a:pt x="996141" y="241300"/>
                </a:lnTo>
                <a:lnTo>
                  <a:pt x="918090" y="292100"/>
                </a:lnTo>
                <a:lnTo>
                  <a:pt x="879952" y="317500"/>
                </a:lnTo>
                <a:lnTo>
                  <a:pt x="842425" y="342900"/>
                </a:lnTo>
                <a:lnTo>
                  <a:pt x="805522" y="368300"/>
                </a:lnTo>
                <a:lnTo>
                  <a:pt x="769256" y="393700"/>
                </a:lnTo>
                <a:lnTo>
                  <a:pt x="733643" y="419100"/>
                </a:lnTo>
                <a:lnTo>
                  <a:pt x="698695" y="444500"/>
                </a:lnTo>
                <a:lnTo>
                  <a:pt x="664426" y="482600"/>
                </a:lnTo>
                <a:lnTo>
                  <a:pt x="630851" y="508000"/>
                </a:lnTo>
                <a:lnTo>
                  <a:pt x="597983" y="533400"/>
                </a:lnTo>
                <a:lnTo>
                  <a:pt x="565836" y="571500"/>
                </a:lnTo>
                <a:lnTo>
                  <a:pt x="534423" y="596900"/>
                </a:lnTo>
                <a:lnTo>
                  <a:pt x="503760" y="635000"/>
                </a:lnTo>
                <a:lnTo>
                  <a:pt x="473859" y="673100"/>
                </a:lnTo>
                <a:lnTo>
                  <a:pt x="444734" y="698500"/>
                </a:lnTo>
                <a:lnTo>
                  <a:pt x="416399" y="736600"/>
                </a:lnTo>
                <a:lnTo>
                  <a:pt x="388868" y="774700"/>
                </a:lnTo>
                <a:lnTo>
                  <a:pt x="362155" y="812800"/>
                </a:lnTo>
                <a:lnTo>
                  <a:pt x="336274" y="850900"/>
                </a:lnTo>
                <a:lnTo>
                  <a:pt x="311238" y="889000"/>
                </a:lnTo>
                <a:lnTo>
                  <a:pt x="287062" y="927100"/>
                </a:lnTo>
                <a:lnTo>
                  <a:pt x="263759" y="965200"/>
                </a:lnTo>
                <a:lnTo>
                  <a:pt x="241343" y="1003300"/>
                </a:lnTo>
                <a:lnTo>
                  <a:pt x="219827" y="1041400"/>
                </a:lnTo>
                <a:lnTo>
                  <a:pt x="199226" y="1079500"/>
                </a:lnTo>
                <a:lnTo>
                  <a:pt x="179554" y="1117600"/>
                </a:lnTo>
                <a:lnTo>
                  <a:pt x="160824" y="1168400"/>
                </a:lnTo>
                <a:lnTo>
                  <a:pt x="143050" y="1206500"/>
                </a:lnTo>
                <a:lnTo>
                  <a:pt x="126247" y="1244600"/>
                </a:lnTo>
                <a:lnTo>
                  <a:pt x="110427" y="1295400"/>
                </a:lnTo>
                <a:lnTo>
                  <a:pt x="95605" y="1333500"/>
                </a:lnTo>
                <a:lnTo>
                  <a:pt x="81794" y="1371600"/>
                </a:lnTo>
                <a:lnTo>
                  <a:pt x="69008" y="1422400"/>
                </a:lnTo>
                <a:lnTo>
                  <a:pt x="57262" y="1460500"/>
                </a:lnTo>
                <a:lnTo>
                  <a:pt x="46569" y="1511300"/>
                </a:lnTo>
                <a:lnTo>
                  <a:pt x="36943" y="1562100"/>
                </a:lnTo>
                <a:lnTo>
                  <a:pt x="28397" y="1600200"/>
                </a:lnTo>
                <a:lnTo>
                  <a:pt x="20946" y="1651000"/>
                </a:lnTo>
                <a:lnTo>
                  <a:pt x="14603" y="1701800"/>
                </a:lnTo>
                <a:lnTo>
                  <a:pt x="9383" y="1739900"/>
                </a:lnTo>
                <a:lnTo>
                  <a:pt x="5298" y="1790700"/>
                </a:lnTo>
                <a:lnTo>
                  <a:pt x="2364" y="1841500"/>
                </a:lnTo>
                <a:lnTo>
                  <a:pt x="593" y="1892300"/>
                </a:lnTo>
                <a:lnTo>
                  <a:pt x="0" y="1930400"/>
                </a:lnTo>
                <a:lnTo>
                  <a:pt x="593" y="1981200"/>
                </a:lnTo>
                <a:lnTo>
                  <a:pt x="2364" y="2032000"/>
                </a:lnTo>
                <a:lnTo>
                  <a:pt x="5298" y="2082800"/>
                </a:lnTo>
                <a:lnTo>
                  <a:pt x="9383" y="2120900"/>
                </a:lnTo>
                <a:lnTo>
                  <a:pt x="14603" y="2171700"/>
                </a:lnTo>
                <a:lnTo>
                  <a:pt x="20946" y="2222500"/>
                </a:lnTo>
                <a:lnTo>
                  <a:pt x="28397" y="2273300"/>
                </a:lnTo>
                <a:lnTo>
                  <a:pt x="36943" y="2311400"/>
                </a:lnTo>
                <a:lnTo>
                  <a:pt x="46569" y="2362200"/>
                </a:lnTo>
                <a:lnTo>
                  <a:pt x="57262" y="2400300"/>
                </a:lnTo>
                <a:lnTo>
                  <a:pt x="69008" y="2451100"/>
                </a:lnTo>
                <a:lnTo>
                  <a:pt x="81794" y="2489200"/>
                </a:lnTo>
                <a:lnTo>
                  <a:pt x="95605" y="2540000"/>
                </a:lnTo>
                <a:lnTo>
                  <a:pt x="110427" y="2578100"/>
                </a:lnTo>
                <a:lnTo>
                  <a:pt x="126247" y="2628900"/>
                </a:lnTo>
                <a:lnTo>
                  <a:pt x="143050" y="2667000"/>
                </a:lnTo>
                <a:lnTo>
                  <a:pt x="160824" y="2705100"/>
                </a:lnTo>
                <a:lnTo>
                  <a:pt x="179554" y="2755900"/>
                </a:lnTo>
                <a:lnTo>
                  <a:pt x="199226" y="2794000"/>
                </a:lnTo>
                <a:lnTo>
                  <a:pt x="219827" y="2832100"/>
                </a:lnTo>
                <a:lnTo>
                  <a:pt x="241343" y="2870200"/>
                </a:lnTo>
                <a:lnTo>
                  <a:pt x="263759" y="2908300"/>
                </a:lnTo>
                <a:lnTo>
                  <a:pt x="287062" y="2946400"/>
                </a:lnTo>
                <a:lnTo>
                  <a:pt x="311238" y="2984500"/>
                </a:lnTo>
                <a:lnTo>
                  <a:pt x="336274" y="3022600"/>
                </a:lnTo>
                <a:lnTo>
                  <a:pt x="362155" y="3060700"/>
                </a:lnTo>
                <a:lnTo>
                  <a:pt x="388868" y="3098800"/>
                </a:lnTo>
                <a:lnTo>
                  <a:pt x="416399" y="3136900"/>
                </a:lnTo>
                <a:lnTo>
                  <a:pt x="444734" y="3162300"/>
                </a:lnTo>
                <a:lnTo>
                  <a:pt x="473859" y="3200400"/>
                </a:lnTo>
                <a:lnTo>
                  <a:pt x="503760" y="3238500"/>
                </a:lnTo>
                <a:lnTo>
                  <a:pt x="534423" y="3263900"/>
                </a:lnTo>
                <a:lnTo>
                  <a:pt x="565836" y="3302000"/>
                </a:lnTo>
                <a:lnTo>
                  <a:pt x="597983" y="3327400"/>
                </a:lnTo>
                <a:lnTo>
                  <a:pt x="630851" y="3365500"/>
                </a:lnTo>
                <a:lnTo>
                  <a:pt x="664426" y="3390900"/>
                </a:lnTo>
                <a:lnTo>
                  <a:pt x="698695" y="3416300"/>
                </a:lnTo>
                <a:lnTo>
                  <a:pt x="733643" y="3454400"/>
                </a:lnTo>
                <a:lnTo>
                  <a:pt x="769256" y="3479800"/>
                </a:lnTo>
                <a:lnTo>
                  <a:pt x="805522" y="3505200"/>
                </a:lnTo>
                <a:lnTo>
                  <a:pt x="842425" y="3530600"/>
                </a:lnTo>
                <a:lnTo>
                  <a:pt x="879952" y="3556000"/>
                </a:lnTo>
                <a:lnTo>
                  <a:pt x="918090" y="3581400"/>
                </a:lnTo>
                <a:lnTo>
                  <a:pt x="956824" y="3606800"/>
                </a:lnTo>
                <a:lnTo>
                  <a:pt x="996141" y="3619500"/>
                </a:lnTo>
                <a:lnTo>
                  <a:pt x="1076467" y="3670300"/>
                </a:lnTo>
                <a:lnTo>
                  <a:pt x="1117449" y="3683000"/>
                </a:lnTo>
                <a:lnTo>
                  <a:pt x="1158958" y="3708400"/>
                </a:lnTo>
                <a:lnTo>
                  <a:pt x="1200981" y="3721100"/>
                </a:lnTo>
                <a:lnTo>
                  <a:pt x="1243503" y="3746500"/>
                </a:lnTo>
                <a:lnTo>
                  <a:pt x="1286510" y="3759200"/>
                </a:lnTo>
                <a:lnTo>
                  <a:pt x="1553984" y="3835400"/>
                </a:lnTo>
                <a:lnTo>
                  <a:pt x="2309772" y="3835400"/>
                </a:lnTo>
                <a:lnTo>
                  <a:pt x="2577245" y="3759200"/>
                </a:lnTo>
                <a:lnTo>
                  <a:pt x="2620253" y="3746500"/>
                </a:lnTo>
                <a:lnTo>
                  <a:pt x="2662775" y="3721100"/>
                </a:lnTo>
                <a:lnTo>
                  <a:pt x="2704798" y="3708400"/>
                </a:lnTo>
                <a:lnTo>
                  <a:pt x="2746307" y="3683000"/>
                </a:lnTo>
                <a:lnTo>
                  <a:pt x="2787288" y="3670300"/>
                </a:lnTo>
                <a:lnTo>
                  <a:pt x="2867614" y="3619500"/>
                </a:lnTo>
                <a:lnTo>
                  <a:pt x="2906931" y="3606800"/>
                </a:lnTo>
                <a:lnTo>
                  <a:pt x="2945666" y="3581400"/>
                </a:lnTo>
                <a:lnTo>
                  <a:pt x="2983803" y="3556000"/>
                </a:lnTo>
                <a:lnTo>
                  <a:pt x="3021331" y="3530600"/>
                </a:lnTo>
                <a:lnTo>
                  <a:pt x="3058234" y="3505200"/>
                </a:lnTo>
                <a:lnTo>
                  <a:pt x="3094500" y="3479800"/>
                </a:lnTo>
                <a:lnTo>
                  <a:pt x="3130113" y="3454400"/>
                </a:lnTo>
                <a:lnTo>
                  <a:pt x="3165061" y="3416300"/>
                </a:lnTo>
                <a:lnTo>
                  <a:pt x="3199330" y="3390900"/>
                </a:lnTo>
                <a:lnTo>
                  <a:pt x="3232905" y="3365500"/>
                </a:lnTo>
                <a:lnTo>
                  <a:pt x="3265773" y="3327400"/>
                </a:lnTo>
                <a:lnTo>
                  <a:pt x="3297920" y="3302000"/>
                </a:lnTo>
                <a:lnTo>
                  <a:pt x="3329332" y="3263900"/>
                </a:lnTo>
                <a:lnTo>
                  <a:pt x="3359996" y="3238500"/>
                </a:lnTo>
                <a:lnTo>
                  <a:pt x="3389897" y="3200400"/>
                </a:lnTo>
                <a:lnTo>
                  <a:pt x="3419022" y="3162300"/>
                </a:lnTo>
                <a:lnTo>
                  <a:pt x="3447357" y="3136900"/>
                </a:lnTo>
                <a:lnTo>
                  <a:pt x="3474887" y="3098800"/>
                </a:lnTo>
                <a:lnTo>
                  <a:pt x="3501600" y="3060700"/>
                </a:lnTo>
                <a:lnTo>
                  <a:pt x="3527481" y="3022600"/>
                </a:lnTo>
                <a:lnTo>
                  <a:pt x="3552517" y="2984500"/>
                </a:lnTo>
                <a:lnTo>
                  <a:pt x="3576694" y="2946400"/>
                </a:lnTo>
                <a:lnTo>
                  <a:pt x="3599997" y="2908300"/>
                </a:lnTo>
                <a:lnTo>
                  <a:pt x="3622413" y="2870200"/>
                </a:lnTo>
                <a:lnTo>
                  <a:pt x="3643929" y="2832100"/>
                </a:lnTo>
                <a:lnTo>
                  <a:pt x="3664529" y="2794000"/>
                </a:lnTo>
                <a:lnTo>
                  <a:pt x="3684202" y="2755900"/>
                </a:lnTo>
                <a:lnTo>
                  <a:pt x="3702932" y="2705100"/>
                </a:lnTo>
                <a:lnTo>
                  <a:pt x="3720705" y="2667000"/>
                </a:lnTo>
                <a:lnTo>
                  <a:pt x="3737509" y="2628900"/>
                </a:lnTo>
                <a:lnTo>
                  <a:pt x="3753329" y="2578100"/>
                </a:lnTo>
                <a:lnTo>
                  <a:pt x="3768151" y="2540000"/>
                </a:lnTo>
                <a:lnTo>
                  <a:pt x="3781962" y="2489200"/>
                </a:lnTo>
                <a:lnTo>
                  <a:pt x="3794747" y="2451100"/>
                </a:lnTo>
                <a:lnTo>
                  <a:pt x="3806493" y="2400300"/>
                </a:lnTo>
                <a:lnTo>
                  <a:pt x="3817187" y="2362200"/>
                </a:lnTo>
                <a:lnTo>
                  <a:pt x="3826813" y="2311400"/>
                </a:lnTo>
                <a:lnTo>
                  <a:pt x="3835358" y="2273300"/>
                </a:lnTo>
                <a:lnTo>
                  <a:pt x="3842810" y="2222500"/>
                </a:lnTo>
                <a:lnTo>
                  <a:pt x="3849152" y="2171700"/>
                </a:lnTo>
                <a:lnTo>
                  <a:pt x="3854373" y="2120900"/>
                </a:lnTo>
                <a:lnTo>
                  <a:pt x="3858457" y="2082800"/>
                </a:lnTo>
                <a:lnTo>
                  <a:pt x="3861392" y="2032000"/>
                </a:lnTo>
                <a:lnTo>
                  <a:pt x="3863163" y="1981200"/>
                </a:lnTo>
                <a:lnTo>
                  <a:pt x="3863756" y="1930400"/>
                </a:lnTo>
                <a:lnTo>
                  <a:pt x="3863163" y="1892300"/>
                </a:lnTo>
                <a:lnTo>
                  <a:pt x="3861392" y="1841500"/>
                </a:lnTo>
                <a:lnTo>
                  <a:pt x="3858457" y="1790700"/>
                </a:lnTo>
                <a:lnTo>
                  <a:pt x="3854373" y="1739900"/>
                </a:lnTo>
                <a:lnTo>
                  <a:pt x="3849152" y="1701800"/>
                </a:lnTo>
                <a:lnTo>
                  <a:pt x="3842810" y="1651000"/>
                </a:lnTo>
                <a:lnTo>
                  <a:pt x="3835358" y="1600200"/>
                </a:lnTo>
                <a:lnTo>
                  <a:pt x="3826813" y="1562100"/>
                </a:lnTo>
                <a:lnTo>
                  <a:pt x="3817187" y="1511300"/>
                </a:lnTo>
                <a:lnTo>
                  <a:pt x="3806493" y="1460500"/>
                </a:lnTo>
                <a:lnTo>
                  <a:pt x="3794747" y="1422400"/>
                </a:lnTo>
                <a:lnTo>
                  <a:pt x="3781962" y="1371600"/>
                </a:lnTo>
                <a:lnTo>
                  <a:pt x="3768151" y="1333500"/>
                </a:lnTo>
                <a:lnTo>
                  <a:pt x="3753329" y="1295400"/>
                </a:lnTo>
                <a:lnTo>
                  <a:pt x="3737509" y="1244600"/>
                </a:lnTo>
                <a:lnTo>
                  <a:pt x="3720705" y="1206500"/>
                </a:lnTo>
                <a:lnTo>
                  <a:pt x="3702932" y="1168400"/>
                </a:lnTo>
                <a:lnTo>
                  <a:pt x="3684202" y="1117600"/>
                </a:lnTo>
                <a:lnTo>
                  <a:pt x="3664529" y="1079500"/>
                </a:lnTo>
                <a:lnTo>
                  <a:pt x="3643929" y="1041400"/>
                </a:lnTo>
                <a:lnTo>
                  <a:pt x="3622413" y="1003300"/>
                </a:lnTo>
                <a:lnTo>
                  <a:pt x="3599997" y="965200"/>
                </a:lnTo>
                <a:lnTo>
                  <a:pt x="3576694" y="927100"/>
                </a:lnTo>
                <a:lnTo>
                  <a:pt x="3552517" y="889000"/>
                </a:lnTo>
                <a:lnTo>
                  <a:pt x="3527481" y="850900"/>
                </a:lnTo>
                <a:lnTo>
                  <a:pt x="3501600" y="812800"/>
                </a:lnTo>
                <a:lnTo>
                  <a:pt x="3474887" y="774700"/>
                </a:lnTo>
                <a:lnTo>
                  <a:pt x="3447357" y="736600"/>
                </a:lnTo>
                <a:lnTo>
                  <a:pt x="3419022" y="698500"/>
                </a:lnTo>
                <a:lnTo>
                  <a:pt x="3389897" y="673100"/>
                </a:lnTo>
                <a:lnTo>
                  <a:pt x="3359996" y="635000"/>
                </a:lnTo>
                <a:lnTo>
                  <a:pt x="3329332" y="596900"/>
                </a:lnTo>
                <a:lnTo>
                  <a:pt x="3297920" y="571500"/>
                </a:lnTo>
                <a:lnTo>
                  <a:pt x="3265773" y="533400"/>
                </a:lnTo>
                <a:lnTo>
                  <a:pt x="3232905" y="508000"/>
                </a:lnTo>
                <a:lnTo>
                  <a:pt x="3199330" y="482600"/>
                </a:lnTo>
                <a:lnTo>
                  <a:pt x="3165061" y="444500"/>
                </a:lnTo>
                <a:lnTo>
                  <a:pt x="3130113" y="419100"/>
                </a:lnTo>
                <a:lnTo>
                  <a:pt x="3094500" y="393700"/>
                </a:lnTo>
                <a:lnTo>
                  <a:pt x="3058234" y="368300"/>
                </a:lnTo>
                <a:lnTo>
                  <a:pt x="3021331" y="342900"/>
                </a:lnTo>
                <a:lnTo>
                  <a:pt x="2983803" y="317500"/>
                </a:lnTo>
                <a:lnTo>
                  <a:pt x="2945666" y="292100"/>
                </a:lnTo>
                <a:lnTo>
                  <a:pt x="2867614" y="241300"/>
                </a:lnTo>
                <a:lnTo>
                  <a:pt x="2827729" y="228600"/>
                </a:lnTo>
                <a:lnTo>
                  <a:pt x="2746307" y="177800"/>
                </a:lnTo>
                <a:lnTo>
                  <a:pt x="2662775" y="152400"/>
                </a:lnTo>
                <a:lnTo>
                  <a:pt x="2620253" y="127000"/>
                </a:lnTo>
                <a:lnTo>
                  <a:pt x="2309772" y="38100"/>
                </a:lnTo>
                <a:close/>
              </a:path>
              <a:path w="3863975" h="3860800">
                <a:moveTo>
                  <a:pt x="2170598" y="12700"/>
                </a:moveTo>
                <a:lnTo>
                  <a:pt x="1693157" y="12700"/>
                </a:lnTo>
                <a:lnTo>
                  <a:pt x="1600004" y="38100"/>
                </a:lnTo>
                <a:lnTo>
                  <a:pt x="2263751" y="38100"/>
                </a:lnTo>
                <a:lnTo>
                  <a:pt x="2170598" y="12700"/>
                </a:lnTo>
                <a:close/>
              </a:path>
              <a:path w="3863975" h="3860800">
                <a:moveTo>
                  <a:pt x="2028298" y="0"/>
                </a:moveTo>
                <a:lnTo>
                  <a:pt x="1835458" y="0"/>
                </a:lnTo>
                <a:lnTo>
                  <a:pt x="1787700" y="12700"/>
                </a:lnTo>
                <a:lnTo>
                  <a:pt x="2076055" y="12700"/>
                </a:lnTo>
                <a:lnTo>
                  <a:pt x="2028298" y="0"/>
                </a:lnTo>
                <a:close/>
              </a:path>
            </a:pathLst>
          </a:custGeom>
          <a:solidFill>
            <a:srgbClr val="EC6208">
              <a:alpha val="60000"/>
            </a:srgbClr>
          </a:solidFill>
        </p:spPr>
        <p:txBody>
          <a:bodyPr wrap="square" lIns="0" tIns="0" rIns="0" bIns="0" rtlCol="0"/>
          <a:lstStyle/>
          <a:p>
            <a:endParaRPr sz="372">
              <a:solidFill>
                <a:srgbClr val="EC6208"/>
              </a:solidFill>
            </a:endParaRPr>
          </a:p>
        </p:txBody>
      </p:sp>
      <p:sp>
        <p:nvSpPr>
          <p:cNvPr id="21" name="object 9">
            <a:extLst>
              <a:ext uri="{FF2B5EF4-FFF2-40B4-BE49-F238E27FC236}">
                <a16:creationId xmlns:a16="http://schemas.microsoft.com/office/drawing/2014/main" id="{9C5A0104-985A-FC4D-8E3B-7634A7D85B31}"/>
              </a:ext>
            </a:extLst>
          </p:cNvPr>
          <p:cNvSpPr/>
          <p:nvPr userDrawn="1"/>
        </p:nvSpPr>
        <p:spPr>
          <a:xfrm>
            <a:off x="6689974" y="2049681"/>
            <a:ext cx="1757338" cy="1755894"/>
          </a:xfrm>
          <a:custGeom>
            <a:avLst/>
            <a:gdLst/>
            <a:ahLst/>
            <a:cxnLst/>
            <a:rect l="l" t="t" r="r" b="b"/>
            <a:pathLst>
              <a:path w="3863975" h="3860800">
                <a:moveTo>
                  <a:pt x="2170598" y="3848100"/>
                </a:moveTo>
                <a:lnTo>
                  <a:pt x="1693157" y="3848100"/>
                </a:lnTo>
                <a:lnTo>
                  <a:pt x="1740262" y="3860800"/>
                </a:lnTo>
                <a:lnTo>
                  <a:pt x="2123494" y="3860800"/>
                </a:lnTo>
                <a:lnTo>
                  <a:pt x="2170598" y="3848100"/>
                </a:lnTo>
                <a:close/>
              </a:path>
              <a:path w="3863975" h="3860800">
                <a:moveTo>
                  <a:pt x="2263751" y="3835400"/>
                </a:moveTo>
                <a:lnTo>
                  <a:pt x="1600004" y="3835400"/>
                </a:lnTo>
                <a:lnTo>
                  <a:pt x="1646400" y="3848100"/>
                </a:lnTo>
                <a:lnTo>
                  <a:pt x="2217355" y="3848100"/>
                </a:lnTo>
                <a:lnTo>
                  <a:pt x="2263751" y="3835400"/>
                </a:lnTo>
                <a:close/>
              </a:path>
              <a:path w="3863975" h="3860800">
                <a:moveTo>
                  <a:pt x="2309772" y="38100"/>
                </a:moveTo>
                <a:lnTo>
                  <a:pt x="1553984" y="38100"/>
                </a:lnTo>
                <a:lnTo>
                  <a:pt x="1243503" y="127000"/>
                </a:lnTo>
                <a:lnTo>
                  <a:pt x="1200981" y="152400"/>
                </a:lnTo>
                <a:lnTo>
                  <a:pt x="1117449" y="177800"/>
                </a:lnTo>
                <a:lnTo>
                  <a:pt x="1036027" y="228600"/>
                </a:lnTo>
                <a:lnTo>
                  <a:pt x="996141" y="241300"/>
                </a:lnTo>
                <a:lnTo>
                  <a:pt x="918090" y="292100"/>
                </a:lnTo>
                <a:lnTo>
                  <a:pt x="879952" y="317500"/>
                </a:lnTo>
                <a:lnTo>
                  <a:pt x="842425" y="342900"/>
                </a:lnTo>
                <a:lnTo>
                  <a:pt x="805522" y="368300"/>
                </a:lnTo>
                <a:lnTo>
                  <a:pt x="769256" y="393700"/>
                </a:lnTo>
                <a:lnTo>
                  <a:pt x="733643" y="419100"/>
                </a:lnTo>
                <a:lnTo>
                  <a:pt x="698695" y="444500"/>
                </a:lnTo>
                <a:lnTo>
                  <a:pt x="664426" y="482600"/>
                </a:lnTo>
                <a:lnTo>
                  <a:pt x="630851" y="508000"/>
                </a:lnTo>
                <a:lnTo>
                  <a:pt x="597983" y="533400"/>
                </a:lnTo>
                <a:lnTo>
                  <a:pt x="565836" y="571500"/>
                </a:lnTo>
                <a:lnTo>
                  <a:pt x="534423" y="596900"/>
                </a:lnTo>
                <a:lnTo>
                  <a:pt x="503760" y="635000"/>
                </a:lnTo>
                <a:lnTo>
                  <a:pt x="473859" y="673100"/>
                </a:lnTo>
                <a:lnTo>
                  <a:pt x="444734" y="698500"/>
                </a:lnTo>
                <a:lnTo>
                  <a:pt x="416399" y="736600"/>
                </a:lnTo>
                <a:lnTo>
                  <a:pt x="388868" y="774700"/>
                </a:lnTo>
                <a:lnTo>
                  <a:pt x="362155" y="812800"/>
                </a:lnTo>
                <a:lnTo>
                  <a:pt x="336274" y="850900"/>
                </a:lnTo>
                <a:lnTo>
                  <a:pt x="311238" y="889000"/>
                </a:lnTo>
                <a:lnTo>
                  <a:pt x="287062" y="927100"/>
                </a:lnTo>
                <a:lnTo>
                  <a:pt x="263759" y="965200"/>
                </a:lnTo>
                <a:lnTo>
                  <a:pt x="241343" y="1003300"/>
                </a:lnTo>
                <a:lnTo>
                  <a:pt x="219827" y="1041400"/>
                </a:lnTo>
                <a:lnTo>
                  <a:pt x="199226" y="1079500"/>
                </a:lnTo>
                <a:lnTo>
                  <a:pt x="179554" y="1117600"/>
                </a:lnTo>
                <a:lnTo>
                  <a:pt x="160824" y="1168400"/>
                </a:lnTo>
                <a:lnTo>
                  <a:pt x="143050" y="1206500"/>
                </a:lnTo>
                <a:lnTo>
                  <a:pt x="126247" y="1244600"/>
                </a:lnTo>
                <a:lnTo>
                  <a:pt x="110427" y="1295400"/>
                </a:lnTo>
                <a:lnTo>
                  <a:pt x="95605" y="1333500"/>
                </a:lnTo>
                <a:lnTo>
                  <a:pt x="81794" y="1371600"/>
                </a:lnTo>
                <a:lnTo>
                  <a:pt x="69008" y="1422400"/>
                </a:lnTo>
                <a:lnTo>
                  <a:pt x="57262" y="1460500"/>
                </a:lnTo>
                <a:lnTo>
                  <a:pt x="46569" y="1511300"/>
                </a:lnTo>
                <a:lnTo>
                  <a:pt x="36943" y="1562100"/>
                </a:lnTo>
                <a:lnTo>
                  <a:pt x="28397" y="1600200"/>
                </a:lnTo>
                <a:lnTo>
                  <a:pt x="20946" y="1651000"/>
                </a:lnTo>
                <a:lnTo>
                  <a:pt x="14603" y="1701800"/>
                </a:lnTo>
                <a:lnTo>
                  <a:pt x="9383" y="1739900"/>
                </a:lnTo>
                <a:lnTo>
                  <a:pt x="5298" y="1790700"/>
                </a:lnTo>
                <a:lnTo>
                  <a:pt x="2364" y="1841500"/>
                </a:lnTo>
                <a:lnTo>
                  <a:pt x="593" y="1892300"/>
                </a:lnTo>
                <a:lnTo>
                  <a:pt x="0" y="1930400"/>
                </a:lnTo>
                <a:lnTo>
                  <a:pt x="593" y="1981200"/>
                </a:lnTo>
                <a:lnTo>
                  <a:pt x="2364" y="2032000"/>
                </a:lnTo>
                <a:lnTo>
                  <a:pt x="5298" y="2082800"/>
                </a:lnTo>
                <a:lnTo>
                  <a:pt x="9383" y="2120900"/>
                </a:lnTo>
                <a:lnTo>
                  <a:pt x="14603" y="2171700"/>
                </a:lnTo>
                <a:lnTo>
                  <a:pt x="20946" y="2222500"/>
                </a:lnTo>
                <a:lnTo>
                  <a:pt x="28397" y="2273300"/>
                </a:lnTo>
                <a:lnTo>
                  <a:pt x="36943" y="2311400"/>
                </a:lnTo>
                <a:lnTo>
                  <a:pt x="46569" y="2362200"/>
                </a:lnTo>
                <a:lnTo>
                  <a:pt x="57262" y="2400300"/>
                </a:lnTo>
                <a:lnTo>
                  <a:pt x="69008" y="2451100"/>
                </a:lnTo>
                <a:lnTo>
                  <a:pt x="81794" y="2489200"/>
                </a:lnTo>
                <a:lnTo>
                  <a:pt x="95605" y="2540000"/>
                </a:lnTo>
                <a:lnTo>
                  <a:pt x="110427" y="2578100"/>
                </a:lnTo>
                <a:lnTo>
                  <a:pt x="126247" y="2628900"/>
                </a:lnTo>
                <a:lnTo>
                  <a:pt x="143050" y="2667000"/>
                </a:lnTo>
                <a:lnTo>
                  <a:pt x="160824" y="2705100"/>
                </a:lnTo>
                <a:lnTo>
                  <a:pt x="179554" y="2755900"/>
                </a:lnTo>
                <a:lnTo>
                  <a:pt x="199226" y="2794000"/>
                </a:lnTo>
                <a:lnTo>
                  <a:pt x="219827" y="2832100"/>
                </a:lnTo>
                <a:lnTo>
                  <a:pt x="241343" y="2870200"/>
                </a:lnTo>
                <a:lnTo>
                  <a:pt x="263759" y="2908300"/>
                </a:lnTo>
                <a:lnTo>
                  <a:pt x="287062" y="2946400"/>
                </a:lnTo>
                <a:lnTo>
                  <a:pt x="311238" y="2984500"/>
                </a:lnTo>
                <a:lnTo>
                  <a:pt x="336274" y="3022600"/>
                </a:lnTo>
                <a:lnTo>
                  <a:pt x="362155" y="3060700"/>
                </a:lnTo>
                <a:lnTo>
                  <a:pt x="388868" y="3098800"/>
                </a:lnTo>
                <a:lnTo>
                  <a:pt x="416399" y="3136900"/>
                </a:lnTo>
                <a:lnTo>
                  <a:pt x="444734" y="3162300"/>
                </a:lnTo>
                <a:lnTo>
                  <a:pt x="473859" y="3200400"/>
                </a:lnTo>
                <a:lnTo>
                  <a:pt x="503760" y="3238500"/>
                </a:lnTo>
                <a:lnTo>
                  <a:pt x="534423" y="3263900"/>
                </a:lnTo>
                <a:lnTo>
                  <a:pt x="565836" y="3302000"/>
                </a:lnTo>
                <a:lnTo>
                  <a:pt x="597983" y="3327400"/>
                </a:lnTo>
                <a:lnTo>
                  <a:pt x="630851" y="3365500"/>
                </a:lnTo>
                <a:lnTo>
                  <a:pt x="664426" y="3390900"/>
                </a:lnTo>
                <a:lnTo>
                  <a:pt x="698695" y="3416300"/>
                </a:lnTo>
                <a:lnTo>
                  <a:pt x="733643" y="3454400"/>
                </a:lnTo>
                <a:lnTo>
                  <a:pt x="769256" y="3479800"/>
                </a:lnTo>
                <a:lnTo>
                  <a:pt x="805522" y="3505200"/>
                </a:lnTo>
                <a:lnTo>
                  <a:pt x="842425" y="3530600"/>
                </a:lnTo>
                <a:lnTo>
                  <a:pt x="879952" y="3556000"/>
                </a:lnTo>
                <a:lnTo>
                  <a:pt x="918090" y="3581400"/>
                </a:lnTo>
                <a:lnTo>
                  <a:pt x="956824" y="3606800"/>
                </a:lnTo>
                <a:lnTo>
                  <a:pt x="996141" y="3619500"/>
                </a:lnTo>
                <a:lnTo>
                  <a:pt x="1076467" y="3670300"/>
                </a:lnTo>
                <a:lnTo>
                  <a:pt x="1117449" y="3683000"/>
                </a:lnTo>
                <a:lnTo>
                  <a:pt x="1158958" y="3708400"/>
                </a:lnTo>
                <a:lnTo>
                  <a:pt x="1200981" y="3721100"/>
                </a:lnTo>
                <a:lnTo>
                  <a:pt x="1243503" y="3746500"/>
                </a:lnTo>
                <a:lnTo>
                  <a:pt x="1286510" y="3759200"/>
                </a:lnTo>
                <a:lnTo>
                  <a:pt x="1553984" y="3835400"/>
                </a:lnTo>
                <a:lnTo>
                  <a:pt x="2309772" y="3835400"/>
                </a:lnTo>
                <a:lnTo>
                  <a:pt x="2577245" y="3759200"/>
                </a:lnTo>
                <a:lnTo>
                  <a:pt x="2620253" y="3746500"/>
                </a:lnTo>
                <a:lnTo>
                  <a:pt x="2662775" y="3721100"/>
                </a:lnTo>
                <a:lnTo>
                  <a:pt x="2704798" y="3708400"/>
                </a:lnTo>
                <a:lnTo>
                  <a:pt x="2746307" y="3683000"/>
                </a:lnTo>
                <a:lnTo>
                  <a:pt x="2787288" y="3670300"/>
                </a:lnTo>
                <a:lnTo>
                  <a:pt x="2867614" y="3619500"/>
                </a:lnTo>
                <a:lnTo>
                  <a:pt x="2906931" y="3606800"/>
                </a:lnTo>
                <a:lnTo>
                  <a:pt x="2945666" y="3581400"/>
                </a:lnTo>
                <a:lnTo>
                  <a:pt x="2983803" y="3556000"/>
                </a:lnTo>
                <a:lnTo>
                  <a:pt x="3021331" y="3530600"/>
                </a:lnTo>
                <a:lnTo>
                  <a:pt x="3058234" y="3505200"/>
                </a:lnTo>
                <a:lnTo>
                  <a:pt x="3094500" y="3479800"/>
                </a:lnTo>
                <a:lnTo>
                  <a:pt x="3130113" y="3454400"/>
                </a:lnTo>
                <a:lnTo>
                  <a:pt x="3165061" y="3416300"/>
                </a:lnTo>
                <a:lnTo>
                  <a:pt x="3199330" y="3390900"/>
                </a:lnTo>
                <a:lnTo>
                  <a:pt x="3232905" y="3365500"/>
                </a:lnTo>
                <a:lnTo>
                  <a:pt x="3265773" y="3327400"/>
                </a:lnTo>
                <a:lnTo>
                  <a:pt x="3297920" y="3302000"/>
                </a:lnTo>
                <a:lnTo>
                  <a:pt x="3329332" y="3263900"/>
                </a:lnTo>
                <a:lnTo>
                  <a:pt x="3359996" y="3238500"/>
                </a:lnTo>
                <a:lnTo>
                  <a:pt x="3389897" y="3200400"/>
                </a:lnTo>
                <a:lnTo>
                  <a:pt x="3419022" y="3162300"/>
                </a:lnTo>
                <a:lnTo>
                  <a:pt x="3447357" y="3136900"/>
                </a:lnTo>
                <a:lnTo>
                  <a:pt x="3474887" y="3098800"/>
                </a:lnTo>
                <a:lnTo>
                  <a:pt x="3501600" y="3060700"/>
                </a:lnTo>
                <a:lnTo>
                  <a:pt x="3527481" y="3022600"/>
                </a:lnTo>
                <a:lnTo>
                  <a:pt x="3552517" y="2984500"/>
                </a:lnTo>
                <a:lnTo>
                  <a:pt x="3576694" y="2946400"/>
                </a:lnTo>
                <a:lnTo>
                  <a:pt x="3599997" y="2908300"/>
                </a:lnTo>
                <a:lnTo>
                  <a:pt x="3622413" y="2870200"/>
                </a:lnTo>
                <a:lnTo>
                  <a:pt x="3643929" y="2832100"/>
                </a:lnTo>
                <a:lnTo>
                  <a:pt x="3664529" y="2794000"/>
                </a:lnTo>
                <a:lnTo>
                  <a:pt x="3684202" y="2755900"/>
                </a:lnTo>
                <a:lnTo>
                  <a:pt x="3702932" y="2705100"/>
                </a:lnTo>
                <a:lnTo>
                  <a:pt x="3720705" y="2667000"/>
                </a:lnTo>
                <a:lnTo>
                  <a:pt x="3737509" y="2628900"/>
                </a:lnTo>
                <a:lnTo>
                  <a:pt x="3753329" y="2578100"/>
                </a:lnTo>
                <a:lnTo>
                  <a:pt x="3768151" y="2540000"/>
                </a:lnTo>
                <a:lnTo>
                  <a:pt x="3781962" y="2489200"/>
                </a:lnTo>
                <a:lnTo>
                  <a:pt x="3794747" y="2451100"/>
                </a:lnTo>
                <a:lnTo>
                  <a:pt x="3806493" y="2400300"/>
                </a:lnTo>
                <a:lnTo>
                  <a:pt x="3817187" y="2362200"/>
                </a:lnTo>
                <a:lnTo>
                  <a:pt x="3826813" y="2311400"/>
                </a:lnTo>
                <a:lnTo>
                  <a:pt x="3835358" y="2273300"/>
                </a:lnTo>
                <a:lnTo>
                  <a:pt x="3842810" y="2222500"/>
                </a:lnTo>
                <a:lnTo>
                  <a:pt x="3849152" y="2171700"/>
                </a:lnTo>
                <a:lnTo>
                  <a:pt x="3854373" y="2120900"/>
                </a:lnTo>
                <a:lnTo>
                  <a:pt x="3858457" y="2082800"/>
                </a:lnTo>
                <a:lnTo>
                  <a:pt x="3861392" y="2032000"/>
                </a:lnTo>
                <a:lnTo>
                  <a:pt x="3863163" y="1981200"/>
                </a:lnTo>
                <a:lnTo>
                  <a:pt x="3863756" y="1930400"/>
                </a:lnTo>
                <a:lnTo>
                  <a:pt x="3863163" y="1892300"/>
                </a:lnTo>
                <a:lnTo>
                  <a:pt x="3861392" y="1841500"/>
                </a:lnTo>
                <a:lnTo>
                  <a:pt x="3858457" y="1790700"/>
                </a:lnTo>
                <a:lnTo>
                  <a:pt x="3854373" y="1739900"/>
                </a:lnTo>
                <a:lnTo>
                  <a:pt x="3849152" y="1701800"/>
                </a:lnTo>
                <a:lnTo>
                  <a:pt x="3842810" y="1651000"/>
                </a:lnTo>
                <a:lnTo>
                  <a:pt x="3835358" y="1600200"/>
                </a:lnTo>
                <a:lnTo>
                  <a:pt x="3826813" y="1562100"/>
                </a:lnTo>
                <a:lnTo>
                  <a:pt x="3817187" y="1511300"/>
                </a:lnTo>
                <a:lnTo>
                  <a:pt x="3806493" y="1460500"/>
                </a:lnTo>
                <a:lnTo>
                  <a:pt x="3794747" y="1422400"/>
                </a:lnTo>
                <a:lnTo>
                  <a:pt x="3781962" y="1371600"/>
                </a:lnTo>
                <a:lnTo>
                  <a:pt x="3768151" y="1333500"/>
                </a:lnTo>
                <a:lnTo>
                  <a:pt x="3753329" y="1295400"/>
                </a:lnTo>
                <a:lnTo>
                  <a:pt x="3737509" y="1244600"/>
                </a:lnTo>
                <a:lnTo>
                  <a:pt x="3720705" y="1206500"/>
                </a:lnTo>
                <a:lnTo>
                  <a:pt x="3702932" y="1168400"/>
                </a:lnTo>
                <a:lnTo>
                  <a:pt x="3684202" y="1117600"/>
                </a:lnTo>
                <a:lnTo>
                  <a:pt x="3664529" y="1079500"/>
                </a:lnTo>
                <a:lnTo>
                  <a:pt x="3643929" y="1041400"/>
                </a:lnTo>
                <a:lnTo>
                  <a:pt x="3622413" y="1003300"/>
                </a:lnTo>
                <a:lnTo>
                  <a:pt x="3599997" y="965200"/>
                </a:lnTo>
                <a:lnTo>
                  <a:pt x="3576694" y="927100"/>
                </a:lnTo>
                <a:lnTo>
                  <a:pt x="3552517" y="889000"/>
                </a:lnTo>
                <a:lnTo>
                  <a:pt x="3527481" y="850900"/>
                </a:lnTo>
                <a:lnTo>
                  <a:pt x="3501600" y="812800"/>
                </a:lnTo>
                <a:lnTo>
                  <a:pt x="3474887" y="774700"/>
                </a:lnTo>
                <a:lnTo>
                  <a:pt x="3447357" y="736600"/>
                </a:lnTo>
                <a:lnTo>
                  <a:pt x="3419022" y="698500"/>
                </a:lnTo>
                <a:lnTo>
                  <a:pt x="3389897" y="673100"/>
                </a:lnTo>
                <a:lnTo>
                  <a:pt x="3359996" y="635000"/>
                </a:lnTo>
                <a:lnTo>
                  <a:pt x="3329332" y="596900"/>
                </a:lnTo>
                <a:lnTo>
                  <a:pt x="3297920" y="571500"/>
                </a:lnTo>
                <a:lnTo>
                  <a:pt x="3265773" y="533400"/>
                </a:lnTo>
                <a:lnTo>
                  <a:pt x="3232905" y="508000"/>
                </a:lnTo>
                <a:lnTo>
                  <a:pt x="3199330" y="482600"/>
                </a:lnTo>
                <a:lnTo>
                  <a:pt x="3165061" y="444500"/>
                </a:lnTo>
                <a:lnTo>
                  <a:pt x="3130113" y="419100"/>
                </a:lnTo>
                <a:lnTo>
                  <a:pt x="3094500" y="393700"/>
                </a:lnTo>
                <a:lnTo>
                  <a:pt x="3058234" y="368300"/>
                </a:lnTo>
                <a:lnTo>
                  <a:pt x="3021331" y="342900"/>
                </a:lnTo>
                <a:lnTo>
                  <a:pt x="2983803" y="317500"/>
                </a:lnTo>
                <a:lnTo>
                  <a:pt x="2945666" y="292100"/>
                </a:lnTo>
                <a:lnTo>
                  <a:pt x="2867614" y="241300"/>
                </a:lnTo>
                <a:lnTo>
                  <a:pt x="2827729" y="228600"/>
                </a:lnTo>
                <a:lnTo>
                  <a:pt x="2746307" y="177800"/>
                </a:lnTo>
                <a:lnTo>
                  <a:pt x="2662775" y="152400"/>
                </a:lnTo>
                <a:lnTo>
                  <a:pt x="2620253" y="127000"/>
                </a:lnTo>
                <a:lnTo>
                  <a:pt x="2309772" y="38100"/>
                </a:lnTo>
                <a:close/>
              </a:path>
              <a:path w="3863975" h="3860800">
                <a:moveTo>
                  <a:pt x="2170598" y="12700"/>
                </a:moveTo>
                <a:lnTo>
                  <a:pt x="1693157" y="12700"/>
                </a:lnTo>
                <a:lnTo>
                  <a:pt x="1600004" y="38100"/>
                </a:lnTo>
                <a:lnTo>
                  <a:pt x="2263751" y="38100"/>
                </a:lnTo>
                <a:lnTo>
                  <a:pt x="2170598" y="12700"/>
                </a:lnTo>
                <a:close/>
              </a:path>
              <a:path w="3863975" h="3860800">
                <a:moveTo>
                  <a:pt x="2028298" y="0"/>
                </a:moveTo>
                <a:lnTo>
                  <a:pt x="1835458" y="0"/>
                </a:lnTo>
                <a:lnTo>
                  <a:pt x="1787700" y="12700"/>
                </a:lnTo>
                <a:lnTo>
                  <a:pt x="2076055" y="12700"/>
                </a:lnTo>
                <a:lnTo>
                  <a:pt x="2028298" y="0"/>
                </a:lnTo>
                <a:close/>
              </a:path>
            </a:pathLst>
          </a:custGeom>
          <a:solidFill>
            <a:srgbClr val="EC6208"/>
          </a:solidFill>
        </p:spPr>
        <p:txBody>
          <a:bodyPr wrap="square" lIns="0" tIns="0" rIns="0" bIns="0" rtlCol="0"/>
          <a:lstStyle/>
          <a:p>
            <a:endParaRPr sz="372" b="1">
              <a:solidFill>
                <a:srgbClr val="EC6208"/>
              </a:solidFill>
            </a:endParaRPr>
          </a:p>
        </p:txBody>
      </p:sp>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9" name="Text Placeholder 18"/>
          <p:cNvSpPr>
            <a:spLocks noGrp="1"/>
          </p:cNvSpPr>
          <p:nvPr>
            <p:ph type="body" sz="quarter" idx="20" hasCustomPrompt="1"/>
          </p:nvPr>
        </p:nvSpPr>
        <p:spPr>
          <a:xfrm>
            <a:off x="696234" y="2614831"/>
            <a:ext cx="1752599" cy="571500"/>
          </a:xfrm>
          <a:prstGeom prst="rect">
            <a:avLst/>
          </a:prstGeom>
        </p:spPr>
        <p:txBody>
          <a:bodyPr anchor="ctr" anchorCtr="0"/>
          <a:lstStyle>
            <a:lvl1pPr marL="0" indent="0" algn="ctr">
              <a:lnSpc>
                <a:spcPct val="100000"/>
              </a:lnSpc>
              <a:spcBef>
                <a:spcPts val="0"/>
              </a:spcBef>
              <a:buFontTx/>
              <a:buNone/>
              <a:defRPr sz="4200" b="0" i="0" baseline="0">
                <a:solidFill>
                  <a:schemeClr val="bg1"/>
                </a:solidFill>
                <a:latin typeface="Georgia" charset="0"/>
              </a:defRPr>
            </a:lvl1pPr>
          </a:lstStyle>
          <a:p>
            <a:pPr lvl="0"/>
            <a:r>
              <a:rPr lang="en-US" dirty="0"/>
              <a:t>X</a:t>
            </a:r>
          </a:p>
        </p:txBody>
      </p:sp>
      <p:sp>
        <p:nvSpPr>
          <p:cNvPr id="16" name="Text Placeholder 22">
            <a:extLst>
              <a:ext uri="{FF2B5EF4-FFF2-40B4-BE49-F238E27FC236}">
                <a16:creationId xmlns:a16="http://schemas.microsoft.com/office/drawing/2014/main" id="{165560FC-7ED2-7744-B1A0-155EA60AEA42}"/>
              </a:ext>
            </a:extLst>
          </p:cNvPr>
          <p:cNvSpPr>
            <a:spLocks noGrp="1"/>
          </p:cNvSpPr>
          <p:nvPr>
            <p:ph type="body" sz="quarter" idx="15"/>
          </p:nvPr>
        </p:nvSpPr>
        <p:spPr>
          <a:xfrm>
            <a:off x="244200" y="1577491"/>
            <a:ext cx="54708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2" name="Text Placeholder 18">
            <a:extLst>
              <a:ext uri="{FF2B5EF4-FFF2-40B4-BE49-F238E27FC236}">
                <a16:creationId xmlns:a16="http://schemas.microsoft.com/office/drawing/2014/main" id="{AB3B0269-5AEC-4C45-929C-42912AA7B767}"/>
              </a:ext>
            </a:extLst>
          </p:cNvPr>
          <p:cNvSpPr>
            <a:spLocks noGrp="1"/>
          </p:cNvSpPr>
          <p:nvPr>
            <p:ph type="body" sz="quarter" idx="21" hasCustomPrompt="1"/>
          </p:nvPr>
        </p:nvSpPr>
        <p:spPr>
          <a:xfrm>
            <a:off x="2679551" y="2614831"/>
            <a:ext cx="1752599" cy="571500"/>
          </a:xfrm>
          <a:prstGeom prst="rect">
            <a:avLst/>
          </a:prstGeom>
        </p:spPr>
        <p:txBody>
          <a:bodyPr anchor="ctr" anchorCtr="0"/>
          <a:lstStyle>
            <a:lvl1pPr marL="0" indent="0" algn="ctr">
              <a:lnSpc>
                <a:spcPct val="100000"/>
              </a:lnSpc>
              <a:spcBef>
                <a:spcPts val="0"/>
              </a:spcBef>
              <a:buFontTx/>
              <a:buNone/>
              <a:defRPr sz="4200" b="0" i="0" baseline="0">
                <a:solidFill>
                  <a:schemeClr val="bg1"/>
                </a:solidFill>
                <a:latin typeface="Georgia" charset="0"/>
              </a:defRPr>
            </a:lvl1pPr>
          </a:lstStyle>
          <a:p>
            <a:pPr lvl="0"/>
            <a:r>
              <a:rPr lang="en-US" dirty="0"/>
              <a:t>X</a:t>
            </a:r>
          </a:p>
        </p:txBody>
      </p:sp>
      <p:sp>
        <p:nvSpPr>
          <p:cNvPr id="23" name="Text Placeholder 18">
            <a:extLst>
              <a:ext uri="{FF2B5EF4-FFF2-40B4-BE49-F238E27FC236}">
                <a16:creationId xmlns:a16="http://schemas.microsoft.com/office/drawing/2014/main" id="{90847D9B-9635-7E42-9FF6-8CC1B71A71E8}"/>
              </a:ext>
            </a:extLst>
          </p:cNvPr>
          <p:cNvSpPr>
            <a:spLocks noGrp="1"/>
          </p:cNvSpPr>
          <p:nvPr>
            <p:ph type="body" sz="quarter" idx="22" hasCustomPrompt="1"/>
          </p:nvPr>
        </p:nvSpPr>
        <p:spPr>
          <a:xfrm>
            <a:off x="4709846" y="2614831"/>
            <a:ext cx="1752599" cy="571500"/>
          </a:xfrm>
          <a:prstGeom prst="rect">
            <a:avLst/>
          </a:prstGeom>
        </p:spPr>
        <p:txBody>
          <a:bodyPr anchor="ctr" anchorCtr="0"/>
          <a:lstStyle>
            <a:lvl1pPr marL="0" indent="0" algn="ctr">
              <a:lnSpc>
                <a:spcPct val="100000"/>
              </a:lnSpc>
              <a:spcBef>
                <a:spcPts val="0"/>
              </a:spcBef>
              <a:buFontTx/>
              <a:buNone/>
              <a:defRPr sz="4200" b="0" i="0" baseline="0">
                <a:solidFill>
                  <a:schemeClr val="bg1"/>
                </a:solidFill>
                <a:latin typeface="Georgia" charset="0"/>
              </a:defRPr>
            </a:lvl1pPr>
          </a:lstStyle>
          <a:p>
            <a:pPr lvl="0"/>
            <a:r>
              <a:rPr lang="en-US" dirty="0"/>
              <a:t>X</a:t>
            </a:r>
          </a:p>
        </p:txBody>
      </p:sp>
      <p:sp>
        <p:nvSpPr>
          <p:cNvPr id="24" name="Text Placeholder 18">
            <a:extLst>
              <a:ext uri="{FF2B5EF4-FFF2-40B4-BE49-F238E27FC236}">
                <a16:creationId xmlns:a16="http://schemas.microsoft.com/office/drawing/2014/main" id="{45A43783-2C68-8F42-89F8-E50139EF179A}"/>
              </a:ext>
            </a:extLst>
          </p:cNvPr>
          <p:cNvSpPr>
            <a:spLocks noGrp="1"/>
          </p:cNvSpPr>
          <p:nvPr>
            <p:ph type="body" sz="quarter" idx="23" hasCustomPrompt="1"/>
          </p:nvPr>
        </p:nvSpPr>
        <p:spPr>
          <a:xfrm>
            <a:off x="6693312" y="2614831"/>
            <a:ext cx="1752599" cy="571500"/>
          </a:xfrm>
          <a:prstGeom prst="rect">
            <a:avLst/>
          </a:prstGeom>
        </p:spPr>
        <p:txBody>
          <a:bodyPr anchor="ctr" anchorCtr="0"/>
          <a:lstStyle>
            <a:lvl1pPr marL="0" indent="0" algn="ctr">
              <a:lnSpc>
                <a:spcPct val="100000"/>
              </a:lnSpc>
              <a:spcBef>
                <a:spcPts val="0"/>
              </a:spcBef>
              <a:buFontTx/>
              <a:buNone/>
              <a:defRPr sz="4200" b="0" i="0" baseline="0">
                <a:solidFill>
                  <a:schemeClr val="bg1"/>
                </a:solidFill>
                <a:latin typeface="Georgia" charset="0"/>
              </a:defRPr>
            </a:lvl1pPr>
          </a:lstStyle>
          <a:p>
            <a:pPr lvl="0"/>
            <a:r>
              <a:rPr lang="en-US" dirty="0"/>
              <a:t>X</a:t>
            </a:r>
          </a:p>
        </p:txBody>
      </p:sp>
      <p:sp>
        <p:nvSpPr>
          <p:cNvPr id="25" name="Text Placeholder 18">
            <a:extLst>
              <a:ext uri="{FF2B5EF4-FFF2-40B4-BE49-F238E27FC236}">
                <a16:creationId xmlns:a16="http://schemas.microsoft.com/office/drawing/2014/main" id="{6C07BE0C-1CF0-F747-98F3-44514A132BAB}"/>
              </a:ext>
            </a:extLst>
          </p:cNvPr>
          <p:cNvSpPr>
            <a:spLocks noGrp="1"/>
          </p:cNvSpPr>
          <p:nvPr>
            <p:ph type="body" sz="quarter" idx="24" hasCustomPrompt="1"/>
          </p:nvPr>
        </p:nvSpPr>
        <p:spPr>
          <a:xfrm>
            <a:off x="696234" y="3907175"/>
            <a:ext cx="1752599" cy="571500"/>
          </a:xfrm>
          <a:prstGeom prst="rect">
            <a:avLst/>
          </a:prstGeom>
        </p:spPr>
        <p:txBody>
          <a:bodyPr anchor="ctr" anchorCtr="0"/>
          <a:lstStyle>
            <a:lvl1pPr marL="0" indent="0" algn="ctr">
              <a:lnSpc>
                <a:spcPct val="100000"/>
              </a:lnSpc>
              <a:spcBef>
                <a:spcPts val="0"/>
              </a:spcBef>
              <a:buFontTx/>
              <a:buNone/>
              <a:defRPr sz="1100" b="0" i="0" baseline="0">
                <a:solidFill>
                  <a:schemeClr val="tx1"/>
                </a:solidFill>
                <a:latin typeface="Georgia" charset="0"/>
              </a:defRPr>
            </a:lvl1pPr>
          </a:lstStyle>
          <a:p>
            <a:pPr lvl="0"/>
            <a:r>
              <a:rPr lang="en-US" dirty="0" err="1"/>
              <a:t>Minctus</a:t>
            </a:r>
            <a:r>
              <a:rPr lang="en-US" dirty="0"/>
              <a:t> </a:t>
            </a:r>
            <a:r>
              <a:rPr lang="en-US" dirty="0" err="1"/>
              <a:t>maximust</a:t>
            </a:r>
            <a:r>
              <a:rPr lang="en-US" dirty="0"/>
              <a:t>  </a:t>
            </a:r>
            <a:r>
              <a:rPr lang="en-US" dirty="0" err="1"/>
              <a:t>deliqui</a:t>
            </a:r>
            <a:r>
              <a:rPr lang="en-US" dirty="0"/>
              <a:t> </a:t>
            </a:r>
            <a:r>
              <a:rPr lang="en-US" dirty="0" err="1"/>
              <a:t>temque</a:t>
            </a:r>
            <a:r>
              <a:rPr lang="en-US" dirty="0"/>
              <a:t> </a:t>
            </a:r>
            <a:r>
              <a:rPr lang="en-US" dirty="0" err="1"/>
              <a:t>esd</a:t>
            </a:r>
            <a:r>
              <a:rPr lang="en-US" dirty="0"/>
              <a:t>  </a:t>
            </a:r>
            <a:r>
              <a:rPr lang="en-US" dirty="0" err="1"/>
              <a:t>gchds</a:t>
            </a:r>
            <a:r>
              <a:rPr lang="en-US" dirty="0"/>
              <a:t> </a:t>
            </a:r>
            <a:r>
              <a:rPr lang="en-US" dirty="0" err="1"/>
              <a:t>es</a:t>
            </a:r>
            <a:r>
              <a:rPr lang="en-US" dirty="0"/>
              <a:t> abo</a:t>
            </a:r>
          </a:p>
        </p:txBody>
      </p:sp>
      <p:sp>
        <p:nvSpPr>
          <p:cNvPr id="26" name="Text Placeholder 18">
            <a:extLst>
              <a:ext uri="{FF2B5EF4-FFF2-40B4-BE49-F238E27FC236}">
                <a16:creationId xmlns:a16="http://schemas.microsoft.com/office/drawing/2014/main" id="{4A460740-6993-9944-8881-D4CAC4DC3A98}"/>
              </a:ext>
            </a:extLst>
          </p:cNvPr>
          <p:cNvSpPr>
            <a:spLocks noGrp="1"/>
          </p:cNvSpPr>
          <p:nvPr>
            <p:ph type="body" sz="quarter" idx="25" hasCustomPrompt="1"/>
          </p:nvPr>
        </p:nvSpPr>
        <p:spPr>
          <a:xfrm>
            <a:off x="2679551" y="3907175"/>
            <a:ext cx="1752599" cy="571500"/>
          </a:xfrm>
          <a:prstGeom prst="rect">
            <a:avLst/>
          </a:prstGeom>
        </p:spPr>
        <p:txBody>
          <a:bodyPr anchor="ctr" anchorCtr="0"/>
          <a:lstStyle>
            <a:lvl1pPr marL="0" indent="0" algn="ctr">
              <a:lnSpc>
                <a:spcPct val="100000"/>
              </a:lnSpc>
              <a:spcBef>
                <a:spcPts val="0"/>
              </a:spcBef>
              <a:buFontTx/>
              <a:buNone/>
              <a:defRPr sz="1100" b="0" i="0" baseline="0">
                <a:solidFill>
                  <a:schemeClr val="tx1"/>
                </a:solidFill>
                <a:latin typeface="Georgia" charset="0"/>
              </a:defRPr>
            </a:lvl1pPr>
          </a:lstStyle>
          <a:p>
            <a:pPr lvl="0"/>
            <a:r>
              <a:rPr lang="en-US" dirty="0" err="1"/>
              <a:t>Minctus</a:t>
            </a:r>
            <a:r>
              <a:rPr lang="en-US" dirty="0"/>
              <a:t> </a:t>
            </a:r>
            <a:r>
              <a:rPr lang="en-US" dirty="0" err="1"/>
              <a:t>maximust</a:t>
            </a:r>
            <a:r>
              <a:rPr lang="en-US" dirty="0"/>
              <a:t>  </a:t>
            </a:r>
            <a:r>
              <a:rPr lang="en-US" dirty="0" err="1"/>
              <a:t>deliqui</a:t>
            </a:r>
            <a:r>
              <a:rPr lang="en-US" dirty="0"/>
              <a:t> </a:t>
            </a:r>
            <a:r>
              <a:rPr lang="en-US" dirty="0" err="1"/>
              <a:t>temque</a:t>
            </a:r>
            <a:r>
              <a:rPr lang="en-US" dirty="0"/>
              <a:t> </a:t>
            </a:r>
            <a:r>
              <a:rPr lang="en-US" dirty="0" err="1"/>
              <a:t>esd</a:t>
            </a:r>
            <a:r>
              <a:rPr lang="en-US" dirty="0"/>
              <a:t>  </a:t>
            </a:r>
            <a:r>
              <a:rPr lang="en-US" dirty="0" err="1"/>
              <a:t>gchds</a:t>
            </a:r>
            <a:r>
              <a:rPr lang="en-US" dirty="0"/>
              <a:t> </a:t>
            </a:r>
            <a:r>
              <a:rPr lang="en-US" dirty="0" err="1"/>
              <a:t>es</a:t>
            </a:r>
            <a:r>
              <a:rPr lang="en-US" dirty="0"/>
              <a:t> abo</a:t>
            </a:r>
          </a:p>
        </p:txBody>
      </p:sp>
      <p:sp>
        <p:nvSpPr>
          <p:cNvPr id="27" name="Text Placeholder 18">
            <a:extLst>
              <a:ext uri="{FF2B5EF4-FFF2-40B4-BE49-F238E27FC236}">
                <a16:creationId xmlns:a16="http://schemas.microsoft.com/office/drawing/2014/main" id="{56210052-E6F6-F04A-A6CD-1F86E77C7BCE}"/>
              </a:ext>
            </a:extLst>
          </p:cNvPr>
          <p:cNvSpPr>
            <a:spLocks noGrp="1"/>
          </p:cNvSpPr>
          <p:nvPr>
            <p:ph type="body" sz="quarter" idx="26" hasCustomPrompt="1"/>
          </p:nvPr>
        </p:nvSpPr>
        <p:spPr>
          <a:xfrm>
            <a:off x="4709846" y="3907175"/>
            <a:ext cx="1752599" cy="571500"/>
          </a:xfrm>
          <a:prstGeom prst="rect">
            <a:avLst/>
          </a:prstGeom>
        </p:spPr>
        <p:txBody>
          <a:bodyPr anchor="ctr" anchorCtr="0"/>
          <a:lstStyle>
            <a:lvl1pPr marL="0" indent="0" algn="ctr">
              <a:lnSpc>
                <a:spcPct val="100000"/>
              </a:lnSpc>
              <a:spcBef>
                <a:spcPts val="0"/>
              </a:spcBef>
              <a:buFontTx/>
              <a:buNone/>
              <a:defRPr sz="1100" b="0" i="0" baseline="0">
                <a:solidFill>
                  <a:schemeClr val="tx1"/>
                </a:solidFill>
                <a:latin typeface="Georgia" charset="0"/>
              </a:defRPr>
            </a:lvl1pPr>
          </a:lstStyle>
          <a:p>
            <a:pPr lvl="0"/>
            <a:r>
              <a:rPr lang="en-US" dirty="0" err="1"/>
              <a:t>Minctus</a:t>
            </a:r>
            <a:r>
              <a:rPr lang="en-US" dirty="0"/>
              <a:t> </a:t>
            </a:r>
            <a:r>
              <a:rPr lang="en-US" dirty="0" err="1"/>
              <a:t>maximust</a:t>
            </a:r>
            <a:r>
              <a:rPr lang="en-US" dirty="0"/>
              <a:t>  </a:t>
            </a:r>
            <a:r>
              <a:rPr lang="en-US" dirty="0" err="1"/>
              <a:t>deliqui</a:t>
            </a:r>
            <a:r>
              <a:rPr lang="en-US" dirty="0"/>
              <a:t> </a:t>
            </a:r>
            <a:r>
              <a:rPr lang="en-US" dirty="0" err="1"/>
              <a:t>temque</a:t>
            </a:r>
            <a:r>
              <a:rPr lang="en-US" dirty="0"/>
              <a:t> </a:t>
            </a:r>
            <a:r>
              <a:rPr lang="en-US" dirty="0" err="1"/>
              <a:t>esd</a:t>
            </a:r>
            <a:r>
              <a:rPr lang="en-US" dirty="0"/>
              <a:t>  </a:t>
            </a:r>
            <a:r>
              <a:rPr lang="en-US" dirty="0" err="1"/>
              <a:t>gchds</a:t>
            </a:r>
            <a:r>
              <a:rPr lang="en-US" dirty="0"/>
              <a:t> </a:t>
            </a:r>
            <a:r>
              <a:rPr lang="en-US" dirty="0" err="1"/>
              <a:t>es</a:t>
            </a:r>
            <a:r>
              <a:rPr lang="en-US" dirty="0"/>
              <a:t> abo</a:t>
            </a:r>
          </a:p>
        </p:txBody>
      </p:sp>
      <p:sp>
        <p:nvSpPr>
          <p:cNvPr id="28" name="Text Placeholder 18">
            <a:extLst>
              <a:ext uri="{FF2B5EF4-FFF2-40B4-BE49-F238E27FC236}">
                <a16:creationId xmlns:a16="http://schemas.microsoft.com/office/drawing/2014/main" id="{7DD15260-0912-3541-92D8-5A8C5D176588}"/>
              </a:ext>
            </a:extLst>
          </p:cNvPr>
          <p:cNvSpPr>
            <a:spLocks noGrp="1"/>
          </p:cNvSpPr>
          <p:nvPr>
            <p:ph type="body" sz="quarter" idx="27" hasCustomPrompt="1"/>
          </p:nvPr>
        </p:nvSpPr>
        <p:spPr>
          <a:xfrm>
            <a:off x="6693312" y="3907175"/>
            <a:ext cx="1752599" cy="571500"/>
          </a:xfrm>
          <a:prstGeom prst="rect">
            <a:avLst/>
          </a:prstGeom>
        </p:spPr>
        <p:txBody>
          <a:bodyPr anchor="ctr" anchorCtr="0"/>
          <a:lstStyle>
            <a:lvl1pPr marL="0" indent="0" algn="ctr">
              <a:lnSpc>
                <a:spcPct val="100000"/>
              </a:lnSpc>
              <a:spcBef>
                <a:spcPts val="0"/>
              </a:spcBef>
              <a:buFontTx/>
              <a:buNone/>
              <a:defRPr sz="1100" b="0" i="0" baseline="0">
                <a:solidFill>
                  <a:schemeClr val="tx1"/>
                </a:solidFill>
                <a:latin typeface="Georgia" charset="0"/>
              </a:defRPr>
            </a:lvl1pPr>
          </a:lstStyle>
          <a:p>
            <a:pPr lvl="0"/>
            <a:r>
              <a:rPr lang="en-US" dirty="0" err="1"/>
              <a:t>Minctus</a:t>
            </a:r>
            <a:r>
              <a:rPr lang="en-US" dirty="0"/>
              <a:t> </a:t>
            </a:r>
            <a:r>
              <a:rPr lang="en-US" dirty="0" err="1"/>
              <a:t>maximust</a:t>
            </a:r>
            <a:r>
              <a:rPr lang="en-US" dirty="0"/>
              <a:t>  </a:t>
            </a:r>
            <a:r>
              <a:rPr lang="en-US" dirty="0" err="1"/>
              <a:t>deliqui</a:t>
            </a:r>
            <a:r>
              <a:rPr lang="en-US" dirty="0"/>
              <a:t> </a:t>
            </a:r>
            <a:r>
              <a:rPr lang="en-US" dirty="0" err="1"/>
              <a:t>temque</a:t>
            </a:r>
            <a:r>
              <a:rPr lang="en-US" dirty="0"/>
              <a:t> </a:t>
            </a:r>
            <a:r>
              <a:rPr lang="en-US" dirty="0" err="1"/>
              <a:t>esd</a:t>
            </a:r>
            <a:r>
              <a:rPr lang="en-US" dirty="0"/>
              <a:t>  </a:t>
            </a:r>
            <a:r>
              <a:rPr lang="en-US" dirty="0" err="1"/>
              <a:t>gchds</a:t>
            </a:r>
            <a:r>
              <a:rPr lang="en-US" dirty="0"/>
              <a:t> </a:t>
            </a:r>
            <a:r>
              <a:rPr lang="en-US" dirty="0" err="1"/>
              <a:t>es</a:t>
            </a:r>
            <a:r>
              <a:rPr lang="en-US" dirty="0"/>
              <a:t> abo</a:t>
            </a:r>
          </a:p>
        </p:txBody>
      </p:sp>
    </p:spTree>
    <p:extLst>
      <p:ext uri="{BB962C8B-B14F-4D97-AF65-F5344CB8AC3E}">
        <p14:creationId xmlns:p14="http://schemas.microsoft.com/office/powerpoint/2010/main" val="376349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ur circles + stats">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7D9F41E-4AC6-504B-93D6-962DF87EC150}"/>
              </a:ext>
            </a:extLst>
          </p:cNvPr>
          <p:cNvGrpSpPr/>
          <p:nvPr userDrawn="1"/>
        </p:nvGrpSpPr>
        <p:grpSpPr>
          <a:xfrm>
            <a:off x="533400" y="2343150"/>
            <a:ext cx="7976500" cy="1066391"/>
            <a:chOff x="329300" y="2190750"/>
            <a:chExt cx="9119500" cy="1219200"/>
          </a:xfrm>
        </p:grpSpPr>
        <p:sp>
          <p:nvSpPr>
            <p:cNvPr id="30" name="Oval 29">
              <a:extLst>
                <a:ext uri="{FF2B5EF4-FFF2-40B4-BE49-F238E27FC236}">
                  <a16:creationId xmlns:a16="http://schemas.microsoft.com/office/drawing/2014/main" id="{EDA60E44-FD2F-074E-9117-FBBAD8B6D7D0}"/>
                </a:ext>
              </a:extLst>
            </p:cNvPr>
            <p:cNvSpPr/>
            <p:nvPr/>
          </p:nvSpPr>
          <p:spPr>
            <a:xfrm>
              <a:off x="329300" y="2190750"/>
              <a:ext cx="1219200" cy="1219200"/>
            </a:xfrm>
            <a:prstGeom prst="ellipse">
              <a:avLst/>
            </a:prstGeom>
            <a:solidFill>
              <a:srgbClr val="EC6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2291C1D-16E8-E547-8845-779E6EBD1CA4}"/>
                </a:ext>
              </a:extLst>
            </p:cNvPr>
            <p:cNvSpPr/>
            <p:nvPr/>
          </p:nvSpPr>
          <p:spPr>
            <a:xfrm>
              <a:off x="1632500" y="2190750"/>
              <a:ext cx="1219200" cy="1219200"/>
            </a:xfrm>
            <a:prstGeom prst="ellipse">
              <a:avLst/>
            </a:prstGeom>
            <a:solidFill>
              <a:srgbClr val="E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10E1556-492E-944F-9910-BA4DC3FDF0A5}"/>
                </a:ext>
              </a:extLst>
            </p:cNvPr>
            <p:cNvSpPr/>
            <p:nvPr/>
          </p:nvSpPr>
          <p:spPr>
            <a:xfrm>
              <a:off x="2935700" y="2190750"/>
              <a:ext cx="1219200" cy="1219200"/>
            </a:xfrm>
            <a:prstGeom prst="ellipse">
              <a:avLst/>
            </a:prstGeom>
            <a:solidFill>
              <a:srgbClr val="00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7C863B1-2E14-4C43-9535-7CCC0D04AEA5}"/>
                </a:ext>
              </a:extLst>
            </p:cNvPr>
            <p:cNvSpPr/>
            <p:nvPr/>
          </p:nvSpPr>
          <p:spPr>
            <a:xfrm>
              <a:off x="4238900" y="2190750"/>
              <a:ext cx="1219200" cy="1219200"/>
            </a:xfrm>
            <a:prstGeom prst="ellipse">
              <a:avLst/>
            </a:prstGeom>
            <a:solidFill>
              <a:srgbClr val="AB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697B3AE2-4AD2-1C45-A3F7-D6B083EC7BC7}"/>
                </a:ext>
              </a:extLst>
            </p:cNvPr>
            <p:cNvSpPr/>
            <p:nvPr/>
          </p:nvSpPr>
          <p:spPr>
            <a:xfrm>
              <a:off x="5554800" y="2190750"/>
              <a:ext cx="1219200" cy="1219200"/>
            </a:xfrm>
            <a:prstGeom prst="ellipse">
              <a:avLst/>
            </a:prstGeom>
            <a:solidFill>
              <a:srgbClr val="BB3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CD54172-F49D-2848-8C42-A9FC432A0F89}"/>
                </a:ext>
              </a:extLst>
            </p:cNvPr>
            <p:cNvSpPr/>
            <p:nvPr/>
          </p:nvSpPr>
          <p:spPr>
            <a:xfrm>
              <a:off x="6858000" y="2190750"/>
              <a:ext cx="1219200"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8334E623-77A0-6A40-AE3C-BA7DB481F3EE}"/>
                </a:ext>
              </a:extLst>
            </p:cNvPr>
            <p:cNvSpPr/>
            <p:nvPr/>
          </p:nvSpPr>
          <p:spPr>
            <a:xfrm>
              <a:off x="8229600" y="2190750"/>
              <a:ext cx="1219200" cy="1219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9" name="Text Placeholder 18"/>
          <p:cNvSpPr>
            <a:spLocks noGrp="1"/>
          </p:cNvSpPr>
          <p:nvPr>
            <p:ph type="body" sz="quarter" idx="20" hasCustomPrompt="1"/>
          </p:nvPr>
        </p:nvSpPr>
        <p:spPr>
          <a:xfrm>
            <a:off x="533401" y="2614831"/>
            <a:ext cx="1055282" cy="490319"/>
          </a:xfrm>
          <a:prstGeom prst="rect">
            <a:avLst/>
          </a:prstGeom>
        </p:spPr>
        <p:txBody>
          <a:bodyPr anchor="ctr" anchorCtr="0"/>
          <a:lstStyle>
            <a:lvl1pPr marL="0" indent="0" algn="ctr">
              <a:lnSpc>
                <a:spcPct val="100000"/>
              </a:lnSpc>
              <a:spcBef>
                <a:spcPts val="0"/>
              </a:spcBef>
              <a:buFontTx/>
              <a:buNone/>
              <a:defRPr sz="3000" b="0" i="0" baseline="0">
                <a:solidFill>
                  <a:schemeClr val="bg1"/>
                </a:solidFill>
                <a:latin typeface="Georgia" charset="0"/>
              </a:defRPr>
            </a:lvl1pPr>
          </a:lstStyle>
          <a:p>
            <a:pPr lvl="0"/>
            <a:r>
              <a:rPr lang="en-US" dirty="0"/>
              <a:t>X</a:t>
            </a:r>
          </a:p>
        </p:txBody>
      </p:sp>
      <p:sp>
        <p:nvSpPr>
          <p:cNvPr id="16" name="Text Placeholder 22">
            <a:extLst>
              <a:ext uri="{FF2B5EF4-FFF2-40B4-BE49-F238E27FC236}">
                <a16:creationId xmlns:a16="http://schemas.microsoft.com/office/drawing/2014/main" id="{165560FC-7ED2-7744-B1A0-155EA60AEA42}"/>
              </a:ext>
            </a:extLst>
          </p:cNvPr>
          <p:cNvSpPr>
            <a:spLocks noGrp="1"/>
          </p:cNvSpPr>
          <p:nvPr>
            <p:ph type="body" sz="quarter" idx="15"/>
          </p:nvPr>
        </p:nvSpPr>
        <p:spPr>
          <a:xfrm>
            <a:off x="244200" y="1577491"/>
            <a:ext cx="54708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37" name="Text Placeholder 18">
            <a:extLst>
              <a:ext uri="{FF2B5EF4-FFF2-40B4-BE49-F238E27FC236}">
                <a16:creationId xmlns:a16="http://schemas.microsoft.com/office/drawing/2014/main" id="{556D4830-74C7-1247-867B-00F8985F6496}"/>
              </a:ext>
            </a:extLst>
          </p:cNvPr>
          <p:cNvSpPr>
            <a:spLocks noGrp="1"/>
          </p:cNvSpPr>
          <p:nvPr>
            <p:ph type="body" sz="quarter" idx="21" hasCustomPrompt="1"/>
          </p:nvPr>
        </p:nvSpPr>
        <p:spPr>
          <a:xfrm>
            <a:off x="1673262" y="2614831"/>
            <a:ext cx="1055282" cy="490319"/>
          </a:xfrm>
          <a:prstGeom prst="rect">
            <a:avLst/>
          </a:prstGeom>
        </p:spPr>
        <p:txBody>
          <a:bodyPr anchor="ctr" anchorCtr="0"/>
          <a:lstStyle>
            <a:lvl1pPr marL="0" indent="0" algn="ctr">
              <a:lnSpc>
                <a:spcPct val="100000"/>
              </a:lnSpc>
              <a:spcBef>
                <a:spcPts val="0"/>
              </a:spcBef>
              <a:buFontTx/>
              <a:buNone/>
              <a:defRPr sz="3000" b="0" i="0" baseline="0">
                <a:solidFill>
                  <a:schemeClr val="bg1"/>
                </a:solidFill>
                <a:latin typeface="Georgia" charset="0"/>
              </a:defRPr>
            </a:lvl1pPr>
          </a:lstStyle>
          <a:p>
            <a:pPr lvl="0"/>
            <a:r>
              <a:rPr lang="en-US" dirty="0"/>
              <a:t>X</a:t>
            </a:r>
          </a:p>
        </p:txBody>
      </p:sp>
      <p:sp>
        <p:nvSpPr>
          <p:cNvPr id="38" name="Text Placeholder 18">
            <a:extLst>
              <a:ext uri="{FF2B5EF4-FFF2-40B4-BE49-F238E27FC236}">
                <a16:creationId xmlns:a16="http://schemas.microsoft.com/office/drawing/2014/main" id="{7283FBC6-7C82-9B41-918E-24020C872E83}"/>
              </a:ext>
            </a:extLst>
          </p:cNvPr>
          <p:cNvSpPr>
            <a:spLocks noGrp="1"/>
          </p:cNvSpPr>
          <p:nvPr>
            <p:ph type="body" sz="quarter" idx="22" hasCustomPrompt="1"/>
          </p:nvPr>
        </p:nvSpPr>
        <p:spPr>
          <a:xfrm>
            <a:off x="2813124" y="2614831"/>
            <a:ext cx="1055282" cy="490319"/>
          </a:xfrm>
          <a:prstGeom prst="rect">
            <a:avLst/>
          </a:prstGeom>
        </p:spPr>
        <p:txBody>
          <a:bodyPr anchor="ctr" anchorCtr="0"/>
          <a:lstStyle>
            <a:lvl1pPr marL="0" indent="0" algn="ctr">
              <a:lnSpc>
                <a:spcPct val="100000"/>
              </a:lnSpc>
              <a:spcBef>
                <a:spcPts val="0"/>
              </a:spcBef>
              <a:buFontTx/>
              <a:buNone/>
              <a:defRPr sz="3000" b="0" i="0" baseline="0">
                <a:solidFill>
                  <a:schemeClr val="bg1"/>
                </a:solidFill>
                <a:latin typeface="Georgia" charset="0"/>
              </a:defRPr>
            </a:lvl1pPr>
          </a:lstStyle>
          <a:p>
            <a:pPr lvl="0"/>
            <a:r>
              <a:rPr lang="en-US" dirty="0"/>
              <a:t>X</a:t>
            </a:r>
          </a:p>
        </p:txBody>
      </p:sp>
      <p:sp>
        <p:nvSpPr>
          <p:cNvPr id="39" name="Text Placeholder 18">
            <a:extLst>
              <a:ext uri="{FF2B5EF4-FFF2-40B4-BE49-F238E27FC236}">
                <a16:creationId xmlns:a16="http://schemas.microsoft.com/office/drawing/2014/main" id="{DE7F6721-0B11-4E42-9F45-D50881C2F4AF}"/>
              </a:ext>
            </a:extLst>
          </p:cNvPr>
          <p:cNvSpPr>
            <a:spLocks noGrp="1"/>
          </p:cNvSpPr>
          <p:nvPr>
            <p:ph type="body" sz="quarter" idx="23" hasCustomPrompt="1"/>
          </p:nvPr>
        </p:nvSpPr>
        <p:spPr>
          <a:xfrm>
            <a:off x="3946496" y="2614831"/>
            <a:ext cx="1055282" cy="490319"/>
          </a:xfrm>
          <a:prstGeom prst="rect">
            <a:avLst/>
          </a:prstGeom>
        </p:spPr>
        <p:txBody>
          <a:bodyPr anchor="ctr" anchorCtr="0"/>
          <a:lstStyle>
            <a:lvl1pPr marL="0" indent="0" algn="ctr">
              <a:lnSpc>
                <a:spcPct val="100000"/>
              </a:lnSpc>
              <a:spcBef>
                <a:spcPts val="0"/>
              </a:spcBef>
              <a:buFontTx/>
              <a:buNone/>
              <a:defRPr sz="3000" b="0" i="0" baseline="0">
                <a:solidFill>
                  <a:schemeClr val="bg1"/>
                </a:solidFill>
                <a:latin typeface="Georgia" charset="0"/>
              </a:defRPr>
            </a:lvl1pPr>
          </a:lstStyle>
          <a:p>
            <a:pPr lvl="0"/>
            <a:r>
              <a:rPr lang="en-US" dirty="0"/>
              <a:t>X</a:t>
            </a:r>
          </a:p>
        </p:txBody>
      </p:sp>
      <p:sp>
        <p:nvSpPr>
          <p:cNvPr id="40" name="Text Placeholder 18">
            <a:extLst>
              <a:ext uri="{FF2B5EF4-FFF2-40B4-BE49-F238E27FC236}">
                <a16:creationId xmlns:a16="http://schemas.microsoft.com/office/drawing/2014/main" id="{7B8DE165-DAF7-7442-BC1F-C2E57C843D5F}"/>
              </a:ext>
            </a:extLst>
          </p:cNvPr>
          <p:cNvSpPr>
            <a:spLocks noGrp="1"/>
          </p:cNvSpPr>
          <p:nvPr>
            <p:ph type="body" sz="quarter" idx="24" hasCustomPrompt="1"/>
          </p:nvPr>
        </p:nvSpPr>
        <p:spPr>
          <a:xfrm>
            <a:off x="5112422" y="2614831"/>
            <a:ext cx="1055282" cy="490319"/>
          </a:xfrm>
          <a:prstGeom prst="rect">
            <a:avLst/>
          </a:prstGeom>
        </p:spPr>
        <p:txBody>
          <a:bodyPr anchor="ctr" anchorCtr="0"/>
          <a:lstStyle>
            <a:lvl1pPr marL="0" indent="0" algn="ctr">
              <a:lnSpc>
                <a:spcPct val="100000"/>
              </a:lnSpc>
              <a:spcBef>
                <a:spcPts val="0"/>
              </a:spcBef>
              <a:buFontTx/>
              <a:buNone/>
              <a:defRPr sz="3000" b="0" i="0" baseline="0">
                <a:solidFill>
                  <a:schemeClr val="bg1"/>
                </a:solidFill>
                <a:latin typeface="Georgia" charset="0"/>
              </a:defRPr>
            </a:lvl1pPr>
          </a:lstStyle>
          <a:p>
            <a:pPr lvl="0"/>
            <a:r>
              <a:rPr lang="en-US" dirty="0"/>
              <a:t>X</a:t>
            </a:r>
          </a:p>
        </p:txBody>
      </p:sp>
      <p:sp>
        <p:nvSpPr>
          <p:cNvPr id="49" name="Text Placeholder 18">
            <a:extLst>
              <a:ext uri="{FF2B5EF4-FFF2-40B4-BE49-F238E27FC236}">
                <a16:creationId xmlns:a16="http://schemas.microsoft.com/office/drawing/2014/main" id="{928E6358-BB23-9646-9E6E-AF6353F3ACA8}"/>
              </a:ext>
            </a:extLst>
          </p:cNvPr>
          <p:cNvSpPr>
            <a:spLocks noGrp="1"/>
          </p:cNvSpPr>
          <p:nvPr>
            <p:ph type="body" sz="quarter" idx="25" hasCustomPrompt="1"/>
          </p:nvPr>
        </p:nvSpPr>
        <p:spPr>
          <a:xfrm>
            <a:off x="6243820" y="2614831"/>
            <a:ext cx="1055282" cy="490319"/>
          </a:xfrm>
          <a:prstGeom prst="rect">
            <a:avLst/>
          </a:prstGeom>
        </p:spPr>
        <p:txBody>
          <a:bodyPr anchor="ctr" anchorCtr="0"/>
          <a:lstStyle>
            <a:lvl1pPr marL="0" indent="0" algn="ctr">
              <a:lnSpc>
                <a:spcPct val="100000"/>
              </a:lnSpc>
              <a:spcBef>
                <a:spcPts val="0"/>
              </a:spcBef>
              <a:buFontTx/>
              <a:buNone/>
              <a:defRPr sz="3000" b="0" i="0" baseline="0">
                <a:solidFill>
                  <a:schemeClr val="bg1"/>
                </a:solidFill>
                <a:latin typeface="Georgia" charset="0"/>
              </a:defRPr>
            </a:lvl1pPr>
          </a:lstStyle>
          <a:p>
            <a:pPr lvl="0"/>
            <a:r>
              <a:rPr lang="en-US" dirty="0"/>
              <a:t>X</a:t>
            </a:r>
          </a:p>
        </p:txBody>
      </p:sp>
      <p:sp>
        <p:nvSpPr>
          <p:cNvPr id="50" name="Text Placeholder 18">
            <a:extLst>
              <a:ext uri="{FF2B5EF4-FFF2-40B4-BE49-F238E27FC236}">
                <a16:creationId xmlns:a16="http://schemas.microsoft.com/office/drawing/2014/main" id="{42A80B5F-78CA-8448-BD75-2447DC9C8B8F}"/>
              </a:ext>
            </a:extLst>
          </p:cNvPr>
          <p:cNvSpPr>
            <a:spLocks noGrp="1"/>
          </p:cNvSpPr>
          <p:nvPr>
            <p:ph type="body" sz="quarter" idx="26" hasCustomPrompt="1"/>
          </p:nvPr>
        </p:nvSpPr>
        <p:spPr>
          <a:xfrm>
            <a:off x="7449063" y="2614831"/>
            <a:ext cx="1055282" cy="490319"/>
          </a:xfrm>
          <a:prstGeom prst="rect">
            <a:avLst/>
          </a:prstGeom>
        </p:spPr>
        <p:txBody>
          <a:bodyPr anchor="ctr" anchorCtr="0"/>
          <a:lstStyle>
            <a:lvl1pPr marL="0" indent="0" algn="ctr">
              <a:lnSpc>
                <a:spcPct val="100000"/>
              </a:lnSpc>
              <a:spcBef>
                <a:spcPts val="0"/>
              </a:spcBef>
              <a:buFontTx/>
              <a:buNone/>
              <a:defRPr sz="3000" b="0" i="0" baseline="0">
                <a:solidFill>
                  <a:schemeClr val="accent1"/>
                </a:solidFill>
                <a:latin typeface="Georgia" charset="0"/>
              </a:defRPr>
            </a:lvl1pPr>
          </a:lstStyle>
          <a:p>
            <a:pPr lvl="0"/>
            <a:r>
              <a:rPr lang="en-US" dirty="0"/>
              <a:t>X</a:t>
            </a:r>
          </a:p>
        </p:txBody>
      </p:sp>
    </p:spTree>
    <p:extLst>
      <p:ext uri="{BB962C8B-B14F-4D97-AF65-F5344CB8AC3E}">
        <p14:creationId xmlns:p14="http://schemas.microsoft.com/office/powerpoint/2010/main" val="314909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2136A0-BA99-9B4E-B8CE-30122D545653}"/>
              </a:ext>
            </a:extLst>
          </p:cNvPr>
          <p:cNvSpPr txBox="1"/>
          <p:nvPr userDrawn="1"/>
        </p:nvSpPr>
        <p:spPr>
          <a:xfrm>
            <a:off x="28302" y="2778665"/>
            <a:ext cx="1133809" cy="276999"/>
          </a:xfrm>
          <a:prstGeom prst="rect">
            <a:avLst/>
          </a:prstGeom>
          <a:noFill/>
        </p:spPr>
        <p:txBody>
          <a:bodyPr wrap="square" rtlCol="0">
            <a:spAutoFit/>
          </a:bodyPr>
          <a:lstStyle/>
          <a:p>
            <a:pPr algn="ctr"/>
            <a:r>
              <a:rPr lang="en-US" sz="1200" dirty="0">
                <a:latin typeface="Georgia" panose="02040502050405020303" pitchFamily="18" charset="0"/>
              </a:rPr>
              <a:t>Male</a:t>
            </a:r>
          </a:p>
        </p:txBody>
      </p:sp>
      <p:sp>
        <p:nvSpPr>
          <p:cNvPr id="4" name="TextBox 3">
            <a:extLst>
              <a:ext uri="{FF2B5EF4-FFF2-40B4-BE49-F238E27FC236}">
                <a16:creationId xmlns:a16="http://schemas.microsoft.com/office/drawing/2014/main" id="{38D102B0-BFDE-914F-ABA0-63BDCA499D67}"/>
              </a:ext>
            </a:extLst>
          </p:cNvPr>
          <p:cNvSpPr txBox="1"/>
          <p:nvPr userDrawn="1"/>
        </p:nvSpPr>
        <p:spPr>
          <a:xfrm>
            <a:off x="1113822" y="2778665"/>
            <a:ext cx="1133809" cy="276999"/>
          </a:xfrm>
          <a:prstGeom prst="rect">
            <a:avLst/>
          </a:prstGeom>
          <a:noFill/>
        </p:spPr>
        <p:txBody>
          <a:bodyPr wrap="square" rtlCol="0">
            <a:spAutoFit/>
          </a:bodyPr>
          <a:lstStyle/>
          <a:p>
            <a:pPr algn="ctr"/>
            <a:r>
              <a:rPr lang="en-US" sz="1200" dirty="0">
                <a:latin typeface="Georgia" panose="02040502050405020303" pitchFamily="18" charset="0"/>
              </a:rPr>
              <a:t>Mobile</a:t>
            </a:r>
          </a:p>
        </p:txBody>
      </p:sp>
      <p:sp>
        <p:nvSpPr>
          <p:cNvPr id="5" name="TextBox 4">
            <a:extLst>
              <a:ext uri="{FF2B5EF4-FFF2-40B4-BE49-F238E27FC236}">
                <a16:creationId xmlns:a16="http://schemas.microsoft.com/office/drawing/2014/main" id="{EC5EC475-208C-AA4F-9A1A-2664D0BDCA82}"/>
              </a:ext>
            </a:extLst>
          </p:cNvPr>
          <p:cNvSpPr txBox="1"/>
          <p:nvPr userDrawn="1"/>
        </p:nvSpPr>
        <p:spPr>
          <a:xfrm>
            <a:off x="2177902" y="2778665"/>
            <a:ext cx="1133809" cy="276999"/>
          </a:xfrm>
          <a:prstGeom prst="rect">
            <a:avLst/>
          </a:prstGeom>
          <a:noFill/>
        </p:spPr>
        <p:txBody>
          <a:bodyPr wrap="square" rtlCol="0">
            <a:spAutoFit/>
          </a:bodyPr>
          <a:lstStyle/>
          <a:p>
            <a:pPr algn="ctr"/>
            <a:r>
              <a:rPr lang="en-US" sz="1200" dirty="0">
                <a:latin typeface="Georgia" panose="02040502050405020303" pitchFamily="18" charset="0"/>
              </a:rPr>
              <a:t>Print</a:t>
            </a:r>
          </a:p>
        </p:txBody>
      </p:sp>
      <p:sp>
        <p:nvSpPr>
          <p:cNvPr id="6" name="TextBox 5">
            <a:extLst>
              <a:ext uri="{FF2B5EF4-FFF2-40B4-BE49-F238E27FC236}">
                <a16:creationId xmlns:a16="http://schemas.microsoft.com/office/drawing/2014/main" id="{803AD25F-474B-8048-9B5F-48E3D65F2BA9}"/>
              </a:ext>
            </a:extLst>
          </p:cNvPr>
          <p:cNvSpPr txBox="1"/>
          <p:nvPr userDrawn="1"/>
        </p:nvSpPr>
        <p:spPr>
          <a:xfrm>
            <a:off x="3051198" y="2778665"/>
            <a:ext cx="1624244" cy="276999"/>
          </a:xfrm>
          <a:prstGeom prst="rect">
            <a:avLst/>
          </a:prstGeom>
          <a:noFill/>
        </p:spPr>
        <p:txBody>
          <a:bodyPr wrap="square" rtlCol="0">
            <a:spAutoFit/>
          </a:bodyPr>
          <a:lstStyle/>
          <a:p>
            <a:pPr algn="ctr"/>
            <a:r>
              <a:rPr lang="en-US" sz="1200" dirty="0">
                <a:latin typeface="Georgia" panose="02040502050405020303" pitchFamily="18" charset="0"/>
              </a:rPr>
              <a:t>Readership</a:t>
            </a:r>
          </a:p>
        </p:txBody>
      </p:sp>
      <p:sp>
        <p:nvSpPr>
          <p:cNvPr id="7" name="TextBox 6">
            <a:extLst>
              <a:ext uri="{FF2B5EF4-FFF2-40B4-BE49-F238E27FC236}">
                <a16:creationId xmlns:a16="http://schemas.microsoft.com/office/drawing/2014/main" id="{734D8F2D-7F3B-AE47-BB5F-D6391CB4FC63}"/>
              </a:ext>
            </a:extLst>
          </p:cNvPr>
          <p:cNvSpPr txBox="1"/>
          <p:nvPr userDrawn="1"/>
        </p:nvSpPr>
        <p:spPr>
          <a:xfrm>
            <a:off x="4427799" y="2778665"/>
            <a:ext cx="1133809" cy="276999"/>
          </a:xfrm>
          <a:prstGeom prst="rect">
            <a:avLst/>
          </a:prstGeom>
          <a:noFill/>
        </p:spPr>
        <p:txBody>
          <a:bodyPr wrap="square" rtlCol="0">
            <a:spAutoFit/>
          </a:bodyPr>
          <a:lstStyle/>
          <a:p>
            <a:pPr algn="ctr"/>
            <a:r>
              <a:rPr lang="en-US" sz="1200" dirty="0">
                <a:latin typeface="Georgia" panose="02040502050405020303" pitchFamily="18" charset="0"/>
              </a:rPr>
              <a:t>$/Revenue</a:t>
            </a:r>
          </a:p>
        </p:txBody>
      </p:sp>
      <p:sp>
        <p:nvSpPr>
          <p:cNvPr id="8" name="TextBox 7">
            <a:extLst>
              <a:ext uri="{FF2B5EF4-FFF2-40B4-BE49-F238E27FC236}">
                <a16:creationId xmlns:a16="http://schemas.microsoft.com/office/drawing/2014/main" id="{F9A155A4-0CA5-1A4A-94EC-FABD9957F239}"/>
              </a:ext>
            </a:extLst>
          </p:cNvPr>
          <p:cNvSpPr txBox="1"/>
          <p:nvPr userDrawn="1"/>
        </p:nvSpPr>
        <p:spPr>
          <a:xfrm>
            <a:off x="5588262" y="2778665"/>
            <a:ext cx="895937" cy="276999"/>
          </a:xfrm>
          <a:prstGeom prst="rect">
            <a:avLst/>
          </a:prstGeom>
          <a:noFill/>
        </p:spPr>
        <p:txBody>
          <a:bodyPr wrap="square" rtlCol="0">
            <a:spAutoFit/>
          </a:bodyPr>
          <a:lstStyle/>
          <a:p>
            <a:pPr algn="ctr"/>
            <a:r>
              <a:rPr lang="en-US" sz="1200" dirty="0">
                <a:latin typeface="Georgia" panose="02040502050405020303" pitchFamily="18" charset="0"/>
              </a:rPr>
              <a:t>Tablet</a:t>
            </a:r>
          </a:p>
        </p:txBody>
      </p:sp>
      <p:sp>
        <p:nvSpPr>
          <p:cNvPr id="9" name="TextBox 8">
            <a:extLst>
              <a:ext uri="{FF2B5EF4-FFF2-40B4-BE49-F238E27FC236}">
                <a16:creationId xmlns:a16="http://schemas.microsoft.com/office/drawing/2014/main" id="{847529E7-EA11-DA42-9DCD-926BC714DC7D}"/>
              </a:ext>
            </a:extLst>
          </p:cNvPr>
          <p:cNvSpPr txBox="1"/>
          <p:nvPr userDrawn="1"/>
        </p:nvSpPr>
        <p:spPr>
          <a:xfrm>
            <a:off x="6536835" y="2778664"/>
            <a:ext cx="1133809" cy="276999"/>
          </a:xfrm>
          <a:prstGeom prst="rect">
            <a:avLst/>
          </a:prstGeom>
          <a:noFill/>
        </p:spPr>
        <p:txBody>
          <a:bodyPr wrap="square" rtlCol="0">
            <a:spAutoFit/>
          </a:bodyPr>
          <a:lstStyle/>
          <a:p>
            <a:pPr algn="ctr"/>
            <a:r>
              <a:rPr lang="en-US" sz="1200" dirty="0">
                <a:latin typeface="Georgia" panose="02040502050405020303" pitchFamily="18" charset="0"/>
              </a:rPr>
              <a:t>Time</a:t>
            </a:r>
          </a:p>
        </p:txBody>
      </p:sp>
      <p:grpSp>
        <p:nvGrpSpPr>
          <p:cNvPr id="10" name="Group 67">
            <a:extLst>
              <a:ext uri="{FF2B5EF4-FFF2-40B4-BE49-F238E27FC236}">
                <a16:creationId xmlns:a16="http://schemas.microsoft.com/office/drawing/2014/main" id="{E1F69410-0DD2-EA40-B489-C8EDAEE8513C}"/>
              </a:ext>
            </a:extLst>
          </p:cNvPr>
          <p:cNvGrpSpPr>
            <a:grpSpLocks noChangeAspect="1"/>
          </p:cNvGrpSpPr>
          <p:nvPr userDrawn="1"/>
        </p:nvGrpSpPr>
        <p:grpSpPr bwMode="auto">
          <a:xfrm>
            <a:off x="5790161" y="3129020"/>
            <a:ext cx="510295" cy="509530"/>
            <a:chOff x="1472" y="2273"/>
            <a:chExt cx="667" cy="666"/>
          </a:xfrm>
          <a:solidFill>
            <a:schemeClr val="tx1"/>
          </a:solidFill>
        </p:grpSpPr>
        <p:sp>
          <p:nvSpPr>
            <p:cNvPr id="11" name="Freeform 68">
              <a:extLst>
                <a:ext uri="{FF2B5EF4-FFF2-40B4-BE49-F238E27FC236}">
                  <a16:creationId xmlns:a16="http://schemas.microsoft.com/office/drawing/2014/main" id="{D0F192CC-62BA-7F4E-857A-CDBEB6D86814}"/>
                </a:ext>
              </a:extLst>
            </p:cNvPr>
            <p:cNvSpPr>
              <a:spLocks noEditPoints="1"/>
            </p:cNvSpPr>
            <p:nvPr/>
          </p:nvSpPr>
          <p:spPr bwMode="auto">
            <a:xfrm>
              <a:off x="1472" y="2273"/>
              <a:ext cx="667" cy="666"/>
            </a:xfrm>
            <a:custGeom>
              <a:avLst/>
              <a:gdLst>
                <a:gd name="T0" fmla="*/ 176 w 352"/>
                <a:gd name="T1" fmla="*/ 6 h 352"/>
                <a:gd name="T2" fmla="*/ 346 w 352"/>
                <a:gd name="T3" fmla="*/ 176 h 352"/>
                <a:gd name="T4" fmla="*/ 176 w 352"/>
                <a:gd name="T5" fmla="*/ 347 h 352"/>
                <a:gd name="T6" fmla="*/ 5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6" y="82"/>
                    <a:pt x="346" y="176"/>
                  </a:cubicBezTo>
                  <a:cubicBezTo>
                    <a:pt x="346" y="270"/>
                    <a:pt x="270" y="347"/>
                    <a:pt x="176" y="347"/>
                  </a:cubicBezTo>
                  <a:cubicBezTo>
                    <a:pt x="82" y="347"/>
                    <a:pt x="5" y="270"/>
                    <a:pt x="5" y="176"/>
                  </a:cubicBezTo>
                  <a:cubicBezTo>
                    <a:pt x="5"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9">
              <a:extLst>
                <a:ext uri="{FF2B5EF4-FFF2-40B4-BE49-F238E27FC236}">
                  <a16:creationId xmlns:a16="http://schemas.microsoft.com/office/drawing/2014/main" id="{92EBBBF8-1AB0-554C-99C0-E1505244B49E}"/>
                </a:ext>
              </a:extLst>
            </p:cNvPr>
            <p:cNvSpPr>
              <a:spLocks noEditPoints="1"/>
            </p:cNvSpPr>
            <p:nvPr/>
          </p:nvSpPr>
          <p:spPr bwMode="auto">
            <a:xfrm>
              <a:off x="1656" y="2402"/>
              <a:ext cx="299" cy="408"/>
            </a:xfrm>
            <a:custGeom>
              <a:avLst/>
              <a:gdLst>
                <a:gd name="T0" fmla="*/ 145 w 158"/>
                <a:gd name="T1" fmla="*/ 0 h 216"/>
                <a:gd name="T2" fmla="*/ 13 w 158"/>
                <a:gd name="T3" fmla="*/ 0 h 216"/>
                <a:gd name="T4" fmla="*/ 0 w 158"/>
                <a:gd name="T5" fmla="*/ 13 h 216"/>
                <a:gd name="T6" fmla="*/ 0 w 158"/>
                <a:gd name="T7" fmla="*/ 203 h 216"/>
                <a:gd name="T8" fmla="*/ 13 w 158"/>
                <a:gd name="T9" fmla="*/ 216 h 216"/>
                <a:gd name="T10" fmla="*/ 145 w 158"/>
                <a:gd name="T11" fmla="*/ 216 h 216"/>
                <a:gd name="T12" fmla="*/ 158 w 158"/>
                <a:gd name="T13" fmla="*/ 203 h 216"/>
                <a:gd name="T14" fmla="*/ 158 w 158"/>
                <a:gd name="T15" fmla="*/ 13 h 216"/>
                <a:gd name="T16" fmla="*/ 145 w 158"/>
                <a:gd name="T17" fmla="*/ 0 h 216"/>
                <a:gd name="T18" fmla="*/ 79 w 158"/>
                <a:gd name="T19" fmla="*/ 209 h 216"/>
                <a:gd name="T20" fmla="*/ 72 w 158"/>
                <a:gd name="T21" fmla="*/ 202 h 216"/>
                <a:gd name="T22" fmla="*/ 79 w 158"/>
                <a:gd name="T23" fmla="*/ 195 h 216"/>
                <a:gd name="T24" fmla="*/ 86 w 158"/>
                <a:gd name="T25" fmla="*/ 202 h 216"/>
                <a:gd name="T26" fmla="*/ 79 w 158"/>
                <a:gd name="T27" fmla="*/ 209 h 216"/>
                <a:gd name="T28" fmla="*/ 141 w 158"/>
                <a:gd name="T29" fmla="*/ 188 h 216"/>
                <a:gd name="T30" fmla="*/ 17 w 158"/>
                <a:gd name="T31" fmla="*/ 188 h 216"/>
                <a:gd name="T32" fmla="*/ 17 w 158"/>
                <a:gd name="T33" fmla="*/ 17 h 216"/>
                <a:gd name="T34" fmla="*/ 141 w 158"/>
                <a:gd name="T35" fmla="*/ 17 h 216"/>
                <a:gd name="T36" fmla="*/ 141 w 158"/>
                <a:gd name="T37" fmla="*/ 18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16">
                  <a:moveTo>
                    <a:pt x="145" y="0"/>
                  </a:moveTo>
                  <a:cubicBezTo>
                    <a:pt x="13" y="0"/>
                    <a:pt x="13" y="0"/>
                    <a:pt x="13" y="0"/>
                  </a:cubicBezTo>
                  <a:cubicBezTo>
                    <a:pt x="0" y="13"/>
                    <a:pt x="0" y="13"/>
                    <a:pt x="0" y="13"/>
                  </a:cubicBezTo>
                  <a:cubicBezTo>
                    <a:pt x="0" y="203"/>
                    <a:pt x="0" y="203"/>
                    <a:pt x="0" y="203"/>
                  </a:cubicBezTo>
                  <a:cubicBezTo>
                    <a:pt x="13" y="216"/>
                    <a:pt x="13" y="216"/>
                    <a:pt x="13" y="216"/>
                  </a:cubicBezTo>
                  <a:cubicBezTo>
                    <a:pt x="145" y="216"/>
                    <a:pt x="145" y="216"/>
                    <a:pt x="145" y="216"/>
                  </a:cubicBezTo>
                  <a:cubicBezTo>
                    <a:pt x="158" y="203"/>
                    <a:pt x="158" y="203"/>
                    <a:pt x="158" y="203"/>
                  </a:cubicBezTo>
                  <a:cubicBezTo>
                    <a:pt x="158" y="13"/>
                    <a:pt x="158" y="13"/>
                    <a:pt x="158" y="13"/>
                  </a:cubicBezTo>
                  <a:lnTo>
                    <a:pt x="145" y="0"/>
                  </a:lnTo>
                  <a:close/>
                  <a:moveTo>
                    <a:pt x="79" y="209"/>
                  </a:moveTo>
                  <a:cubicBezTo>
                    <a:pt x="75" y="209"/>
                    <a:pt x="72" y="206"/>
                    <a:pt x="72" y="202"/>
                  </a:cubicBezTo>
                  <a:cubicBezTo>
                    <a:pt x="72" y="198"/>
                    <a:pt x="75" y="195"/>
                    <a:pt x="79" y="195"/>
                  </a:cubicBezTo>
                  <a:cubicBezTo>
                    <a:pt x="83" y="195"/>
                    <a:pt x="86" y="198"/>
                    <a:pt x="86" y="202"/>
                  </a:cubicBezTo>
                  <a:cubicBezTo>
                    <a:pt x="86" y="206"/>
                    <a:pt x="83" y="209"/>
                    <a:pt x="79" y="209"/>
                  </a:cubicBezTo>
                  <a:close/>
                  <a:moveTo>
                    <a:pt x="141" y="188"/>
                  </a:moveTo>
                  <a:cubicBezTo>
                    <a:pt x="17" y="188"/>
                    <a:pt x="17" y="188"/>
                    <a:pt x="17" y="188"/>
                  </a:cubicBezTo>
                  <a:cubicBezTo>
                    <a:pt x="17" y="17"/>
                    <a:pt x="17" y="17"/>
                    <a:pt x="17" y="17"/>
                  </a:cubicBezTo>
                  <a:cubicBezTo>
                    <a:pt x="141" y="17"/>
                    <a:pt x="141" y="17"/>
                    <a:pt x="141" y="17"/>
                  </a:cubicBezTo>
                  <a:lnTo>
                    <a:pt x="141"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 name="Group 83">
            <a:extLst>
              <a:ext uri="{FF2B5EF4-FFF2-40B4-BE49-F238E27FC236}">
                <a16:creationId xmlns:a16="http://schemas.microsoft.com/office/drawing/2014/main" id="{C71B5761-E39A-1F4B-B080-5F7D96D442B0}"/>
              </a:ext>
            </a:extLst>
          </p:cNvPr>
          <p:cNvGrpSpPr>
            <a:grpSpLocks noChangeAspect="1"/>
          </p:cNvGrpSpPr>
          <p:nvPr userDrawn="1"/>
        </p:nvGrpSpPr>
        <p:grpSpPr bwMode="auto">
          <a:xfrm>
            <a:off x="3618946" y="3129020"/>
            <a:ext cx="510294" cy="509530"/>
            <a:chOff x="3203" y="2121"/>
            <a:chExt cx="667" cy="666"/>
          </a:xfrm>
          <a:solidFill>
            <a:schemeClr val="tx1"/>
          </a:solidFill>
        </p:grpSpPr>
        <p:sp>
          <p:nvSpPr>
            <p:cNvPr id="14" name="Freeform 84">
              <a:extLst>
                <a:ext uri="{FF2B5EF4-FFF2-40B4-BE49-F238E27FC236}">
                  <a16:creationId xmlns:a16="http://schemas.microsoft.com/office/drawing/2014/main" id="{6CB7888E-F807-7441-92D8-E69BEB77EA95}"/>
                </a:ext>
              </a:extLst>
            </p:cNvPr>
            <p:cNvSpPr>
              <a:spLocks noEditPoints="1"/>
            </p:cNvSpPr>
            <p:nvPr/>
          </p:nvSpPr>
          <p:spPr bwMode="auto">
            <a:xfrm>
              <a:off x="3203" y="2121"/>
              <a:ext cx="667"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5">
              <a:extLst>
                <a:ext uri="{FF2B5EF4-FFF2-40B4-BE49-F238E27FC236}">
                  <a16:creationId xmlns:a16="http://schemas.microsoft.com/office/drawing/2014/main" id="{0FE3DB1C-0CAA-AF4A-B44C-697FBD700EC7}"/>
                </a:ext>
              </a:extLst>
            </p:cNvPr>
            <p:cNvSpPr>
              <a:spLocks noEditPoints="1"/>
            </p:cNvSpPr>
            <p:nvPr/>
          </p:nvSpPr>
          <p:spPr bwMode="auto">
            <a:xfrm>
              <a:off x="3370" y="2310"/>
              <a:ext cx="333" cy="288"/>
            </a:xfrm>
            <a:custGeom>
              <a:avLst/>
              <a:gdLst>
                <a:gd name="T0" fmla="*/ 182 w 333"/>
                <a:gd name="T1" fmla="*/ 0 h 288"/>
                <a:gd name="T2" fmla="*/ 166 w 333"/>
                <a:gd name="T3" fmla="*/ 15 h 288"/>
                <a:gd name="T4" fmla="*/ 151 w 333"/>
                <a:gd name="T5" fmla="*/ 0 h 288"/>
                <a:gd name="T6" fmla="*/ 7 w 333"/>
                <a:gd name="T7" fmla="*/ 0 h 288"/>
                <a:gd name="T8" fmla="*/ 0 w 333"/>
                <a:gd name="T9" fmla="*/ 8 h 288"/>
                <a:gd name="T10" fmla="*/ 0 w 333"/>
                <a:gd name="T11" fmla="*/ 265 h 288"/>
                <a:gd name="T12" fmla="*/ 7 w 333"/>
                <a:gd name="T13" fmla="*/ 273 h 288"/>
                <a:gd name="T14" fmla="*/ 129 w 333"/>
                <a:gd name="T15" fmla="*/ 273 h 288"/>
                <a:gd name="T16" fmla="*/ 144 w 333"/>
                <a:gd name="T17" fmla="*/ 288 h 288"/>
                <a:gd name="T18" fmla="*/ 189 w 333"/>
                <a:gd name="T19" fmla="*/ 288 h 288"/>
                <a:gd name="T20" fmla="*/ 204 w 333"/>
                <a:gd name="T21" fmla="*/ 273 h 288"/>
                <a:gd name="T22" fmla="*/ 326 w 333"/>
                <a:gd name="T23" fmla="*/ 273 h 288"/>
                <a:gd name="T24" fmla="*/ 333 w 333"/>
                <a:gd name="T25" fmla="*/ 265 h 288"/>
                <a:gd name="T26" fmla="*/ 333 w 333"/>
                <a:gd name="T27" fmla="*/ 8 h 288"/>
                <a:gd name="T28" fmla="*/ 326 w 333"/>
                <a:gd name="T29" fmla="*/ 0 h 288"/>
                <a:gd name="T30" fmla="*/ 182 w 333"/>
                <a:gd name="T31" fmla="*/ 0 h 288"/>
                <a:gd name="T32" fmla="*/ 30 w 333"/>
                <a:gd name="T33" fmla="*/ 242 h 288"/>
                <a:gd name="T34" fmla="*/ 30 w 333"/>
                <a:gd name="T35" fmla="*/ 30 h 288"/>
                <a:gd name="T36" fmla="*/ 138 w 333"/>
                <a:gd name="T37" fmla="*/ 30 h 288"/>
                <a:gd name="T38" fmla="*/ 151 w 333"/>
                <a:gd name="T39" fmla="*/ 44 h 288"/>
                <a:gd name="T40" fmla="*/ 151 w 333"/>
                <a:gd name="T41" fmla="*/ 242 h 288"/>
                <a:gd name="T42" fmla="*/ 30 w 333"/>
                <a:gd name="T43" fmla="*/ 242 h 288"/>
                <a:gd name="T44" fmla="*/ 303 w 333"/>
                <a:gd name="T45" fmla="*/ 242 h 288"/>
                <a:gd name="T46" fmla="*/ 182 w 333"/>
                <a:gd name="T47" fmla="*/ 242 h 288"/>
                <a:gd name="T48" fmla="*/ 182 w 333"/>
                <a:gd name="T49" fmla="*/ 44 h 288"/>
                <a:gd name="T50" fmla="*/ 195 w 333"/>
                <a:gd name="T51" fmla="*/ 30 h 288"/>
                <a:gd name="T52" fmla="*/ 303 w 333"/>
                <a:gd name="T53" fmla="*/ 30 h 288"/>
                <a:gd name="T54" fmla="*/ 303 w 333"/>
                <a:gd name="T55"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3" h="288">
                  <a:moveTo>
                    <a:pt x="182" y="0"/>
                  </a:moveTo>
                  <a:lnTo>
                    <a:pt x="166" y="15"/>
                  </a:lnTo>
                  <a:lnTo>
                    <a:pt x="151" y="0"/>
                  </a:lnTo>
                  <a:lnTo>
                    <a:pt x="7" y="0"/>
                  </a:lnTo>
                  <a:lnTo>
                    <a:pt x="0" y="8"/>
                  </a:lnTo>
                  <a:lnTo>
                    <a:pt x="0" y="265"/>
                  </a:lnTo>
                  <a:lnTo>
                    <a:pt x="7" y="273"/>
                  </a:lnTo>
                  <a:lnTo>
                    <a:pt x="129" y="273"/>
                  </a:lnTo>
                  <a:lnTo>
                    <a:pt x="144" y="288"/>
                  </a:lnTo>
                  <a:lnTo>
                    <a:pt x="189" y="288"/>
                  </a:lnTo>
                  <a:lnTo>
                    <a:pt x="204" y="273"/>
                  </a:lnTo>
                  <a:lnTo>
                    <a:pt x="326" y="273"/>
                  </a:lnTo>
                  <a:lnTo>
                    <a:pt x="333" y="265"/>
                  </a:lnTo>
                  <a:lnTo>
                    <a:pt x="333" y="8"/>
                  </a:lnTo>
                  <a:lnTo>
                    <a:pt x="326" y="0"/>
                  </a:lnTo>
                  <a:lnTo>
                    <a:pt x="182" y="0"/>
                  </a:lnTo>
                  <a:close/>
                  <a:moveTo>
                    <a:pt x="30" y="242"/>
                  </a:moveTo>
                  <a:lnTo>
                    <a:pt x="30" y="30"/>
                  </a:lnTo>
                  <a:lnTo>
                    <a:pt x="138" y="30"/>
                  </a:lnTo>
                  <a:lnTo>
                    <a:pt x="151" y="44"/>
                  </a:lnTo>
                  <a:lnTo>
                    <a:pt x="151" y="242"/>
                  </a:lnTo>
                  <a:lnTo>
                    <a:pt x="30" y="242"/>
                  </a:lnTo>
                  <a:close/>
                  <a:moveTo>
                    <a:pt x="303" y="242"/>
                  </a:moveTo>
                  <a:lnTo>
                    <a:pt x="182" y="242"/>
                  </a:lnTo>
                  <a:lnTo>
                    <a:pt x="182" y="44"/>
                  </a:lnTo>
                  <a:lnTo>
                    <a:pt x="195" y="30"/>
                  </a:lnTo>
                  <a:lnTo>
                    <a:pt x="303" y="30"/>
                  </a:lnTo>
                  <a:lnTo>
                    <a:pt x="303"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88">
            <a:extLst>
              <a:ext uri="{FF2B5EF4-FFF2-40B4-BE49-F238E27FC236}">
                <a16:creationId xmlns:a16="http://schemas.microsoft.com/office/drawing/2014/main" id="{B9FF8A56-902B-C046-A14B-CA74329B45A3}"/>
              </a:ext>
            </a:extLst>
          </p:cNvPr>
          <p:cNvGrpSpPr>
            <a:grpSpLocks noChangeAspect="1"/>
          </p:cNvGrpSpPr>
          <p:nvPr userDrawn="1"/>
        </p:nvGrpSpPr>
        <p:grpSpPr bwMode="auto">
          <a:xfrm>
            <a:off x="4711631" y="3129020"/>
            <a:ext cx="509530" cy="509530"/>
            <a:chOff x="4766" y="2317"/>
            <a:chExt cx="666" cy="666"/>
          </a:xfrm>
          <a:solidFill>
            <a:schemeClr val="tx1"/>
          </a:solidFill>
        </p:grpSpPr>
        <p:sp>
          <p:nvSpPr>
            <p:cNvPr id="17" name="Freeform 89">
              <a:extLst>
                <a:ext uri="{FF2B5EF4-FFF2-40B4-BE49-F238E27FC236}">
                  <a16:creationId xmlns:a16="http://schemas.microsoft.com/office/drawing/2014/main" id="{0D6B9A55-8A20-704F-9D47-36DACC963B8B}"/>
                </a:ext>
              </a:extLst>
            </p:cNvPr>
            <p:cNvSpPr>
              <a:spLocks noEditPoints="1"/>
            </p:cNvSpPr>
            <p:nvPr/>
          </p:nvSpPr>
          <p:spPr bwMode="auto">
            <a:xfrm>
              <a:off x="4766" y="2317"/>
              <a:ext cx="666"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90">
              <a:extLst>
                <a:ext uri="{FF2B5EF4-FFF2-40B4-BE49-F238E27FC236}">
                  <a16:creationId xmlns:a16="http://schemas.microsoft.com/office/drawing/2014/main" id="{852B004A-86C5-8F4B-8B1C-E68633E1F962}"/>
                </a:ext>
              </a:extLst>
            </p:cNvPr>
            <p:cNvSpPr>
              <a:spLocks noEditPoints="1"/>
            </p:cNvSpPr>
            <p:nvPr/>
          </p:nvSpPr>
          <p:spPr bwMode="auto">
            <a:xfrm>
              <a:off x="4993" y="2466"/>
              <a:ext cx="210" cy="367"/>
            </a:xfrm>
            <a:custGeom>
              <a:avLst/>
              <a:gdLst>
                <a:gd name="T0" fmla="*/ 59 w 111"/>
                <a:gd name="T1" fmla="*/ 158 h 194"/>
                <a:gd name="T2" fmla="*/ 59 w 111"/>
                <a:gd name="T3" fmla="*/ 95 h 194"/>
                <a:gd name="T4" fmla="*/ 64 w 111"/>
                <a:gd name="T5" fmla="*/ 96 h 194"/>
                <a:gd name="T6" fmla="*/ 88 w 111"/>
                <a:gd name="T7" fmla="*/ 106 h 194"/>
                <a:gd name="T8" fmla="*/ 99 w 111"/>
                <a:gd name="T9" fmla="*/ 125 h 194"/>
                <a:gd name="T10" fmla="*/ 59 w 111"/>
                <a:gd name="T11" fmla="*/ 158 h 194"/>
                <a:gd name="T12" fmla="*/ 45 w 111"/>
                <a:gd name="T13" fmla="*/ 80 h 194"/>
                <a:gd name="T14" fmla="*/ 27 w 111"/>
                <a:gd name="T15" fmla="*/ 72 h 194"/>
                <a:gd name="T16" fmla="*/ 22 w 111"/>
                <a:gd name="T17" fmla="*/ 58 h 194"/>
                <a:gd name="T18" fmla="*/ 50 w 111"/>
                <a:gd name="T19" fmla="*/ 33 h 194"/>
                <a:gd name="T20" fmla="*/ 53 w 111"/>
                <a:gd name="T21" fmla="*/ 33 h 194"/>
                <a:gd name="T22" fmla="*/ 53 w 111"/>
                <a:gd name="T23" fmla="*/ 81 h 194"/>
                <a:gd name="T24" fmla="*/ 45 w 111"/>
                <a:gd name="T25" fmla="*/ 80 h 194"/>
                <a:gd name="T26" fmla="*/ 111 w 111"/>
                <a:gd name="T27" fmla="*/ 125 h 194"/>
                <a:gd name="T28" fmla="*/ 97 w 111"/>
                <a:gd name="T29" fmla="*/ 96 h 194"/>
                <a:gd name="T30" fmla="*/ 66 w 111"/>
                <a:gd name="T31" fmla="*/ 83 h 194"/>
                <a:gd name="T32" fmla="*/ 59 w 111"/>
                <a:gd name="T33" fmla="*/ 82 h 194"/>
                <a:gd name="T34" fmla="*/ 59 w 111"/>
                <a:gd name="T35" fmla="*/ 33 h 194"/>
                <a:gd name="T36" fmla="*/ 87 w 111"/>
                <a:gd name="T37" fmla="*/ 45 h 194"/>
                <a:gd name="T38" fmla="*/ 96 w 111"/>
                <a:gd name="T39" fmla="*/ 45 h 194"/>
                <a:gd name="T40" fmla="*/ 96 w 111"/>
                <a:gd name="T41" fmla="*/ 36 h 194"/>
                <a:gd name="T42" fmla="*/ 59 w 111"/>
                <a:gd name="T43" fmla="*/ 21 h 194"/>
                <a:gd name="T44" fmla="*/ 59 w 111"/>
                <a:gd name="T45" fmla="*/ 3 h 194"/>
                <a:gd name="T46" fmla="*/ 56 w 111"/>
                <a:gd name="T47" fmla="*/ 0 h 194"/>
                <a:gd name="T48" fmla="*/ 53 w 111"/>
                <a:gd name="T49" fmla="*/ 3 h 194"/>
                <a:gd name="T50" fmla="*/ 53 w 111"/>
                <a:gd name="T51" fmla="*/ 20 h 194"/>
                <a:gd name="T52" fmla="*/ 50 w 111"/>
                <a:gd name="T53" fmla="*/ 20 h 194"/>
                <a:gd name="T54" fmla="*/ 10 w 111"/>
                <a:gd name="T55" fmla="*/ 58 h 194"/>
                <a:gd name="T56" fmla="*/ 19 w 111"/>
                <a:gd name="T57" fmla="*/ 82 h 194"/>
                <a:gd name="T58" fmla="*/ 43 w 111"/>
                <a:gd name="T59" fmla="*/ 93 h 194"/>
                <a:gd name="T60" fmla="*/ 53 w 111"/>
                <a:gd name="T61" fmla="*/ 94 h 194"/>
                <a:gd name="T62" fmla="*/ 53 w 111"/>
                <a:gd name="T63" fmla="*/ 158 h 194"/>
                <a:gd name="T64" fmla="*/ 11 w 111"/>
                <a:gd name="T65" fmla="*/ 142 h 194"/>
                <a:gd name="T66" fmla="*/ 2 w 111"/>
                <a:gd name="T67" fmla="*/ 142 h 194"/>
                <a:gd name="T68" fmla="*/ 2 w 111"/>
                <a:gd name="T69" fmla="*/ 151 h 194"/>
                <a:gd name="T70" fmla="*/ 53 w 111"/>
                <a:gd name="T71" fmla="*/ 171 h 194"/>
                <a:gd name="T72" fmla="*/ 53 w 111"/>
                <a:gd name="T73" fmla="*/ 191 h 194"/>
                <a:gd name="T74" fmla="*/ 56 w 111"/>
                <a:gd name="T75" fmla="*/ 194 h 194"/>
                <a:gd name="T76" fmla="*/ 59 w 111"/>
                <a:gd name="T77" fmla="*/ 191 h 194"/>
                <a:gd name="T78" fmla="*/ 59 w 111"/>
                <a:gd name="T79" fmla="*/ 171 h 194"/>
                <a:gd name="T80" fmla="*/ 111 w 111"/>
                <a:gd name="T81" fmla="*/ 12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194">
                  <a:moveTo>
                    <a:pt x="59" y="158"/>
                  </a:moveTo>
                  <a:cubicBezTo>
                    <a:pt x="59" y="95"/>
                    <a:pt x="59" y="95"/>
                    <a:pt x="59" y="95"/>
                  </a:cubicBezTo>
                  <a:cubicBezTo>
                    <a:pt x="64" y="96"/>
                    <a:pt x="64" y="96"/>
                    <a:pt x="64" y="96"/>
                  </a:cubicBezTo>
                  <a:cubicBezTo>
                    <a:pt x="77" y="98"/>
                    <a:pt x="83" y="101"/>
                    <a:pt x="88" y="106"/>
                  </a:cubicBezTo>
                  <a:cubicBezTo>
                    <a:pt x="96" y="112"/>
                    <a:pt x="99" y="117"/>
                    <a:pt x="99" y="125"/>
                  </a:cubicBezTo>
                  <a:cubicBezTo>
                    <a:pt x="99" y="153"/>
                    <a:pt x="73" y="158"/>
                    <a:pt x="59" y="158"/>
                  </a:cubicBezTo>
                  <a:close/>
                  <a:moveTo>
                    <a:pt x="45" y="80"/>
                  </a:moveTo>
                  <a:cubicBezTo>
                    <a:pt x="38" y="79"/>
                    <a:pt x="31" y="75"/>
                    <a:pt x="27" y="72"/>
                  </a:cubicBezTo>
                  <a:cubicBezTo>
                    <a:pt x="24" y="69"/>
                    <a:pt x="22" y="65"/>
                    <a:pt x="22" y="58"/>
                  </a:cubicBezTo>
                  <a:cubicBezTo>
                    <a:pt x="22" y="43"/>
                    <a:pt x="33" y="33"/>
                    <a:pt x="50" y="33"/>
                  </a:cubicBezTo>
                  <a:cubicBezTo>
                    <a:pt x="51" y="33"/>
                    <a:pt x="52" y="33"/>
                    <a:pt x="53" y="33"/>
                  </a:cubicBezTo>
                  <a:cubicBezTo>
                    <a:pt x="53" y="81"/>
                    <a:pt x="53" y="81"/>
                    <a:pt x="53" y="81"/>
                  </a:cubicBezTo>
                  <a:lnTo>
                    <a:pt x="45" y="80"/>
                  </a:lnTo>
                  <a:close/>
                  <a:moveTo>
                    <a:pt x="111" y="125"/>
                  </a:moveTo>
                  <a:cubicBezTo>
                    <a:pt x="111" y="114"/>
                    <a:pt x="107" y="105"/>
                    <a:pt x="97" y="96"/>
                  </a:cubicBezTo>
                  <a:cubicBezTo>
                    <a:pt x="89" y="89"/>
                    <a:pt x="80" y="86"/>
                    <a:pt x="66" y="83"/>
                  </a:cubicBezTo>
                  <a:cubicBezTo>
                    <a:pt x="59" y="82"/>
                    <a:pt x="59" y="82"/>
                    <a:pt x="59" y="82"/>
                  </a:cubicBezTo>
                  <a:cubicBezTo>
                    <a:pt x="59" y="33"/>
                    <a:pt x="59" y="33"/>
                    <a:pt x="59" y="33"/>
                  </a:cubicBezTo>
                  <a:cubicBezTo>
                    <a:pt x="71" y="35"/>
                    <a:pt x="81" y="39"/>
                    <a:pt x="87" y="45"/>
                  </a:cubicBezTo>
                  <a:cubicBezTo>
                    <a:pt x="90" y="47"/>
                    <a:pt x="94" y="47"/>
                    <a:pt x="96" y="45"/>
                  </a:cubicBezTo>
                  <a:cubicBezTo>
                    <a:pt x="99" y="42"/>
                    <a:pt x="99" y="38"/>
                    <a:pt x="96" y="36"/>
                  </a:cubicBezTo>
                  <a:cubicBezTo>
                    <a:pt x="87" y="27"/>
                    <a:pt x="74" y="22"/>
                    <a:pt x="59" y="21"/>
                  </a:cubicBezTo>
                  <a:cubicBezTo>
                    <a:pt x="59" y="3"/>
                    <a:pt x="59" y="3"/>
                    <a:pt x="59" y="3"/>
                  </a:cubicBezTo>
                  <a:cubicBezTo>
                    <a:pt x="59" y="1"/>
                    <a:pt x="58" y="0"/>
                    <a:pt x="56" y="0"/>
                  </a:cubicBezTo>
                  <a:cubicBezTo>
                    <a:pt x="54" y="0"/>
                    <a:pt x="53" y="1"/>
                    <a:pt x="53" y="3"/>
                  </a:cubicBezTo>
                  <a:cubicBezTo>
                    <a:pt x="53" y="20"/>
                    <a:pt x="53" y="20"/>
                    <a:pt x="53" y="20"/>
                  </a:cubicBezTo>
                  <a:cubicBezTo>
                    <a:pt x="52" y="20"/>
                    <a:pt x="51" y="20"/>
                    <a:pt x="50" y="20"/>
                  </a:cubicBezTo>
                  <a:cubicBezTo>
                    <a:pt x="26" y="20"/>
                    <a:pt x="10" y="36"/>
                    <a:pt x="10" y="58"/>
                  </a:cubicBezTo>
                  <a:cubicBezTo>
                    <a:pt x="10" y="68"/>
                    <a:pt x="13" y="76"/>
                    <a:pt x="19" y="82"/>
                  </a:cubicBezTo>
                  <a:cubicBezTo>
                    <a:pt x="26" y="87"/>
                    <a:pt x="35" y="91"/>
                    <a:pt x="43" y="93"/>
                  </a:cubicBezTo>
                  <a:cubicBezTo>
                    <a:pt x="53" y="94"/>
                    <a:pt x="53" y="94"/>
                    <a:pt x="53" y="94"/>
                  </a:cubicBezTo>
                  <a:cubicBezTo>
                    <a:pt x="53" y="158"/>
                    <a:pt x="53" y="158"/>
                    <a:pt x="53" y="158"/>
                  </a:cubicBezTo>
                  <a:cubicBezTo>
                    <a:pt x="35" y="158"/>
                    <a:pt x="23" y="153"/>
                    <a:pt x="11" y="142"/>
                  </a:cubicBezTo>
                  <a:cubicBezTo>
                    <a:pt x="9" y="139"/>
                    <a:pt x="5" y="139"/>
                    <a:pt x="2" y="142"/>
                  </a:cubicBezTo>
                  <a:cubicBezTo>
                    <a:pt x="0" y="144"/>
                    <a:pt x="0" y="148"/>
                    <a:pt x="2" y="151"/>
                  </a:cubicBezTo>
                  <a:cubicBezTo>
                    <a:pt x="17" y="165"/>
                    <a:pt x="31" y="171"/>
                    <a:pt x="53" y="171"/>
                  </a:cubicBezTo>
                  <a:cubicBezTo>
                    <a:pt x="53" y="191"/>
                    <a:pt x="53" y="191"/>
                    <a:pt x="53" y="191"/>
                  </a:cubicBezTo>
                  <a:cubicBezTo>
                    <a:pt x="53" y="193"/>
                    <a:pt x="54" y="194"/>
                    <a:pt x="56" y="194"/>
                  </a:cubicBezTo>
                  <a:cubicBezTo>
                    <a:pt x="58" y="194"/>
                    <a:pt x="59" y="193"/>
                    <a:pt x="59" y="191"/>
                  </a:cubicBezTo>
                  <a:cubicBezTo>
                    <a:pt x="59" y="171"/>
                    <a:pt x="59" y="171"/>
                    <a:pt x="59" y="171"/>
                  </a:cubicBezTo>
                  <a:cubicBezTo>
                    <a:pt x="91" y="170"/>
                    <a:pt x="111" y="153"/>
                    <a:pt x="111"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9" name="Group 93">
            <a:extLst>
              <a:ext uri="{FF2B5EF4-FFF2-40B4-BE49-F238E27FC236}">
                <a16:creationId xmlns:a16="http://schemas.microsoft.com/office/drawing/2014/main" id="{901B31C7-F3E2-094F-9533-E975A0CF39E9}"/>
              </a:ext>
            </a:extLst>
          </p:cNvPr>
          <p:cNvGrpSpPr>
            <a:grpSpLocks noChangeAspect="1"/>
          </p:cNvGrpSpPr>
          <p:nvPr userDrawn="1"/>
        </p:nvGrpSpPr>
        <p:grpSpPr bwMode="auto">
          <a:xfrm>
            <a:off x="1425964" y="3129020"/>
            <a:ext cx="509530" cy="509530"/>
            <a:chOff x="1" y="1"/>
            <a:chExt cx="667" cy="667"/>
          </a:xfrm>
          <a:solidFill>
            <a:schemeClr val="tx1"/>
          </a:solidFill>
        </p:grpSpPr>
        <p:sp>
          <p:nvSpPr>
            <p:cNvPr id="20" name="Freeform 94">
              <a:extLst>
                <a:ext uri="{FF2B5EF4-FFF2-40B4-BE49-F238E27FC236}">
                  <a16:creationId xmlns:a16="http://schemas.microsoft.com/office/drawing/2014/main" id="{FFDF6291-12C1-1C44-8615-BB8996676D60}"/>
                </a:ext>
              </a:extLst>
            </p:cNvPr>
            <p:cNvSpPr>
              <a:spLocks noEditPoints="1"/>
            </p:cNvSpPr>
            <p:nvPr/>
          </p:nvSpPr>
          <p:spPr bwMode="auto">
            <a:xfrm>
              <a:off x="1" y="1"/>
              <a:ext cx="667" cy="667"/>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1" name="Freeform 95">
              <a:extLst>
                <a:ext uri="{FF2B5EF4-FFF2-40B4-BE49-F238E27FC236}">
                  <a16:creationId xmlns:a16="http://schemas.microsoft.com/office/drawing/2014/main" id="{8B39A84F-274A-2C4B-8DA6-5C2C4EC1E406}"/>
                </a:ext>
              </a:extLst>
            </p:cNvPr>
            <p:cNvSpPr>
              <a:spLocks noEditPoints="1"/>
            </p:cNvSpPr>
            <p:nvPr/>
          </p:nvSpPr>
          <p:spPr bwMode="auto">
            <a:xfrm>
              <a:off x="238" y="160"/>
              <a:ext cx="193" cy="349"/>
            </a:xfrm>
            <a:custGeom>
              <a:avLst/>
              <a:gdLst>
                <a:gd name="T0" fmla="*/ 168 w 193"/>
                <a:gd name="T1" fmla="*/ 0 h 349"/>
                <a:gd name="T2" fmla="*/ 24 w 193"/>
                <a:gd name="T3" fmla="*/ 0 h 349"/>
                <a:gd name="T4" fmla="*/ 0 w 193"/>
                <a:gd name="T5" fmla="*/ 25 h 349"/>
                <a:gd name="T6" fmla="*/ 0 w 193"/>
                <a:gd name="T7" fmla="*/ 324 h 349"/>
                <a:gd name="T8" fmla="*/ 24 w 193"/>
                <a:gd name="T9" fmla="*/ 349 h 349"/>
                <a:gd name="T10" fmla="*/ 168 w 193"/>
                <a:gd name="T11" fmla="*/ 349 h 349"/>
                <a:gd name="T12" fmla="*/ 193 w 193"/>
                <a:gd name="T13" fmla="*/ 324 h 349"/>
                <a:gd name="T14" fmla="*/ 193 w 193"/>
                <a:gd name="T15" fmla="*/ 25 h 349"/>
                <a:gd name="T16" fmla="*/ 168 w 193"/>
                <a:gd name="T17" fmla="*/ 0 h 349"/>
                <a:gd name="T18" fmla="*/ 127 w 193"/>
                <a:gd name="T19" fmla="*/ 328 h 349"/>
                <a:gd name="T20" fmla="*/ 66 w 193"/>
                <a:gd name="T21" fmla="*/ 328 h 349"/>
                <a:gd name="T22" fmla="*/ 66 w 193"/>
                <a:gd name="T23" fmla="*/ 317 h 349"/>
                <a:gd name="T24" fmla="*/ 127 w 193"/>
                <a:gd name="T25" fmla="*/ 317 h 349"/>
                <a:gd name="T26" fmla="*/ 127 w 193"/>
                <a:gd name="T27" fmla="*/ 328 h 349"/>
                <a:gd name="T28" fmla="*/ 161 w 193"/>
                <a:gd name="T29" fmla="*/ 296 h 349"/>
                <a:gd name="T30" fmla="*/ 32 w 193"/>
                <a:gd name="T31" fmla="*/ 296 h 349"/>
                <a:gd name="T32" fmla="*/ 32 w 193"/>
                <a:gd name="T33" fmla="*/ 32 h 349"/>
                <a:gd name="T34" fmla="*/ 161 w 193"/>
                <a:gd name="T35" fmla="*/ 32 h 349"/>
                <a:gd name="T36" fmla="*/ 161 w 193"/>
                <a:gd name="T37" fmla="*/ 29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349">
                  <a:moveTo>
                    <a:pt x="168" y="0"/>
                  </a:moveTo>
                  <a:lnTo>
                    <a:pt x="24" y="0"/>
                  </a:lnTo>
                  <a:lnTo>
                    <a:pt x="0" y="25"/>
                  </a:lnTo>
                  <a:lnTo>
                    <a:pt x="0" y="324"/>
                  </a:lnTo>
                  <a:lnTo>
                    <a:pt x="24" y="349"/>
                  </a:lnTo>
                  <a:lnTo>
                    <a:pt x="168" y="349"/>
                  </a:lnTo>
                  <a:lnTo>
                    <a:pt x="193" y="324"/>
                  </a:lnTo>
                  <a:lnTo>
                    <a:pt x="193" y="25"/>
                  </a:lnTo>
                  <a:lnTo>
                    <a:pt x="168" y="0"/>
                  </a:lnTo>
                  <a:close/>
                  <a:moveTo>
                    <a:pt x="127" y="328"/>
                  </a:moveTo>
                  <a:lnTo>
                    <a:pt x="66" y="328"/>
                  </a:lnTo>
                  <a:lnTo>
                    <a:pt x="66" y="317"/>
                  </a:lnTo>
                  <a:lnTo>
                    <a:pt x="127" y="317"/>
                  </a:lnTo>
                  <a:lnTo>
                    <a:pt x="127" y="328"/>
                  </a:lnTo>
                  <a:close/>
                  <a:moveTo>
                    <a:pt x="161" y="296"/>
                  </a:moveTo>
                  <a:lnTo>
                    <a:pt x="32" y="296"/>
                  </a:lnTo>
                  <a:lnTo>
                    <a:pt x="32" y="32"/>
                  </a:lnTo>
                  <a:lnTo>
                    <a:pt x="161" y="32"/>
                  </a:lnTo>
                  <a:lnTo>
                    <a:pt x="161" y="2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grpSp>
        <p:nvGrpSpPr>
          <p:cNvPr id="22" name="Group 54">
            <a:extLst>
              <a:ext uri="{FF2B5EF4-FFF2-40B4-BE49-F238E27FC236}">
                <a16:creationId xmlns:a16="http://schemas.microsoft.com/office/drawing/2014/main" id="{FC62CA77-8F84-1E47-A1AE-FCFFF3698881}"/>
              </a:ext>
            </a:extLst>
          </p:cNvPr>
          <p:cNvGrpSpPr>
            <a:grpSpLocks noChangeAspect="1"/>
          </p:cNvGrpSpPr>
          <p:nvPr userDrawn="1"/>
        </p:nvGrpSpPr>
        <p:grpSpPr bwMode="auto">
          <a:xfrm>
            <a:off x="353568" y="3129020"/>
            <a:ext cx="509530" cy="509530"/>
            <a:chOff x="457" y="2282"/>
            <a:chExt cx="551" cy="551"/>
          </a:xfrm>
          <a:solidFill>
            <a:schemeClr val="tx1"/>
          </a:solidFill>
        </p:grpSpPr>
        <p:sp>
          <p:nvSpPr>
            <p:cNvPr id="23" name="Freeform 55">
              <a:extLst>
                <a:ext uri="{FF2B5EF4-FFF2-40B4-BE49-F238E27FC236}">
                  <a16:creationId xmlns:a16="http://schemas.microsoft.com/office/drawing/2014/main" id="{8127DE28-1BB5-AF48-901F-A2A46C12CEBA}"/>
                </a:ext>
              </a:extLst>
            </p:cNvPr>
            <p:cNvSpPr>
              <a:spLocks noEditPoints="1"/>
            </p:cNvSpPr>
            <p:nvPr/>
          </p:nvSpPr>
          <p:spPr bwMode="auto">
            <a:xfrm>
              <a:off x="457" y="2282"/>
              <a:ext cx="551" cy="551"/>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4" name="Freeform 56">
              <a:extLst>
                <a:ext uri="{FF2B5EF4-FFF2-40B4-BE49-F238E27FC236}">
                  <a16:creationId xmlns:a16="http://schemas.microsoft.com/office/drawing/2014/main" id="{4F75457D-D33B-A646-BDE6-580EAFB6C99D}"/>
                </a:ext>
              </a:extLst>
            </p:cNvPr>
            <p:cNvSpPr>
              <a:spLocks/>
            </p:cNvSpPr>
            <p:nvPr/>
          </p:nvSpPr>
          <p:spPr bwMode="auto">
            <a:xfrm>
              <a:off x="698" y="2373"/>
              <a:ext cx="69" cy="75"/>
            </a:xfrm>
            <a:custGeom>
              <a:avLst/>
              <a:gdLst>
                <a:gd name="T0" fmla="*/ 22 w 44"/>
                <a:gd name="T1" fmla="*/ 48 h 48"/>
                <a:gd name="T2" fmla="*/ 44 w 44"/>
                <a:gd name="T3" fmla="*/ 22 h 48"/>
                <a:gd name="T4" fmla="*/ 22 w 44"/>
                <a:gd name="T5" fmla="*/ 0 h 48"/>
                <a:gd name="T6" fmla="*/ 0 w 44"/>
                <a:gd name="T7" fmla="*/ 22 h 48"/>
                <a:gd name="T8" fmla="*/ 22 w 44"/>
                <a:gd name="T9" fmla="*/ 48 h 48"/>
              </a:gdLst>
              <a:ahLst/>
              <a:cxnLst>
                <a:cxn ang="0">
                  <a:pos x="T0" y="T1"/>
                </a:cxn>
                <a:cxn ang="0">
                  <a:pos x="T2" y="T3"/>
                </a:cxn>
                <a:cxn ang="0">
                  <a:pos x="T4" y="T5"/>
                </a:cxn>
                <a:cxn ang="0">
                  <a:pos x="T6" y="T7"/>
                </a:cxn>
                <a:cxn ang="0">
                  <a:pos x="T8" y="T9"/>
                </a:cxn>
              </a:cxnLst>
              <a:rect l="0" t="0" r="r" b="b"/>
              <a:pathLst>
                <a:path w="44" h="48">
                  <a:moveTo>
                    <a:pt x="22" y="48"/>
                  </a:moveTo>
                  <a:cubicBezTo>
                    <a:pt x="32" y="48"/>
                    <a:pt x="44" y="37"/>
                    <a:pt x="44" y="22"/>
                  </a:cubicBezTo>
                  <a:cubicBezTo>
                    <a:pt x="44" y="8"/>
                    <a:pt x="36" y="0"/>
                    <a:pt x="22" y="0"/>
                  </a:cubicBezTo>
                  <a:cubicBezTo>
                    <a:pt x="8" y="0"/>
                    <a:pt x="0" y="8"/>
                    <a:pt x="0" y="22"/>
                  </a:cubicBezTo>
                  <a:cubicBezTo>
                    <a:pt x="0" y="37"/>
                    <a:pt x="13" y="48"/>
                    <a:pt x="22"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5" name="Freeform 57">
              <a:extLst>
                <a:ext uri="{FF2B5EF4-FFF2-40B4-BE49-F238E27FC236}">
                  <a16:creationId xmlns:a16="http://schemas.microsoft.com/office/drawing/2014/main" id="{4588F663-2EF9-A54B-B97B-431492489FF2}"/>
                </a:ext>
              </a:extLst>
            </p:cNvPr>
            <p:cNvSpPr>
              <a:spLocks/>
            </p:cNvSpPr>
            <p:nvPr/>
          </p:nvSpPr>
          <p:spPr bwMode="auto">
            <a:xfrm>
              <a:off x="695" y="2460"/>
              <a:ext cx="75" cy="132"/>
            </a:xfrm>
            <a:custGeom>
              <a:avLst/>
              <a:gdLst>
                <a:gd name="T0" fmla="*/ 48 w 48"/>
                <a:gd name="T1" fmla="*/ 80 h 84"/>
                <a:gd name="T2" fmla="*/ 44 w 48"/>
                <a:gd name="T3" fmla="*/ 84 h 84"/>
                <a:gd name="T4" fmla="*/ 4 w 48"/>
                <a:gd name="T5" fmla="*/ 84 h 84"/>
                <a:gd name="T6" fmla="*/ 0 w 48"/>
                <a:gd name="T7" fmla="*/ 80 h 84"/>
                <a:gd name="T8" fmla="*/ 0 w 48"/>
                <a:gd name="T9" fmla="*/ 5 h 84"/>
                <a:gd name="T10" fmla="*/ 4 w 48"/>
                <a:gd name="T11" fmla="*/ 0 h 84"/>
                <a:gd name="T12" fmla="*/ 44 w 48"/>
                <a:gd name="T13" fmla="*/ 0 h 84"/>
                <a:gd name="T14" fmla="*/ 48 w 48"/>
                <a:gd name="T15" fmla="*/ 5 h 84"/>
                <a:gd name="T16" fmla="*/ 48 w 48"/>
                <a:gd name="T17"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4">
                  <a:moveTo>
                    <a:pt x="48" y="80"/>
                  </a:moveTo>
                  <a:cubicBezTo>
                    <a:pt x="48" y="82"/>
                    <a:pt x="46" y="84"/>
                    <a:pt x="44" y="84"/>
                  </a:cubicBezTo>
                  <a:cubicBezTo>
                    <a:pt x="4" y="84"/>
                    <a:pt x="4" y="84"/>
                    <a:pt x="4" y="84"/>
                  </a:cubicBezTo>
                  <a:cubicBezTo>
                    <a:pt x="2" y="84"/>
                    <a:pt x="0" y="82"/>
                    <a:pt x="0" y="80"/>
                  </a:cubicBezTo>
                  <a:cubicBezTo>
                    <a:pt x="0" y="5"/>
                    <a:pt x="0" y="5"/>
                    <a:pt x="0" y="5"/>
                  </a:cubicBezTo>
                  <a:cubicBezTo>
                    <a:pt x="0" y="2"/>
                    <a:pt x="2" y="0"/>
                    <a:pt x="4" y="0"/>
                  </a:cubicBezTo>
                  <a:cubicBezTo>
                    <a:pt x="44" y="0"/>
                    <a:pt x="44" y="0"/>
                    <a:pt x="44" y="0"/>
                  </a:cubicBezTo>
                  <a:cubicBezTo>
                    <a:pt x="46" y="0"/>
                    <a:pt x="48" y="2"/>
                    <a:pt x="48" y="5"/>
                  </a:cubicBezTo>
                  <a:lnTo>
                    <a:pt x="48"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 name="Freeform 58">
              <a:extLst>
                <a:ext uri="{FF2B5EF4-FFF2-40B4-BE49-F238E27FC236}">
                  <a16:creationId xmlns:a16="http://schemas.microsoft.com/office/drawing/2014/main" id="{0232970B-9FA9-9447-866F-0F8CBFD9C6FA}"/>
                </a:ext>
              </a:extLst>
            </p:cNvPr>
            <p:cNvSpPr>
              <a:spLocks/>
            </p:cNvSpPr>
            <p:nvPr/>
          </p:nvSpPr>
          <p:spPr bwMode="auto">
            <a:xfrm>
              <a:off x="695" y="2573"/>
              <a:ext cx="34" cy="169"/>
            </a:xfrm>
            <a:custGeom>
              <a:avLst/>
              <a:gdLst>
                <a:gd name="T0" fmla="*/ 22 w 22"/>
                <a:gd name="T1" fmla="*/ 104 h 108"/>
                <a:gd name="T2" fmla="*/ 17 w 22"/>
                <a:gd name="T3" fmla="*/ 108 h 108"/>
                <a:gd name="T4" fmla="*/ 4 w 22"/>
                <a:gd name="T5" fmla="*/ 108 h 108"/>
                <a:gd name="T6" fmla="*/ 0 w 22"/>
                <a:gd name="T7" fmla="*/ 104 h 108"/>
                <a:gd name="T8" fmla="*/ 0 w 22"/>
                <a:gd name="T9" fmla="*/ 4 h 108"/>
                <a:gd name="T10" fmla="*/ 4 w 22"/>
                <a:gd name="T11" fmla="*/ 0 h 108"/>
                <a:gd name="T12" fmla="*/ 17 w 22"/>
                <a:gd name="T13" fmla="*/ 0 h 108"/>
                <a:gd name="T14" fmla="*/ 22 w 22"/>
                <a:gd name="T15" fmla="*/ 4 h 108"/>
                <a:gd name="T16" fmla="*/ 22 w 22"/>
                <a:gd name="T17"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8">
                  <a:moveTo>
                    <a:pt x="22" y="104"/>
                  </a:moveTo>
                  <a:cubicBezTo>
                    <a:pt x="22" y="106"/>
                    <a:pt x="20" y="108"/>
                    <a:pt x="17" y="108"/>
                  </a:cubicBezTo>
                  <a:cubicBezTo>
                    <a:pt x="4" y="108"/>
                    <a:pt x="4" y="108"/>
                    <a:pt x="4" y="108"/>
                  </a:cubicBezTo>
                  <a:cubicBezTo>
                    <a:pt x="2" y="108"/>
                    <a:pt x="0" y="106"/>
                    <a:pt x="0" y="104"/>
                  </a:cubicBezTo>
                  <a:cubicBezTo>
                    <a:pt x="0" y="4"/>
                    <a:pt x="0" y="4"/>
                    <a:pt x="0" y="4"/>
                  </a:cubicBezTo>
                  <a:cubicBezTo>
                    <a:pt x="0" y="2"/>
                    <a:pt x="2" y="0"/>
                    <a:pt x="4" y="0"/>
                  </a:cubicBezTo>
                  <a:cubicBezTo>
                    <a:pt x="17" y="0"/>
                    <a:pt x="17" y="0"/>
                    <a:pt x="17" y="0"/>
                  </a:cubicBezTo>
                  <a:cubicBezTo>
                    <a:pt x="20" y="0"/>
                    <a:pt x="22" y="2"/>
                    <a:pt x="22" y="4"/>
                  </a:cubicBezTo>
                  <a:lnTo>
                    <a:pt x="22"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7" name="Freeform 59">
              <a:extLst>
                <a:ext uri="{FF2B5EF4-FFF2-40B4-BE49-F238E27FC236}">
                  <a16:creationId xmlns:a16="http://schemas.microsoft.com/office/drawing/2014/main" id="{73916F51-E5FC-ED4A-98A3-15021101C244}"/>
                </a:ext>
              </a:extLst>
            </p:cNvPr>
            <p:cNvSpPr>
              <a:spLocks/>
            </p:cNvSpPr>
            <p:nvPr/>
          </p:nvSpPr>
          <p:spPr bwMode="auto">
            <a:xfrm>
              <a:off x="735" y="2573"/>
              <a:ext cx="35" cy="169"/>
            </a:xfrm>
            <a:custGeom>
              <a:avLst/>
              <a:gdLst>
                <a:gd name="T0" fmla="*/ 22 w 22"/>
                <a:gd name="T1" fmla="*/ 104 h 108"/>
                <a:gd name="T2" fmla="*/ 18 w 22"/>
                <a:gd name="T3" fmla="*/ 108 h 108"/>
                <a:gd name="T4" fmla="*/ 5 w 22"/>
                <a:gd name="T5" fmla="*/ 108 h 108"/>
                <a:gd name="T6" fmla="*/ 0 w 22"/>
                <a:gd name="T7" fmla="*/ 104 h 108"/>
                <a:gd name="T8" fmla="*/ 0 w 22"/>
                <a:gd name="T9" fmla="*/ 4 h 108"/>
                <a:gd name="T10" fmla="*/ 5 w 22"/>
                <a:gd name="T11" fmla="*/ 0 h 108"/>
                <a:gd name="T12" fmla="*/ 18 w 22"/>
                <a:gd name="T13" fmla="*/ 0 h 108"/>
                <a:gd name="T14" fmla="*/ 22 w 22"/>
                <a:gd name="T15" fmla="*/ 4 h 108"/>
                <a:gd name="T16" fmla="*/ 22 w 22"/>
                <a:gd name="T17"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8">
                  <a:moveTo>
                    <a:pt x="22" y="104"/>
                  </a:moveTo>
                  <a:cubicBezTo>
                    <a:pt x="22" y="106"/>
                    <a:pt x="20" y="108"/>
                    <a:pt x="18" y="108"/>
                  </a:cubicBezTo>
                  <a:cubicBezTo>
                    <a:pt x="5" y="108"/>
                    <a:pt x="5" y="108"/>
                    <a:pt x="5" y="108"/>
                  </a:cubicBezTo>
                  <a:cubicBezTo>
                    <a:pt x="2" y="108"/>
                    <a:pt x="0" y="106"/>
                    <a:pt x="0" y="104"/>
                  </a:cubicBezTo>
                  <a:cubicBezTo>
                    <a:pt x="0" y="4"/>
                    <a:pt x="0" y="4"/>
                    <a:pt x="0" y="4"/>
                  </a:cubicBezTo>
                  <a:cubicBezTo>
                    <a:pt x="0" y="2"/>
                    <a:pt x="2" y="0"/>
                    <a:pt x="5" y="0"/>
                  </a:cubicBezTo>
                  <a:cubicBezTo>
                    <a:pt x="18" y="0"/>
                    <a:pt x="18" y="0"/>
                    <a:pt x="18" y="0"/>
                  </a:cubicBezTo>
                  <a:cubicBezTo>
                    <a:pt x="20" y="0"/>
                    <a:pt x="22" y="2"/>
                    <a:pt x="22" y="4"/>
                  </a:cubicBezTo>
                  <a:lnTo>
                    <a:pt x="22"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8" name="Freeform 60">
              <a:extLst>
                <a:ext uri="{FF2B5EF4-FFF2-40B4-BE49-F238E27FC236}">
                  <a16:creationId xmlns:a16="http://schemas.microsoft.com/office/drawing/2014/main" id="{96138623-411D-6D40-8836-87347547CEBB}"/>
                </a:ext>
              </a:extLst>
            </p:cNvPr>
            <p:cNvSpPr>
              <a:spLocks/>
            </p:cNvSpPr>
            <p:nvPr/>
          </p:nvSpPr>
          <p:spPr bwMode="auto">
            <a:xfrm>
              <a:off x="742" y="2456"/>
              <a:ext cx="61" cy="51"/>
            </a:xfrm>
            <a:custGeom>
              <a:avLst/>
              <a:gdLst>
                <a:gd name="T0" fmla="*/ 33 w 39"/>
                <a:gd name="T1" fmla="*/ 33 h 33"/>
                <a:gd name="T2" fmla="*/ 39 w 39"/>
                <a:gd name="T3" fmla="*/ 19 h 33"/>
                <a:gd name="T4" fmla="*/ 19 w 39"/>
                <a:gd name="T5" fmla="*/ 0 h 33"/>
                <a:gd name="T6" fmla="*/ 0 w 39"/>
                <a:gd name="T7" fmla="*/ 19 h 33"/>
                <a:gd name="T8" fmla="*/ 5 w 39"/>
                <a:gd name="T9" fmla="*/ 33 h 33"/>
                <a:gd name="T10" fmla="*/ 33 w 39"/>
                <a:gd name="T11" fmla="*/ 33 h 33"/>
              </a:gdLst>
              <a:ahLst/>
              <a:cxnLst>
                <a:cxn ang="0">
                  <a:pos x="T0" y="T1"/>
                </a:cxn>
                <a:cxn ang="0">
                  <a:pos x="T2" y="T3"/>
                </a:cxn>
                <a:cxn ang="0">
                  <a:pos x="T4" y="T5"/>
                </a:cxn>
                <a:cxn ang="0">
                  <a:pos x="T6" y="T7"/>
                </a:cxn>
                <a:cxn ang="0">
                  <a:pos x="T8" y="T9"/>
                </a:cxn>
                <a:cxn ang="0">
                  <a:pos x="T10" y="T11"/>
                </a:cxn>
              </a:cxnLst>
              <a:rect l="0" t="0" r="r" b="b"/>
              <a:pathLst>
                <a:path w="39" h="33">
                  <a:moveTo>
                    <a:pt x="33" y="33"/>
                  </a:moveTo>
                  <a:cubicBezTo>
                    <a:pt x="37" y="29"/>
                    <a:pt x="39" y="25"/>
                    <a:pt x="39" y="19"/>
                  </a:cubicBezTo>
                  <a:cubicBezTo>
                    <a:pt x="39" y="9"/>
                    <a:pt x="30" y="0"/>
                    <a:pt x="19" y="0"/>
                  </a:cubicBezTo>
                  <a:cubicBezTo>
                    <a:pt x="8" y="0"/>
                    <a:pt x="0" y="9"/>
                    <a:pt x="0" y="19"/>
                  </a:cubicBezTo>
                  <a:cubicBezTo>
                    <a:pt x="0" y="25"/>
                    <a:pt x="1" y="29"/>
                    <a:pt x="5" y="33"/>
                  </a:cubicBezTo>
                  <a:lnTo>
                    <a:pt x="33"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9" name="Freeform 61">
              <a:extLst>
                <a:ext uri="{FF2B5EF4-FFF2-40B4-BE49-F238E27FC236}">
                  <a16:creationId xmlns:a16="http://schemas.microsoft.com/office/drawing/2014/main" id="{B20A2826-3EAE-A94E-811E-2A42DD9AB626}"/>
                </a:ext>
              </a:extLst>
            </p:cNvPr>
            <p:cNvSpPr>
              <a:spLocks/>
            </p:cNvSpPr>
            <p:nvPr/>
          </p:nvSpPr>
          <p:spPr bwMode="auto">
            <a:xfrm>
              <a:off x="662" y="2456"/>
              <a:ext cx="62" cy="51"/>
            </a:xfrm>
            <a:custGeom>
              <a:avLst/>
              <a:gdLst>
                <a:gd name="T0" fmla="*/ 34 w 40"/>
                <a:gd name="T1" fmla="*/ 33 h 33"/>
                <a:gd name="T2" fmla="*/ 40 w 40"/>
                <a:gd name="T3" fmla="*/ 19 h 33"/>
                <a:gd name="T4" fmla="*/ 20 w 40"/>
                <a:gd name="T5" fmla="*/ 0 h 33"/>
                <a:gd name="T6" fmla="*/ 0 w 40"/>
                <a:gd name="T7" fmla="*/ 19 h 33"/>
                <a:gd name="T8" fmla="*/ 6 w 40"/>
                <a:gd name="T9" fmla="*/ 33 h 33"/>
                <a:gd name="T10" fmla="*/ 34 w 40"/>
                <a:gd name="T11" fmla="*/ 33 h 33"/>
              </a:gdLst>
              <a:ahLst/>
              <a:cxnLst>
                <a:cxn ang="0">
                  <a:pos x="T0" y="T1"/>
                </a:cxn>
                <a:cxn ang="0">
                  <a:pos x="T2" y="T3"/>
                </a:cxn>
                <a:cxn ang="0">
                  <a:pos x="T4" y="T5"/>
                </a:cxn>
                <a:cxn ang="0">
                  <a:pos x="T6" y="T7"/>
                </a:cxn>
                <a:cxn ang="0">
                  <a:pos x="T8" y="T9"/>
                </a:cxn>
                <a:cxn ang="0">
                  <a:pos x="T10" y="T11"/>
                </a:cxn>
              </a:cxnLst>
              <a:rect l="0" t="0" r="r" b="b"/>
              <a:pathLst>
                <a:path w="40" h="33">
                  <a:moveTo>
                    <a:pt x="34" y="33"/>
                  </a:moveTo>
                  <a:cubicBezTo>
                    <a:pt x="38" y="29"/>
                    <a:pt x="40" y="25"/>
                    <a:pt x="40" y="19"/>
                  </a:cubicBezTo>
                  <a:cubicBezTo>
                    <a:pt x="40" y="9"/>
                    <a:pt x="31" y="0"/>
                    <a:pt x="20" y="0"/>
                  </a:cubicBezTo>
                  <a:cubicBezTo>
                    <a:pt x="9" y="0"/>
                    <a:pt x="0" y="9"/>
                    <a:pt x="0" y="19"/>
                  </a:cubicBezTo>
                  <a:cubicBezTo>
                    <a:pt x="0" y="25"/>
                    <a:pt x="2" y="29"/>
                    <a:pt x="6" y="33"/>
                  </a:cubicBezTo>
                  <a:lnTo>
                    <a:pt x="34"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30" name="Freeform 62">
              <a:extLst>
                <a:ext uri="{FF2B5EF4-FFF2-40B4-BE49-F238E27FC236}">
                  <a16:creationId xmlns:a16="http://schemas.microsoft.com/office/drawing/2014/main" id="{8E6C430B-0654-C34B-A5E4-3FA306FCEA68}"/>
                </a:ext>
              </a:extLst>
            </p:cNvPr>
            <p:cNvSpPr>
              <a:spLocks/>
            </p:cNvSpPr>
            <p:nvPr/>
          </p:nvSpPr>
          <p:spPr bwMode="auto">
            <a:xfrm>
              <a:off x="662" y="2481"/>
              <a:ext cx="25" cy="119"/>
            </a:xfrm>
            <a:custGeom>
              <a:avLst/>
              <a:gdLst>
                <a:gd name="T0" fmla="*/ 16 w 16"/>
                <a:gd name="T1" fmla="*/ 72 h 76"/>
                <a:gd name="T2" fmla="*/ 12 w 16"/>
                <a:gd name="T3" fmla="*/ 76 h 76"/>
                <a:gd name="T4" fmla="*/ 5 w 16"/>
                <a:gd name="T5" fmla="*/ 76 h 76"/>
                <a:gd name="T6" fmla="*/ 0 w 16"/>
                <a:gd name="T7" fmla="*/ 72 h 76"/>
                <a:gd name="T8" fmla="*/ 0 w 16"/>
                <a:gd name="T9" fmla="*/ 4 h 76"/>
                <a:gd name="T10" fmla="*/ 5 w 16"/>
                <a:gd name="T11" fmla="*/ 0 h 76"/>
                <a:gd name="T12" fmla="*/ 12 w 16"/>
                <a:gd name="T13" fmla="*/ 0 h 76"/>
                <a:gd name="T14" fmla="*/ 16 w 16"/>
                <a:gd name="T15" fmla="*/ 4 h 76"/>
                <a:gd name="T16" fmla="*/ 16 w 16"/>
                <a:gd name="T17"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6">
                  <a:moveTo>
                    <a:pt x="16" y="72"/>
                  </a:moveTo>
                  <a:cubicBezTo>
                    <a:pt x="16" y="74"/>
                    <a:pt x="14" y="76"/>
                    <a:pt x="12" y="76"/>
                  </a:cubicBezTo>
                  <a:cubicBezTo>
                    <a:pt x="5" y="76"/>
                    <a:pt x="5" y="76"/>
                    <a:pt x="5" y="76"/>
                  </a:cubicBezTo>
                  <a:cubicBezTo>
                    <a:pt x="2" y="76"/>
                    <a:pt x="0" y="74"/>
                    <a:pt x="0" y="72"/>
                  </a:cubicBezTo>
                  <a:cubicBezTo>
                    <a:pt x="0" y="4"/>
                    <a:pt x="0" y="4"/>
                    <a:pt x="0" y="4"/>
                  </a:cubicBezTo>
                  <a:cubicBezTo>
                    <a:pt x="0" y="1"/>
                    <a:pt x="2" y="0"/>
                    <a:pt x="5" y="0"/>
                  </a:cubicBezTo>
                  <a:cubicBezTo>
                    <a:pt x="12" y="0"/>
                    <a:pt x="12" y="0"/>
                    <a:pt x="12" y="0"/>
                  </a:cubicBezTo>
                  <a:cubicBezTo>
                    <a:pt x="14" y="0"/>
                    <a:pt x="16" y="1"/>
                    <a:pt x="16" y="4"/>
                  </a:cubicBezTo>
                  <a:lnTo>
                    <a:pt x="1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31" name="Freeform 63">
              <a:extLst>
                <a:ext uri="{FF2B5EF4-FFF2-40B4-BE49-F238E27FC236}">
                  <a16:creationId xmlns:a16="http://schemas.microsoft.com/office/drawing/2014/main" id="{7619758C-B553-8849-9E99-4AC36A878443}"/>
                </a:ext>
              </a:extLst>
            </p:cNvPr>
            <p:cNvSpPr>
              <a:spLocks/>
            </p:cNvSpPr>
            <p:nvPr/>
          </p:nvSpPr>
          <p:spPr bwMode="auto">
            <a:xfrm>
              <a:off x="778" y="2481"/>
              <a:ext cx="25" cy="119"/>
            </a:xfrm>
            <a:custGeom>
              <a:avLst/>
              <a:gdLst>
                <a:gd name="T0" fmla="*/ 16 w 16"/>
                <a:gd name="T1" fmla="*/ 72 h 76"/>
                <a:gd name="T2" fmla="*/ 11 w 16"/>
                <a:gd name="T3" fmla="*/ 76 h 76"/>
                <a:gd name="T4" fmla="*/ 4 w 16"/>
                <a:gd name="T5" fmla="*/ 76 h 76"/>
                <a:gd name="T6" fmla="*/ 0 w 16"/>
                <a:gd name="T7" fmla="*/ 72 h 76"/>
                <a:gd name="T8" fmla="*/ 0 w 16"/>
                <a:gd name="T9" fmla="*/ 4 h 76"/>
                <a:gd name="T10" fmla="*/ 4 w 16"/>
                <a:gd name="T11" fmla="*/ 0 h 76"/>
                <a:gd name="T12" fmla="*/ 11 w 16"/>
                <a:gd name="T13" fmla="*/ 0 h 76"/>
                <a:gd name="T14" fmla="*/ 16 w 16"/>
                <a:gd name="T15" fmla="*/ 4 h 76"/>
                <a:gd name="T16" fmla="*/ 16 w 16"/>
                <a:gd name="T17"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6">
                  <a:moveTo>
                    <a:pt x="16" y="72"/>
                  </a:moveTo>
                  <a:cubicBezTo>
                    <a:pt x="16" y="74"/>
                    <a:pt x="14" y="76"/>
                    <a:pt x="11" y="76"/>
                  </a:cubicBezTo>
                  <a:cubicBezTo>
                    <a:pt x="4" y="76"/>
                    <a:pt x="4" y="76"/>
                    <a:pt x="4" y="76"/>
                  </a:cubicBezTo>
                  <a:cubicBezTo>
                    <a:pt x="2" y="76"/>
                    <a:pt x="0" y="74"/>
                    <a:pt x="0" y="72"/>
                  </a:cubicBezTo>
                  <a:cubicBezTo>
                    <a:pt x="0" y="4"/>
                    <a:pt x="0" y="4"/>
                    <a:pt x="0" y="4"/>
                  </a:cubicBezTo>
                  <a:cubicBezTo>
                    <a:pt x="0" y="1"/>
                    <a:pt x="2" y="0"/>
                    <a:pt x="4" y="0"/>
                  </a:cubicBezTo>
                  <a:cubicBezTo>
                    <a:pt x="11" y="0"/>
                    <a:pt x="11" y="0"/>
                    <a:pt x="11" y="0"/>
                  </a:cubicBezTo>
                  <a:cubicBezTo>
                    <a:pt x="14" y="0"/>
                    <a:pt x="16" y="1"/>
                    <a:pt x="16" y="4"/>
                  </a:cubicBezTo>
                  <a:lnTo>
                    <a:pt x="1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32" name="Freeform 64">
              <a:extLst>
                <a:ext uri="{FF2B5EF4-FFF2-40B4-BE49-F238E27FC236}">
                  <a16:creationId xmlns:a16="http://schemas.microsoft.com/office/drawing/2014/main" id="{0BF69B86-7E4F-AF46-90C4-7812E9BA14C1}"/>
                </a:ext>
              </a:extLst>
            </p:cNvPr>
            <p:cNvSpPr>
              <a:spLocks/>
            </p:cNvSpPr>
            <p:nvPr/>
          </p:nvSpPr>
          <p:spPr bwMode="auto">
            <a:xfrm>
              <a:off x="679" y="2456"/>
              <a:ext cx="106" cy="29"/>
            </a:xfrm>
            <a:custGeom>
              <a:avLst/>
              <a:gdLst>
                <a:gd name="T0" fmla="*/ 59 w 68"/>
                <a:gd name="T1" fmla="*/ 0 h 19"/>
                <a:gd name="T2" fmla="*/ 48 w 68"/>
                <a:gd name="T3" fmla="*/ 0 h 19"/>
                <a:gd name="T4" fmla="*/ 34 w 68"/>
                <a:gd name="T5" fmla="*/ 3 h 19"/>
                <a:gd name="T6" fmla="*/ 19 w 68"/>
                <a:gd name="T7" fmla="*/ 0 h 19"/>
                <a:gd name="T8" fmla="*/ 9 w 68"/>
                <a:gd name="T9" fmla="*/ 0 h 19"/>
                <a:gd name="T10" fmla="*/ 0 w 68"/>
                <a:gd name="T11" fmla="*/ 9 h 19"/>
                <a:gd name="T12" fmla="*/ 0 w 68"/>
                <a:gd name="T13" fmla="*/ 10 h 19"/>
                <a:gd name="T14" fmla="*/ 9 w 68"/>
                <a:gd name="T15" fmla="*/ 19 h 19"/>
                <a:gd name="T16" fmla="*/ 59 w 68"/>
                <a:gd name="T17" fmla="*/ 19 h 19"/>
                <a:gd name="T18" fmla="*/ 68 w 68"/>
                <a:gd name="T19" fmla="*/ 10 h 19"/>
                <a:gd name="T20" fmla="*/ 68 w 68"/>
                <a:gd name="T21" fmla="*/ 9 h 19"/>
                <a:gd name="T22" fmla="*/ 59 w 6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9">
                  <a:moveTo>
                    <a:pt x="59" y="0"/>
                  </a:moveTo>
                  <a:cubicBezTo>
                    <a:pt x="48" y="0"/>
                    <a:pt x="48" y="0"/>
                    <a:pt x="48" y="0"/>
                  </a:cubicBezTo>
                  <a:cubicBezTo>
                    <a:pt x="45" y="0"/>
                    <a:pt x="40" y="3"/>
                    <a:pt x="34" y="3"/>
                  </a:cubicBezTo>
                  <a:cubicBezTo>
                    <a:pt x="28" y="3"/>
                    <a:pt x="24" y="0"/>
                    <a:pt x="19" y="0"/>
                  </a:cubicBezTo>
                  <a:cubicBezTo>
                    <a:pt x="9" y="0"/>
                    <a:pt x="9" y="0"/>
                    <a:pt x="9" y="0"/>
                  </a:cubicBezTo>
                  <a:cubicBezTo>
                    <a:pt x="4" y="0"/>
                    <a:pt x="0" y="4"/>
                    <a:pt x="0" y="9"/>
                  </a:cubicBezTo>
                  <a:cubicBezTo>
                    <a:pt x="0" y="10"/>
                    <a:pt x="0" y="10"/>
                    <a:pt x="0" y="10"/>
                  </a:cubicBezTo>
                  <a:cubicBezTo>
                    <a:pt x="0" y="15"/>
                    <a:pt x="4" y="19"/>
                    <a:pt x="9" y="19"/>
                  </a:cubicBezTo>
                  <a:cubicBezTo>
                    <a:pt x="59" y="19"/>
                    <a:pt x="59" y="19"/>
                    <a:pt x="59" y="19"/>
                  </a:cubicBezTo>
                  <a:cubicBezTo>
                    <a:pt x="64" y="19"/>
                    <a:pt x="68" y="15"/>
                    <a:pt x="68" y="10"/>
                  </a:cubicBezTo>
                  <a:cubicBezTo>
                    <a:pt x="68" y="9"/>
                    <a:pt x="68" y="9"/>
                    <a:pt x="68" y="9"/>
                  </a:cubicBezTo>
                  <a:cubicBezTo>
                    <a:pt x="68" y="4"/>
                    <a:pt x="64" y="0"/>
                    <a:pt x="5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grpSp>
        <p:nvGrpSpPr>
          <p:cNvPr id="33" name="Group 72">
            <a:extLst>
              <a:ext uri="{FF2B5EF4-FFF2-40B4-BE49-F238E27FC236}">
                <a16:creationId xmlns:a16="http://schemas.microsoft.com/office/drawing/2014/main" id="{FBE9C6DA-7E27-BE4E-8791-E8C4A0706653}"/>
              </a:ext>
            </a:extLst>
          </p:cNvPr>
          <p:cNvGrpSpPr>
            <a:grpSpLocks noChangeAspect="1"/>
          </p:cNvGrpSpPr>
          <p:nvPr userDrawn="1"/>
        </p:nvGrpSpPr>
        <p:grpSpPr bwMode="auto">
          <a:xfrm>
            <a:off x="2508854" y="3129020"/>
            <a:ext cx="510295" cy="509530"/>
            <a:chOff x="2776" y="2280"/>
            <a:chExt cx="667" cy="666"/>
          </a:xfrm>
          <a:solidFill>
            <a:schemeClr val="tx1"/>
          </a:solidFill>
        </p:grpSpPr>
        <p:sp>
          <p:nvSpPr>
            <p:cNvPr id="34" name="Freeform 73">
              <a:extLst>
                <a:ext uri="{FF2B5EF4-FFF2-40B4-BE49-F238E27FC236}">
                  <a16:creationId xmlns:a16="http://schemas.microsoft.com/office/drawing/2014/main" id="{9310E2B0-2496-8940-8E8C-88B4F9983738}"/>
                </a:ext>
              </a:extLst>
            </p:cNvPr>
            <p:cNvSpPr>
              <a:spLocks noEditPoints="1"/>
            </p:cNvSpPr>
            <p:nvPr/>
          </p:nvSpPr>
          <p:spPr bwMode="auto">
            <a:xfrm>
              <a:off x="2776" y="2280"/>
              <a:ext cx="667"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74">
              <a:extLst>
                <a:ext uri="{FF2B5EF4-FFF2-40B4-BE49-F238E27FC236}">
                  <a16:creationId xmlns:a16="http://schemas.microsoft.com/office/drawing/2014/main" id="{B85DA510-2D38-5C4F-8C94-42B96A9CEE23}"/>
                </a:ext>
              </a:extLst>
            </p:cNvPr>
            <p:cNvSpPr>
              <a:spLocks noChangeArrowheads="1"/>
            </p:cNvSpPr>
            <p:nvPr/>
          </p:nvSpPr>
          <p:spPr bwMode="auto">
            <a:xfrm>
              <a:off x="3037" y="2689"/>
              <a:ext cx="144" cy="2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5">
              <a:extLst>
                <a:ext uri="{FF2B5EF4-FFF2-40B4-BE49-F238E27FC236}">
                  <a16:creationId xmlns:a16="http://schemas.microsoft.com/office/drawing/2014/main" id="{C8039A33-6159-F147-B628-4F1FFEAB4921}"/>
                </a:ext>
              </a:extLst>
            </p:cNvPr>
            <p:cNvSpPr>
              <a:spLocks noChangeArrowheads="1"/>
            </p:cNvSpPr>
            <p:nvPr/>
          </p:nvSpPr>
          <p:spPr bwMode="auto">
            <a:xfrm>
              <a:off x="3037" y="2734"/>
              <a:ext cx="144" cy="2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76">
              <a:extLst>
                <a:ext uri="{FF2B5EF4-FFF2-40B4-BE49-F238E27FC236}">
                  <a16:creationId xmlns:a16="http://schemas.microsoft.com/office/drawing/2014/main" id="{756FC8E9-3A20-0C48-A898-9C85E3DC4AF0}"/>
                </a:ext>
              </a:extLst>
            </p:cNvPr>
            <p:cNvSpPr>
              <a:spLocks noChangeArrowheads="1"/>
            </p:cNvSpPr>
            <p:nvPr/>
          </p:nvSpPr>
          <p:spPr bwMode="auto">
            <a:xfrm>
              <a:off x="3005" y="2420"/>
              <a:ext cx="209" cy="2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77">
              <a:extLst>
                <a:ext uri="{FF2B5EF4-FFF2-40B4-BE49-F238E27FC236}">
                  <a16:creationId xmlns:a16="http://schemas.microsoft.com/office/drawing/2014/main" id="{DB1E9D2B-F128-2449-A5B7-49F3DC56FF03}"/>
                </a:ext>
              </a:extLst>
            </p:cNvPr>
            <p:cNvSpPr>
              <a:spLocks noChangeArrowheads="1"/>
            </p:cNvSpPr>
            <p:nvPr/>
          </p:nvSpPr>
          <p:spPr bwMode="auto">
            <a:xfrm>
              <a:off x="2990" y="2420"/>
              <a:ext cx="21" cy="9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78">
              <a:extLst>
                <a:ext uri="{FF2B5EF4-FFF2-40B4-BE49-F238E27FC236}">
                  <a16:creationId xmlns:a16="http://schemas.microsoft.com/office/drawing/2014/main" id="{A6F0BFDD-349B-E64D-AB63-4E3ACB65455A}"/>
                </a:ext>
              </a:extLst>
            </p:cNvPr>
            <p:cNvSpPr>
              <a:spLocks noEditPoints="1"/>
            </p:cNvSpPr>
            <p:nvPr/>
          </p:nvSpPr>
          <p:spPr bwMode="auto">
            <a:xfrm>
              <a:off x="2990" y="2638"/>
              <a:ext cx="239" cy="168"/>
            </a:xfrm>
            <a:custGeom>
              <a:avLst/>
              <a:gdLst>
                <a:gd name="T0" fmla="*/ 0 w 239"/>
                <a:gd name="T1" fmla="*/ 0 h 168"/>
                <a:gd name="T2" fmla="*/ 0 w 239"/>
                <a:gd name="T3" fmla="*/ 168 h 168"/>
                <a:gd name="T4" fmla="*/ 239 w 239"/>
                <a:gd name="T5" fmla="*/ 168 h 168"/>
                <a:gd name="T6" fmla="*/ 239 w 239"/>
                <a:gd name="T7" fmla="*/ 0 h 168"/>
                <a:gd name="T8" fmla="*/ 0 w 239"/>
                <a:gd name="T9" fmla="*/ 0 h 168"/>
                <a:gd name="T10" fmla="*/ 218 w 239"/>
                <a:gd name="T11" fmla="*/ 147 h 168"/>
                <a:gd name="T12" fmla="*/ 21 w 239"/>
                <a:gd name="T13" fmla="*/ 147 h 168"/>
                <a:gd name="T14" fmla="*/ 21 w 239"/>
                <a:gd name="T15" fmla="*/ 22 h 168"/>
                <a:gd name="T16" fmla="*/ 218 w 239"/>
                <a:gd name="T17" fmla="*/ 22 h 168"/>
                <a:gd name="T18" fmla="*/ 218 w 239"/>
                <a:gd name="T19" fmla="*/ 1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168">
                  <a:moveTo>
                    <a:pt x="0" y="0"/>
                  </a:moveTo>
                  <a:lnTo>
                    <a:pt x="0" y="168"/>
                  </a:lnTo>
                  <a:lnTo>
                    <a:pt x="239" y="168"/>
                  </a:lnTo>
                  <a:lnTo>
                    <a:pt x="239" y="0"/>
                  </a:lnTo>
                  <a:lnTo>
                    <a:pt x="0" y="0"/>
                  </a:lnTo>
                  <a:close/>
                  <a:moveTo>
                    <a:pt x="218" y="147"/>
                  </a:moveTo>
                  <a:lnTo>
                    <a:pt x="21" y="147"/>
                  </a:lnTo>
                  <a:lnTo>
                    <a:pt x="21" y="22"/>
                  </a:lnTo>
                  <a:lnTo>
                    <a:pt x="218" y="22"/>
                  </a:lnTo>
                  <a:lnTo>
                    <a:pt x="218" y="1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79">
              <a:extLst>
                <a:ext uri="{FF2B5EF4-FFF2-40B4-BE49-F238E27FC236}">
                  <a16:creationId xmlns:a16="http://schemas.microsoft.com/office/drawing/2014/main" id="{34EE6E6F-8AD9-CA4A-92B0-AE0678E246F3}"/>
                </a:ext>
              </a:extLst>
            </p:cNvPr>
            <p:cNvSpPr>
              <a:spLocks noChangeArrowheads="1"/>
            </p:cNvSpPr>
            <p:nvPr/>
          </p:nvSpPr>
          <p:spPr bwMode="auto">
            <a:xfrm>
              <a:off x="3208" y="2420"/>
              <a:ext cx="21" cy="9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80">
              <a:extLst>
                <a:ext uri="{FF2B5EF4-FFF2-40B4-BE49-F238E27FC236}">
                  <a16:creationId xmlns:a16="http://schemas.microsoft.com/office/drawing/2014/main" id="{59585BAE-1B01-0C41-904C-6877A1E9CA42}"/>
                </a:ext>
              </a:extLst>
            </p:cNvPr>
            <p:cNvSpPr>
              <a:spLocks/>
            </p:cNvSpPr>
            <p:nvPr/>
          </p:nvSpPr>
          <p:spPr bwMode="auto">
            <a:xfrm>
              <a:off x="2911" y="2488"/>
              <a:ext cx="397" cy="250"/>
            </a:xfrm>
            <a:custGeom>
              <a:avLst/>
              <a:gdLst>
                <a:gd name="T0" fmla="*/ 373 w 397"/>
                <a:gd name="T1" fmla="*/ 0 h 250"/>
                <a:gd name="T2" fmla="*/ 24 w 397"/>
                <a:gd name="T3" fmla="*/ 0 h 250"/>
                <a:gd name="T4" fmla="*/ 0 w 397"/>
                <a:gd name="T5" fmla="*/ 25 h 250"/>
                <a:gd name="T6" fmla="*/ 0 w 397"/>
                <a:gd name="T7" fmla="*/ 225 h 250"/>
                <a:gd name="T8" fmla="*/ 24 w 397"/>
                <a:gd name="T9" fmla="*/ 250 h 250"/>
                <a:gd name="T10" fmla="*/ 100 w 397"/>
                <a:gd name="T11" fmla="*/ 250 h 250"/>
                <a:gd name="T12" fmla="*/ 100 w 397"/>
                <a:gd name="T13" fmla="*/ 220 h 250"/>
                <a:gd name="T14" fmla="*/ 32 w 397"/>
                <a:gd name="T15" fmla="*/ 220 h 250"/>
                <a:gd name="T16" fmla="*/ 32 w 397"/>
                <a:gd name="T17" fmla="*/ 32 h 250"/>
                <a:gd name="T18" fmla="*/ 365 w 397"/>
                <a:gd name="T19" fmla="*/ 32 h 250"/>
                <a:gd name="T20" fmla="*/ 365 w 397"/>
                <a:gd name="T21" fmla="*/ 220 h 250"/>
                <a:gd name="T22" fmla="*/ 297 w 397"/>
                <a:gd name="T23" fmla="*/ 220 h 250"/>
                <a:gd name="T24" fmla="*/ 297 w 397"/>
                <a:gd name="T25" fmla="*/ 250 h 250"/>
                <a:gd name="T26" fmla="*/ 373 w 397"/>
                <a:gd name="T27" fmla="*/ 250 h 250"/>
                <a:gd name="T28" fmla="*/ 397 w 397"/>
                <a:gd name="T29" fmla="*/ 225 h 250"/>
                <a:gd name="T30" fmla="*/ 397 w 397"/>
                <a:gd name="T31" fmla="*/ 25 h 250"/>
                <a:gd name="T32" fmla="*/ 373 w 397"/>
                <a:gd name="T3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250">
                  <a:moveTo>
                    <a:pt x="373" y="0"/>
                  </a:moveTo>
                  <a:lnTo>
                    <a:pt x="24" y="0"/>
                  </a:lnTo>
                  <a:lnTo>
                    <a:pt x="0" y="25"/>
                  </a:lnTo>
                  <a:lnTo>
                    <a:pt x="0" y="225"/>
                  </a:lnTo>
                  <a:lnTo>
                    <a:pt x="24" y="250"/>
                  </a:lnTo>
                  <a:lnTo>
                    <a:pt x="100" y="250"/>
                  </a:lnTo>
                  <a:lnTo>
                    <a:pt x="100" y="220"/>
                  </a:lnTo>
                  <a:lnTo>
                    <a:pt x="32" y="220"/>
                  </a:lnTo>
                  <a:lnTo>
                    <a:pt x="32" y="32"/>
                  </a:lnTo>
                  <a:lnTo>
                    <a:pt x="365" y="32"/>
                  </a:lnTo>
                  <a:lnTo>
                    <a:pt x="365" y="220"/>
                  </a:lnTo>
                  <a:lnTo>
                    <a:pt x="297" y="220"/>
                  </a:lnTo>
                  <a:lnTo>
                    <a:pt x="297" y="250"/>
                  </a:lnTo>
                  <a:lnTo>
                    <a:pt x="373" y="250"/>
                  </a:lnTo>
                  <a:lnTo>
                    <a:pt x="397" y="225"/>
                  </a:lnTo>
                  <a:lnTo>
                    <a:pt x="397" y="25"/>
                  </a:lnTo>
                  <a:lnTo>
                    <a:pt x="3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 name="Group 98">
            <a:extLst>
              <a:ext uri="{FF2B5EF4-FFF2-40B4-BE49-F238E27FC236}">
                <a16:creationId xmlns:a16="http://schemas.microsoft.com/office/drawing/2014/main" id="{28BF63F0-E989-E442-92F3-6117E5E43A7C}"/>
              </a:ext>
            </a:extLst>
          </p:cNvPr>
          <p:cNvGrpSpPr>
            <a:grpSpLocks noChangeAspect="1"/>
          </p:cNvGrpSpPr>
          <p:nvPr userDrawn="1"/>
        </p:nvGrpSpPr>
        <p:grpSpPr bwMode="auto">
          <a:xfrm>
            <a:off x="6885812" y="3129020"/>
            <a:ext cx="509530" cy="509530"/>
            <a:chOff x="5931" y="2181"/>
            <a:chExt cx="666" cy="666"/>
          </a:xfrm>
          <a:solidFill>
            <a:schemeClr val="tx1"/>
          </a:solidFill>
        </p:grpSpPr>
        <p:sp>
          <p:nvSpPr>
            <p:cNvPr id="43" name="Freeform 99">
              <a:extLst>
                <a:ext uri="{FF2B5EF4-FFF2-40B4-BE49-F238E27FC236}">
                  <a16:creationId xmlns:a16="http://schemas.microsoft.com/office/drawing/2014/main" id="{698151FE-9F6B-2B46-B999-72D2B34762D5}"/>
                </a:ext>
              </a:extLst>
            </p:cNvPr>
            <p:cNvSpPr>
              <a:spLocks noEditPoints="1"/>
            </p:cNvSpPr>
            <p:nvPr/>
          </p:nvSpPr>
          <p:spPr bwMode="auto">
            <a:xfrm>
              <a:off x="5931" y="2181"/>
              <a:ext cx="666"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00">
              <a:extLst>
                <a:ext uri="{FF2B5EF4-FFF2-40B4-BE49-F238E27FC236}">
                  <a16:creationId xmlns:a16="http://schemas.microsoft.com/office/drawing/2014/main" id="{2879D23A-1EE4-D448-B785-AE3D283FF91D}"/>
                </a:ext>
              </a:extLst>
            </p:cNvPr>
            <p:cNvSpPr>
              <a:spLocks noEditPoints="1"/>
            </p:cNvSpPr>
            <p:nvPr/>
          </p:nvSpPr>
          <p:spPr bwMode="auto">
            <a:xfrm>
              <a:off x="6097" y="2347"/>
              <a:ext cx="333" cy="33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144 w 176"/>
                <a:gd name="T11" fmla="*/ 96 h 176"/>
                <a:gd name="T12" fmla="*/ 88 w 176"/>
                <a:gd name="T13" fmla="*/ 101 h 176"/>
                <a:gd name="T14" fmla="*/ 80 w 176"/>
                <a:gd name="T15" fmla="*/ 93 h 176"/>
                <a:gd name="T16" fmla="*/ 78 w 176"/>
                <a:gd name="T17" fmla="*/ 91 h 176"/>
                <a:gd name="T18" fmla="*/ 84 w 176"/>
                <a:gd name="T19" fmla="*/ 16 h 176"/>
                <a:gd name="T20" fmla="*/ 92 w 176"/>
                <a:gd name="T21" fmla="*/ 16 h 176"/>
                <a:gd name="T22" fmla="*/ 98 w 176"/>
                <a:gd name="T23" fmla="*/ 85 h 176"/>
                <a:gd name="T24" fmla="*/ 144 w 176"/>
                <a:gd name="T25" fmla="*/ 88 h 176"/>
                <a:gd name="T26" fmla="*/ 144 w 176"/>
                <a:gd name="T2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close/>
                  <a:moveTo>
                    <a:pt x="144" y="96"/>
                  </a:moveTo>
                  <a:cubicBezTo>
                    <a:pt x="88" y="101"/>
                    <a:pt x="88" y="101"/>
                    <a:pt x="88" y="101"/>
                  </a:cubicBezTo>
                  <a:cubicBezTo>
                    <a:pt x="80" y="93"/>
                    <a:pt x="80" y="93"/>
                    <a:pt x="80" y="93"/>
                  </a:cubicBezTo>
                  <a:cubicBezTo>
                    <a:pt x="78" y="91"/>
                    <a:pt x="78" y="91"/>
                    <a:pt x="78" y="91"/>
                  </a:cubicBezTo>
                  <a:cubicBezTo>
                    <a:pt x="84" y="16"/>
                    <a:pt x="84" y="16"/>
                    <a:pt x="84" y="16"/>
                  </a:cubicBezTo>
                  <a:cubicBezTo>
                    <a:pt x="92" y="16"/>
                    <a:pt x="92" y="16"/>
                    <a:pt x="92" y="16"/>
                  </a:cubicBezTo>
                  <a:cubicBezTo>
                    <a:pt x="98" y="85"/>
                    <a:pt x="98" y="85"/>
                    <a:pt x="98" y="85"/>
                  </a:cubicBezTo>
                  <a:cubicBezTo>
                    <a:pt x="144" y="88"/>
                    <a:pt x="144" y="88"/>
                    <a:pt x="144" y="88"/>
                  </a:cubicBezTo>
                  <a:lnTo>
                    <a:pt x="14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5" name="TextBox 44">
            <a:extLst>
              <a:ext uri="{FF2B5EF4-FFF2-40B4-BE49-F238E27FC236}">
                <a16:creationId xmlns:a16="http://schemas.microsoft.com/office/drawing/2014/main" id="{D315BC73-9125-944D-B422-99DD4E1A0D1A}"/>
              </a:ext>
            </a:extLst>
          </p:cNvPr>
          <p:cNvSpPr txBox="1"/>
          <p:nvPr userDrawn="1"/>
        </p:nvSpPr>
        <p:spPr>
          <a:xfrm>
            <a:off x="43740" y="1577974"/>
            <a:ext cx="1133809" cy="276999"/>
          </a:xfrm>
          <a:prstGeom prst="rect">
            <a:avLst/>
          </a:prstGeom>
          <a:noFill/>
        </p:spPr>
        <p:txBody>
          <a:bodyPr wrap="square" rtlCol="0">
            <a:spAutoFit/>
          </a:bodyPr>
          <a:lstStyle/>
          <a:p>
            <a:pPr algn="ctr"/>
            <a:r>
              <a:rPr lang="en-US" sz="1200" dirty="0">
                <a:latin typeface="Georgia" panose="02040502050405020303" pitchFamily="18" charset="0"/>
              </a:rPr>
              <a:t>Audience</a:t>
            </a:r>
          </a:p>
        </p:txBody>
      </p:sp>
      <p:sp>
        <p:nvSpPr>
          <p:cNvPr id="46" name="TextBox 45">
            <a:extLst>
              <a:ext uri="{FF2B5EF4-FFF2-40B4-BE49-F238E27FC236}">
                <a16:creationId xmlns:a16="http://schemas.microsoft.com/office/drawing/2014/main" id="{4DB248B7-280E-B849-ACF5-938E78537E7C}"/>
              </a:ext>
            </a:extLst>
          </p:cNvPr>
          <p:cNvSpPr txBox="1"/>
          <p:nvPr userDrawn="1"/>
        </p:nvSpPr>
        <p:spPr>
          <a:xfrm>
            <a:off x="1106268" y="1577974"/>
            <a:ext cx="1133809" cy="276999"/>
          </a:xfrm>
          <a:prstGeom prst="rect">
            <a:avLst/>
          </a:prstGeom>
          <a:noFill/>
        </p:spPr>
        <p:txBody>
          <a:bodyPr wrap="square" rtlCol="0">
            <a:spAutoFit/>
          </a:bodyPr>
          <a:lstStyle/>
          <a:p>
            <a:pPr algn="ctr"/>
            <a:r>
              <a:rPr lang="en-US" sz="1200" dirty="0">
                <a:latin typeface="Georgia" panose="02040502050405020303" pitchFamily="18" charset="0"/>
              </a:rPr>
              <a:t>Back</a:t>
            </a:r>
          </a:p>
        </p:txBody>
      </p:sp>
      <p:sp>
        <p:nvSpPr>
          <p:cNvPr id="47" name="TextBox 46">
            <a:extLst>
              <a:ext uri="{FF2B5EF4-FFF2-40B4-BE49-F238E27FC236}">
                <a16:creationId xmlns:a16="http://schemas.microsoft.com/office/drawing/2014/main" id="{8084ECD3-B3F1-1A4E-9287-18E5036F365B}"/>
              </a:ext>
            </a:extLst>
          </p:cNvPr>
          <p:cNvSpPr txBox="1"/>
          <p:nvPr userDrawn="1"/>
        </p:nvSpPr>
        <p:spPr>
          <a:xfrm>
            <a:off x="2196712" y="1577974"/>
            <a:ext cx="1133809" cy="276999"/>
          </a:xfrm>
          <a:prstGeom prst="rect">
            <a:avLst/>
          </a:prstGeom>
          <a:noFill/>
        </p:spPr>
        <p:txBody>
          <a:bodyPr wrap="square" rtlCol="0">
            <a:spAutoFit/>
          </a:bodyPr>
          <a:lstStyle/>
          <a:p>
            <a:pPr algn="ctr"/>
            <a:r>
              <a:rPr lang="en-US" sz="1200" dirty="0">
                <a:latin typeface="Georgia" panose="02040502050405020303" pitchFamily="18" charset="0"/>
              </a:rPr>
              <a:t>Comment</a:t>
            </a:r>
          </a:p>
        </p:txBody>
      </p:sp>
      <p:sp>
        <p:nvSpPr>
          <p:cNvPr id="48" name="TextBox 47">
            <a:extLst>
              <a:ext uri="{FF2B5EF4-FFF2-40B4-BE49-F238E27FC236}">
                <a16:creationId xmlns:a16="http://schemas.microsoft.com/office/drawing/2014/main" id="{E2735961-C3EF-5145-9DDF-FCBB121F2C5A}"/>
              </a:ext>
            </a:extLst>
          </p:cNvPr>
          <p:cNvSpPr txBox="1"/>
          <p:nvPr userDrawn="1"/>
        </p:nvSpPr>
        <p:spPr>
          <a:xfrm>
            <a:off x="3051198" y="1577974"/>
            <a:ext cx="1624244" cy="276999"/>
          </a:xfrm>
          <a:prstGeom prst="rect">
            <a:avLst/>
          </a:prstGeom>
          <a:noFill/>
        </p:spPr>
        <p:txBody>
          <a:bodyPr wrap="square" rtlCol="0">
            <a:spAutoFit/>
          </a:bodyPr>
          <a:lstStyle/>
          <a:p>
            <a:pPr algn="ctr"/>
            <a:r>
              <a:rPr lang="en-US" sz="1200" dirty="0">
                <a:latin typeface="Georgia" panose="02040502050405020303" pitchFamily="18" charset="0"/>
              </a:rPr>
              <a:t>Cross-platform</a:t>
            </a:r>
          </a:p>
        </p:txBody>
      </p:sp>
      <p:sp>
        <p:nvSpPr>
          <p:cNvPr id="49" name="TextBox 48">
            <a:extLst>
              <a:ext uri="{FF2B5EF4-FFF2-40B4-BE49-F238E27FC236}">
                <a16:creationId xmlns:a16="http://schemas.microsoft.com/office/drawing/2014/main" id="{04CD40B4-B2C0-D949-8642-757DD79EDE1E}"/>
              </a:ext>
            </a:extLst>
          </p:cNvPr>
          <p:cNvSpPr txBox="1"/>
          <p:nvPr userDrawn="1"/>
        </p:nvSpPr>
        <p:spPr>
          <a:xfrm>
            <a:off x="4370419" y="1577974"/>
            <a:ext cx="1133809" cy="276999"/>
          </a:xfrm>
          <a:prstGeom prst="rect">
            <a:avLst/>
          </a:prstGeom>
          <a:noFill/>
        </p:spPr>
        <p:txBody>
          <a:bodyPr wrap="square" rtlCol="0">
            <a:spAutoFit/>
          </a:bodyPr>
          <a:lstStyle/>
          <a:p>
            <a:pPr algn="ctr"/>
            <a:r>
              <a:rPr lang="en-US" sz="1200" dirty="0">
                <a:latin typeface="Georgia" panose="02040502050405020303" pitchFamily="18" charset="0"/>
              </a:rPr>
              <a:t>Desktop</a:t>
            </a:r>
          </a:p>
        </p:txBody>
      </p:sp>
      <p:sp>
        <p:nvSpPr>
          <p:cNvPr id="50" name="TextBox 49">
            <a:extLst>
              <a:ext uri="{FF2B5EF4-FFF2-40B4-BE49-F238E27FC236}">
                <a16:creationId xmlns:a16="http://schemas.microsoft.com/office/drawing/2014/main" id="{77E6B3CA-A20E-F640-A36C-34BA2D8244AD}"/>
              </a:ext>
            </a:extLst>
          </p:cNvPr>
          <p:cNvSpPr txBox="1"/>
          <p:nvPr userDrawn="1"/>
        </p:nvSpPr>
        <p:spPr>
          <a:xfrm>
            <a:off x="5216546" y="1577974"/>
            <a:ext cx="1632736" cy="276999"/>
          </a:xfrm>
          <a:prstGeom prst="rect">
            <a:avLst/>
          </a:prstGeom>
          <a:noFill/>
        </p:spPr>
        <p:txBody>
          <a:bodyPr wrap="square" rtlCol="0">
            <a:spAutoFit/>
          </a:bodyPr>
          <a:lstStyle/>
          <a:p>
            <a:pPr algn="ctr"/>
            <a:r>
              <a:rPr lang="en-US" sz="1200" dirty="0">
                <a:latin typeface="Georgia" panose="02040502050405020303" pitchFamily="18" charset="0"/>
              </a:rPr>
              <a:t>Female</a:t>
            </a:r>
          </a:p>
        </p:txBody>
      </p:sp>
      <p:sp>
        <p:nvSpPr>
          <p:cNvPr id="51" name="TextBox 50">
            <a:extLst>
              <a:ext uri="{FF2B5EF4-FFF2-40B4-BE49-F238E27FC236}">
                <a16:creationId xmlns:a16="http://schemas.microsoft.com/office/drawing/2014/main" id="{FB456741-0BD9-7C4C-B8BF-B84D65317CAF}"/>
              </a:ext>
            </a:extLst>
          </p:cNvPr>
          <p:cNvSpPr txBox="1"/>
          <p:nvPr userDrawn="1"/>
        </p:nvSpPr>
        <p:spPr>
          <a:xfrm>
            <a:off x="6573290" y="1577974"/>
            <a:ext cx="1133809" cy="276999"/>
          </a:xfrm>
          <a:prstGeom prst="rect">
            <a:avLst/>
          </a:prstGeom>
          <a:noFill/>
        </p:spPr>
        <p:txBody>
          <a:bodyPr wrap="square" rtlCol="0">
            <a:spAutoFit/>
          </a:bodyPr>
          <a:lstStyle/>
          <a:p>
            <a:pPr algn="ctr"/>
            <a:r>
              <a:rPr lang="en-US" sz="1200" dirty="0">
                <a:latin typeface="Georgia" panose="02040502050405020303" pitchFamily="18" charset="0"/>
              </a:rPr>
              <a:t>Global</a:t>
            </a:r>
          </a:p>
        </p:txBody>
      </p:sp>
      <p:grpSp>
        <p:nvGrpSpPr>
          <p:cNvPr id="52" name="Group 24">
            <a:extLst>
              <a:ext uri="{FF2B5EF4-FFF2-40B4-BE49-F238E27FC236}">
                <a16:creationId xmlns:a16="http://schemas.microsoft.com/office/drawing/2014/main" id="{51FEFE6D-E423-C142-9179-DD6E646EBF6F}"/>
              </a:ext>
            </a:extLst>
          </p:cNvPr>
          <p:cNvGrpSpPr>
            <a:grpSpLocks noChangeAspect="1"/>
          </p:cNvGrpSpPr>
          <p:nvPr userDrawn="1"/>
        </p:nvGrpSpPr>
        <p:grpSpPr bwMode="auto">
          <a:xfrm>
            <a:off x="3608557" y="1939629"/>
            <a:ext cx="509529" cy="509530"/>
            <a:chOff x="3359" y="1452"/>
            <a:chExt cx="482" cy="482"/>
          </a:xfrm>
          <a:solidFill>
            <a:schemeClr val="tx1"/>
          </a:solidFill>
        </p:grpSpPr>
        <p:sp>
          <p:nvSpPr>
            <p:cNvPr id="53" name="Freeform 25">
              <a:extLst>
                <a:ext uri="{FF2B5EF4-FFF2-40B4-BE49-F238E27FC236}">
                  <a16:creationId xmlns:a16="http://schemas.microsoft.com/office/drawing/2014/main" id="{C542CCE8-2678-834C-9635-EF79A26C5EBE}"/>
                </a:ext>
              </a:extLst>
            </p:cNvPr>
            <p:cNvSpPr>
              <a:spLocks noEditPoints="1"/>
            </p:cNvSpPr>
            <p:nvPr/>
          </p:nvSpPr>
          <p:spPr bwMode="auto">
            <a:xfrm>
              <a:off x="3359" y="1452"/>
              <a:ext cx="482" cy="482"/>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26">
              <a:extLst>
                <a:ext uri="{FF2B5EF4-FFF2-40B4-BE49-F238E27FC236}">
                  <a16:creationId xmlns:a16="http://schemas.microsoft.com/office/drawing/2014/main" id="{E39FAB20-EB74-6840-9FE9-8B1C1F23AFCC}"/>
                </a:ext>
              </a:extLst>
            </p:cNvPr>
            <p:cNvSpPr>
              <a:spLocks/>
            </p:cNvSpPr>
            <p:nvPr/>
          </p:nvSpPr>
          <p:spPr bwMode="auto">
            <a:xfrm>
              <a:off x="3480" y="1715"/>
              <a:ext cx="98" cy="99"/>
            </a:xfrm>
            <a:custGeom>
              <a:avLst/>
              <a:gdLst>
                <a:gd name="T0" fmla="*/ 35 w 98"/>
                <a:gd name="T1" fmla="*/ 78 h 99"/>
                <a:gd name="T2" fmla="*/ 98 w 98"/>
                <a:gd name="T3" fmla="*/ 15 h 99"/>
                <a:gd name="T4" fmla="*/ 83 w 98"/>
                <a:gd name="T5" fmla="*/ 0 h 99"/>
                <a:gd name="T6" fmla="*/ 20 w 98"/>
                <a:gd name="T7" fmla="*/ 63 h 99"/>
                <a:gd name="T8" fmla="*/ 13 w 98"/>
                <a:gd name="T9" fmla="*/ 14 h 99"/>
                <a:gd name="T10" fmla="*/ 0 w 98"/>
                <a:gd name="T11" fmla="*/ 14 h 99"/>
                <a:gd name="T12" fmla="*/ 0 w 98"/>
                <a:gd name="T13" fmla="*/ 93 h 99"/>
                <a:gd name="T14" fmla="*/ 5 w 98"/>
                <a:gd name="T15" fmla="*/ 99 h 99"/>
                <a:gd name="T16" fmla="*/ 85 w 98"/>
                <a:gd name="T17" fmla="*/ 99 h 99"/>
                <a:gd name="T18" fmla="*/ 85 w 98"/>
                <a:gd name="T19" fmla="*/ 85 h 99"/>
                <a:gd name="T20" fmla="*/ 35 w 98"/>
                <a:gd name="T21"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9">
                  <a:moveTo>
                    <a:pt x="35" y="78"/>
                  </a:moveTo>
                  <a:lnTo>
                    <a:pt x="98" y="15"/>
                  </a:lnTo>
                  <a:lnTo>
                    <a:pt x="83" y="0"/>
                  </a:lnTo>
                  <a:lnTo>
                    <a:pt x="20" y="63"/>
                  </a:lnTo>
                  <a:lnTo>
                    <a:pt x="13" y="14"/>
                  </a:lnTo>
                  <a:lnTo>
                    <a:pt x="0" y="14"/>
                  </a:lnTo>
                  <a:lnTo>
                    <a:pt x="0" y="93"/>
                  </a:lnTo>
                  <a:lnTo>
                    <a:pt x="5" y="99"/>
                  </a:lnTo>
                  <a:lnTo>
                    <a:pt x="85" y="99"/>
                  </a:lnTo>
                  <a:lnTo>
                    <a:pt x="85" y="85"/>
                  </a:lnTo>
                  <a:lnTo>
                    <a:pt x="3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27">
              <a:extLst>
                <a:ext uri="{FF2B5EF4-FFF2-40B4-BE49-F238E27FC236}">
                  <a16:creationId xmlns:a16="http://schemas.microsoft.com/office/drawing/2014/main" id="{F47D5183-1AA0-DA42-9B48-16DFF58AA8F4}"/>
                </a:ext>
              </a:extLst>
            </p:cNvPr>
            <p:cNvSpPr>
              <a:spLocks/>
            </p:cNvSpPr>
            <p:nvPr/>
          </p:nvSpPr>
          <p:spPr bwMode="auto">
            <a:xfrm>
              <a:off x="3622" y="1573"/>
              <a:ext cx="99" cy="98"/>
            </a:xfrm>
            <a:custGeom>
              <a:avLst/>
              <a:gdLst>
                <a:gd name="T0" fmla="*/ 63 w 99"/>
                <a:gd name="T1" fmla="*/ 20 h 98"/>
                <a:gd name="T2" fmla="*/ 0 w 99"/>
                <a:gd name="T3" fmla="*/ 83 h 98"/>
                <a:gd name="T4" fmla="*/ 15 w 99"/>
                <a:gd name="T5" fmla="*/ 98 h 98"/>
                <a:gd name="T6" fmla="*/ 78 w 99"/>
                <a:gd name="T7" fmla="*/ 35 h 98"/>
                <a:gd name="T8" fmla="*/ 85 w 99"/>
                <a:gd name="T9" fmla="*/ 85 h 98"/>
                <a:gd name="T10" fmla="*/ 99 w 99"/>
                <a:gd name="T11" fmla="*/ 85 h 98"/>
                <a:gd name="T12" fmla="*/ 99 w 99"/>
                <a:gd name="T13" fmla="*/ 5 h 98"/>
                <a:gd name="T14" fmla="*/ 93 w 99"/>
                <a:gd name="T15" fmla="*/ 0 h 98"/>
                <a:gd name="T16" fmla="*/ 14 w 99"/>
                <a:gd name="T17" fmla="*/ 0 h 98"/>
                <a:gd name="T18" fmla="*/ 14 w 99"/>
                <a:gd name="T19" fmla="*/ 13 h 98"/>
                <a:gd name="T20" fmla="*/ 63 w 99"/>
                <a:gd name="T21"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8">
                  <a:moveTo>
                    <a:pt x="63" y="20"/>
                  </a:moveTo>
                  <a:lnTo>
                    <a:pt x="0" y="83"/>
                  </a:lnTo>
                  <a:lnTo>
                    <a:pt x="15" y="98"/>
                  </a:lnTo>
                  <a:lnTo>
                    <a:pt x="78" y="35"/>
                  </a:lnTo>
                  <a:lnTo>
                    <a:pt x="85" y="85"/>
                  </a:lnTo>
                  <a:lnTo>
                    <a:pt x="99" y="85"/>
                  </a:lnTo>
                  <a:lnTo>
                    <a:pt x="99" y="5"/>
                  </a:lnTo>
                  <a:lnTo>
                    <a:pt x="93" y="0"/>
                  </a:lnTo>
                  <a:lnTo>
                    <a:pt x="14" y="0"/>
                  </a:lnTo>
                  <a:lnTo>
                    <a:pt x="14" y="13"/>
                  </a:lnTo>
                  <a:lnTo>
                    <a:pt x="6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8">
              <a:extLst>
                <a:ext uri="{FF2B5EF4-FFF2-40B4-BE49-F238E27FC236}">
                  <a16:creationId xmlns:a16="http://schemas.microsoft.com/office/drawing/2014/main" id="{F030B10D-CB64-784B-A8D4-098D0320C19A}"/>
                </a:ext>
              </a:extLst>
            </p:cNvPr>
            <p:cNvSpPr>
              <a:spLocks/>
            </p:cNvSpPr>
            <p:nvPr/>
          </p:nvSpPr>
          <p:spPr bwMode="auto">
            <a:xfrm>
              <a:off x="3480" y="1573"/>
              <a:ext cx="98" cy="98"/>
            </a:xfrm>
            <a:custGeom>
              <a:avLst/>
              <a:gdLst>
                <a:gd name="T0" fmla="*/ 20 w 98"/>
                <a:gd name="T1" fmla="*/ 35 h 98"/>
                <a:gd name="T2" fmla="*/ 83 w 98"/>
                <a:gd name="T3" fmla="*/ 98 h 98"/>
                <a:gd name="T4" fmla="*/ 98 w 98"/>
                <a:gd name="T5" fmla="*/ 83 h 98"/>
                <a:gd name="T6" fmla="*/ 35 w 98"/>
                <a:gd name="T7" fmla="*/ 20 h 98"/>
                <a:gd name="T8" fmla="*/ 85 w 98"/>
                <a:gd name="T9" fmla="*/ 13 h 98"/>
                <a:gd name="T10" fmla="*/ 85 w 98"/>
                <a:gd name="T11" fmla="*/ 0 h 98"/>
                <a:gd name="T12" fmla="*/ 5 w 98"/>
                <a:gd name="T13" fmla="*/ 0 h 98"/>
                <a:gd name="T14" fmla="*/ 0 w 98"/>
                <a:gd name="T15" fmla="*/ 5 h 98"/>
                <a:gd name="T16" fmla="*/ 0 w 98"/>
                <a:gd name="T17" fmla="*/ 85 h 98"/>
                <a:gd name="T18" fmla="*/ 13 w 98"/>
                <a:gd name="T19" fmla="*/ 85 h 98"/>
                <a:gd name="T20" fmla="*/ 20 w 98"/>
                <a:gd name="T21" fmla="*/ 3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20" y="35"/>
                  </a:moveTo>
                  <a:lnTo>
                    <a:pt x="83" y="98"/>
                  </a:lnTo>
                  <a:lnTo>
                    <a:pt x="98" y="83"/>
                  </a:lnTo>
                  <a:lnTo>
                    <a:pt x="35" y="20"/>
                  </a:lnTo>
                  <a:lnTo>
                    <a:pt x="85" y="13"/>
                  </a:lnTo>
                  <a:lnTo>
                    <a:pt x="85" y="0"/>
                  </a:lnTo>
                  <a:lnTo>
                    <a:pt x="5" y="0"/>
                  </a:lnTo>
                  <a:lnTo>
                    <a:pt x="0" y="5"/>
                  </a:lnTo>
                  <a:lnTo>
                    <a:pt x="0" y="85"/>
                  </a:lnTo>
                  <a:lnTo>
                    <a:pt x="13" y="85"/>
                  </a:lnTo>
                  <a:lnTo>
                    <a:pt x="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9">
              <a:extLst>
                <a:ext uri="{FF2B5EF4-FFF2-40B4-BE49-F238E27FC236}">
                  <a16:creationId xmlns:a16="http://schemas.microsoft.com/office/drawing/2014/main" id="{6AD295AF-F4B6-DA45-A18F-5054E19BA585}"/>
                </a:ext>
              </a:extLst>
            </p:cNvPr>
            <p:cNvSpPr>
              <a:spLocks/>
            </p:cNvSpPr>
            <p:nvPr/>
          </p:nvSpPr>
          <p:spPr bwMode="auto">
            <a:xfrm>
              <a:off x="3622" y="1715"/>
              <a:ext cx="99" cy="99"/>
            </a:xfrm>
            <a:custGeom>
              <a:avLst/>
              <a:gdLst>
                <a:gd name="T0" fmla="*/ 78 w 99"/>
                <a:gd name="T1" fmla="*/ 63 h 99"/>
                <a:gd name="T2" fmla="*/ 15 w 99"/>
                <a:gd name="T3" fmla="*/ 0 h 99"/>
                <a:gd name="T4" fmla="*/ 0 w 99"/>
                <a:gd name="T5" fmla="*/ 15 h 99"/>
                <a:gd name="T6" fmla="*/ 63 w 99"/>
                <a:gd name="T7" fmla="*/ 78 h 99"/>
                <a:gd name="T8" fmla="*/ 14 w 99"/>
                <a:gd name="T9" fmla="*/ 85 h 99"/>
                <a:gd name="T10" fmla="*/ 14 w 99"/>
                <a:gd name="T11" fmla="*/ 99 h 99"/>
                <a:gd name="T12" fmla="*/ 93 w 99"/>
                <a:gd name="T13" fmla="*/ 99 h 99"/>
                <a:gd name="T14" fmla="*/ 99 w 99"/>
                <a:gd name="T15" fmla="*/ 93 h 99"/>
                <a:gd name="T16" fmla="*/ 99 w 99"/>
                <a:gd name="T17" fmla="*/ 14 h 99"/>
                <a:gd name="T18" fmla="*/ 85 w 99"/>
                <a:gd name="T19" fmla="*/ 14 h 99"/>
                <a:gd name="T20" fmla="*/ 78 w 99"/>
                <a:gd name="T21" fmla="*/ 6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9">
                  <a:moveTo>
                    <a:pt x="78" y="63"/>
                  </a:moveTo>
                  <a:lnTo>
                    <a:pt x="15" y="0"/>
                  </a:lnTo>
                  <a:lnTo>
                    <a:pt x="0" y="15"/>
                  </a:lnTo>
                  <a:lnTo>
                    <a:pt x="63" y="78"/>
                  </a:lnTo>
                  <a:lnTo>
                    <a:pt x="14" y="85"/>
                  </a:lnTo>
                  <a:lnTo>
                    <a:pt x="14" y="99"/>
                  </a:lnTo>
                  <a:lnTo>
                    <a:pt x="93" y="99"/>
                  </a:lnTo>
                  <a:lnTo>
                    <a:pt x="99" y="93"/>
                  </a:lnTo>
                  <a:lnTo>
                    <a:pt x="99" y="14"/>
                  </a:lnTo>
                  <a:lnTo>
                    <a:pt x="85" y="14"/>
                  </a:lnTo>
                  <a:lnTo>
                    <a:pt x="78"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8" name="Group 14">
            <a:extLst>
              <a:ext uri="{FF2B5EF4-FFF2-40B4-BE49-F238E27FC236}">
                <a16:creationId xmlns:a16="http://schemas.microsoft.com/office/drawing/2014/main" id="{CAEE830C-3A20-8047-BF93-3716D993CAB3}"/>
              </a:ext>
            </a:extLst>
          </p:cNvPr>
          <p:cNvGrpSpPr>
            <a:grpSpLocks noChangeAspect="1"/>
          </p:cNvGrpSpPr>
          <p:nvPr userDrawn="1"/>
        </p:nvGrpSpPr>
        <p:grpSpPr bwMode="auto">
          <a:xfrm>
            <a:off x="1431318" y="1939629"/>
            <a:ext cx="510295" cy="509530"/>
            <a:chOff x="868" y="1436"/>
            <a:chExt cx="667" cy="666"/>
          </a:xfrm>
          <a:solidFill>
            <a:schemeClr val="tx1"/>
          </a:solidFill>
        </p:grpSpPr>
        <p:sp>
          <p:nvSpPr>
            <p:cNvPr id="59" name="Freeform 15">
              <a:extLst>
                <a:ext uri="{FF2B5EF4-FFF2-40B4-BE49-F238E27FC236}">
                  <a16:creationId xmlns:a16="http://schemas.microsoft.com/office/drawing/2014/main" id="{3948D2B8-BFAD-BD4A-8282-2DA58B5D3402}"/>
                </a:ext>
              </a:extLst>
            </p:cNvPr>
            <p:cNvSpPr>
              <a:spLocks noEditPoints="1"/>
            </p:cNvSpPr>
            <p:nvPr/>
          </p:nvSpPr>
          <p:spPr bwMode="auto">
            <a:xfrm>
              <a:off x="868" y="1436"/>
              <a:ext cx="667"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0" name="Freeform 16">
              <a:extLst>
                <a:ext uri="{FF2B5EF4-FFF2-40B4-BE49-F238E27FC236}">
                  <a16:creationId xmlns:a16="http://schemas.microsoft.com/office/drawing/2014/main" id="{F4D8B1A8-7457-AE4C-B319-3DD1164E9CAD}"/>
                </a:ext>
              </a:extLst>
            </p:cNvPr>
            <p:cNvSpPr>
              <a:spLocks/>
            </p:cNvSpPr>
            <p:nvPr/>
          </p:nvSpPr>
          <p:spPr bwMode="auto">
            <a:xfrm>
              <a:off x="1020" y="1602"/>
              <a:ext cx="348" cy="333"/>
            </a:xfrm>
            <a:custGeom>
              <a:avLst/>
              <a:gdLst>
                <a:gd name="T0" fmla="*/ 0 w 348"/>
                <a:gd name="T1" fmla="*/ 175 h 333"/>
                <a:gd name="T2" fmla="*/ 20 w 348"/>
                <a:gd name="T3" fmla="*/ 197 h 333"/>
                <a:gd name="T4" fmla="*/ 20 w 348"/>
                <a:gd name="T5" fmla="*/ 197 h 333"/>
                <a:gd name="T6" fmla="*/ 157 w 348"/>
                <a:gd name="T7" fmla="*/ 333 h 333"/>
                <a:gd name="T8" fmla="*/ 172 w 348"/>
                <a:gd name="T9" fmla="*/ 318 h 333"/>
                <a:gd name="T10" fmla="*/ 58 w 348"/>
                <a:gd name="T11" fmla="*/ 182 h 333"/>
                <a:gd name="T12" fmla="*/ 348 w 348"/>
                <a:gd name="T13" fmla="*/ 182 h 333"/>
                <a:gd name="T14" fmla="*/ 348 w 348"/>
                <a:gd name="T15" fmla="*/ 152 h 333"/>
                <a:gd name="T16" fmla="*/ 58 w 348"/>
                <a:gd name="T17" fmla="*/ 152 h 333"/>
                <a:gd name="T18" fmla="*/ 172 w 348"/>
                <a:gd name="T19" fmla="*/ 16 h 333"/>
                <a:gd name="T20" fmla="*/ 157 w 348"/>
                <a:gd name="T21" fmla="*/ 0 h 333"/>
                <a:gd name="T22" fmla="*/ 20 w 348"/>
                <a:gd name="T23" fmla="*/ 137 h 333"/>
                <a:gd name="T24" fmla="*/ 20 w 348"/>
                <a:gd name="T25" fmla="*/ 137 h 333"/>
                <a:gd name="T26" fmla="*/ 0 w 348"/>
                <a:gd name="T27" fmla="*/ 159 h 333"/>
                <a:gd name="T28" fmla="*/ 0 w 348"/>
                <a:gd name="T29" fmla="*/ 17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333">
                  <a:moveTo>
                    <a:pt x="0" y="175"/>
                  </a:moveTo>
                  <a:lnTo>
                    <a:pt x="20" y="197"/>
                  </a:lnTo>
                  <a:lnTo>
                    <a:pt x="20" y="197"/>
                  </a:lnTo>
                  <a:lnTo>
                    <a:pt x="157" y="333"/>
                  </a:lnTo>
                  <a:lnTo>
                    <a:pt x="172" y="318"/>
                  </a:lnTo>
                  <a:lnTo>
                    <a:pt x="58" y="182"/>
                  </a:lnTo>
                  <a:lnTo>
                    <a:pt x="348" y="182"/>
                  </a:lnTo>
                  <a:lnTo>
                    <a:pt x="348" y="152"/>
                  </a:lnTo>
                  <a:lnTo>
                    <a:pt x="58" y="152"/>
                  </a:lnTo>
                  <a:lnTo>
                    <a:pt x="172" y="16"/>
                  </a:lnTo>
                  <a:lnTo>
                    <a:pt x="157" y="0"/>
                  </a:lnTo>
                  <a:lnTo>
                    <a:pt x="20" y="137"/>
                  </a:lnTo>
                  <a:lnTo>
                    <a:pt x="20" y="137"/>
                  </a:lnTo>
                  <a:lnTo>
                    <a:pt x="0" y="159"/>
                  </a:lnTo>
                  <a:lnTo>
                    <a:pt x="0" y="1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grpSp>
        <p:nvGrpSpPr>
          <p:cNvPr id="61" name="Group 19">
            <a:extLst>
              <a:ext uri="{FF2B5EF4-FFF2-40B4-BE49-F238E27FC236}">
                <a16:creationId xmlns:a16="http://schemas.microsoft.com/office/drawing/2014/main" id="{E5BEB350-2721-DD47-B632-C1C0C88D8892}"/>
              </a:ext>
            </a:extLst>
          </p:cNvPr>
          <p:cNvGrpSpPr>
            <a:grpSpLocks noChangeAspect="1"/>
          </p:cNvGrpSpPr>
          <p:nvPr userDrawn="1"/>
        </p:nvGrpSpPr>
        <p:grpSpPr bwMode="auto">
          <a:xfrm>
            <a:off x="2511427" y="1939629"/>
            <a:ext cx="508406" cy="509530"/>
            <a:chOff x="2426" y="1444"/>
            <a:chExt cx="452" cy="453"/>
          </a:xfrm>
          <a:solidFill>
            <a:schemeClr val="tx1"/>
          </a:solidFill>
        </p:grpSpPr>
        <p:sp>
          <p:nvSpPr>
            <p:cNvPr id="62" name="Freeform 20">
              <a:extLst>
                <a:ext uri="{FF2B5EF4-FFF2-40B4-BE49-F238E27FC236}">
                  <a16:creationId xmlns:a16="http://schemas.microsoft.com/office/drawing/2014/main" id="{5F0B4936-630A-004B-88C8-C5D55ACF4BCF}"/>
                </a:ext>
              </a:extLst>
            </p:cNvPr>
            <p:cNvSpPr>
              <a:spLocks noEditPoints="1"/>
            </p:cNvSpPr>
            <p:nvPr/>
          </p:nvSpPr>
          <p:spPr bwMode="auto">
            <a:xfrm>
              <a:off x="2426" y="1444"/>
              <a:ext cx="452" cy="453"/>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1">
              <a:extLst>
                <a:ext uri="{FF2B5EF4-FFF2-40B4-BE49-F238E27FC236}">
                  <a16:creationId xmlns:a16="http://schemas.microsoft.com/office/drawing/2014/main" id="{961F7D62-F721-3547-A67A-2A4D6BA13EFF}"/>
                </a:ext>
              </a:extLst>
            </p:cNvPr>
            <p:cNvSpPr>
              <a:spLocks/>
            </p:cNvSpPr>
            <p:nvPr/>
          </p:nvSpPr>
          <p:spPr bwMode="auto">
            <a:xfrm>
              <a:off x="2539" y="1578"/>
              <a:ext cx="226" cy="206"/>
            </a:xfrm>
            <a:custGeom>
              <a:avLst/>
              <a:gdLst>
                <a:gd name="T0" fmla="*/ 211 w 226"/>
                <a:gd name="T1" fmla="*/ 0 h 206"/>
                <a:gd name="T2" fmla="*/ 145 w 226"/>
                <a:gd name="T3" fmla="*/ 0 h 206"/>
                <a:gd name="T4" fmla="*/ 81 w 226"/>
                <a:gd name="T5" fmla="*/ 0 h 206"/>
                <a:gd name="T6" fmla="*/ 15 w 226"/>
                <a:gd name="T7" fmla="*/ 0 h 206"/>
                <a:gd name="T8" fmla="*/ 0 w 226"/>
                <a:gd name="T9" fmla="*/ 15 h 206"/>
                <a:gd name="T10" fmla="*/ 0 w 226"/>
                <a:gd name="T11" fmla="*/ 124 h 206"/>
                <a:gd name="T12" fmla="*/ 15 w 226"/>
                <a:gd name="T13" fmla="*/ 139 h 206"/>
                <a:gd name="T14" fmla="*/ 41 w 226"/>
                <a:gd name="T15" fmla="*/ 139 h 206"/>
                <a:gd name="T16" fmla="*/ 41 w 226"/>
                <a:gd name="T17" fmla="*/ 206 h 206"/>
                <a:gd name="T18" fmla="*/ 55 w 226"/>
                <a:gd name="T19" fmla="*/ 206 h 206"/>
                <a:gd name="T20" fmla="*/ 95 w 226"/>
                <a:gd name="T21" fmla="*/ 139 h 206"/>
                <a:gd name="T22" fmla="*/ 211 w 226"/>
                <a:gd name="T23" fmla="*/ 139 h 206"/>
                <a:gd name="T24" fmla="*/ 226 w 226"/>
                <a:gd name="T25" fmla="*/ 124 h 206"/>
                <a:gd name="T26" fmla="*/ 226 w 226"/>
                <a:gd name="T27" fmla="*/ 15 h 206"/>
                <a:gd name="T28" fmla="*/ 211 w 226"/>
                <a:gd name="T2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206">
                  <a:moveTo>
                    <a:pt x="211" y="0"/>
                  </a:moveTo>
                  <a:lnTo>
                    <a:pt x="145" y="0"/>
                  </a:lnTo>
                  <a:lnTo>
                    <a:pt x="81" y="0"/>
                  </a:lnTo>
                  <a:lnTo>
                    <a:pt x="15" y="0"/>
                  </a:lnTo>
                  <a:lnTo>
                    <a:pt x="0" y="15"/>
                  </a:lnTo>
                  <a:lnTo>
                    <a:pt x="0" y="124"/>
                  </a:lnTo>
                  <a:lnTo>
                    <a:pt x="15" y="139"/>
                  </a:lnTo>
                  <a:lnTo>
                    <a:pt x="41" y="139"/>
                  </a:lnTo>
                  <a:lnTo>
                    <a:pt x="41" y="206"/>
                  </a:lnTo>
                  <a:lnTo>
                    <a:pt x="55" y="206"/>
                  </a:lnTo>
                  <a:lnTo>
                    <a:pt x="95" y="139"/>
                  </a:lnTo>
                  <a:lnTo>
                    <a:pt x="211" y="139"/>
                  </a:lnTo>
                  <a:lnTo>
                    <a:pt x="226" y="124"/>
                  </a:lnTo>
                  <a:lnTo>
                    <a:pt x="226" y="15"/>
                  </a:lnTo>
                  <a:lnTo>
                    <a:pt x="2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4" name="Group 63">
            <a:extLst>
              <a:ext uri="{FF2B5EF4-FFF2-40B4-BE49-F238E27FC236}">
                <a16:creationId xmlns:a16="http://schemas.microsoft.com/office/drawing/2014/main" id="{2892237B-1064-C94B-8926-DF71B54BAC66}"/>
              </a:ext>
            </a:extLst>
          </p:cNvPr>
          <p:cNvGrpSpPr/>
          <p:nvPr userDrawn="1"/>
        </p:nvGrpSpPr>
        <p:grpSpPr>
          <a:xfrm>
            <a:off x="366718" y="1939629"/>
            <a:ext cx="510295" cy="509530"/>
            <a:chOff x="315226" y="1884601"/>
            <a:chExt cx="432649" cy="432000"/>
          </a:xfrm>
          <a:solidFill>
            <a:schemeClr val="tx1"/>
          </a:solidFill>
        </p:grpSpPr>
        <p:sp>
          <p:nvSpPr>
            <p:cNvPr id="65" name="Freeform 5">
              <a:extLst>
                <a:ext uri="{FF2B5EF4-FFF2-40B4-BE49-F238E27FC236}">
                  <a16:creationId xmlns:a16="http://schemas.microsoft.com/office/drawing/2014/main" id="{F6FC91E2-EAB4-BD4F-9A79-895E82B4CDF5}"/>
                </a:ext>
              </a:extLst>
            </p:cNvPr>
            <p:cNvSpPr>
              <a:spLocks noEditPoints="1"/>
            </p:cNvSpPr>
            <p:nvPr/>
          </p:nvSpPr>
          <p:spPr bwMode="auto">
            <a:xfrm>
              <a:off x="315226" y="1884601"/>
              <a:ext cx="432649" cy="432000"/>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solidFill>
                  <a:srgbClr val="EC6208"/>
                </a:solidFill>
              </a:endParaRPr>
            </a:p>
          </p:txBody>
        </p:sp>
        <p:sp>
          <p:nvSpPr>
            <p:cNvPr id="66" name="Freeform 6">
              <a:extLst>
                <a:ext uri="{FF2B5EF4-FFF2-40B4-BE49-F238E27FC236}">
                  <a16:creationId xmlns:a16="http://schemas.microsoft.com/office/drawing/2014/main" id="{31CEE4A2-88A9-F94A-8ED4-2A2975F87203}"/>
                </a:ext>
              </a:extLst>
            </p:cNvPr>
            <p:cNvSpPr>
              <a:spLocks/>
            </p:cNvSpPr>
            <p:nvPr/>
          </p:nvSpPr>
          <p:spPr bwMode="auto">
            <a:xfrm>
              <a:off x="492307" y="1997466"/>
              <a:ext cx="78487" cy="84973"/>
            </a:xfrm>
            <a:custGeom>
              <a:avLst/>
              <a:gdLst>
                <a:gd name="T0" fmla="*/ 64 w 64"/>
                <a:gd name="T1" fmla="*/ 32 h 69"/>
                <a:gd name="T2" fmla="*/ 59 w 64"/>
                <a:gd name="T3" fmla="*/ 51 h 69"/>
                <a:gd name="T4" fmla="*/ 32 w 64"/>
                <a:gd name="T5" fmla="*/ 69 h 69"/>
                <a:gd name="T6" fmla="*/ 5 w 64"/>
                <a:gd name="T7" fmla="*/ 51 h 69"/>
                <a:gd name="T8" fmla="*/ 0 w 64"/>
                <a:gd name="T9" fmla="*/ 32 h 69"/>
                <a:gd name="T10" fmla="*/ 2 w 64"/>
                <a:gd name="T11" fmla="*/ 19 h 69"/>
                <a:gd name="T12" fmla="*/ 32 w 64"/>
                <a:gd name="T13" fmla="*/ 0 h 69"/>
                <a:gd name="T14" fmla="*/ 63 w 64"/>
                <a:gd name="T15" fmla="*/ 19 h 69"/>
                <a:gd name="T16" fmla="*/ 64 w 64"/>
                <a:gd name="T17"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9">
                  <a:moveTo>
                    <a:pt x="64" y="32"/>
                  </a:moveTo>
                  <a:cubicBezTo>
                    <a:pt x="64" y="39"/>
                    <a:pt x="62" y="45"/>
                    <a:pt x="59" y="51"/>
                  </a:cubicBezTo>
                  <a:cubicBezTo>
                    <a:pt x="53" y="62"/>
                    <a:pt x="42" y="69"/>
                    <a:pt x="32" y="69"/>
                  </a:cubicBezTo>
                  <a:cubicBezTo>
                    <a:pt x="23" y="69"/>
                    <a:pt x="12" y="62"/>
                    <a:pt x="5" y="51"/>
                  </a:cubicBezTo>
                  <a:cubicBezTo>
                    <a:pt x="2" y="45"/>
                    <a:pt x="0" y="39"/>
                    <a:pt x="0" y="32"/>
                  </a:cubicBezTo>
                  <a:cubicBezTo>
                    <a:pt x="0" y="27"/>
                    <a:pt x="0" y="23"/>
                    <a:pt x="2" y="19"/>
                  </a:cubicBezTo>
                  <a:cubicBezTo>
                    <a:pt x="6" y="7"/>
                    <a:pt x="16" y="0"/>
                    <a:pt x="32" y="0"/>
                  </a:cubicBezTo>
                  <a:cubicBezTo>
                    <a:pt x="48" y="0"/>
                    <a:pt x="58" y="7"/>
                    <a:pt x="63" y="19"/>
                  </a:cubicBezTo>
                  <a:cubicBezTo>
                    <a:pt x="64" y="23"/>
                    <a:pt x="64" y="27"/>
                    <a:pt x="64"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solidFill>
                  <a:srgbClr val="EC6208"/>
                </a:solidFill>
              </a:endParaRPr>
            </a:p>
          </p:txBody>
        </p:sp>
        <p:sp>
          <p:nvSpPr>
            <p:cNvPr id="67" name="Freeform 7">
              <a:extLst>
                <a:ext uri="{FF2B5EF4-FFF2-40B4-BE49-F238E27FC236}">
                  <a16:creationId xmlns:a16="http://schemas.microsoft.com/office/drawing/2014/main" id="{C7263A18-9CAB-E44D-B4DD-38ADDCE814DF}"/>
                </a:ext>
              </a:extLst>
            </p:cNvPr>
            <p:cNvSpPr>
              <a:spLocks/>
            </p:cNvSpPr>
            <p:nvPr/>
          </p:nvSpPr>
          <p:spPr bwMode="auto">
            <a:xfrm>
              <a:off x="443010" y="2110571"/>
              <a:ext cx="177081" cy="103135"/>
            </a:xfrm>
            <a:custGeom>
              <a:avLst/>
              <a:gdLst>
                <a:gd name="T0" fmla="*/ 144 w 144"/>
                <a:gd name="T1" fmla="*/ 76 h 84"/>
                <a:gd name="T2" fmla="*/ 137 w 144"/>
                <a:gd name="T3" fmla="*/ 84 h 84"/>
                <a:gd name="T4" fmla="*/ 7 w 144"/>
                <a:gd name="T5" fmla="*/ 84 h 84"/>
                <a:gd name="T6" fmla="*/ 0 w 144"/>
                <a:gd name="T7" fmla="*/ 77 h 84"/>
                <a:gd name="T8" fmla="*/ 3 w 144"/>
                <a:gd name="T9" fmla="*/ 65 h 84"/>
                <a:gd name="T10" fmla="*/ 15 w 144"/>
                <a:gd name="T11" fmla="*/ 15 h 84"/>
                <a:gd name="T12" fmla="*/ 22 w 144"/>
                <a:gd name="T13" fmla="*/ 8 h 84"/>
                <a:gd name="T14" fmla="*/ 56 w 144"/>
                <a:gd name="T15" fmla="*/ 1 h 84"/>
                <a:gd name="T16" fmla="*/ 72 w 144"/>
                <a:gd name="T17" fmla="*/ 0 h 84"/>
                <a:gd name="T18" fmla="*/ 89 w 144"/>
                <a:gd name="T19" fmla="*/ 1 h 84"/>
                <a:gd name="T20" fmla="*/ 122 w 144"/>
                <a:gd name="T21" fmla="*/ 8 h 84"/>
                <a:gd name="T22" fmla="*/ 129 w 144"/>
                <a:gd name="T23" fmla="*/ 15 h 84"/>
                <a:gd name="T24" fmla="*/ 141 w 144"/>
                <a:gd name="T25" fmla="*/ 65 h 84"/>
                <a:gd name="T26" fmla="*/ 144 w 144"/>
                <a:gd name="T2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84">
                  <a:moveTo>
                    <a:pt x="144" y="76"/>
                  </a:moveTo>
                  <a:cubicBezTo>
                    <a:pt x="137" y="84"/>
                    <a:pt x="137" y="84"/>
                    <a:pt x="137" y="84"/>
                  </a:cubicBezTo>
                  <a:cubicBezTo>
                    <a:pt x="7" y="84"/>
                    <a:pt x="7" y="84"/>
                    <a:pt x="7" y="84"/>
                  </a:cubicBezTo>
                  <a:cubicBezTo>
                    <a:pt x="0" y="77"/>
                    <a:pt x="0" y="77"/>
                    <a:pt x="0" y="77"/>
                  </a:cubicBezTo>
                  <a:cubicBezTo>
                    <a:pt x="3" y="65"/>
                    <a:pt x="3" y="65"/>
                    <a:pt x="3" y="65"/>
                  </a:cubicBezTo>
                  <a:cubicBezTo>
                    <a:pt x="15" y="15"/>
                    <a:pt x="15" y="15"/>
                    <a:pt x="15" y="15"/>
                  </a:cubicBezTo>
                  <a:cubicBezTo>
                    <a:pt x="22" y="8"/>
                    <a:pt x="22" y="8"/>
                    <a:pt x="22" y="8"/>
                  </a:cubicBezTo>
                  <a:cubicBezTo>
                    <a:pt x="33" y="4"/>
                    <a:pt x="44" y="2"/>
                    <a:pt x="56" y="1"/>
                  </a:cubicBezTo>
                  <a:cubicBezTo>
                    <a:pt x="61" y="0"/>
                    <a:pt x="66" y="0"/>
                    <a:pt x="72" y="0"/>
                  </a:cubicBezTo>
                  <a:cubicBezTo>
                    <a:pt x="78" y="0"/>
                    <a:pt x="83" y="0"/>
                    <a:pt x="89" y="1"/>
                  </a:cubicBezTo>
                  <a:cubicBezTo>
                    <a:pt x="100" y="2"/>
                    <a:pt x="111" y="4"/>
                    <a:pt x="122" y="8"/>
                  </a:cubicBezTo>
                  <a:cubicBezTo>
                    <a:pt x="129" y="15"/>
                    <a:pt x="129" y="15"/>
                    <a:pt x="129" y="15"/>
                  </a:cubicBezTo>
                  <a:cubicBezTo>
                    <a:pt x="141" y="65"/>
                    <a:pt x="141" y="65"/>
                    <a:pt x="141" y="65"/>
                  </a:cubicBezTo>
                  <a:lnTo>
                    <a:pt x="144"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solidFill>
                  <a:srgbClr val="EC6208"/>
                </a:solidFill>
              </a:endParaRPr>
            </a:p>
          </p:txBody>
        </p:sp>
        <p:sp>
          <p:nvSpPr>
            <p:cNvPr id="68" name="Freeform 8">
              <a:extLst>
                <a:ext uri="{FF2B5EF4-FFF2-40B4-BE49-F238E27FC236}">
                  <a16:creationId xmlns:a16="http://schemas.microsoft.com/office/drawing/2014/main" id="{92D02DA8-DE77-5F43-B4DD-1952BDA7B108}"/>
                </a:ext>
              </a:extLst>
            </p:cNvPr>
            <p:cNvSpPr>
              <a:spLocks/>
            </p:cNvSpPr>
            <p:nvPr/>
          </p:nvSpPr>
          <p:spPr bwMode="auto">
            <a:xfrm>
              <a:off x="570794" y="2012385"/>
              <a:ext cx="55135" cy="68757"/>
            </a:xfrm>
            <a:custGeom>
              <a:avLst/>
              <a:gdLst>
                <a:gd name="T0" fmla="*/ 45 w 45"/>
                <a:gd name="T1" fmla="*/ 26 h 56"/>
                <a:gd name="T2" fmla="*/ 18 w 45"/>
                <a:gd name="T3" fmla="*/ 56 h 56"/>
                <a:gd name="T4" fmla="*/ 0 w 45"/>
                <a:gd name="T5" fmla="*/ 46 h 56"/>
                <a:gd name="T6" fmla="*/ 8 w 45"/>
                <a:gd name="T7" fmla="*/ 19 h 56"/>
                <a:gd name="T8" fmla="*/ 5 w 45"/>
                <a:gd name="T9" fmla="*/ 2 h 56"/>
                <a:gd name="T10" fmla="*/ 18 w 45"/>
                <a:gd name="T11" fmla="*/ 0 h 56"/>
                <a:gd name="T12" fmla="*/ 45 w 45"/>
                <a:gd name="T13" fmla="*/ 26 h 56"/>
              </a:gdLst>
              <a:ahLst/>
              <a:cxnLst>
                <a:cxn ang="0">
                  <a:pos x="T0" y="T1"/>
                </a:cxn>
                <a:cxn ang="0">
                  <a:pos x="T2" y="T3"/>
                </a:cxn>
                <a:cxn ang="0">
                  <a:pos x="T4" y="T5"/>
                </a:cxn>
                <a:cxn ang="0">
                  <a:pos x="T6" y="T7"/>
                </a:cxn>
                <a:cxn ang="0">
                  <a:pos x="T8" y="T9"/>
                </a:cxn>
                <a:cxn ang="0">
                  <a:pos x="T10" y="T11"/>
                </a:cxn>
                <a:cxn ang="0">
                  <a:pos x="T12" y="T13"/>
                </a:cxn>
              </a:cxnLst>
              <a:rect l="0" t="0" r="r" b="b"/>
              <a:pathLst>
                <a:path w="45" h="56">
                  <a:moveTo>
                    <a:pt x="45" y="26"/>
                  </a:moveTo>
                  <a:cubicBezTo>
                    <a:pt x="45" y="43"/>
                    <a:pt x="30" y="56"/>
                    <a:pt x="18" y="56"/>
                  </a:cubicBezTo>
                  <a:cubicBezTo>
                    <a:pt x="12" y="56"/>
                    <a:pt x="5" y="52"/>
                    <a:pt x="0" y="46"/>
                  </a:cubicBezTo>
                  <a:cubicBezTo>
                    <a:pt x="5" y="38"/>
                    <a:pt x="8" y="29"/>
                    <a:pt x="8" y="19"/>
                  </a:cubicBezTo>
                  <a:cubicBezTo>
                    <a:pt x="8" y="13"/>
                    <a:pt x="7" y="7"/>
                    <a:pt x="5" y="2"/>
                  </a:cubicBezTo>
                  <a:cubicBezTo>
                    <a:pt x="9" y="1"/>
                    <a:pt x="13" y="0"/>
                    <a:pt x="18" y="0"/>
                  </a:cubicBezTo>
                  <a:cubicBezTo>
                    <a:pt x="35" y="0"/>
                    <a:pt x="45" y="9"/>
                    <a:pt x="45"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solidFill>
                  <a:srgbClr val="EC6208"/>
                </a:solidFill>
              </a:endParaRPr>
            </a:p>
          </p:txBody>
        </p:sp>
        <p:sp>
          <p:nvSpPr>
            <p:cNvPr id="69" name="Freeform 9">
              <a:extLst>
                <a:ext uri="{FF2B5EF4-FFF2-40B4-BE49-F238E27FC236}">
                  <a16:creationId xmlns:a16="http://schemas.microsoft.com/office/drawing/2014/main" id="{E37F1B66-83B7-2142-88F6-A8012E39AFB0}"/>
                </a:ext>
              </a:extLst>
            </p:cNvPr>
            <p:cNvSpPr>
              <a:spLocks/>
            </p:cNvSpPr>
            <p:nvPr/>
          </p:nvSpPr>
          <p:spPr bwMode="auto">
            <a:xfrm>
              <a:off x="579226" y="2095412"/>
              <a:ext cx="86270" cy="84973"/>
            </a:xfrm>
            <a:custGeom>
              <a:avLst/>
              <a:gdLst>
                <a:gd name="T0" fmla="*/ 70 w 70"/>
                <a:gd name="T1" fmla="*/ 62 h 69"/>
                <a:gd name="T2" fmla="*/ 64 w 70"/>
                <a:gd name="T3" fmla="*/ 69 h 69"/>
                <a:gd name="T4" fmla="*/ 39 w 70"/>
                <a:gd name="T5" fmla="*/ 69 h 69"/>
                <a:gd name="T6" fmla="*/ 25 w 70"/>
                <a:gd name="T7" fmla="*/ 13 h 69"/>
                <a:gd name="T8" fmla="*/ 17 w 70"/>
                <a:gd name="T9" fmla="*/ 5 h 69"/>
                <a:gd name="T10" fmla="*/ 0 w 70"/>
                <a:gd name="T11" fmla="*/ 1 h 69"/>
                <a:gd name="T12" fmla="*/ 11 w 70"/>
                <a:gd name="T13" fmla="*/ 0 h 69"/>
                <a:gd name="T14" fmla="*/ 52 w 70"/>
                <a:gd name="T15" fmla="*/ 7 h 69"/>
                <a:gd name="T16" fmla="*/ 58 w 70"/>
                <a:gd name="T17" fmla="*/ 12 h 69"/>
                <a:gd name="T18" fmla="*/ 70 w 70"/>
                <a:gd name="T19"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62"/>
                  </a:moveTo>
                  <a:cubicBezTo>
                    <a:pt x="64" y="69"/>
                    <a:pt x="64" y="69"/>
                    <a:pt x="64" y="69"/>
                  </a:cubicBezTo>
                  <a:cubicBezTo>
                    <a:pt x="39" y="69"/>
                    <a:pt x="39" y="69"/>
                    <a:pt x="39" y="69"/>
                  </a:cubicBezTo>
                  <a:cubicBezTo>
                    <a:pt x="25" y="13"/>
                    <a:pt x="25" y="13"/>
                    <a:pt x="25" y="13"/>
                  </a:cubicBezTo>
                  <a:cubicBezTo>
                    <a:pt x="17" y="5"/>
                    <a:pt x="17" y="5"/>
                    <a:pt x="17" y="5"/>
                  </a:cubicBezTo>
                  <a:cubicBezTo>
                    <a:pt x="12" y="4"/>
                    <a:pt x="6" y="2"/>
                    <a:pt x="0" y="1"/>
                  </a:cubicBezTo>
                  <a:cubicBezTo>
                    <a:pt x="4" y="0"/>
                    <a:pt x="8" y="0"/>
                    <a:pt x="11" y="0"/>
                  </a:cubicBezTo>
                  <a:cubicBezTo>
                    <a:pt x="26" y="0"/>
                    <a:pt x="39" y="3"/>
                    <a:pt x="52" y="7"/>
                  </a:cubicBezTo>
                  <a:cubicBezTo>
                    <a:pt x="58" y="12"/>
                    <a:pt x="58" y="12"/>
                    <a:pt x="58" y="12"/>
                  </a:cubicBezTo>
                  <a:lnTo>
                    <a:pt x="70"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solidFill>
                  <a:srgbClr val="EC6208"/>
                </a:solidFill>
              </a:endParaRPr>
            </a:p>
          </p:txBody>
        </p:sp>
        <p:sp>
          <p:nvSpPr>
            <p:cNvPr id="70" name="Freeform 10">
              <a:extLst>
                <a:ext uri="{FF2B5EF4-FFF2-40B4-BE49-F238E27FC236}">
                  <a16:creationId xmlns:a16="http://schemas.microsoft.com/office/drawing/2014/main" id="{6ECCF990-1BC0-3A4F-AB52-072C3CC6E20E}"/>
                </a:ext>
              </a:extLst>
            </p:cNvPr>
            <p:cNvSpPr>
              <a:spLocks/>
            </p:cNvSpPr>
            <p:nvPr/>
          </p:nvSpPr>
          <p:spPr bwMode="auto">
            <a:xfrm>
              <a:off x="437172" y="2012385"/>
              <a:ext cx="56432" cy="68757"/>
            </a:xfrm>
            <a:custGeom>
              <a:avLst/>
              <a:gdLst>
                <a:gd name="T0" fmla="*/ 37 w 46"/>
                <a:gd name="T1" fmla="*/ 19 h 56"/>
                <a:gd name="T2" fmla="*/ 46 w 46"/>
                <a:gd name="T3" fmla="*/ 45 h 56"/>
                <a:gd name="T4" fmla="*/ 27 w 46"/>
                <a:gd name="T5" fmla="*/ 56 h 56"/>
                <a:gd name="T6" fmla="*/ 0 w 46"/>
                <a:gd name="T7" fmla="*/ 26 h 56"/>
                <a:gd name="T8" fmla="*/ 27 w 46"/>
                <a:gd name="T9" fmla="*/ 0 h 56"/>
                <a:gd name="T10" fmla="*/ 40 w 46"/>
                <a:gd name="T11" fmla="*/ 2 h 56"/>
                <a:gd name="T12" fmla="*/ 37 w 46"/>
                <a:gd name="T13" fmla="*/ 19 h 56"/>
              </a:gdLst>
              <a:ahLst/>
              <a:cxnLst>
                <a:cxn ang="0">
                  <a:pos x="T0" y="T1"/>
                </a:cxn>
                <a:cxn ang="0">
                  <a:pos x="T2" y="T3"/>
                </a:cxn>
                <a:cxn ang="0">
                  <a:pos x="T4" y="T5"/>
                </a:cxn>
                <a:cxn ang="0">
                  <a:pos x="T6" y="T7"/>
                </a:cxn>
                <a:cxn ang="0">
                  <a:pos x="T8" y="T9"/>
                </a:cxn>
                <a:cxn ang="0">
                  <a:pos x="T10" y="T11"/>
                </a:cxn>
                <a:cxn ang="0">
                  <a:pos x="T12" y="T13"/>
                </a:cxn>
              </a:cxnLst>
              <a:rect l="0" t="0" r="r" b="b"/>
              <a:pathLst>
                <a:path w="46" h="56">
                  <a:moveTo>
                    <a:pt x="37" y="19"/>
                  </a:moveTo>
                  <a:cubicBezTo>
                    <a:pt x="37" y="29"/>
                    <a:pt x="41" y="38"/>
                    <a:pt x="46" y="45"/>
                  </a:cubicBezTo>
                  <a:cubicBezTo>
                    <a:pt x="41" y="52"/>
                    <a:pt x="33" y="56"/>
                    <a:pt x="27" y="56"/>
                  </a:cubicBezTo>
                  <a:cubicBezTo>
                    <a:pt x="16" y="56"/>
                    <a:pt x="0" y="43"/>
                    <a:pt x="0" y="26"/>
                  </a:cubicBezTo>
                  <a:cubicBezTo>
                    <a:pt x="0" y="9"/>
                    <a:pt x="10" y="0"/>
                    <a:pt x="27" y="0"/>
                  </a:cubicBezTo>
                  <a:cubicBezTo>
                    <a:pt x="32" y="0"/>
                    <a:pt x="36" y="1"/>
                    <a:pt x="40" y="2"/>
                  </a:cubicBezTo>
                  <a:cubicBezTo>
                    <a:pt x="38" y="7"/>
                    <a:pt x="37" y="13"/>
                    <a:pt x="37"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solidFill>
                  <a:srgbClr val="EC6208"/>
                </a:solidFill>
              </a:endParaRPr>
            </a:p>
          </p:txBody>
        </p:sp>
        <p:sp>
          <p:nvSpPr>
            <p:cNvPr id="71" name="Freeform 11">
              <a:extLst>
                <a:ext uri="{FF2B5EF4-FFF2-40B4-BE49-F238E27FC236}">
                  <a16:creationId xmlns:a16="http://schemas.microsoft.com/office/drawing/2014/main" id="{BAA99415-54EE-0840-A9DB-F857C3278742}"/>
                </a:ext>
              </a:extLst>
            </p:cNvPr>
            <p:cNvSpPr>
              <a:spLocks/>
            </p:cNvSpPr>
            <p:nvPr/>
          </p:nvSpPr>
          <p:spPr bwMode="auto">
            <a:xfrm>
              <a:off x="397604" y="2095412"/>
              <a:ext cx="86270" cy="84973"/>
            </a:xfrm>
            <a:custGeom>
              <a:avLst/>
              <a:gdLst>
                <a:gd name="T0" fmla="*/ 45 w 70"/>
                <a:gd name="T1" fmla="*/ 13 h 69"/>
                <a:gd name="T2" fmla="*/ 32 w 70"/>
                <a:gd name="T3" fmla="*/ 69 h 69"/>
                <a:gd name="T4" fmla="*/ 5 w 70"/>
                <a:gd name="T5" fmla="*/ 69 h 69"/>
                <a:gd name="T6" fmla="*/ 0 w 70"/>
                <a:gd name="T7" fmla="*/ 63 h 69"/>
                <a:gd name="T8" fmla="*/ 12 w 70"/>
                <a:gd name="T9" fmla="*/ 12 h 69"/>
                <a:gd name="T10" fmla="*/ 18 w 70"/>
                <a:gd name="T11" fmla="*/ 7 h 69"/>
                <a:gd name="T12" fmla="*/ 59 w 70"/>
                <a:gd name="T13" fmla="*/ 0 h 69"/>
                <a:gd name="T14" fmla="*/ 70 w 70"/>
                <a:gd name="T15" fmla="*/ 1 h 69"/>
                <a:gd name="T16" fmla="*/ 53 w 70"/>
                <a:gd name="T17" fmla="*/ 6 h 69"/>
                <a:gd name="T18" fmla="*/ 45 w 70"/>
                <a:gd name="T19"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13"/>
                  </a:moveTo>
                  <a:cubicBezTo>
                    <a:pt x="32" y="69"/>
                    <a:pt x="32" y="69"/>
                    <a:pt x="32" y="69"/>
                  </a:cubicBezTo>
                  <a:cubicBezTo>
                    <a:pt x="5" y="69"/>
                    <a:pt x="5" y="69"/>
                    <a:pt x="5" y="69"/>
                  </a:cubicBezTo>
                  <a:cubicBezTo>
                    <a:pt x="0" y="63"/>
                    <a:pt x="0" y="63"/>
                    <a:pt x="0" y="63"/>
                  </a:cubicBezTo>
                  <a:cubicBezTo>
                    <a:pt x="12" y="12"/>
                    <a:pt x="12" y="12"/>
                    <a:pt x="12" y="12"/>
                  </a:cubicBezTo>
                  <a:cubicBezTo>
                    <a:pt x="18" y="7"/>
                    <a:pt x="18" y="7"/>
                    <a:pt x="18" y="7"/>
                  </a:cubicBezTo>
                  <a:cubicBezTo>
                    <a:pt x="31" y="3"/>
                    <a:pt x="44" y="0"/>
                    <a:pt x="59" y="0"/>
                  </a:cubicBezTo>
                  <a:cubicBezTo>
                    <a:pt x="63" y="0"/>
                    <a:pt x="66" y="0"/>
                    <a:pt x="70" y="1"/>
                  </a:cubicBezTo>
                  <a:cubicBezTo>
                    <a:pt x="64" y="2"/>
                    <a:pt x="58" y="4"/>
                    <a:pt x="53" y="6"/>
                  </a:cubicBezTo>
                  <a:lnTo>
                    <a:pt x="45"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solidFill>
                  <a:srgbClr val="EC6208"/>
                </a:solidFill>
              </a:endParaRPr>
            </a:p>
          </p:txBody>
        </p:sp>
      </p:grpSp>
      <p:grpSp>
        <p:nvGrpSpPr>
          <p:cNvPr id="72" name="Group 32">
            <a:extLst>
              <a:ext uri="{FF2B5EF4-FFF2-40B4-BE49-F238E27FC236}">
                <a16:creationId xmlns:a16="http://schemas.microsoft.com/office/drawing/2014/main" id="{E3A73EA2-3630-B249-B966-42BF902F9698}"/>
              </a:ext>
            </a:extLst>
          </p:cNvPr>
          <p:cNvGrpSpPr>
            <a:grpSpLocks noChangeAspect="1"/>
          </p:cNvGrpSpPr>
          <p:nvPr userDrawn="1"/>
        </p:nvGrpSpPr>
        <p:grpSpPr bwMode="auto">
          <a:xfrm>
            <a:off x="4715754" y="1939629"/>
            <a:ext cx="509530" cy="509530"/>
            <a:chOff x="4281" y="1439"/>
            <a:chExt cx="535" cy="535"/>
          </a:xfrm>
          <a:solidFill>
            <a:schemeClr val="tx1"/>
          </a:solidFill>
        </p:grpSpPr>
        <p:sp>
          <p:nvSpPr>
            <p:cNvPr id="73" name="Freeform 33">
              <a:extLst>
                <a:ext uri="{FF2B5EF4-FFF2-40B4-BE49-F238E27FC236}">
                  <a16:creationId xmlns:a16="http://schemas.microsoft.com/office/drawing/2014/main" id="{C871624D-878B-6947-B9A7-618BD4275B91}"/>
                </a:ext>
              </a:extLst>
            </p:cNvPr>
            <p:cNvSpPr>
              <a:spLocks noEditPoints="1"/>
            </p:cNvSpPr>
            <p:nvPr/>
          </p:nvSpPr>
          <p:spPr bwMode="auto">
            <a:xfrm>
              <a:off x="4281" y="1439"/>
              <a:ext cx="535" cy="535"/>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Rectangle 34">
              <a:extLst>
                <a:ext uri="{FF2B5EF4-FFF2-40B4-BE49-F238E27FC236}">
                  <a16:creationId xmlns:a16="http://schemas.microsoft.com/office/drawing/2014/main" id="{1AF70C3C-21DE-2146-92FF-94E30A599FCE}"/>
                </a:ext>
              </a:extLst>
            </p:cNvPr>
            <p:cNvSpPr>
              <a:spLocks noChangeArrowheads="1"/>
            </p:cNvSpPr>
            <p:nvPr/>
          </p:nvSpPr>
          <p:spPr bwMode="auto">
            <a:xfrm>
              <a:off x="4465" y="1825"/>
              <a:ext cx="167" cy="1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35">
              <a:extLst>
                <a:ext uri="{FF2B5EF4-FFF2-40B4-BE49-F238E27FC236}">
                  <a16:creationId xmlns:a16="http://schemas.microsoft.com/office/drawing/2014/main" id="{68933459-62C5-3B4A-BADF-E902F7522801}"/>
                </a:ext>
              </a:extLst>
            </p:cNvPr>
            <p:cNvSpPr>
              <a:spLocks noEditPoints="1"/>
            </p:cNvSpPr>
            <p:nvPr/>
          </p:nvSpPr>
          <p:spPr bwMode="auto">
            <a:xfrm>
              <a:off x="4401" y="1583"/>
              <a:ext cx="295" cy="219"/>
            </a:xfrm>
            <a:custGeom>
              <a:avLst/>
              <a:gdLst>
                <a:gd name="T0" fmla="*/ 275 w 295"/>
                <a:gd name="T1" fmla="*/ 0 h 219"/>
                <a:gd name="T2" fmla="*/ 20 w 295"/>
                <a:gd name="T3" fmla="*/ 0 h 219"/>
                <a:gd name="T4" fmla="*/ 0 w 295"/>
                <a:gd name="T5" fmla="*/ 20 h 219"/>
                <a:gd name="T6" fmla="*/ 0 w 295"/>
                <a:gd name="T7" fmla="*/ 199 h 219"/>
                <a:gd name="T8" fmla="*/ 20 w 295"/>
                <a:gd name="T9" fmla="*/ 219 h 219"/>
                <a:gd name="T10" fmla="*/ 275 w 295"/>
                <a:gd name="T11" fmla="*/ 219 h 219"/>
                <a:gd name="T12" fmla="*/ 295 w 295"/>
                <a:gd name="T13" fmla="*/ 199 h 219"/>
                <a:gd name="T14" fmla="*/ 295 w 295"/>
                <a:gd name="T15" fmla="*/ 20 h 219"/>
                <a:gd name="T16" fmla="*/ 275 w 295"/>
                <a:gd name="T17" fmla="*/ 0 h 219"/>
                <a:gd name="T18" fmla="*/ 269 w 295"/>
                <a:gd name="T19" fmla="*/ 195 h 219"/>
                <a:gd name="T20" fmla="*/ 26 w 295"/>
                <a:gd name="T21" fmla="*/ 195 h 219"/>
                <a:gd name="T22" fmla="*/ 26 w 295"/>
                <a:gd name="T23" fmla="*/ 26 h 219"/>
                <a:gd name="T24" fmla="*/ 269 w 295"/>
                <a:gd name="T25" fmla="*/ 26 h 219"/>
                <a:gd name="T26" fmla="*/ 269 w 295"/>
                <a:gd name="T27" fmla="*/ 19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19">
                  <a:moveTo>
                    <a:pt x="275" y="0"/>
                  </a:moveTo>
                  <a:lnTo>
                    <a:pt x="20" y="0"/>
                  </a:lnTo>
                  <a:lnTo>
                    <a:pt x="0" y="20"/>
                  </a:lnTo>
                  <a:lnTo>
                    <a:pt x="0" y="199"/>
                  </a:lnTo>
                  <a:lnTo>
                    <a:pt x="20" y="219"/>
                  </a:lnTo>
                  <a:lnTo>
                    <a:pt x="275" y="219"/>
                  </a:lnTo>
                  <a:lnTo>
                    <a:pt x="295" y="199"/>
                  </a:lnTo>
                  <a:lnTo>
                    <a:pt x="295" y="20"/>
                  </a:lnTo>
                  <a:lnTo>
                    <a:pt x="275" y="0"/>
                  </a:lnTo>
                  <a:close/>
                  <a:moveTo>
                    <a:pt x="269" y="195"/>
                  </a:moveTo>
                  <a:lnTo>
                    <a:pt x="26" y="195"/>
                  </a:lnTo>
                  <a:lnTo>
                    <a:pt x="26" y="26"/>
                  </a:lnTo>
                  <a:lnTo>
                    <a:pt x="269" y="26"/>
                  </a:lnTo>
                  <a:lnTo>
                    <a:pt x="269" y="1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6" name="Group 38">
            <a:extLst>
              <a:ext uri="{FF2B5EF4-FFF2-40B4-BE49-F238E27FC236}">
                <a16:creationId xmlns:a16="http://schemas.microsoft.com/office/drawing/2014/main" id="{5CE72365-560B-1840-B48A-62818C771AE9}"/>
              </a:ext>
            </a:extLst>
          </p:cNvPr>
          <p:cNvGrpSpPr>
            <a:grpSpLocks noChangeAspect="1"/>
          </p:cNvGrpSpPr>
          <p:nvPr userDrawn="1"/>
        </p:nvGrpSpPr>
        <p:grpSpPr bwMode="auto">
          <a:xfrm>
            <a:off x="5781137" y="1939629"/>
            <a:ext cx="509530" cy="509530"/>
            <a:chOff x="5188" y="1394"/>
            <a:chExt cx="597" cy="597"/>
          </a:xfrm>
          <a:solidFill>
            <a:schemeClr val="tx1"/>
          </a:solidFill>
        </p:grpSpPr>
        <p:sp>
          <p:nvSpPr>
            <p:cNvPr id="77" name="Freeform 39">
              <a:extLst>
                <a:ext uri="{FF2B5EF4-FFF2-40B4-BE49-F238E27FC236}">
                  <a16:creationId xmlns:a16="http://schemas.microsoft.com/office/drawing/2014/main" id="{BACB936C-B532-2045-A0E6-68804B80AEAB}"/>
                </a:ext>
              </a:extLst>
            </p:cNvPr>
            <p:cNvSpPr>
              <a:spLocks noEditPoints="1"/>
            </p:cNvSpPr>
            <p:nvPr/>
          </p:nvSpPr>
          <p:spPr bwMode="auto">
            <a:xfrm>
              <a:off x="5188" y="1394"/>
              <a:ext cx="597" cy="597"/>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40">
              <a:extLst>
                <a:ext uri="{FF2B5EF4-FFF2-40B4-BE49-F238E27FC236}">
                  <a16:creationId xmlns:a16="http://schemas.microsoft.com/office/drawing/2014/main" id="{24593470-9CB0-AA47-BE5C-3E252D29F914}"/>
                </a:ext>
              </a:extLst>
            </p:cNvPr>
            <p:cNvSpPr>
              <a:spLocks/>
            </p:cNvSpPr>
            <p:nvPr/>
          </p:nvSpPr>
          <p:spPr bwMode="auto">
            <a:xfrm>
              <a:off x="5449" y="1492"/>
              <a:ext cx="75" cy="82"/>
            </a:xfrm>
            <a:custGeom>
              <a:avLst/>
              <a:gdLst>
                <a:gd name="T0" fmla="*/ 22 w 44"/>
                <a:gd name="T1" fmla="*/ 48 h 48"/>
                <a:gd name="T2" fmla="*/ 44 w 44"/>
                <a:gd name="T3" fmla="*/ 22 h 48"/>
                <a:gd name="T4" fmla="*/ 22 w 44"/>
                <a:gd name="T5" fmla="*/ 0 h 48"/>
                <a:gd name="T6" fmla="*/ 0 w 44"/>
                <a:gd name="T7" fmla="*/ 22 h 48"/>
                <a:gd name="T8" fmla="*/ 22 w 44"/>
                <a:gd name="T9" fmla="*/ 48 h 48"/>
              </a:gdLst>
              <a:ahLst/>
              <a:cxnLst>
                <a:cxn ang="0">
                  <a:pos x="T0" y="T1"/>
                </a:cxn>
                <a:cxn ang="0">
                  <a:pos x="T2" y="T3"/>
                </a:cxn>
                <a:cxn ang="0">
                  <a:pos x="T4" y="T5"/>
                </a:cxn>
                <a:cxn ang="0">
                  <a:pos x="T6" y="T7"/>
                </a:cxn>
                <a:cxn ang="0">
                  <a:pos x="T8" y="T9"/>
                </a:cxn>
              </a:cxnLst>
              <a:rect l="0" t="0" r="r" b="b"/>
              <a:pathLst>
                <a:path w="44" h="48">
                  <a:moveTo>
                    <a:pt x="22" y="48"/>
                  </a:moveTo>
                  <a:cubicBezTo>
                    <a:pt x="32" y="48"/>
                    <a:pt x="44" y="37"/>
                    <a:pt x="44" y="22"/>
                  </a:cubicBezTo>
                  <a:cubicBezTo>
                    <a:pt x="44" y="8"/>
                    <a:pt x="36" y="0"/>
                    <a:pt x="22" y="0"/>
                  </a:cubicBezTo>
                  <a:cubicBezTo>
                    <a:pt x="8" y="0"/>
                    <a:pt x="0" y="8"/>
                    <a:pt x="0" y="22"/>
                  </a:cubicBezTo>
                  <a:cubicBezTo>
                    <a:pt x="0" y="37"/>
                    <a:pt x="13" y="48"/>
                    <a:pt x="22"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41">
              <a:extLst>
                <a:ext uri="{FF2B5EF4-FFF2-40B4-BE49-F238E27FC236}">
                  <a16:creationId xmlns:a16="http://schemas.microsoft.com/office/drawing/2014/main" id="{A0646747-6E81-E546-99F8-92627AC3E022}"/>
                </a:ext>
              </a:extLst>
            </p:cNvPr>
            <p:cNvSpPr>
              <a:spLocks/>
            </p:cNvSpPr>
            <p:nvPr/>
          </p:nvSpPr>
          <p:spPr bwMode="auto">
            <a:xfrm>
              <a:off x="5430" y="1587"/>
              <a:ext cx="112" cy="185"/>
            </a:xfrm>
            <a:custGeom>
              <a:avLst/>
              <a:gdLst>
                <a:gd name="T0" fmla="*/ 66 w 66"/>
                <a:gd name="T1" fmla="*/ 105 h 109"/>
                <a:gd name="T2" fmla="*/ 62 w 66"/>
                <a:gd name="T3" fmla="*/ 109 h 109"/>
                <a:gd name="T4" fmla="*/ 4 w 66"/>
                <a:gd name="T5" fmla="*/ 109 h 109"/>
                <a:gd name="T6" fmla="*/ 0 w 66"/>
                <a:gd name="T7" fmla="*/ 105 h 109"/>
                <a:gd name="T8" fmla="*/ 15 w 66"/>
                <a:gd name="T9" fmla="*/ 5 h 109"/>
                <a:gd name="T10" fmla="*/ 20 w 66"/>
                <a:gd name="T11" fmla="*/ 0 h 109"/>
                <a:gd name="T12" fmla="*/ 46 w 66"/>
                <a:gd name="T13" fmla="*/ 0 h 109"/>
                <a:gd name="T14" fmla="*/ 51 w 66"/>
                <a:gd name="T15" fmla="*/ 5 h 109"/>
                <a:gd name="T16" fmla="*/ 66 w 66"/>
                <a:gd name="T17" fmla="*/ 10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9">
                  <a:moveTo>
                    <a:pt x="66" y="105"/>
                  </a:moveTo>
                  <a:cubicBezTo>
                    <a:pt x="66" y="107"/>
                    <a:pt x="64" y="109"/>
                    <a:pt x="62" y="109"/>
                  </a:cubicBezTo>
                  <a:cubicBezTo>
                    <a:pt x="4" y="109"/>
                    <a:pt x="4" y="109"/>
                    <a:pt x="4" y="109"/>
                  </a:cubicBezTo>
                  <a:cubicBezTo>
                    <a:pt x="2" y="109"/>
                    <a:pt x="0" y="107"/>
                    <a:pt x="0" y="105"/>
                  </a:cubicBezTo>
                  <a:cubicBezTo>
                    <a:pt x="15" y="5"/>
                    <a:pt x="15" y="5"/>
                    <a:pt x="15" y="5"/>
                  </a:cubicBezTo>
                  <a:cubicBezTo>
                    <a:pt x="15" y="2"/>
                    <a:pt x="17" y="0"/>
                    <a:pt x="20" y="0"/>
                  </a:cubicBezTo>
                  <a:cubicBezTo>
                    <a:pt x="46" y="0"/>
                    <a:pt x="46" y="0"/>
                    <a:pt x="46" y="0"/>
                  </a:cubicBezTo>
                  <a:cubicBezTo>
                    <a:pt x="49" y="0"/>
                    <a:pt x="51" y="2"/>
                    <a:pt x="51" y="5"/>
                  </a:cubicBezTo>
                  <a:lnTo>
                    <a:pt x="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42">
              <a:extLst>
                <a:ext uri="{FF2B5EF4-FFF2-40B4-BE49-F238E27FC236}">
                  <a16:creationId xmlns:a16="http://schemas.microsoft.com/office/drawing/2014/main" id="{5A6A211C-451C-E74A-99F5-FC7517848B8F}"/>
                </a:ext>
              </a:extLst>
            </p:cNvPr>
            <p:cNvSpPr>
              <a:spLocks/>
            </p:cNvSpPr>
            <p:nvPr/>
          </p:nvSpPr>
          <p:spPr bwMode="auto">
            <a:xfrm>
              <a:off x="5446" y="1709"/>
              <a:ext cx="37" cy="183"/>
            </a:xfrm>
            <a:custGeom>
              <a:avLst/>
              <a:gdLst>
                <a:gd name="T0" fmla="*/ 22 w 22"/>
                <a:gd name="T1" fmla="*/ 104 h 108"/>
                <a:gd name="T2" fmla="*/ 17 w 22"/>
                <a:gd name="T3" fmla="*/ 108 h 108"/>
                <a:gd name="T4" fmla="*/ 4 w 22"/>
                <a:gd name="T5" fmla="*/ 108 h 108"/>
                <a:gd name="T6" fmla="*/ 0 w 22"/>
                <a:gd name="T7" fmla="*/ 104 h 108"/>
                <a:gd name="T8" fmla="*/ 0 w 22"/>
                <a:gd name="T9" fmla="*/ 4 h 108"/>
                <a:gd name="T10" fmla="*/ 4 w 22"/>
                <a:gd name="T11" fmla="*/ 0 h 108"/>
                <a:gd name="T12" fmla="*/ 17 w 22"/>
                <a:gd name="T13" fmla="*/ 0 h 108"/>
                <a:gd name="T14" fmla="*/ 22 w 22"/>
                <a:gd name="T15" fmla="*/ 4 h 108"/>
                <a:gd name="T16" fmla="*/ 22 w 22"/>
                <a:gd name="T17"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8">
                  <a:moveTo>
                    <a:pt x="22" y="104"/>
                  </a:moveTo>
                  <a:cubicBezTo>
                    <a:pt x="22" y="106"/>
                    <a:pt x="20" y="108"/>
                    <a:pt x="17" y="108"/>
                  </a:cubicBezTo>
                  <a:cubicBezTo>
                    <a:pt x="4" y="108"/>
                    <a:pt x="4" y="108"/>
                    <a:pt x="4" y="108"/>
                  </a:cubicBezTo>
                  <a:cubicBezTo>
                    <a:pt x="2" y="108"/>
                    <a:pt x="0" y="106"/>
                    <a:pt x="0" y="104"/>
                  </a:cubicBezTo>
                  <a:cubicBezTo>
                    <a:pt x="0" y="4"/>
                    <a:pt x="0" y="4"/>
                    <a:pt x="0" y="4"/>
                  </a:cubicBezTo>
                  <a:cubicBezTo>
                    <a:pt x="0" y="2"/>
                    <a:pt x="2" y="0"/>
                    <a:pt x="4" y="0"/>
                  </a:cubicBezTo>
                  <a:cubicBezTo>
                    <a:pt x="17" y="0"/>
                    <a:pt x="17" y="0"/>
                    <a:pt x="17" y="0"/>
                  </a:cubicBezTo>
                  <a:cubicBezTo>
                    <a:pt x="20" y="0"/>
                    <a:pt x="22" y="2"/>
                    <a:pt x="22" y="4"/>
                  </a:cubicBezTo>
                  <a:lnTo>
                    <a:pt x="22"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43">
              <a:extLst>
                <a:ext uri="{FF2B5EF4-FFF2-40B4-BE49-F238E27FC236}">
                  <a16:creationId xmlns:a16="http://schemas.microsoft.com/office/drawing/2014/main" id="{002AAFF5-97C5-934D-8CB2-53DCCCF429EB}"/>
                </a:ext>
              </a:extLst>
            </p:cNvPr>
            <p:cNvSpPr>
              <a:spLocks/>
            </p:cNvSpPr>
            <p:nvPr/>
          </p:nvSpPr>
          <p:spPr bwMode="auto">
            <a:xfrm>
              <a:off x="5490" y="1709"/>
              <a:ext cx="37" cy="183"/>
            </a:xfrm>
            <a:custGeom>
              <a:avLst/>
              <a:gdLst>
                <a:gd name="T0" fmla="*/ 22 w 22"/>
                <a:gd name="T1" fmla="*/ 104 h 108"/>
                <a:gd name="T2" fmla="*/ 18 w 22"/>
                <a:gd name="T3" fmla="*/ 108 h 108"/>
                <a:gd name="T4" fmla="*/ 5 w 22"/>
                <a:gd name="T5" fmla="*/ 108 h 108"/>
                <a:gd name="T6" fmla="*/ 0 w 22"/>
                <a:gd name="T7" fmla="*/ 104 h 108"/>
                <a:gd name="T8" fmla="*/ 0 w 22"/>
                <a:gd name="T9" fmla="*/ 4 h 108"/>
                <a:gd name="T10" fmla="*/ 5 w 22"/>
                <a:gd name="T11" fmla="*/ 0 h 108"/>
                <a:gd name="T12" fmla="*/ 18 w 22"/>
                <a:gd name="T13" fmla="*/ 0 h 108"/>
                <a:gd name="T14" fmla="*/ 22 w 22"/>
                <a:gd name="T15" fmla="*/ 4 h 108"/>
                <a:gd name="T16" fmla="*/ 22 w 22"/>
                <a:gd name="T17"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8">
                  <a:moveTo>
                    <a:pt x="22" y="104"/>
                  </a:moveTo>
                  <a:cubicBezTo>
                    <a:pt x="22" y="106"/>
                    <a:pt x="20" y="108"/>
                    <a:pt x="18" y="108"/>
                  </a:cubicBezTo>
                  <a:cubicBezTo>
                    <a:pt x="5" y="108"/>
                    <a:pt x="5" y="108"/>
                    <a:pt x="5" y="108"/>
                  </a:cubicBezTo>
                  <a:cubicBezTo>
                    <a:pt x="2" y="108"/>
                    <a:pt x="0" y="106"/>
                    <a:pt x="0" y="104"/>
                  </a:cubicBezTo>
                  <a:cubicBezTo>
                    <a:pt x="0" y="4"/>
                    <a:pt x="0" y="4"/>
                    <a:pt x="0" y="4"/>
                  </a:cubicBezTo>
                  <a:cubicBezTo>
                    <a:pt x="0" y="2"/>
                    <a:pt x="2" y="0"/>
                    <a:pt x="5" y="0"/>
                  </a:cubicBezTo>
                  <a:cubicBezTo>
                    <a:pt x="18" y="0"/>
                    <a:pt x="18" y="0"/>
                    <a:pt x="18" y="0"/>
                  </a:cubicBezTo>
                  <a:cubicBezTo>
                    <a:pt x="20" y="0"/>
                    <a:pt x="22" y="2"/>
                    <a:pt x="22" y="4"/>
                  </a:cubicBezTo>
                  <a:lnTo>
                    <a:pt x="22"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44">
              <a:extLst>
                <a:ext uri="{FF2B5EF4-FFF2-40B4-BE49-F238E27FC236}">
                  <a16:creationId xmlns:a16="http://schemas.microsoft.com/office/drawing/2014/main" id="{CC8CB4B2-C70B-2F49-BF0A-25FF44A011A8}"/>
                </a:ext>
              </a:extLst>
            </p:cNvPr>
            <p:cNvSpPr>
              <a:spLocks/>
            </p:cNvSpPr>
            <p:nvPr/>
          </p:nvSpPr>
          <p:spPr bwMode="auto">
            <a:xfrm>
              <a:off x="5402" y="1587"/>
              <a:ext cx="54" cy="151"/>
            </a:xfrm>
            <a:custGeom>
              <a:avLst/>
              <a:gdLst>
                <a:gd name="T0" fmla="*/ 16 w 32"/>
                <a:gd name="T1" fmla="*/ 85 h 89"/>
                <a:gd name="T2" fmla="*/ 11 w 32"/>
                <a:gd name="T3" fmla="*/ 89 h 89"/>
                <a:gd name="T4" fmla="*/ 4 w 32"/>
                <a:gd name="T5" fmla="*/ 87 h 89"/>
                <a:gd name="T6" fmla="*/ 1 w 32"/>
                <a:gd name="T7" fmla="*/ 82 h 89"/>
                <a:gd name="T8" fmla="*/ 17 w 32"/>
                <a:gd name="T9" fmla="*/ 4 h 89"/>
                <a:gd name="T10" fmla="*/ 22 w 32"/>
                <a:gd name="T11" fmla="*/ 1 h 89"/>
                <a:gd name="T12" fmla="*/ 29 w 32"/>
                <a:gd name="T13" fmla="*/ 2 h 89"/>
                <a:gd name="T14" fmla="*/ 32 w 32"/>
                <a:gd name="T15" fmla="*/ 7 h 89"/>
                <a:gd name="T16" fmla="*/ 16 w 3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89">
                  <a:moveTo>
                    <a:pt x="16" y="85"/>
                  </a:moveTo>
                  <a:cubicBezTo>
                    <a:pt x="15" y="88"/>
                    <a:pt x="13" y="89"/>
                    <a:pt x="11" y="89"/>
                  </a:cubicBezTo>
                  <a:cubicBezTo>
                    <a:pt x="4" y="87"/>
                    <a:pt x="4" y="87"/>
                    <a:pt x="4" y="87"/>
                  </a:cubicBezTo>
                  <a:cubicBezTo>
                    <a:pt x="2" y="87"/>
                    <a:pt x="0" y="85"/>
                    <a:pt x="1" y="82"/>
                  </a:cubicBezTo>
                  <a:cubicBezTo>
                    <a:pt x="17" y="4"/>
                    <a:pt x="17" y="4"/>
                    <a:pt x="17" y="4"/>
                  </a:cubicBezTo>
                  <a:cubicBezTo>
                    <a:pt x="17" y="2"/>
                    <a:pt x="19" y="0"/>
                    <a:pt x="22" y="1"/>
                  </a:cubicBezTo>
                  <a:cubicBezTo>
                    <a:pt x="29" y="2"/>
                    <a:pt x="29" y="2"/>
                    <a:pt x="29" y="2"/>
                  </a:cubicBezTo>
                  <a:cubicBezTo>
                    <a:pt x="31" y="2"/>
                    <a:pt x="32" y="5"/>
                    <a:pt x="32" y="7"/>
                  </a:cubicBezTo>
                  <a:lnTo>
                    <a:pt x="16"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45">
              <a:extLst>
                <a:ext uri="{FF2B5EF4-FFF2-40B4-BE49-F238E27FC236}">
                  <a16:creationId xmlns:a16="http://schemas.microsoft.com/office/drawing/2014/main" id="{4276AD4B-5B78-7243-8050-FC66553DC80A}"/>
                </a:ext>
              </a:extLst>
            </p:cNvPr>
            <p:cNvSpPr>
              <a:spLocks/>
            </p:cNvSpPr>
            <p:nvPr/>
          </p:nvSpPr>
          <p:spPr bwMode="auto">
            <a:xfrm>
              <a:off x="5517" y="1587"/>
              <a:ext cx="54" cy="151"/>
            </a:xfrm>
            <a:custGeom>
              <a:avLst/>
              <a:gdLst>
                <a:gd name="T0" fmla="*/ 16 w 32"/>
                <a:gd name="T1" fmla="*/ 85 h 89"/>
                <a:gd name="T2" fmla="*/ 21 w 32"/>
                <a:gd name="T3" fmla="*/ 88 h 89"/>
                <a:gd name="T4" fmla="*/ 28 w 32"/>
                <a:gd name="T5" fmla="*/ 87 h 89"/>
                <a:gd name="T6" fmla="*/ 31 w 32"/>
                <a:gd name="T7" fmla="*/ 82 h 89"/>
                <a:gd name="T8" fmla="*/ 15 w 32"/>
                <a:gd name="T9" fmla="*/ 4 h 89"/>
                <a:gd name="T10" fmla="*/ 10 w 32"/>
                <a:gd name="T11" fmla="*/ 0 h 89"/>
                <a:gd name="T12" fmla="*/ 3 w 32"/>
                <a:gd name="T13" fmla="*/ 2 h 89"/>
                <a:gd name="T14" fmla="*/ 0 w 32"/>
                <a:gd name="T15" fmla="*/ 7 h 89"/>
                <a:gd name="T16" fmla="*/ 16 w 3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89">
                  <a:moveTo>
                    <a:pt x="16" y="85"/>
                  </a:moveTo>
                  <a:cubicBezTo>
                    <a:pt x="17" y="87"/>
                    <a:pt x="19" y="89"/>
                    <a:pt x="21" y="88"/>
                  </a:cubicBezTo>
                  <a:cubicBezTo>
                    <a:pt x="28" y="87"/>
                    <a:pt x="28" y="87"/>
                    <a:pt x="28" y="87"/>
                  </a:cubicBezTo>
                  <a:cubicBezTo>
                    <a:pt x="30" y="87"/>
                    <a:pt x="32" y="84"/>
                    <a:pt x="31" y="82"/>
                  </a:cubicBezTo>
                  <a:cubicBezTo>
                    <a:pt x="15" y="4"/>
                    <a:pt x="15" y="4"/>
                    <a:pt x="15" y="4"/>
                  </a:cubicBezTo>
                  <a:cubicBezTo>
                    <a:pt x="15" y="1"/>
                    <a:pt x="13" y="0"/>
                    <a:pt x="10" y="0"/>
                  </a:cubicBezTo>
                  <a:cubicBezTo>
                    <a:pt x="3" y="2"/>
                    <a:pt x="3" y="2"/>
                    <a:pt x="3" y="2"/>
                  </a:cubicBezTo>
                  <a:cubicBezTo>
                    <a:pt x="1" y="2"/>
                    <a:pt x="0" y="4"/>
                    <a:pt x="0" y="7"/>
                  </a:cubicBezTo>
                  <a:lnTo>
                    <a:pt x="16"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46">
              <a:extLst>
                <a:ext uri="{FF2B5EF4-FFF2-40B4-BE49-F238E27FC236}">
                  <a16:creationId xmlns:a16="http://schemas.microsoft.com/office/drawing/2014/main" id="{903DFD5F-8293-D840-908F-2B1E4E040F5A}"/>
                </a:ext>
              </a:extLst>
            </p:cNvPr>
            <p:cNvSpPr>
              <a:spLocks/>
            </p:cNvSpPr>
            <p:nvPr/>
          </p:nvSpPr>
          <p:spPr bwMode="auto">
            <a:xfrm>
              <a:off x="5429" y="1582"/>
              <a:ext cx="115" cy="56"/>
            </a:xfrm>
            <a:custGeom>
              <a:avLst/>
              <a:gdLst>
                <a:gd name="T0" fmla="*/ 59 w 68"/>
                <a:gd name="T1" fmla="*/ 0 h 33"/>
                <a:gd name="T2" fmla="*/ 48 w 68"/>
                <a:gd name="T3" fmla="*/ 0 h 33"/>
                <a:gd name="T4" fmla="*/ 34 w 68"/>
                <a:gd name="T5" fmla="*/ 3 h 33"/>
                <a:gd name="T6" fmla="*/ 19 w 68"/>
                <a:gd name="T7" fmla="*/ 0 h 33"/>
                <a:gd name="T8" fmla="*/ 9 w 68"/>
                <a:gd name="T9" fmla="*/ 0 h 33"/>
                <a:gd name="T10" fmla="*/ 0 w 68"/>
                <a:gd name="T11" fmla="*/ 9 h 33"/>
                <a:gd name="T12" fmla="*/ 0 w 68"/>
                <a:gd name="T13" fmla="*/ 10 h 33"/>
                <a:gd name="T14" fmla="*/ 9 w 68"/>
                <a:gd name="T15" fmla="*/ 33 h 33"/>
                <a:gd name="T16" fmla="*/ 59 w 68"/>
                <a:gd name="T17" fmla="*/ 33 h 33"/>
                <a:gd name="T18" fmla="*/ 68 w 68"/>
                <a:gd name="T19" fmla="*/ 10 h 33"/>
                <a:gd name="T20" fmla="*/ 68 w 68"/>
                <a:gd name="T21" fmla="*/ 9 h 33"/>
                <a:gd name="T22" fmla="*/ 59 w 68"/>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3">
                  <a:moveTo>
                    <a:pt x="59" y="0"/>
                  </a:moveTo>
                  <a:cubicBezTo>
                    <a:pt x="48" y="0"/>
                    <a:pt x="48" y="0"/>
                    <a:pt x="48" y="0"/>
                  </a:cubicBezTo>
                  <a:cubicBezTo>
                    <a:pt x="45" y="0"/>
                    <a:pt x="40" y="3"/>
                    <a:pt x="34" y="3"/>
                  </a:cubicBezTo>
                  <a:cubicBezTo>
                    <a:pt x="27" y="3"/>
                    <a:pt x="23" y="0"/>
                    <a:pt x="19" y="0"/>
                  </a:cubicBezTo>
                  <a:cubicBezTo>
                    <a:pt x="9" y="0"/>
                    <a:pt x="9" y="0"/>
                    <a:pt x="9" y="0"/>
                  </a:cubicBezTo>
                  <a:cubicBezTo>
                    <a:pt x="4" y="0"/>
                    <a:pt x="0" y="4"/>
                    <a:pt x="0" y="9"/>
                  </a:cubicBezTo>
                  <a:cubicBezTo>
                    <a:pt x="0" y="10"/>
                    <a:pt x="0" y="10"/>
                    <a:pt x="0" y="10"/>
                  </a:cubicBezTo>
                  <a:cubicBezTo>
                    <a:pt x="0" y="15"/>
                    <a:pt x="4" y="33"/>
                    <a:pt x="9" y="33"/>
                  </a:cubicBezTo>
                  <a:cubicBezTo>
                    <a:pt x="59" y="33"/>
                    <a:pt x="59" y="33"/>
                    <a:pt x="59" y="33"/>
                  </a:cubicBezTo>
                  <a:cubicBezTo>
                    <a:pt x="64" y="33"/>
                    <a:pt x="68" y="15"/>
                    <a:pt x="68" y="10"/>
                  </a:cubicBezTo>
                  <a:cubicBezTo>
                    <a:pt x="68" y="9"/>
                    <a:pt x="68" y="9"/>
                    <a:pt x="68" y="9"/>
                  </a:cubicBezTo>
                  <a:cubicBezTo>
                    <a:pt x="68" y="4"/>
                    <a:pt x="64" y="0"/>
                    <a:pt x="5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5" name="Group 49">
            <a:extLst>
              <a:ext uri="{FF2B5EF4-FFF2-40B4-BE49-F238E27FC236}">
                <a16:creationId xmlns:a16="http://schemas.microsoft.com/office/drawing/2014/main" id="{188721AB-24F7-1E4D-93CF-E3E56A4CA5BA}"/>
              </a:ext>
            </a:extLst>
          </p:cNvPr>
          <p:cNvGrpSpPr>
            <a:grpSpLocks noChangeAspect="1"/>
          </p:cNvGrpSpPr>
          <p:nvPr userDrawn="1"/>
        </p:nvGrpSpPr>
        <p:grpSpPr bwMode="auto">
          <a:xfrm>
            <a:off x="6891643" y="1939629"/>
            <a:ext cx="510385" cy="509530"/>
            <a:chOff x="6169" y="1370"/>
            <a:chExt cx="597" cy="596"/>
          </a:xfrm>
          <a:solidFill>
            <a:schemeClr val="tx1"/>
          </a:solidFill>
        </p:grpSpPr>
        <p:sp>
          <p:nvSpPr>
            <p:cNvPr id="86" name="Freeform 50">
              <a:extLst>
                <a:ext uri="{FF2B5EF4-FFF2-40B4-BE49-F238E27FC236}">
                  <a16:creationId xmlns:a16="http://schemas.microsoft.com/office/drawing/2014/main" id="{0214DFDC-32C8-4541-863E-D514B31460CC}"/>
                </a:ext>
              </a:extLst>
            </p:cNvPr>
            <p:cNvSpPr>
              <a:spLocks noEditPoints="1"/>
            </p:cNvSpPr>
            <p:nvPr/>
          </p:nvSpPr>
          <p:spPr bwMode="auto">
            <a:xfrm>
              <a:off x="6169" y="1370"/>
              <a:ext cx="597" cy="59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51">
              <a:extLst>
                <a:ext uri="{FF2B5EF4-FFF2-40B4-BE49-F238E27FC236}">
                  <a16:creationId xmlns:a16="http://schemas.microsoft.com/office/drawing/2014/main" id="{6558E959-BF2A-8745-992F-5D0B06B66E96}"/>
                </a:ext>
              </a:extLst>
            </p:cNvPr>
            <p:cNvSpPr>
              <a:spLocks noEditPoints="1"/>
            </p:cNvSpPr>
            <p:nvPr/>
          </p:nvSpPr>
          <p:spPr bwMode="auto">
            <a:xfrm>
              <a:off x="6257" y="1458"/>
              <a:ext cx="421" cy="420"/>
            </a:xfrm>
            <a:custGeom>
              <a:avLst/>
              <a:gdLst>
                <a:gd name="T0" fmla="*/ 189 w 248"/>
                <a:gd name="T1" fmla="*/ 141 h 248"/>
                <a:gd name="T2" fmla="*/ 189 w 248"/>
                <a:gd name="T3" fmla="*/ 107 h 248"/>
                <a:gd name="T4" fmla="*/ 235 w 248"/>
                <a:gd name="T5" fmla="*/ 124 h 248"/>
                <a:gd name="T6" fmla="*/ 215 w 248"/>
                <a:gd name="T7" fmla="*/ 188 h 248"/>
                <a:gd name="T8" fmla="*/ 187 w 248"/>
                <a:gd name="T9" fmla="*/ 154 h 248"/>
                <a:gd name="T10" fmla="*/ 215 w 248"/>
                <a:gd name="T11" fmla="*/ 188 h 248"/>
                <a:gd name="T12" fmla="*/ 175 w 248"/>
                <a:gd name="T13" fmla="*/ 201 h 248"/>
                <a:gd name="T14" fmla="*/ 159 w 248"/>
                <a:gd name="T15" fmla="*/ 229 h 248"/>
                <a:gd name="T16" fmla="*/ 130 w 248"/>
                <a:gd name="T17" fmla="*/ 201 h 248"/>
                <a:gd name="T18" fmla="*/ 130 w 248"/>
                <a:gd name="T19" fmla="*/ 234 h 248"/>
                <a:gd name="T20" fmla="*/ 174 w 248"/>
                <a:gd name="T21" fmla="*/ 154 h 248"/>
                <a:gd name="T22" fmla="*/ 130 w 248"/>
                <a:gd name="T23" fmla="*/ 188 h 248"/>
                <a:gd name="T24" fmla="*/ 130 w 248"/>
                <a:gd name="T25" fmla="*/ 107 h 248"/>
                <a:gd name="T26" fmla="*/ 176 w 248"/>
                <a:gd name="T27" fmla="*/ 124 h 248"/>
                <a:gd name="T28" fmla="*/ 130 w 248"/>
                <a:gd name="T29" fmla="*/ 141 h 248"/>
                <a:gd name="T30" fmla="*/ 130 w 248"/>
                <a:gd name="T31" fmla="*/ 60 h 248"/>
                <a:gd name="T32" fmla="*/ 174 w 248"/>
                <a:gd name="T33" fmla="*/ 94 h 248"/>
                <a:gd name="T34" fmla="*/ 130 w 248"/>
                <a:gd name="T35" fmla="*/ 60 h 248"/>
                <a:gd name="T36" fmla="*/ 161 w 248"/>
                <a:gd name="T37" fmla="*/ 47 h 248"/>
                <a:gd name="T38" fmla="*/ 130 w 248"/>
                <a:gd name="T39" fmla="*/ 14 h 248"/>
                <a:gd name="T40" fmla="*/ 175 w 248"/>
                <a:gd name="T41" fmla="*/ 47 h 248"/>
                <a:gd name="T42" fmla="*/ 204 w 248"/>
                <a:gd name="T43" fmla="*/ 47 h 248"/>
                <a:gd name="T44" fmla="*/ 231 w 248"/>
                <a:gd name="T45" fmla="*/ 94 h 248"/>
                <a:gd name="T46" fmla="*/ 180 w 248"/>
                <a:gd name="T47" fmla="*/ 60 h 248"/>
                <a:gd name="T48" fmla="*/ 118 w 248"/>
                <a:gd name="T49" fmla="*/ 47 h 248"/>
                <a:gd name="T50" fmla="*/ 118 w 248"/>
                <a:gd name="T51" fmla="*/ 14 h 248"/>
                <a:gd name="T52" fmla="*/ 118 w 248"/>
                <a:gd name="T53" fmla="*/ 94 h 248"/>
                <a:gd name="T54" fmla="*/ 82 w 248"/>
                <a:gd name="T55" fmla="*/ 60 h 248"/>
                <a:gd name="T56" fmla="*/ 118 w 248"/>
                <a:gd name="T57" fmla="*/ 94 h 248"/>
                <a:gd name="T58" fmla="*/ 118 w 248"/>
                <a:gd name="T59" fmla="*/ 141 h 248"/>
                <a:gd name="T60" fmla="*/ 72 w 248"/>
                <a:gd name="T61" fmla="*/ 124 h 248"/>
                <a:gd name="T62" fmla="*/ 118 w 248"/>
                <a:gd name="T63" fmla="*/ 107 h 248"/>
                <a:gd name="T64" fmla="*/ 118 w 248"/>
                <a:gd name="T65" fmla="*/ 188 h 248"/>
                <a:gd name="T66" fmla="*/ 74 w 248"/>
                <a:gd name="T67" fmla="*/ 154 h 248"/>
                <a:gd name="T68" fmla="*/ 118 w 248"/>
                <a:gd name="T69" fmla="*/ 188 h 248"/>
                <a:gd name="T70" fmla="*/ 87 w 248"/>
                <a:gd name="T71" fmla="*/ 201 h 248"/>
                <a:gd name="T72" fmla="*/ 118 w 248"/>
                <a:gd name="T73" fmla="*/ 234 h 248"/>
                <a:gd name="T74" fmla="*/ 73 w 248"/>
                <a:gd name="T75" fmla="*/ 201 h 248"/>
                <a:gd name="T76" fmla="*/ 44 w 248"/>
                <a:gd name="T77" fmla="*/ 201 h 248"/>
                <a:gd name="T78" fmla="*/ 17 w 248"/>
                <a:gd name="T79" fmla="*/ 154 h 248"/>
                <a:gd name="T80" fmla="*/ 68 w 248"/>
                <a:gd name="T81" fmla="*/ 188 h 248"/>
                <a:gd name="T82" fmla="*/ 13 w 248"/>
                <a:gd name="T83" fmla="*/ 124 h 248"/>
                <a:gd name="T84" fmla="*/ 59 w 248"/>
                <a:gd name="T85" fmla="*/ 107 h 248"/>
                <a:gd name="T86" fmla="*/ 59 w 248"/>
                <a:gd name="T87" fmla="*/ 141 h 248"/>
                <a:gd name="T88" fmla="*/ 13 w 248"/>
                <a:gd name="T89" fmla="*/ 124 h 248"/>
                <a:gd name="T90" fmla="*/ 68 w 248"/>
                <a:gd name="T91" fmla="*/ 60 h 248"/>
                <a:gd name="T92" fmla="*/ 17 w 248"/>
                <a:gd name="T93" fmla="*/ 94 h 248"/>
                <a:gd name="T94" fmla="*/ 89 w 248"/>
                <a:gd name="T95" fmla="*/ 19 h 248"/>
                <a:gd name="T96" fmla="*/ 44 w 248"/>
                <a:gd name="T97" fmla="*/ 47 h 248"/>
                <a:gd name="T98" fmla="*/ 247 w 248"/>
                <a:gd name="T99" fmla="*/ 107 h 248"/>
                <a:gd name="T100" fmla="*/ 230 w 248"/>
                <a:gd name="T101" fmla="*/ 60 h 248"/>
                <a:gd name="T102" fmla="*/ 124 w 248"/>
                <a:gd name="T103" fmla="*/ 0 h 248"/>
                <a:gd name="T104" fmla="*/ 18 w 248"/>
                <a:gd name="T105" fmla="*/ 60 h 248"/>
                <a:gd name="T106" fmla="*/ 1 w 248"/>
                <a:gd name="T107" fmla="*/ 107 h 248"/>
                <a:gd name="T108" fmla="*/ 1 w 248"/>
                <a:gd name="T109" fmla="*/ 141 h 248"/>
                <a:gd name="T110" fmla="*/ 18 w 248"/>
                <a:gd name="T111" fmla="*/ 188 h 248"/>
                <a:gd name="T112" fmla="*/ 124 w 248"/>
                <a:gd name="T113" fmla="*/ 248 h 248"/>
                <a:gd name="T114" fmla="*/ 230 w 248"/>
                <a:gd name="T115" fmla="*/ 188 h 248"/>
                <a:gd name="T116" fmla="*/ 247 w 248"/>
                <a:gd name="T117" fmla="*/ 141 h 248"/>
                <a:gd name="T118" fmla="*/ 247 w 248"/>
                <a:gd name="T119" fmla="*/ 1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248">
                  <a:moveTo>
                    <a:pt x="234" y="141"/>
                  </a:moveTo>
                  <a:cubicBezTo>
                    <a:pt x="189" y="141"/>
                    <a:pt x="189" y="141"/>
                    <a:pt x="189" y="141"/>
                  </a:cubicBezTo>
                  <a:cubicBezTo>
                    <a:pt x="189" y="135"/>
                    <a:pt x="189" y="130"/>
                    <a:pt x="189" y="124"/>
                  </a:cubicBezTo>
                  <a:cubicBezTo>
                    <a:pt x="189" y="118"/>
                    <a:pt x="189" y="113"/>
                    <a:pt x="189" y="107"/>
                  </a:cubicBezTo>
                  <a:cubicBezTo>
                    <a:pt x="234" y="107"/>
                    <a:pt x="234" y="107"/>
                    <a:pt x="234" y="107"/>
                  </a:cubicBezTo>
                  <a:cubicBezTo>
                    <a:pt x="235" y="113"/>
                    <a:pt x="235" y="118"/>
                    <a:pt x="235" y="124"/>
                  </a:cubicBezTo>
                  <a:cubicBezTo>
                    <a:pt x="235" y="130"/>
                    <a:pt x="235" y="135"/>
                    <a:pt x="234" y="141"/>
                  </a:cubicBezTo>
                  <a:close/>
                  <a:moveTo>
                    <a:pt x="215" y="188"/>
                  </a:moveTo>
                  <a:cubicBezTo>
                    <a:pt x="180" y="188"/>
                    <a:pt x="180" y="188"/>
                    <a:pt x="180" y="188"/>
                  </a:cubicBezTo>
                  <a:cubicBezTo>
                    <a:pt x="183" y="178"/>
                    <a:pt x="186" y="166"/>
                    <a:pt x="187" y="154"/>
                  </a:cubicBezTo>
                  <a:cubicBezTo>
                    <a:pt x="231" y="154"/>
                    <a:pt x="231" y="154"/>
                    <a:pt x="231" y="154"/>
                  </a:cubicBezTo>
                  <a:cubicBezTo>
                    <a:pt x="227" y="166"/>
                    <a:pt x="222" y="178"/>
                    <a:pt x="215" y="188"/>
                  </a:cubicBezTo>
                  <a:close/>
                  <a:moveTo>
                    <a:pt x="159" y="229"/>
                  </a:moveTo>
                  <a:cubicBezTo>
                    <a:pt x="165" y="222"/>
                    <a:pt x="171" y="212"/>
                    <a:pt x="175" y="201"/>
                  </a:cubicBezTo>
                  <a:cubicBezTo>
                    <a:pt x="204" y="201"/>
                    <a:pt x="204" y="201"/>
                    <a:pt x="204" y="201"/>
                  </a:cubicBezTo>
                  <a:cubicBezTo>
                    <a:pt x="192" y="214"/>
                    <a:pt x="176" y="224"/>
                    <a:pt x="159" y="229"/>
                  </a:cubicBezTo>
                  <a:close/>
                  <a:moveTo>
                    <a:pt x="130" y="234"/>
                  </a:moveTo>
                  <a:cubicBezTo>
                    <a:pt x="130" y="201"/>
                    <a:pt x="130" y="201"/>
                    <a:pt x="130" y="201"/>
                  </a:cubicBezTo>
                  <a:cubicBezTo>
                    <a:pt x="161" y="201"/>
                    <a:pt x="161" y="201"/>
                    <a:pt x="161" y="201"/>
                  </a:cubicBezTo>
                  <a:cubicBezTo>
                    <a:pt x="153" y="219"/>
                    <a:pt x="142" y="231"/>
                    <a:pt x="130" y="234"/>
                  </a:cubicBezTo>
                  <a:close/>
                  <a:moveTo>
                    <a:pt x="130" y="154"/>
                  </a:moveTo>
                  <a:cubicBezTo>
                    <a:pt x="174" y="154"/>
                    <a:pt x="174" y="154"/>
                    <a:pt x="174" y="154"/>
                  </a:cubicBezTo>
                  <a:cubicBezTo>
                    <a:pt x="173" y="166"/>
                    <a:pt x="170" y="178"/>
                    <a:pt x="166" y="188"/>
                  </a:cubicBezTo>
                  <a:cubicBezTo>
                    <a:pt x="130" y="188"/>
                    <a:pt x="130" y="188"/>
                    <a:pt x="130" y="188"/>
                  </a:cubicBezTo>
                  <a:lnTo>
                    <a:pt x="130" y="154"/>
                  </a:lnTo>
                  <a:close/>
                  <a:moveTo>
                    <a:pt x="130" y="107"/>
                  </a:moveTo>
                  <a:cubicBezTo>
                    <a:pt x="176" y="107"/>
                    <a:pt x="176" y="107"/>
                    <a:pt x="176" y="107"/>
                  </a:cubicBezTo>
                  <a:cubicBezTo>
                    <a:pt x="176" y="113"/>
                    <a:pt x="176" y="118"/>
                    <a:pt x="176" y="124"/>
                  </a:cubicBezTo>
                  <a:cubicBezTo>
                    <a:pt x="176" y="130"/>
                    <a:pt x="176" y="135"/>
                    <a:pt x="176" y="141"/>
                  </a:cubicBezTo>
                  <a:cubicBezTo>
                    <a:pt x="130" y="141"/>
                    <a:pt x="130" y="141"/>
                    <a:pt x="130" y="141"/>
                  </a:cubicBezTo>
                  <a:lnTo>
                    <a:pt x="130" y="107"/>
                  </a:lnTo>
                  <a:close/>
                  <a:moveTo>
                    <a:pt x="130" y="60"/>
                  </a:moveTo>
                  <a:cubicBezTo>
                    <a:pt x="166" y="60"/>
                    <a:pt x="166" y="60"/>
                    <a:pt x="166" y="60"/>
                  </a:cubicBezTo>
                  <a:cubicBezTo>
                    <a:pt x="170" y="70"/>
                    <a:pt x="173" y="82"/>
                    <a:pt x="174" y="94"/>
                  </a:cubicBezTo>
                  <a:cubicBezTo>
                    <a:pt x="130" y="94"/>
                    <a:pt x="130" y="94"/>
                    <a:pt x="130" y="94"/>
                  </a:cubicBezTo>
                  <a:lnTo>
                    <a:pt x="130" y="60"/>
                  </a:lnTo>
                  <a:close/>
                  <a:moveTo>
                    <a:pt x="130" y="14"/>
                  </a:moveTo>
                  <a:cubicBezTo>
                    <a:pt x="142" y="17"/>
                    <a:pt x="153" y="29"/>
                    <a:pt x="161" y="47"/>
                  </a:cubicBezTo>
                  <a:cubicBezTo>
                    <a:pt x="130" y="47"/>
                    <a:pt x="130" y="47"/>
                    <a:pt x="130" y="47"/>
                  </a:cubicBezTo>
                  <a:lnTo>
                    <a:pt x="130" y="14"/>
                  </a:lnTo>
                  <a:close/>
                  <a:moveTo>
                    <a:pt x="204" y="47"/>
                  </a:moveTo>
                  <a:cubicBezTo>
                    <a:pt x="175" y="47"/>
                    <a:pt x="175" y="47"/>
                    <a:pt x="175" y="47"/>
                  </a:cubicBezTo>
                  <a:cubicBezTo>
                    <a:pt x="171" y="36"/>
                    <a:pt x="165" y="26"/>
                    <a:pt x="159" y="19"/>
                  </a:cubicBezTo>
                  <a:cubicBezTo>
                    <a:pt x="176" y="24"/>
                    <a:pt x="192" y="34"/>
                    <a:pt x="204" y="47"/>
                  </a:cubicBezTo>
                  <a:close/>
                  <a:moveTo>
                    <a:pt x="215" y="60"/>
                  </a:moveTo>
                  <a:cubicBezTo>
                    <a:pt x="222" y="70"/>
                    <a:pt x="227" y="82"/>
                    <a:pt x="231" y="94"/>
                  </a:cubicBezTo>
                  <a:cubicBezTo>
                    <a:pt x="187" y="94"/>
                    <a:pt x="187" y="94"/>
                    <a:pt x="187" y="94"/>
                  </a:cubicBezTo>
                  <a:cubicBezTo>
                    <a:pt x="186" y="82"/>
                    <a:pt x="183" y="70"/>
                    <a:pt x="180" y="60"/>
                  </a:cubicBezTo>
                  <a:lnTo>
                    <a:pt x="215" y="60"/>
                  </a:lnTo>
                  <a:close/>
                  <a:moveTo>
                    <a:pt x="118" y="47"/>
                  </a:moveTo>
                  <a:cubicBezTo>
                    <a:pt x="87" y="47"/>
                    <a:pt x="87" y="47"/>
                    <a:pt x="87" y="47"/>
                  </a:cubicBezTo>
                  <a:cubicBezTo>
                    <a:pt x="95" y="29"/>
                    <a:pt x="106" y="17"/>
                    <a:pt x="118" y="14"/>
                  </a:cubicBezTo>
                  <a:cubicBezTo>
                    <a:pt x="118" y="21"/>
                    <a:pt x="118" y="32"/>
                    <a:pt x="118" y="47"/>
                  </a:cubicBezTo>
                  <a:close/>
                  <a:moveTo>
                    <a:pt x="118" y="94"/>
                  </a:moveTo>
                  <a:cubicBezTo>
                    <a:pt x="74" y="94"/>
                    <a:pt x="74" y="94"/>
                    <a:pt x="74" y="94"/>
                  </a:cubicBezTo>
                  <a:cubicBezTo>
                    <a:pt x="75" y="82"/>
                    <a:pt x="78" y="70"/>
                    <a:pt x="82" y="60"/>
                  </a:cubicBezTo>
                  <a:cubicBezTo>
                    <a:pt x="118" y="60"/>
                    <a:pt x="118" y="60"/>
                    <a:pt x="118" y="60"/>
                  </a:cubicBezTo>
                  <a:cubicBezTo>
                    <a:pt x="118" y="70"/>
                    <a:pt x="118" y="82"/>
                    <a:pt x="118" y="94"/>
                  </a:cubicBezTo>
                  <a:close/>
                  <a:moveTo>
                    <a:pt x="118" y="124"/>
                  </a:moveTo>
                  <a:cubicBezTo>
                    <a:pt x="118" y="130"/>
                    <a:pt x="118" y="135"/>
                    <a:pt x="118" y="141"/>
                  </a:cubicBezTo>
                  <a:cubicBezTo>
                    <a:pt x="72" y="141"/>
                    <a:pt x="72" y="141"/>
                    <a:pt x="72" y="141"/>
                  </a:cubicBezTo>
                  <a:cubicBezTo>
                    <a:pt x="72" y="135"/>
                    <a:pt x="72" y="130"/>
                    <a:pt x="72" y="124"/>
                  </a:cubicBezTo>
                  <a:cubicBezTo>
                    <a:pt x="72" y="118"/>
                    <a:pt x="72" y="113"/>
                    <a:pt x="72" y="107"/>
                  </a:cubicBezTo>
                  <a:cubicBezTo>
                    <a:pt x="118" y="107"/>
                    <a:pt x="118" y="107"/>
                    <a:pt x="118" y="107"/>
                  </a:cubicBezTo>
                  <a:cubicBezTo>
                    <a:pt x="118" y="113"/>
                    <a:pt x="118" y="118"/>
                    <a:pt x="118" y="124"/>
                  </a:cubicBezTo>
                  <a:close/>
                  <a:moveTo>
                    <a:pt x="118" y="188"/>
                  </a:moveTo>
                  <a:cubicBezTo>
                    <a:pt x="82" y="188"/>
                    <a:pt x="82" y="188"/>
                    <a:pt x="82" y="188"/>
                  </a:cubicBezTo>
                  <a:cubicBezTo>
                    <a:pt x="78" y="178"/>
                    <a:pt x="75" y="166"/>
                    <a:pt x="74" y="154"/>
                  </a:cubicBezTo>
                  <a:cubicBezTo>
                    <a:pt x="118" y="154"/>
                    <a:pt x="118" y="154"/>
                    <a:pt x="118" y="154"/>
                  </a:cubicBezTo>
                  <a:cubicBezTo>
                    <a:pt x="118" y="166"/>
                    <a:pt x="118" y="178"/>
                    <a:pt x="118" y="188"/>
                  </a:cubicBezTo>
                  <a:close/>
                  <a:moveTo>
                    <a:pt x="118" y="234"/>
                  </a:moveTo>
                  <a:cubicBezTo>
                    <a:pt x="106" y="231"/>
                    <a:pt x="95" y="219"/>
                    <a:pt x="87" y="201"/>
                  </a:cubicBezTo>
                  <a:cubicBezTo>
                    <a:pt x="118" y="201"/>
                    <a:pt x="118" y="201"/>
                    <a:pt x="118" y="201"/>
                  </a:cubicBezTo>
                  <a:cubicBezTo>
                    <a:pt x="118" y="216"/>
                    <a:pt x="118" y="227"/>
                    <a:pt x="118" y="234"/>
                  </a:cubicBezTo>
                  <a:close/>
                  <a:moveTo>
                    <a:pt x="44" y="201"/>
                  </a:moveTo>
                  <a:cubicBezTo>
                    <a:pt x="73" y="201"/>
                    <a:pt x="73" y="201"/>
                    <a:pt x="73" y="201"/>
                  </a:cubicBezTo>
                  <a:cubicBezTo>
                    <a:pt x="77" y="212"/>
                    <a:pt x="83" y="222"/>
                    <a:pt x="89" y="229"/>
                  </a:cubicBezTo>
                  <a:cubicBezTo>
                    <a:pt x="72" y="224"/>
                    <a:pt x="56" y="214"/>
                    <a:pt x="44" y="201"/>
                  </a:cubicBezTo>
                  <a:close/>
                  <a:moveTo>
                    <a:pt x="33" y="188"/>
                  </a:moveTo>
                  <a:cubicBezTo>
                    <a:pt x="26" y="178"/>
                    <a:pt x="21" y="166"/>
                    <a:pt x="17" y="154"/>
                  </a:cubicBezTo>
                  <a:cubicBezTo>
                    <a:pt x="61" y="154"/>
                    <a:pt x="61" y="154"/>
                    <a:pt x="61" y="154"/>
                  </a:cubicBezTo>
                  <a:cubicBezTo>
                    <a:pt x="62" y="166"/>
                    <a:pt x="65" y="178"/>
                    <a:pt x="68" y="188"/>
                  </a:cubicBezTo>
                  <a:lnTo>
                    <a:pt x="33" y="188"/>
                  </a:lnTo>
                  <a:close/>
                  <a:moveTo>
                    <a:pt x="13" y="124"/>
                  </a:moveTo>
                  <a:cubicBezTo>
                    <a:pt x="13" y="118"/>
                    <a:pt x="13" y="113"/>
                    <a:pt x="14" y="107"/>
                  </a:cubicBezTo>
                  <a:cubicBezTo>
                    <a:pt x="59" y="107"/>
                    <a:pt x="59" y="107"/>
                    <a:pt x="59" y="107"/>
                  </a:cubicBezTo>
                  <a:cubicBezTo>
                    <a:pt x="59" y="113"/>
                    <a:pt x="59" y="118"/>
                    <a:pt x="59" y="124"/>
                  </a:cubicBezTo>
                  <a:cubicBezTo>
                    <a:pt x="59" y="130"/>
                    <a:pt x="59" y="135"/>
                    <a:pt x="59" y="141"/>
                  </a:cubicBezTo>
                  <a:cubicBezTo>
                    <a:pt x="14" y="141"/>
                    <a:pt x="14" y="141"/>
                    <a:pt x="14" y="141"/>
                  </a:cubicBezTo>
                  <a:cubicBezTo>
                    <a:pt x="13" y="135"/>
                    <a:pt x="13" y="130"/>
                    <a:pt x="13" y="124"/>
                  </a:cubicBezTo>
                  <a:close/>
                  <a:moveTo>
                    <a:pt x="33" y="60"/>
                  </a:moveTo>
                  <a:cubicBezTo>
                    <a:pt x="68" y="60"/>
                    <a:pt x="68" y="60"/>
                    <a:pt x="68" y="60"/>
                  </a:cubicBezTo>
                  <a:cubicBezTo>
                    <a:pt x="65" y="70"/>
                    <a:pt x="62" y="82"/>
                    <a:pt x="61" y="94"/>
                  </a:cubicBezTo>
                  <a:cubicBezTo>
                    <a:pt x="17" y="94"/>
                    <a:pt x="17" y="94"/>
                    <a:pt x="17" y="94"/>
                  </a:cubicBezTo>
                  <a:cubicBezTo>
                    <a:pt x="21" y="82"/>
                    <a:pt x="26" y="70"/>
                    <a:pt x="33" y="60"/>
                  </a:cubicBezTo>
                  <a:close/>
                  <a:moveTo>
                    <a:pt x="89" y="19"/>
                  </a:moveTo>
                  <a:cubicBezTo>
                    <a:pt x="83" y="26"/>
                    <a:pt x="77" y="36"/>
                    <a:pt x="73" y="47"/>
                  </a:cubicBezTo>
                  <a:cubicBezTo>
                    <a:pt x="44" y="47"/>
                    <a:pt x="44" y="47"/>
                    <a:pt x="44" y="47"/>
                  </a:cubicBezTo>
                  <a:cubicBezTo>
                    <a:pt x="56" y="34"/>
                    <a:pt x="72" y="24"/>
                    <a:pt x="89" y="19"/>
                  </a:cubicBezTo>
                  <a:close/>
                  <a:moveTo>
                    <a:pt x="247" y="107"/>
                  </a:moveTo>
                  <a:cubicBezTo>
                    <a:pt x="246" y="103"/>
                    <a:pt x="245" y="98"/>
                    <a:pt x="244" y="94"/>
                  </a:cubicBezTo>
                  <a:cubicBezTo>
                    <a:pt x="241" y="82"/>
                    <a:pt x="236" y="70"/>
                    <a:pt x="230" y="60"/>
                  </a:cubicBezTo>
                  <a:cubicBezTo>
                    <a:pt x="227" y="55"/>
                    <a:pt x="224" y="51"/>
                    <a:pt x="221" y="47"/>
                  </a:cubicBezTo>
                  <a:cubicBezTo>
                    <a:pt x="198" y="18"/>
                    <a:pt x="163" y="0"/>
                    <a:pt x="124" y="0"/>
                  </a:cubicBezTo>
                  <a:cubicBezTo>
                    <a:pt x="85" y="0"/>
                    <a:pt x="50" y="18"/>
                    <a:pt x="27" y="47"/>
                  </a:cubicBezTo>
                  <a:cubicBezTo>
                    <a:pt x="24" y="51"/>
                    <a:pt x="21" y="55"/>
                    <a:pt x="18" y="60"/>
                  </a:cubicBezTo>
                  <a:cubicBezTo>
                    <a:pt x="12" y="70"/>
                    <a:pt x="7" y="82"/>
                    <a:pt x="4" y="94"/>
                  </a:cubicBezTo>
                  <a:cubicBezTo>
                    <a:pt x="3" y="98"/>
                    <a:pt x="2" y="103"/>
                    <a:pt x="1" y="107"/>
                  </a:cubicBezTo>
                  <a:cubicBezTo>
                    <a:pt x="0" y="113"/>
                    <a:pt x="0" y="118"/>
                    <a:pt x="0" y="124"/>
                  </a:cubicBezTo>
                  <a:cubicBezTo>
                    <a:pt x="0" y="130"/>
                    <a:pt x="0" y="135"/>
                    <a:pt x="1" y="141"/>
                  </a:cubicBezTo>
                  <a:cubicBezTo>
                    <a:pt x="2" y="145"/>
                    <a:pt x="3" y="150"/>
                    <a:pt x="4" y="154"/>
                  </a:cubicBezTo>
                  <a:cubicBezTo>
                    <a:pt x="7" y="166"/>
                    <a:pt x="12" y="178"/>
                    <a:pt x="18" y="188"/>
                  </a:cubicBezTo>
                  <a:cubicBezTo>
                    <a:pt x="21" y="193"/>
                    <a:pt x="24" y="197"/>
                    <a:pt x="27" y="201"/>
                  </a:cubicBezTo>
                  <a:cubicBezTo>
                    <a:pt x="50" y="230"/>
                    <a:pt x="85" y="248"/>
                    <a:pt x="124" y="248"/>
                  </a:cubicBezTo>
                  <a:cubicBezTo>
                    <a:pt x="163" y="248"/>
                    <a:pt x="198" y="230"/>
                    <a:pt x="221" y="201"/>
                  </a:cubicBezTo>
                  <a:cubicBezTo>
                    <a:pt x="224" y="197"/>
                    <a:pt x="227" y="193"/>
                    <a:pt x="230" y="188"/>
                  </a:cubicBezTo>
                  <a:cubicBezTo>
                    <a:pt x="236" y="178"/>
                    <a:pt x="241" y="166"/>
                    <a:pt x="244" y="154"/>
                  </a:cubicBezTo>
                  <a:cubicBezTo>
                    <a:pt x="245" y="150"/>
                    <a:pt x="246" y="145"/>
                    <a:pt x="247" y="141"/>
                  </a:cubicBezTo>
                  <a:cubicBezTo>
                    <a:pt x="248" y="135"/>
                    <a:pt x="248" y="130"/>
                    <a:pt x="248" y="124"/>
                  </a:cubicBezTo>
                  <a:cubicBezTo>
                    <a:pt x="248" y="118"/>
                    <a:pt x="248" y="113"/>
                    <a:pt x="247" y="10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TextBox 87">
            <a:extLst>
              <a:ext uri="{FF2B5EF4-FFF2-40B4-BE49-F238E27FC236}">
                <a16:creationId xmlns:a16="http://schemas.microsoft.com/office/drawing/2014/main" id="{3235E3AC-4BEF-2A45-AE58-C9ABD85E8B32}"/>
              </a:ext>
            </a:extLst>
          </p:cNvPr>
          <p:cNvSpPr txBox="1"/>
          <p:nvPr userDrawn="1"/>
        </p:nvSpPr>
        <p:spPr>
          <a:xfrm>
            <a:off x="41428" y="3995122"/>
            <a:ext cx="1133809" cy="276999"/>
          </a:xfrm>
          <a:prstGeom prst="rect">
            <a:avLst/>
          </a:prstGeom>
          <a:noFill/>
        </p:spPr>
        <p:txBody>
          <a:bodyPr wrap="square" rtlCol="0">
            <a:spAutoFit/>
          </a:bodyPr>
          <a:lstStyle/>
          <a:p>
            <a:pPr algn="ctr"/>
            <a:r>
              <a:rPr lang="en-US" sz="1200" dirty="0">
                <a:latin typeface="Georgia" panose="02040502050405020303" pitchFamily="18" charset="0"/>
              </a:rPr>
              <a:t>TV</a:t>
            </a:r>
          </a:p>
        </p:txBody>
      </p:sp>
      <p:sp>
        <p:nvSpPr>
          <p:cNvPr id="89" name="TextBox 88">
            <a:extLst>
              <a:ext uri="{FF2B5EF4-FFF2-40B4-BE49-F238E27FC236}">
                <a16:creationId xmlns:a16="http://schemas.microsoft.com/office/drawing/2014/main" id="{6922CDCB-19E2-294A-B60E-40740508078D}"/>
              </a:ext>
            </a:extLst>
          </p:cNvPr>
          <p:cNvSpPr txBox="1"/>
          <p:nvPr userDrawn="1"/>
        </p:nvSpPr>
        <p:spPr>
          <a:xfrm>
            <a:off x="860117" y="3995122"/>
            <a:ext cx="1626114" cy="276999"/>
          </a:xfrm>
          <a:prstGeom prst="rect">
            <a:avLst/>
          </a:prstGeom>
          <a:noFill/>
        </p:spPr>
        <p:txBody>
          <a:bodyPr wrap="square" rtlCol="0">
            <a:spAutoFit/>
          </a:bodyPr>
          <a:lstStyle/>
          <a:p>
            <a:pPr algn="ctr"/>
            <a:r>
              <a:rPr lang="en-US" sz="1200" dirty="0">
                <a:latin typeface="Georgia" panose="02040502050405020303" pitchFamily="18" charset="0"/>
              </a:rPr>
              <a:t>Unique users</a:t>
            </a:r>
          </a:p>
        </p:txBody>
      </p:sp>
      <p:sp>
        <p:nvSpPr>
          <p:cNvPr id="90" name="TextBox 89">
            <a:extLst>
              <a:ext uri="{FF2B5EF4-FFF2-40B4-BE49-F238E27FC236}">
                <a16:creationId xmlns:a16="http://schemas.microsoft.com/office/drawing/2014/main" id="{72AD06D4-B56F-C24D-AB84-90C0F718F2F5}"/>
              </a:ext>
            </a:extLst>
          </p:cNvPr>
          <p:cNvSpPr txBox="1"/>
          <p:nvPr userDrawn="1"/>
        </p:nvSpPr>
        <p:spPr>
          <a:xfrm>
            <a:off x="2196712" y="3995122"/>
            <a:ext cx="1133809" cy="276999"/>
          </a:xfrm>
          <a:prstGeom prst="rect">
            <a:avLst/>
          </a:prstGeom>
          <a:noFill/>
        </p:spPr>
        <p:txBody>
          <a:bodyPr wrap="square" rtlCol="0">
            <a:spAutoFit/>
          </a:bodyPr>
          <a:lstStyle/>
          <a:p>
            <a:pPr algn="ctr"/>
            <a:r>
              <a:rPr lang="en-US" sz="1200" dirty="0">
                <a:latin typeface="Georgia" panose="02040502050405020303" pitchFamily="18" charset="0"/>
              </a:rPr>
              <a:t>Video plays</a:t>
            </a:r>
          </a:p>
        </p:txBody>
      </p:sp>
      <p:sp>
        <p:nvSpPr>
          <p:cNvPr id="91" name="TextBox 90">
            <a:extLst>
              <a:ext uri="{FF2B5EF4-FFF2-40B4-BE49-F238E27FC236}">
                <a16:creationId xmlns:a16="http://schemas.microsoft.com/office/drawing/2014/main" id="{68013A04-5A3C-7B49-AC61-89DDD1834650}"/>
              </a:ext>
            </a:extLst>
          </p:cNvPr>
          <p:cNvSpPr txBox="1"/>
          <p:nvPr userDrawn="1"/>
        </p:nvSpPr>
        <p:spPr>
          <a:xfrm>
            <a:off x="3051198" y="3995122"/>
            <a:ext cx="1624244" cy="276999"/>
          </a:xfrm>
          <a:prstGeom prst="rect">
            <a:avLst/>
          </a:prstGeom>
          <a:noFill/>
        </p:spPr>
        <p:txBody>
          <a:bodyPr wrap="square" rtlCol="0">
            <a:spAutoFit/>
          </a:bodyPr>
          <a:lstStyle/>
          <a:p>
            <a:pPr algn="ctr"/>
            <a:r>
              <a:rPr lang="en-US" sz="1200" dirty="0">
                <a:latin typeface="Georgia" panose="02040502050405020303" pitchFamily="18" charset="0"/>
              </a:rPr>
              <a:t>Web</a:t>
            </a:r>
          </a:p>
        </p:txBody>
      </p:sp>
      <p:sp>
        <p:nvSpPr>
          <p:cNvPr id="92" name="TextBox 91">
            <a:extLst>
              <a:ext uri="{FF2B5EF4-FFF2-40B4-BE49-F238E27FC236}">
                <a16:creationId xmlns:a16="http://schemas.microsoft.com/office/drawing/2014/main" id="{D5ADD6A7-B2F0-2248-AF5E-399C361DBFB9}"/>
              </a:ext>
            </a:extLst>
          </p:cNvPr>
          <p:cNvSpPr txBox="1"/>
          <p:nvPr userDrawn="1"/>
        </p:nvSpPr>
        <p:spPr>
          <a:xfrm>
            <a:off x="4386837" y="3995122"/>
            <a:ext cx="1133809" cy="276999"/>
          </a:xfrm>
          <a:prstGeom prst="rect">
            <a:avLst/>
          </a:prstGeom>
          <a:noFill/>
        </p:spPr>
        <p:txBody>
          <a:bodyPr wrap="square" rtlCol="0">
            <a:spAutoFit/>
          </a:bodyPr>
          <a:lstStyle/>
          <a:p>
            <a:pPr algn="ctr"/>
            <a:r>
              <a:rPr lang="en-US" sz="1200" dirty="0" err="1">
                <a:latin typeface="Georgia" panose="02040502050405020303" pitchFamily="18" charset="0"/>
              </a:rPr>
              <a:t>Wifi</a:t>
            </a:r>
            <a:endParaRPr lang="en-US" sz="1200" dirty="0">
              <a:latin typeface="Georgia" panose="02040502050405020303" pitchFamily="18" charset="0"/>
            </a:endParaRPr>
          </a:p>
        </p:txBody>
      </p:sp>
      <p:sp>
        <p:nvSpPr>
          <p:cNvPr id="93" name="TextBox 92">
            <a:extLst>
              <a:ext uri="{FF2B5EF4-FFF2-40B4-BE49-F238E27FC236}">
                <a16:creationId xmlns:a16="http://schemas.microsoft.com/office/drawing/2014/main" id="{3C62C279-B56F-4B4C-B40C-3F893218B04C}"/>
              </a:ext>
            </a:extLst>
          </p:cNvPr>
          <p:cNvSpPr txBox="1"/>
          <p:nvPr userDrawn="1"/>
        </p:nvSpPr>
        <p:spPr>
          <a:xfrm>
            <a:off x="5228939" y="3995122"/>
            <a:ext cx="1632736" cy="276999"/>
          </a:xfrm>
          <a:prstGeom prst="rect">
            <a:avLst/>
          </a:prstGeom>
          <a:noFill/>
        </p:spPr>
        <p:txBody>
          <a:bodyPr wrap="square" rtlCol="0">
            <a:spAutoFit/>
          </a:bodyPr>
          <a:lstStyle/>
          <a:p>
            <a:pPr algn="ctr"/>
            <a:r>
              <a:rPr lang="en-US" sz="1200" dirty="0">
                <a:latin typeface="Georgia" panose="02040502050405020303" pitchFamily="18" charset="0"/>
              </a:rPr>
              <a:t>Zoom</a:t>
            </a:r>
          </a:p>
        </p:txBody>
      </p:sp>
      <p:grpSp>
        <p:nvGrpSpPr>
          <p:cNvPr id="94" name="Group 124">
            <a:extLst>
              <a:ext uri="{FF2B5EF4-FFF2-40B4-BE49-F238E27FC236}">
                <a16:creationId xmlns:a16="http://schemas.microsoft.com/office/drawing/2014/main" id="{88050457-1C65-FF43-9E4B-62FCAC80E0E7}"/>
              </a:ext>
            </a:extLst>
          </p:cNvPr>
          <p:cNvGrpSpPr>
            <a:grpSpLocks noChangeAspect="1"/>
          </p:cNvGrpSpPr>
          <p:nvPr userDrawn="1"/>
        </p:nvGrpSpPr>
        <p:grpSpPr bwMode="auto">
          <a:xfrm>
            <a:off x="3618944" y="4348220"/>
            <a:ext cx="510295" cy="509530"/>
            <a:chOff x="3156" y="3047"/>
            <a:chExt cx="667" cy="666"/>
          </a:xfrm>
          <a:solidFill>
            <a:schemeClr val="tx1"/>
          </a:solidFill>
        </p:grpSpPr>
        <p:sp>
          <p:nvSpPr>
            <p:cNvPr id="95" name="Freeform 125">
              <a:extLst>
                <a:ext uri="{FF2B5EF4-FFF2-40B4-BE49-F238E27FC236}">
                  <a16:creationId xmlns:a16="http://schemas.microsoft.com/office/drawing/2014/main" id="{01FB6B20-D157-004C-8D8F-6C0A4BB4AC15}"/>
                </a:ext>
              </a:extLst>
            </p:cNvPr>
            <p:cNvSpPr>
              <a:spLocks/>
            </p:cNvSpPr>
            <p:nvPr/>
          </p:nvSpPr>
          <p:spPr bwMode="auto">
            <a:xfrm>
              <a:off x="3442" y="3259"/>
              <a:ext cx="95" cy="242"/>
            </a:xfrm>
            <a:custGeom>
              <a:avLst/>
              <a:gdLst>
                <a:gd name="T0" fmla="*/ 95 w 95"/>
                <a:gd name="T1" fmla="*/ 6 h 242"/>
                <a:gd name="T2" fmla="*/ 17 w 95"/>
                <a:gd name="T3" fmla="*/ 242 h 242"/>
                <a:gd name="T4" fmla="*/ 0 w 95"/>
                <a:gd name="T5" fmla="*/ 236 h 242"/>
                <a:gd name="T6" fmla="*/ 78 w 95"/>
                <a:gd name="T7" fmla="*/ 0 h 242"/>
                <a:gd name="T8" fmla="*/ 95 w 95"/>
                <a:gd name="T9" fmla="*/ 6 h 242"/>
              </a:gdLst>
              <a:ahLst/>
              <a:cxnLst>
                <a:cxn ang="0">
                  <a:pos x="T0" y="T1"/>
                </a:cxn>
                <a:cxn ang="0">
                  <a:pos x="T2" y="T3"/>
                </a:cxn>
                <a:cxn ang="0">
                  <a:pos x="T4" y="T5"/>
                </a:cxn>
                <a:cxn ang="0">
                  <a:pos x="T6" y="T7"/>
                </a:cxn>
                <a:cxn ang="0">
                  <a:pos x="T8" y="T9"/>
                </a:cxn>
              </a:cxnLst>
              <a:rect l="0" t="0" r="r" b="b"/>
              <a:pathLst>
                <a:path w="95" h="242">
                  <a:moveTo>
                    <a:pt x="95" y="6"/>
                  </a:moveTo>
                  <a:lnTo>
                    <a:pt x="17" y="242"/>
                  </a:lnTo>
                  <a:lnTo>
                    <a:pt x="0" y="236"/>
                  </a:lnTo>
                  <a:lnTo>
                    <a:pt x="78" y="0"/>
                  </a:lnTo>
                  <a:lnTo>
                    <a:pt x="95"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26">
              <a:extLst>
                <a:ext uri="{FF2B5EF4-FFF2-40B4-BE49-F238E27FC236}">
                  <a16:creationId xmlns:a16="http://schemas.microsoft.com/office/drawing/2014/main" id="{4E27286E-3A70-0F4F-8E67-B80191C93DE1}"/>
                </a:ext>
              </a:extLst>
            </p:cNvPr>
            <p:cNvSpPr>
              <a:spLocks/>
            </p:cNvSpPr>
            <p:nvPr/>
          </p:nvSpPr>
          <p:spPr bwMode="auto">
            <a:xfrm>
              <a:off x="3304" y="3291"/>
              <a:ext cx="93" cy="178"/>
            </a:xfrm>
            <a:custGeom>
              <a:avLst/>
              <a:gdLst>
                <a:gd name="T0" fmla="*/ 93 w 93"/>
                <a:gd name="T1" fmla="*/ 168 h 178"/>
                <a:gd name="T2" fmla="*/ 28 w 93"/>
                <a:gd name="T3" fmla="*/ 89 h 178"/>
                <a:gd name="T4" fmla="*/ 93 w 93"/>
                <a:gd name="T5" fmla="*/ 10 h 178"/>
                <a:gd name="T6" fmla="*/ 85 w 93"/>
                <a:gd name="T7" fmla="*/ 0 h 178"/>
                <a:gd name="T8" fmla="*/ 0 w 93"/>
                <a:gd name="T9" fmla="*/ 85 h 178"/>
                <a:gd name="T10" fmla="*/ 0 w 93"/>
                <a:gd name="T11" fmla="*/ 93 h 178"/>
                <a:gd name="T12" fmla="*/ 85 w 93"/>
                <a:gd name="T13" fmla="*/ 178 h 178"/>
                <a:gd name="T14" fmla="*/ 93 w 93"/>
                <a:gd name="T15" fmla="*/ 168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78">
                  <a:moveTo>
                    <a:pt x="93" y="168"/>
                  </a:moveTo>
                  <a:lnTo>
                    <a:pt x="28" y="89"/>
                  </a:lnTo>
                  <a:lnTo>
                    <a:pt x="93" y="10"/>
                  </a:lnTo>
                  <a:lnTo>
                    <a:pt x="85" y="0"/>
                  </a:lnTo>
                  <a:lnTo>
                    <a:pt x="0" y="85"/>
                  </a:lnTo>
                  <a:lnTo>
                    <a:pt x="0" y="93"/>
                  </a:lnTo>
                  <a:lnTo>
                    <a:pt x="85" y="178"/>
                  </a:lnTo>
                  <a:lnTo>
                    <a:pt x="93"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27">
              <a:extLst>
                <a:ext uri="{FF2B5EF4-FFF2-40B4-BE49-F238E27FC236}">
                  <a16:creationId xmlns:a16="http://schemas.microsoft.com/office/drawing/2014/main" id="{203D8A7E-DA86-0C4C-81DC-EC605037A443}"/>
                </a:ext>
              </a:extLst>
            </p:cNvPr>
            <p:cNvSpPr>
              <a:spLocks/>
            </p:cNvSpPr>
            <p:nvPr/>
          </p:nvSpPr>
          <p:spPr bwMode="auto">
            <a:xfrm>
              <a:off x="3582" y="3291"/>
              <a:ext cx="93" cy="178"/>
            </a:xfrm>
            <a:custGeom>
              <a:avLst/>
              <a:gdLst>
                <a:gd name="T0" fmla="*/ 0 w 93"/>
                <a:gd name="T1" fmla="*/ 10 h 178"/>
                <a:gd name="T2" fmla="*/ 65 w 93"/>
                <a:gd name="T3" fmla="*/ 89 h 178"/>
                <a:gd name="T4" fmla="*/ 0 w 93"/>
                <a:gd name="T5" fmla="*/ 168 h 178"/>
                <a:gd name="T6" fmla="*/ 8 w 93"/>
                <a:gd name="T7" fmla="*/ 178 h 178"/>
                <a:gd name="T8" fmla="*/ 93 w 93"/>
                <a:gd name="T9" fmla="*/ 93 h 178"/>
                <a:gd name="T10" fmla="*/ 93 w 93"/>
                <a:gd name="T11" fmla="*/ 85 h 178"/>
                <a:gd name="T12" fmla="*/ 8 w 93"/>
                <a:gd name="T13" fmla="*/ 0 h 178"/>
                <a:gd name="T14" fmla="*/ 0 w 93"/>
                <a:gd name="T15" fmla="*/ 1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78">
                  <a:moveTo>
                    <a:pt x="0" y="10"/>
                  </a:moveTo>
                  <a:lnTo>
                    <a:pt x="65" y="89"/>
                  </a:lnTo>
                  <a:lnTo>
                    <a:pt x="0" y="168"/>
                  </a:lnTo>
                  <a:lnTo>
                    <a:pt x="8" y="178"/>
                  </a:lnTo>
                  <a:lnTo>
                    <a:pt x="93" y="93"/>
                  </a:lnTo>
                  <a:lnTo>
                    <a:pt x="93" y="85"/>
                  </a:lnTo>
                  <a:lnTo>
                    <a:pt x="8"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128">
              <a:extLst>
                <a:ext uri="{FF2B5EF4-FFF2-40B4-BE49-F238E27FC236}">
                  <a16:creationId xmlns:a16="http://schemas.microsoft.com/office/drawing/2014/main" id="{FC0FC7D8-8937-C049-9E6C-2A2EC7FFB1DA}"/>
                </a:ext>
              </a:extLst>
            </p:cNvPr>
            <p:cNvSpPr>
              <a:spLocks noEditPoints="1"/>
            </p:cNvSpPr>
            <p:nvPr/>
          </p:nvSpPr>
          <p:spPr bwMode="auto">
            <a:xfrm>
              <a:off x="3156" y="3047"/>
              <a:ext cx="667" cy="666"/>
            </a:xfrm>
            <a:custGeom>
              <a:avLst/>
              <a:gdLst>
                <a:gd name="T0" fmla="*/ 176 w 352"/>
                <a:gd name="T1" fmla="*/ 6 h 352"/>
                <a:gd name="T2" fmla="*/ 346 w 352"/>
                <a:gd name="T3" fmla="*/ 176 h 352"/>
                <a:gd name="T4" fmla="*/ 176 w 352"/>
                <a:gd name="T5" fmla="*/ 347 h 352"/>
                <a:gd name="T6" fmla="*/ 5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6" y="82"/>
                    <a:pt x="346" y="176"/>
                  </a:cubicBezTo>
                  <a:cubicBezTo>
                    <a:pt x="346" y="270"/>
                    <a:pt x="270" y="347"/>
                    <a:pt x="176" y="347"/>
                  </a:cubicBezTo>
                  <a:cubicBezTo>
                    <a:pt x="82" y="347"/>
                    <a:pt x="5" y="270"/>
                    <a:pt x="5" y="176"/>
                  </a:cubicBezTo>
                  <a:cubicBezTo>
                    <a:pt x="5"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9" name="Group 131">
            <a:extLst>
              <a:ext uri="{FF2B5EF4-FFF2-40B4-BE49-F238E27FC236}">
                <a16:creationId xmlns:a16="http://schemas.microsoft.com/office/drawing/2014/main" id="{27BADDC0-28B4-E14E-B9CE-A10C21A1B766}"/>
              </a:ext>
            </a:extLst>
          </p:cNvPr>
          <p:cNvGrpSpPr>
            <a:grpSpLocks noChangeAspect="1"/>
          </p:cNvGrpSpPr>
          <p:nvPr userDrawn="1"/>
        </p:nvGrpSpPr>
        <p:grpSpPr bwMode="auto">
          <a:xfrm>
            <a:off x="4710866" y="4348220"/>
            <a:ext cx="510294" cy="509530"/>
            <a:chOff x="4241" y="3096"/>
            <a:chExt cx="667" cy="666"/>
          </a:xfrm>
          <a:solidFill>
            <a:schemeClr val="tx1"/>
          </a:solidFill>
        </p:grpSpPr>
        <p:sp>
          <p:nvSpPr>
            <p:cNvPr id="100" name="Freeform 132">
              <a:extLst>
                <a:ext uri="{FF2B5EF4-FFF2-40B4-BE49-F238E27FC236}">
                  <a16:creationId xmlns:a16="http://schemas.microsoft.com/office/drawing/2014/main" id="{6ACB9C65-B9A2-8D4F-884F-3DB4C77D2BE7}"/>
                </a:ext>
              </a:extLst>
            </p:cNvPr>
            <p:cNvSpPr>
              <a:spLocks/>
            </p:cNvSpPr>
            <p:nvPr/>
          </p:nvSpPr>
          <p:spPr bwMode="auto">
            <a:xfrm>
              <a:off x="4466" y="3378"/>
              <a:ext cx="216" cy="89"/>
            </a:xfrm>
            <a:custGeom>
              <a:avLst/>
              <a:gdLst>
                <a:gd name="T0" fmla="*/ 0 w 114"/>
                <a:gd name="T1" fmla="*/ 41 h 47"/>
                <a:gd name="T2" fmla="*/ 6 w 114"/>
                <a:gd name="T3" fmla="*/ 47 h 47"/>
                <a:gd name="T4" fmla="*/ 108 w 114"/>
                <a:gd name="T5" fmla="*/ 47 h 47"/>
                <a:gd name="T6" fmla="*/ 114 w 114"/>
                <a:gd name="T7" fmla="*/ 41 h 47"/>
                <a:gd name="T8" fmla="*/ 0 w 114"/>
                <a:gd name="T9" fmla="*/ 41 h 47"/>
              </a:gdLst>
              <a:ahLst/>
              <a:cxnLst>
                <a:cxn ang="0">
                  <a:pos x="T0" y="T1"/>
                </a:cxn>
                <a:cxn ang="0">
                  <a:pos x="T2" y="T3"/>
                </a:cxn>
                <a:cxn ang="0">
                  <a:pos x="T4" y="T5"/>
                </a:cxn>
                <a:cxn ang="0">
                  <a:pos x="T6" y="T7"/>
                </a:cxn>
                <a:cxn ang="0">
                  <a:pos x="T8" y="T9"/>
                </a:cxn>
              </a:cxnLst>
              <a:rect l="0" t="0" r="r" b="b"/>
              <a:pathLst>
                <a:path w="114" h="47">
                  <a:moveTo>
                    <a:pt x="0" y="41"/>
                  </a:moveTo>
                  <a:cubicBezTo>
                    <a:pt x="6" y="47"/>
                    <a:pt x="6" y="47"/>
                    <a:pt x="6" y="47"/>
                  </a:cubicBezTo>
                  <a:cubicBezTo>
                    <a:pt x="34" y="19"/>
                    <a:pt x="80" y="19"/>
                    <a:pt x="108" y="47"/>
                  </a:cubicBezTo>
                  <a:cubicBezTo>
                    <a:pt x="114" y="41"/>
                    <a:pt x="114" y="41"/>
                    <a:pt x="114" y="41"/>
                  </a:cubicBezTo>
                  <a:cubicBezTo>
                    <a:pt x="84" y="0"/>
                    <a:pt x="30" y="0"/>
                    <a:pt x="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133">
              <a:extLst>
                <a:ext uri="{FF2B5EF4-FFF2-40B4-BE49-F238E27FC236}">
                  <a16:creationId xmlns:a16="http://schemas.microsoft.com/office/drawing/2014/main" id="{D4501B57-DF2B-8448-A005-13DD26958601}"/>
                </a:ext>
              </a:extLst>
            </p:cNvPr>
            <p:cNvSpPr>
              <a:spLocks/>
            </p:cNvSpPr>
            <p:nvPr/>
          </p:nvSpPr>
          <p:spPr bwMode="auto">
            <a:xfrm>
              <a:off x="4393" y="3259"/>
              <a:ext cx="363" cy="132"/>
            </a:xfrm>
            <a:custGeom>
              <a:avLst/>
              <a:gdLst>
                <a:gd name="T0" fmla="*/ 192 w 192"/>
                <a:gd name="T1" fmla="*/ 65 h 70"/>
                <a:gd name="T2" fmla="*/ 0 w 192"/>
                <a:gd name="T3" fmla="*/ 65 h 70"/>
                <a:gd name="T4" fmla="*/ 5 w 192"/>
                <a:gd name="T5" fmla="*/ 70 h 70"/>
                <a:gd name="T6" fmla="*/ 187 w 192"/>
                <a:gd name="T7" fmla="*/ 70 h 70"/>
              </a:gdLst>
              <a:ahLst/>
              <a:cxnLst>
                <a:cxn ang="0">
                  <a:pos x="T0" y="T1"/>
                </a:cxn>
                <a:cxn ang="0">
                  <a:pos x="T2" y="T3"/>
                </a:cxn>
                <a:cxn ang="0">
                  <a:pos x="T4" y="T5"/>
                </a:cxn>
                <a:cxn ang="0">
                  <a:pos x="T6" y="T7"/>
                </a:cxn>
              </a:cxnLst>
              <a:rect l="0" t="0" r="r" b="b"/>
              <a:pathLst>
                <a:path w="192" h="70">
                  <a:moveTo>
                    <a:pt x="192" y="65"/>
                  </a:moveTo>
                  <a:cubicBezTo>
                    <a:pt x="144" y="0"/>
                    <a:pt x="48" y="0"/>
                    <a:pt x="0" y="65"/>
                  </a:cubicBezTo>
                  <a:cubicBezTo>
                    <a:pt x="5" y="70"/>
                    <a:pt x="5" y="70"/>
                    <a:pt x="5" y="70"/>
                  </a:cubicBezTo>
                  <a:cubicBezTo>
                    <a:pt x="55" y="20"/>
                    <a:pt x="137" y="20"/>
                    <a:pt x="187" y="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Oval 134">
              <a:extLst>
                <a:ext uri="{FF2B5EF4-FFF2-40B4-BE49-F238E27FC236}">
                  <a16:creationId xmlns:a16="http://schemas.microsoft.com/office/drawing/2014/main" id="{4794D009-5EE1-DE45-B652-5BE27BECCEEA}"/>
                </a:ext>
              </a:extLst>
            </p:cNvPr>
            <p:cNvSpPr>
              <a:spLocks noChangeArrowheads="1"/>
            </p:cNvSpPr>
            <p:nvPr/>
          </p:nvSpPr>
          <p:spPr bwMode="auto">
            <a:xfrm>
              <a:off x="4537" y="3493"/>
              <a:ext cx="75" cy="76"/>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135">
              <a:extLst>
                <a:ext uri="{FF2B5EF4-FFF2-40B4-BE49-F238E27FC236}">
                  <a16:creationId xmlns:a16="http://schemas.microsoft.com/office/drawing/2014/main" id="{169B5FC0-7C67-DA4A-A8EB-C0E15B783A76}"/>
                </a:ext>
              </a:extLst>
            </p:cNvPr>
            <p:cNvSpPr>
              <a:spLocks noEditPoints="1"/>
            </p:cNvSpPr>
            <p:nvPr/>
          </p:nvSpPr>
          <p:spPr bwMode="auto">
            <a:xfrm>
              <a:off x="4241" y="3096"/>
              <a:ext cx="667" cy="666"/>
            </a:xfrm>
            <a:custGeom>
              <a:avLst/>
              <a:gdLst>
                <a:gd name="T0" fmla="*/ 176 w 352"/>
                <a:gd name="T1" fmla="*/ 6 h 352"/>
                <a:gd name="T2" fmla="*/ 346 w 352"/>
                <a:gd name="T3" fmla="*/ 176 h 352"/>
                <a:gd name="T4" fmla="*/ 176 w 352"/>
                <a:gd name="T5" fmla="*/ 347 h 352"/>
                <a:gd name="T6" fmla="*/ 5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6" y="82"/>
                    <a:pt x="346" y="176"/>
                  </a:cubicBezTo>
                  <a:cubicBezTo>
                    <a:pt x="346" y="270"/>
                    <a:pt x="270" y="347"/>
                    <a:pt x="176" y="347"/>
                  </a:cubicBezTo>
                  <a:cubicBezTo>
                    <a:pt x="82" y="347"/>
                    <a:pt x="5" y="270"/>
                    <a:pt x="5" y="176"/>
                  </a:cubicBezTo>
                  <a:cubicBezTo>
                    <a:pt x="5"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4" name="Group 138">
            <a:extLst>
              <a:ext uri="{FF2B5EF4-FFF2-40B4-BE49-F238E27FC236}">
                <a16:creationId xmlns:a16="http://schemas.microsoft.com/office/drawing/2014/main" id="{81918575-2E23-D241-ACBA-C0D75D855B12}"/>
              </a:ext>
            </a:extLst>
          </p:cNvPr>
          <p:cNvGrpSpPr>
            <a:grpSpLocks noChangeAspect="1"/>
          </p:cNvGrpSpPr>
          <p:nvPr userDrawn="1"/>
        </p:nvGrpSpPr>
        <p:grpSpPr bwMode="auto">
          <a:xfrm>
            <a:off x="5790774" y="4348220"/>
            <a:ext cx="510295" cy="509530"/>
            <a:chOff x="5226" y="3045"/>
            <a:chExt cx="667" cy="666"/>
          </a:xfrm>
          <a:solidFill>
            <a:schemeClr val="tx1"/>
          </a:solidFill>
        </p:grpSpPr>
        <p:sp>
          <p:nvSpPr>
            <p:cNvPr id="105" name="Freeform 139">
              <a:extLst>
                <a:ext uri="{FF2B5EF4-FFF2-40B4-BE49-F238E27FC236}">
                  <a16:creationId xmlns:a16="http://schemas.microsoft.com/office/drawing/2014/main" id="{90401B4C-4645-EE43-A4E2-61BB111ADBD8}"/>
                </a:ext>
              </a:extLst>
            </p:cNvPr>
            <p:cNvSpPr>
              <a:spLocks noEditPoints="1"/>
            </p:cNvSpPr>
            <p:nvPr/>
          </p:nvSpPr>
          <p:spPr bwMode="auto">
            <a:xfrm>
              <a:off x="5226" y="3045"/>
              <a:ext cx="667"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140">
              <a:extLst>
                <a:ext uri="{FF2B5EF4-FFF2-40B4-BE49-F238E27FC236}">
                  <a16:creationId xmlns:a16="http://schemas.microsoft.com/office/drawing/2014/main" id="{E6FFA0AF-9885-B241-BFFB-03513A4D332F}"/>
                </a:ext>
              </a:extLst>
            </p:cNvPr>
            <p:cNvSpPr>
              <a:spLocks noEditPoints="1"/>
            </p:cNvSpPr>
            <p:nvPr/>
          </p:nvSpPr>
          <p:spPr bwMode="auto">
            <a:xfrm>
              <a:off x="5393" y="3211"/>
              <a:ext cx="242" cy="243"/>
            </a:xfrm>
            <a:custGeom>
              <a:avLst/>
              <a:gdLst>
                <a:gd name="T0" fmla="*/ 64 w 128"/>
                <a:gd name="T1" fmla="*/ 16 h 128"/>
                <a:gd name="T2" fmla="*/ 112 w 128"/>
                <a:gd name="T3" fmla="*/ 64 h 128"/>
                <a:gd name="T4" fmla="*/ 64 w 128"/>
                <a:gd name="T5" fmla="*/ 112 h 128"/>
                <a:gd name="T6" fmla="*/ 16 w 128"/>
                <a:gd name="T7" fmla="*/ 64 h 128"/>
                <a:gd name="T8" fmla="*/ 64 w 128"/>
                <a:gd name="T9" fmla="*/ 16 h 128"/>
                <a:gd name="T10" fmla="*/ 64 w 128"/>
                <a:gd name="T11" fmla="*/ 0 h 128"/>
                <a:gd name="T12" fmla="*/ 0 w 128"/>
                <a:gd name="T13" fmla="*/ 64 h 128"/>
                <a:gd name="T14" fmla="*/ 64 w 128"/>
                <a:gd name="T15" fmla="*/ 128 h 128"/>
                <a:gd name="T16" fmla="*/ 128 w 128"/>
                <a:gd name="T17" fmla="*/ 64 h 128"/>
                <a:gd name="T18" fmla="*/ 64 w 128"/>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16"/>
                  </a:moveTo>
                  <a:cubicBezTo>
                    <a:pt x="90" y="16"/>
                    <a:pt x="112" y="38"/>
                    <a:pt x="112" y="64"/>
                  </a:cubicBezTo>
                  <a:cubicBezTo>
                    <a:pt x="112" y="90"/>
                    <a:pt x="90" y="112"/>
                    <a:pt x="64" y="112"/>
                  </a:cubicBezTo>
                  <a:cubicBezTo>
                    <a:pt x="38" y="112"/>
                    <a:pt x="16" y="90"/>
                    <a:pt x="16" y="64"/>
                  </a:cubicBezTo>
                  <a:cubicBezTo>
                    <a:pt x="16" y="38"/>
                    <a:pt x="38" y="16"/>
                    <a:pt x="64" y="16"/>
                  </a:cubicBezTo>
                  <a:moveTo>
                    <a:pt x="64" y="0"/>
                  </a:moveTo>
                  <a:cubicBezTo>
                    <a:pt x="29" y="0"/>
                    <a:pt x="0" y="29"/>
                    <a:pt x="0" y="64"/>
                  </a:cubicBezTo>
                  <a:cubicBezTo>
                    <a:pt x="0" y="99"/>
                    <a:pt x="29" y="128"/>
                    <a:pt x="64" y="128"/>
                  </a:cubicBezTo>
                  <a:cubicBezTo>
                    <a:pt x="99" y="128"/>
                    <a:pt x="128" y="99"/>
                    <a:pt x="128" y="64"/>
                  </a:cubicBezTo>
                  <a:cubicBezTo>
                    <a:pt x="128" y="29"/>
                    <a:pt x="99" y="0"/>
                    <a:pt x="6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141">
              <a:extLst>
                <a:ext uri="{FF2B5EF4-FFF2-40B4-BE49-F238E27FC236}">
                  <a16:creationId xmlns:a16="http://schemas.microsoft.com/office/drawing/2014/main" id="{6D150D78-AABF-A34E-9615-6487F3DB7BE0}"/>
                </a:ext>
              </a:extLst>
            </p:cNvPr>
            <p:cNvSpPr>
              <a:spLocks/>
            </p:cNvSpPr>
            <p:nvPr/>
          </p:nvSpPr>
          <p:spPr bwMode="auto">
            <a:xfrm>
              <a:off x="5605" y="3423"/>
              <a:ext cx="121" cy="121"/>
            </a:xfrm>
            <a:custGeom>
              <a:avLst/>
              <a:gdLst>
                <a:gd name="T0" fmla="*/ 30 w 121"/>
                <a:gd name="T1" fmla="*/ 0 h 121"/>
                <a:gd name="T2" fmla="*/ 121 w 121"/>
                <a:gd name="T3" fmla="*/ 91 h 121"/>
                <a:gd name="T4" fmla="*/ 91 w 121"/>
                <a:gd name="T5" fmla="*/ 121 h 121"/>
                <a:gd name="T6" fmla="*/ 0 w 121"/>
                <a:gd name="T7" fmla="*/ 31 h 121"/>
                <a:gd name="T8" fmla="*/ 0 w 121"/>
                <a:gd name="T9" fmla="*/ 16 h 121"/>
                <a:gd name="T10" fmla="*/ 15 w 121"/>
                <a:gd name="T11" fmla="*/ 0 h 121"/>
                <a:gd name="T12" fmla="*/ 30 w 121"/>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21" h="121">
                  <a:moveTo>
                    <a:pt x="30" y="0"/>
                  </a:moveTo>
                  <a:lnTo>
                    <a:pt x="121" y="91"/>
                  </a:lnTo>
                  <a:lnTo>
                    <a:pt x="91" y="121"/>
                  </a:lnTo>
                  <a:lnTo>
                    <a:pt x="0" y="31"/>
                  </a:lnTo>
                  <a:lnTo>
                    <a:pt x="0" y="16"/>
                  </a:lnTo>
                  <a:lnTo>
                    <a:pt x="15" y="0"/>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Rectangle 142">
              <a:extLst>
                <a:ext uri="{FF2B5EF4-FFF2-40B4-BE49-F238E27FC236}">
                  <a16:creationId xmlns:a16="http://schemas.microsoft.com/office/drawing/2014/main" id="{22F48AF6-F1D2-3240-90E1-A05C3CC64CC3}"/>
                </a:ext>
              </a:extLst>
            </p:cNvPr>
            <p:cNvSpPr>
              <a:spLocks noChangeArrowheads="1"/>
            </p:cNvSpPr>
            <p:nvPr/>
          </p:nvSpPr>
          <p:spPr bwMode="auto">
            <a:xfrm>
              <a:off x="5453" y="3321"/>
              <a:ext cx="122" cy="2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9" name="Rectangle 143">
              <a:extLst>
                <a:ext uri="{FF2B5EF4-FFF2-40B4-BE49-F238E27FC236}">
                  <a16:creationId xmlns:a16="http://schemas.microsoft.com/office/drawing/2014/main" id="{44554C8A-19B4-894E-B070-22AB066F47C6}"/>
                </a:ext>
              </a:extLst>
            </p:cNvPr>
            <p:cNvSpPr>
              <a:spLocks noChangeArrowheads="1"/>
            </p:cNvSpPr>
            <p:nvPr/>
          </p:nvSpPr>
          <p:spPr bwMode="auto">
            <a:xfrm>
              <a:off x="5503" y="3272"/>
              <a:ext cx="22" cy="12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10" name="Group 110">
            <a:extLst>
              <a:ext uri="{FF2B5EF4-FFF2-40B4-BE49-F238E27FC236}">
                <a16:creationId xmlns:a16="http://schemas.microsoft.com/office/drawing/2014/main" id="{1570CF2D-E0C5-EB46-9213-0B6695E9386C}"/>
              </a:ext>
            </a:extLst>
          </p:cNvPr>
          <p:cNvGrpSpPr>
            <a:grpSpLocks noChangeAspect="1"/>
          </p:cNvGrpSpPr>
          <p:nvPr userDrawn="1"/>
        </p:nvGrpSpPr>
        <p:grpSpPr bwMode="auto">
          <a:xfrm>
            <a:off x="1419557" y="4348220"/>
            <a:ext cx="510295" cy="509530"/>
            <a:chOff x="1472" y="3130"/>
            <a:chExt cx="667" cy="666"/>
          </a:xfrm>
          <a:solidFill>
            <a:schemeClr val="tx1"/>
          </a:solidFill>
        </p:grpSpPr>
        <p:sp>
          <p:nvSpPr>
            <p:cNvPr id="111" name="Freeform 111">
              <a:extLst>
                <a:ext uri="{FF2B5EF4-FFF2-40B4-BE49-F238E27FC236}">
                  <a16:creationId xmlns:a16="http://schemas.microsoft.com/office/drawing/2014/main" id="{8C5A75AA-C644-CE42-996D-00607DAE3F89}"/>
                </a:ext>
              </a:extLst>
            </p:cNvPr>
            <p:cNvSpPr>
              <a:spLocks/>
            </p:cNvSpPr>
            <p:nvPr/>
          </p:nvSpPr>
          <p:spPr bwMode="auto">
            <a:xfrm>
              <a:off x="1885" y="3389"/>
              <a:ext cx="123" cy="118"/>
            </a:xfrm>
            <a:custGeom>
              <a:avLst/>
              <a:gdLst>
                <a:gd name="T0" fmla="*/ 89 w 123"/>
                <a:gd name="T1" fmla="*/ 72 h 118"/>
                <a:gd name="T2" fmla="*/ 102 w 123"/>
                <a:gd name="T3" fmla="*/ 114 h 118"/>
                <a:gd name="T4" fmla="*/ 97 w 123"/>
                <a:gd name="T5" fmla="*/ 118 h 118"/>
                <a:gd name="T6" fmla="*/ 63 w 123"/>
                <a:gd name="T7" fmla="*/ 91 h 118"/>
                <a:gd name="T8" fmla="*/ 30 w 123"/>
                <a:gd name="T9" fmla="*/ 114 h 118"/>
                <a:gd name="T10" fmla="*/ 27 w 123"/>
                <a:gd name="T11" fmla="*/ 118 h 118"/>
                <a:gd name="T12" fmla="*/ 23 w 123"/>
                <a:gd name="T13" fmla="*/ 114 h 118"/>
                <a:gd name="T14" fmla="*/ 27 w 123"/>
                <a:gd name="T15" fmla="*/ 99 h 118"/>
                <a:gd name="T16" fmla="*/ 36 w 123"/>
                <a:gd name="T17" fmla="*/ 72 h 118"/>
                <a:gd name="T18" fmla="*/ 0 w 123"/>
                <a:gd name="T19" fmla="*/ 48 h 118"/>
                <a:gd name="T20" fmla="*/ 2 w 123"/>
                <a:gd name="T21" fmla="*/ 42 h 118"/>
                <a:gd name="T22" fmla="*/ 46 w 123"/>
                <a:gd name="T23" fmla="*/ 42 h 118"/>
                <a:gd name="T24" fmla="*/ 59 w 123"/>
                <a:gd name="T25" fmla="*/ 0 h 118"/>
                <a:gd name="T26" fmla="*/ 64 w 123"/>
                <a:gd name="T27" fmla="*/ 0 h 118"/>
                <a:gd name="T28" fmla="*/ 80 w 123"/>
                <a:gd name="T29" fmla="*/ 42 h 118"/>
                <a:gd name="T30" fmla="*/ 121 w 123"/>
                <a:gd name="T31" fmla="*/ 42 h 118"/>
                <a:gd name="T32" fmla="*/ 123 w 123"/>
                <a:gd name="T33" fmla="*/ 48 h 118"/>
                <a:gd name="T34" fmla="*/ 89 w 123"/>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18">
                  <a:moveTo>
                    <a:pt x="89" y="72"/>
                  </a:moveTo>
                  <a:lnTo>
                    <a:pt x="102" y="114"/>
                  </a:lnTo>
                  <a:lnTo>
                    <a:pt x="97" y="118"/>
                  </a:lnTo>
                  <a:lnTo>
                    <a:pt x="63" y="91"/>
                  </a:lnTo>
                  <a:lnTo>
                    <a:pt x="30" y="114"/>
                  </a:lnTo>
                  <a:lnTo>
                    <a:pt x="27" y="118"/>
                  </a:lnTo>
                  <a:lnTo>
                    <a:pt x="23" y="114"/>
                  </a:lnTo>
                  <a:lnTo>
                    <a:pt x="27" y="99"/>
                  </a:lnTo>
                  <a:lnTo>
                    <a:pt x="36" y="72"/>
                  </a:lnTo>
                  <a:lnTo>
                    <a:pt x="0" y="48"/>
                  </a:lnTo>
                  <a:lnTo>
                    <a:pt x="2" y="42"/>
                  </a:lnTo>
                  <a:lnTo>
                    <a:pt x="46" y="42"/>
                  </a:lnTo>
                  <a:lnTo>
                    <a:pt x="59" y="0"/>
                  </a:lnTo>
                  <a:lnTo>
                    <a:pt x="64" y="0"/>
                  </a:lnTo>
                  <a:lnTo>
                    <a:pt x="80" y="42"/>
                  </a:lnTo>
                  <a:lnTo>
                    <a:pt x="121" y="42"/>
                  </a:lnTo>
                  <a:lnTo>
                    <a:pt x="123" y="48"/>
                  </a:lnTo>
                  <a:lnTo>
                    <a:pt x="89"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112" name="Freeform 112">
              <a:extLst>
                <a:ext uri="{FF2B5EF4-FFF2-40B4-BE49-F238E27FC236}">
                  <a16:creationId xmlns:a16="http://schemas.microsoft.com/office/drawing/2014/main" id="{2592D7ED-68FB-3A40-BED9-E5B6812F2780}"/>
                </a:ext>
              </a:extLst>
            </p:cNvPr>
            <p:cNvSpPr>
              <a:spLocks/>
            </p:cNvSpPr>
            <p:nvPr/>
          </p:nvSpPr>
          <p:spPr bwMode="auto">
            <a:xfrm>
              <a:off x="1885" y="3389"/>
              <a:ext cx="123" cy="118"/>
            </a:xfrm>
            <a:custGeom>
              <a:avLst/>
              <a:gdLst>
                <a:gd name="T0" fmla="*/ 89 w 123"/>
                <a:gd name="T1" fmla="*/ 72 h 118"/>
                <a:gd name="T2" fmla="*/ 102 w 123"/>
                <a:gd name="T3" fmla="*/ 114 h 118"/>
                <a:gd name="T4" fmla="*/ 97 w 123"/>
                <a:gd name="T5" fmla="*/ 118 h 118"/>
                <a:gd name="T6" fmla="*/ 63 w 123"/>
                <a:gd name="T7" fmla="*/ 91 h 118"/>
                <a:gd name="T8" fmla="*/ 30 w 123"/>
                <a:gd name="T9" fmla="*/ 114 h 118"/>
                <a:gd name="T10" fmla="*/ 27 w 123"/>
                <a:gd name="T11" fmla="*/ 118 h 118"/>
                <a:gd name="T12" fmla="*/ 23 w 123"/>
                <a:gd name="T13" fmla="*/ 114 h 118"/>
                <a:gd name="T14" fmla="*/ 27 w 123"/>
                <a:gd name="T15" fmla="*/ 99 h 118"/>
                <a:gd name="T16" fmla="*/ 36 w 123"/>
                <a:gd name="T17" fmla="*/ 72 h 118"/>
                <a:gd name="T18" fmla="*/ 0 w 123"/>
                <a:gd name="T19" fmla="*/ 48 h 118"/>
                <a:gd name="T20" fmla="*/ 2 w 123"/>
                <a:gd name="T21" fmla="*/ 42 h 118"/>
                <a:gd name="T22" fmla="*/ 46 w 123"/>
                <a:gd name="T23" fmla="*/ 42 h 118"/>
                <a:gd name="T24" fmla="*/ 59 w 123"/>
                <a:gd name="T25" fmla="*/ 0 h 118"/>
                <a:gd name="T26" fmla="*/ 64 w 123"/>
                <a:gd name="T27" fmla="*/ 0 h 118"/>
                <a:gd name="T28" fmla="*/ 80 w 123"/>
                <a:gd name="T29" fmla="*/ 42 h 118"/>
                <a:gd name="T30" fmla="*/ 121 w 123"/>
                <a:gd name="T31" fmla="*/ 42 h 118"/>
                <a:gd name="T32" fmla="*/ 123 w 123"/>
                <a:gd name="T33" fmla="*/ 48 h 118"/>
                <a:gd name="T34" fmla="*/ 89 w 123"/>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18">
                  <a:moveTo>
                    <a:pt x="89" y="72"/>
                  </a:moveTo>
                  <a:lnTo>
                    <a:pt x="102" y="114"/>
                  </a:lnTo>
                  <a:lnTo>
                    <a:pt x="97" y="118"/>
                  </a:lnTo>
                  <a:lnTo>
                    <a:pt x="63" y="91"/>
                  </a:lnTo>
                  <a:lnTo>
                    <a:pt x="30" y="114"/>
                  </a:lnTo>
                  <a:lnTo>
                    <a:pt x="27" y="118"/>
                  </a:lnTo>
                  <a:lnTo>
                    <a:pt x="23" y="114"/>
                  </a:lnTo>
                  <a:lnTo>
                    <a:pt x="27" y="99"/>
                  </a:lnTo>
                  <a:lnTo>
                    <a:pt x="36" y="72"/>
                  </a:lnTo>
                  <a:lnTo>
                    <a:pt x="0" y="48"/>
                  </a:lnTo>
                  <a:lnTo>
                    <a:pt x="2" y="42"/>
                  </a:lnTo>
                  <a:lnTo>
                    <a:pt x="46" y="42"/>
                  </a:lnTo>
                  <a:lnTo>
                    <a:pt x="59" y="0"/>
                  </a:lnTo>
                  <a:lnTo>
                    <a:pt x="64" y="0"/>
                  </a:lnTo>
                  <a:lnTo>
                    <a:pt x="80" y="42"/>
                  </a:lnTo>
                  <a:lnTo>
                    <a:pt x="121" y="42"/>
                  </a:lnTo>
                  <a:lnTo>
                    <a:pt x="123" y="48"/>
                  </a:lnTo>
                  <a:lnTo>
                    <a:pt x="89"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113" name="Freeform 113">
              <a:extLst>
                <a:ext uri="{FF2B5EF4-FFF2-40B4-BE49-F238E27FC236}">
                  <a16:creationId xmlns:a16="http://schemas.microsoft.com/office/drawing/2014/main" id="{A9B382A1-BB4F-EC49-BFE4-4581C13CBD40}"/>
                </a:ext>
              </a:extLst>
            </p:cNvPr>
            <p:cNvSpPr>
              <a:spLocks noEditPoints="1"/>
            </p:cNvSpPr>
            <p:nvPr/>
          </p:nvSpPr>
          <p:spPr bwMode="auto">
            <a:xfrm>
              <a:off x="1472" y="3130"/>
              <a:ext cx="667"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114" name="Freeform 114">
              <a:extLst>
                <a:ext uri="{FF2B5EF4-FFF2-40B4-BE49-F238E27FC236}">
                  <a16:creationId xmlns:a16="http://schemas.microsoft.com/office/drawing/2014/main" id="{5B6CA31E-54E6-B442-9AF9-B4F0566F3688}"/>
                </a:ext>
              </a:extLst>
            </p:cNvPr>
            <p:cNvSpPr>
              <a:spLocks/>
            </p:cNvSpPr>
            <p:nvPr/>
          </p:nvSpPr>
          <p:spPr bwMode="auto">
            <a:xfrm>
              <a:off x="1743" y="3298"/>
              <a:ext cx="123" cy="131"/>
            </a:xfrm>
            <a:custGeom>
              <a:avLst/>
              <a:gdLst>
                <a:gd name="T0" fmla="*/ 32 w 65"/>
                <a:gd name="T1" fmla="*/ 69 h 69"/>
                <a:gd name="T2" fmla="*/ 65 w 65"/>
                <a:gd name="T3" fmla="*/ 32 h 69"/>
                <a:gd name="T4" fmla="*/ 32 w 65"/>
                <a:gd name="T5" fmla="*/ 0 h 69"/>
                <a:gd name="T6" fmla="*/ 0 w 65"/>
                <a:gd name="T7" fmla="*/ 32 h 69"/>
                <a:gd name="T8" fmla="*/ 32 w 65"/>
                <a:gd name="T9" fmla="*/ 69 h 69"/>
              </a:gdLst>
              <a:ahLst/>
              <a:cxnLst>
                <a:cxn ang="0">
                  <a:pos x="T0" y="T1"/>
                </a:cxn>
                <a:cxn ang="0">
                  <a:pos x="T2" y="T3"/>
                </a:cxn>
                <a:cxn ang="0">
                  <a:pos x="T4" y="T5"/>
                </a:cxn>
                <a:cxn ang="0">
                  <a:pos x="T6" y="T7"/>
                </a:cxn>
                <a:cxn ang="0">
                  <a:pos x="T8" y="T9"/>
                </a:cxn>
              </a:cxnLst>
              <a:rect l="0" t="0" r="r" b="b"/>
              <a:pathLst>
                <a:path w="65" h="69">
                  <a:moveTo>
                    <a:pt x="32" y="69"/>
                  </a:moveTo>
                  <a:cubicBezTo>
                    <a:pt x="47" y="69"/>
                    <a:pt x="65" y="53"/>
                    <a:pt x="65" y="32"/>
                  </a:cubicBezTo>
                  <a:cubicBezTo>
                    <a:pt x="65" y="12"/>
                    <a:pt x="53" y="0"/>
                    <a:pt x="32" y="0"/>
                  </a:cubicBezTo>
                  <a:cubicBezTo>
                    <a:pt x="12" y="0"/>
                    <a:pt x="0" y="12"/>
                    <a:pt x="0" y="32"/>
                  </a:cubicBezTo>
                  <a:cubicBezTo>
                    <a:pt x="0" y="53"/>
                    <a:pt x="19" y="69"/>
                    <a:pt x="32"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115" name="Freeform 115">
              <a:extLst>
                <a:ext uri="{FF2B5EF4-FFF2-40B4-BE49-F238E27FC236}">
                  <a16:creationId xmlns:a16="http://schemas.microsoft.com/office/drawing/2014/main" id="{BA046FF4-B7C0-F549-92A6-9976D4342831}"/>
                </a:ext>
              </a:extLst>
            </p:cNvPr>
            <p:cNvSpPr>
              <a:spLocks/>
            </p:cNvSpPr>
            <p:nvPr/>
          </p:nvSpPr>
          <p:spPr bwMode="auto">
            <a:xfrm>
              <a:off x="1667" y="3457"/>
              <a:ext cx="273" cy="161"/>
            </a:xfrm>
            <a:custGeom>
              <a:avLst/>
              <a:gdLst>
                <a:gd name="T0" fmla="*/ 144 w 144"/>
                <a:gd name="T1" fmla="*/ 77 h 85"/>
                <a:gd name="T2" fmla="*/ 138 w 144"/>
                <a:gd name="T3" fmla="*/ 85 h 85"/>
                <a:gd name="T4" fmla="*/ 7 w 144"/>
                <a:gd name="T5" fmla="*/ 85 h 85"/>
                <a:gd name="T6" fmla="*/ 0 w 144"/>
                <a:gd name="T7" fmla="*/ 77 h 85"/>
                <a:gd name="T8" fmla="*/ 15 w 144"/>
                <a:gd name="T9" fmla="*/ 15 h 85"/>
                <a:gd name="T10" fmla="*/ 22 w 144"/>
                <a:gd name="T11" fmla="*/ 8 h 85"/>
                <a:gd name="T12" fmla="*/ 72 w 144"/>
                <a:gd name="T13" fmla="*/ 0 h 85"/>
                <a:gd name="T14" fmla="*/ 98 w 144"/>
                <a:gd name="T15" fmla="*/ 2 h 85"/>
                <a:gd name="T16" fmla="*/ 136 w 144"/>
                <a:gd name="T17" fmla="*/ 44 h 85"/>
                <a:gd name="T18" fmla="*/ 144 w 144"/>
                <a:gd name="T19"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85">
                  <a:moveTo>
                    <a:pt x="144" y="77"/>
                  </a:moveTo>
                  <a:cubicBezTo>
                    <a:pt x="138" y="85"/>
                    <a:pt x="138" y="85"/>
                    <a:pt x="138" y="85"/>
                  </a:cubicBezTo>
                  <a:cubicBezTo>
                    <a:pt x="7" y="85"/>
                    <a:pt x="7" y="85"/>
                    <a:pt x="7" y="85"/>
                  </a:cubicBezTo>
                  <a:cubicBezTo>
                    <a:pt x="0" y="77"/>
                    <a:pt x="0" y="77"/>
                    <a:pt x="0" y="77"/>
                  </a:cubicBezTo>
                  <a:cubicBezTo>
                    <a:pt x="15" y="15"/>
                    <a:pt x="15" y="15"/>
                    <a:pt x="15" y="15"/>
                  </a:cubicBezTo>
                  <a:cubicBezTo>
                    <a:pt x="22" y="8"/>
                    <a:pt x="22" y="8"/>
                    <a:pt x="22" y="8"/>
                  </a:cubicBezTo>
                  <a:cubicBezTo>
                    <a:pt x="38" y="3"/>
                    <a:pt x="55" y="0"/>
                    <a:pt x="72" y="0"/>
                  </a:cubicBezTo>
                  <a:cubicBezTo>
                    <a:pt x="81" y="0"/>
                    <a:pt x="89" y="1"/>
                    <a:pt x="98" y="2"/>
                  </a:cubicBezTo>
                  <a:cubicBezTo>
                    <a:pt x="101" y="23"/>
                    <a:pt x="116" y="40"/>
                    <a:pt x="136" y="44"/>
                  </a:cubicBezTo>
                  <a:lnTo>
                    <a:pt x="144"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grpSp>
        <p:nvGrpSpPr>
          <p:cNvPr id="116" name="Group 118">
            <a:extLst>
              <a:ext uri="{FF2B5EF4-FFF2-40B4-BE49-F238E27FC236}">
                <a16:creationId xmlns:a16="http://schemas.microsoft.com/office/drawing/2014/main" id="{F522B02B-A830-0743-B288-57C2428996C2}"/>
              </a:ext>
            </a:extLst>
          </p:cNvPr>
          <p:cNvGrpSpPr>
            <a:grpSpLocks noChangeAspect="1"/>
          </p:cNvGrpSpPr>
          <p:nvPr userDrawn="1"/>
        </p:nvGrpSpPr>
        <p:grpSpPr bwMode="auto">
          <a:xfrm>
            <a:off x="2508854" y="4348220"/>
            <a:ext cx="510294" cy="509530"/>
            <a:chOff x="2279" y="3031"/>
            <a:chExt cx="667" cy="666"/>
          </a:xfrm>
          <a:solidFill>
            <a:schemeClr val="tx1"/>
          </a:solidFill>
        </p:grpSpPr>
        <p:sp>
          <p:nvSpPr>
            <p:cNvPr id="117" name="Freeform 119">
              <a:extLst>
                <a:ext uri="{FF2B5EF4-FFF2-40B4-BE49-F238E27FC236}">
                  <a16:creationId xmlns:a16="http://schemas.microsoft.com/office/drawing/2014/main" id="{84B2BE61-5902-C145-805F-0100EA6F581F}"/>
                </a:ext>
              </a:extLst>
            </p:cNvPr>
            <p:cNvSpPr>
              <a:spLocks noEditPoints="1"/>
            </p:cNvSpPr>
            <p:nvPr/>
          </p:nvSpPr>
          <p:spPr bwMode="auto">
            <a:xfrm>
              <a:off x="2279" y="3031"/>
              <a:ext cx="667"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120">
              <a:extLst>
                <a:ext uri="{FF2B5EF4-FFF2-40B4-BE49-F238E27FC236}">
                  <a16:creationId xmlns:a16="http://schemas.microsoft.com/office/drawing/2014/main" id="{E11B12B6-4B70-7945-9DB8-E3042B2061C0}"/>
                </a:ext>
              </a:extLst>
            </p:cNvPr>
            <p:cNvSpPr>
              <a:spLocks/>
            </p:cNvSpPr>
            <p:nvPr/>
          </p:nvSpPr>
          <p:spPr bwMode="auto">
            <a:xfrm>
              <a:off x="2542" y="3305"/>
              <a:ext cx="141" cy="118"/>
            </a:xfrm>
            <a:custGeom>
              <a:avLst/>
              <a:gdLst>
                <a:gd name="T0" fmla="*/ 141 w 141"/>
                <a:gd name="T1" fmla="*/ 55 h 118"/>
                <a:gd name="T2" fmla="*/ 6 w 141"/>
                <a:gd name="T3" fmla="*/ 0 h 118"/>
                <a:gd name="T4" fmla="*/ 0 w 141"/>
                <a:gd name="T5" fmla="*/ 4 h 118"/>
                <a:gd name="T6" fmla="*/ 0 w 141"/>
                <a:gd name="T7" fmla="*/ 114 h 118"/>
                <a:gd name="T8" fmla="*/ 6 w 141"/>
                <a:gd name="T9" fmla="*/ 118 h 118"/>
                <a:gd name="T10" fmla="*/ 141 w 141"/>
                <a:gd name="T11" fmla="*/ 63 h 118"/>
                <a:gd name="T12" fmla="*/ 141 w 141"/>
                <a:gd name="T13" fmla="*/ 55 h 118"/>
              </a:gdLst>
              <a:ahLst/>
              <a:cxnLst>
                <a:cxn ang="0">
                  <a:pos x="T0" y="T1"/>
                </a:cxn>
                <a:cxn ang="0">
                  <a:pos x="T2" y="T3"/>
                </a:cxn>
                <a:cxn ang="0">
                  <a:pos x="T4" y="T5"/>
                </a:cxn>
                <a:cxn ang="0">
                  <a:pos x="T6" y="T7"/>
                </a:cxn>
                <a:cxn ang="0">
                  <a:pos x="T8" y="T9"/>
                </a:cxn>
                <a:cxn ang="0">
                  <a:pos x="T10" y="T11"/>
                </a:cxn>
                <a:cxn ang="0">
                  <a:pos x="T12" y="T13"/>
                </a:cxn>
              </a:cxnLst>
              <a:rect l="0" t="0" r="r" b="b"/>
              <a:pathLst>
                <a:path w="141" h="118">
                  <a:moveTo>
                    <a:pt x="141" y="55"/>
                  </a:moveTo>
                  <a:lnTo>
                    <a:pt x="6" y="0"/>
                  </a:lnTo>
                  <a:lnTo>
                    <a:pt x="0" y="4"/>
                  </a:lnTo>
                  <a:lnTo>
                    <a:pt x="0" y="114"/>
                  </a:lnTo>
                  <a:lnTo>
                    <a:pt x="6" y="118"/>
                  </a:lnTo>
                  <a:lnTo>
                    <a:pt x="141" y="63"/>
                  </a:lnTo>
                  <a:lnTo>
                    <a:pt x="141"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121">
              <a:extLst>
                <a:ext uri="{FF2B5EF4-FFF2-40B4-BE49-F238E27FC236}">
                  <a16:creationId xmlns:a16="http://schemas.microsoft.com/office/drawing/2014/main" id="{65A0FB92-33F2-7043-B9F2-107DF7DC329B}"/>
                </a:ext>
              </a:extLst>
            </p:cNvPr>
            <p:cNvSpPr>
              <a:spLocks noEditPoints="1"/>
            </p:cNvSpPr>
            <p:nvPr/>
          </p:nvSpPr>
          <p:spPr bwMode="auto">
            <a:xfrm>
              <a:off x="2429" y="3228"/>
              <a:ext cx="367" cy="272"/>
            </a:xfrm>
            <a:custGeom>
              <a:avLst/>
              <a:gdLst>
                <a:gd name="T0" fmla="*/ 343 w 367"/>
                <a:gd name="T1" fmla="*/ 0 h 272"/>
                <a:gd name="T2" fmla="*/ 24 w 367"/>
                <a:gd name="T3" fmla="*/ 0 h 272"/>
                <a:gd name="T4" fmla="*/ 0 w 367"/>
                <a:gd name="T5" fmla="*/ 24 h 272"/>
                <a:gd name="T6" fmla="*/ 0 w 367"/>
                <a:gd name="T7" fmla="*/ 248 h 272"/>
                <a:gd name="T8" fmla="*/ 24 w 367"/>
                <a:gd name="T9" fmla="*/ 272 h 272"/>
                <a:gd name="T10" fmla="*/ 343 w 367"/>
                <a:gd name="T11" fmla="*/ 272 h 272"/>
                <a:gd name="T12" fmla="*/ 367 w 367"/>
                <a:gd name="T13" fmla="*/ 248 h 272"/>
                <a:gd name="T14" fmla="*/ 367 w 367"/>
                <a:gd name="T15" fmla="*/ 24 h 272"/>
                <a:gd name="T16" fmla="*/ 343 w 367"/>
                <a:gd name="T17" fmla="*/ 0 h 272"/>
                <a:gd name="T18" fmla="*/ 335 w 367"/>
                <a:gd name="T19" fmla="*/ 242 h 272"/>
                <a:gd name="T20" fmla="*/ 32 w 367"/>
                <a:gd name="T21" fmla="*/ 242 h 272"/>
                <a:gd name="T22" fmla="*/ 32 w 367"/>
                <a:gd name="T23" fmla="*/ 32 h 272"/>
                <a:gd name="T24" fmla="*/ 335 w 367"/>
                <a:gd name="T25" fmla="*/ 32 h 272"/>
                <a:gd name="T26" fmla="*/ 335 w 367"/>
                <a:gd name="T27" fmla="*/ 24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272">
                  <a:moveTo>
                    <a:pt x="343" y="0"/>
                  </a:moveTo>
                  <a:lnTo>
                    <a:pt x="24" y="0"/>
                  </a:lnTo>
                  <a:lnTo>
                    <a:pt x="0" y="24"/>
                  </a:lnTo>
                  <a:lnTo>
                    <a:pt x="0" y="248"/>
                  </a:lnTo>
                  <a:lnTo>
                    <a:pt x="24" y="272"/>
                  </a:lnTo>
                  <a:lnTo>
                    <a:pt x="343" y="272"/>
                  </a:lnTo>
                  <a:lnTo>
                    <a:pt x="367" y="248"/>
                  </a:lnTo>
                  <a:lnTo>
                    <a:pt x="367" y="24"/>
                  </a:lnTo>
                  <a:lnTo>
                    <a:pt x="343" y="0"/>
                  </a:lnTo>
                  <a:close/>
                  <a:moveTo>
                    <a:pt x="335" y="242"/>
                  </a:moveTo>
                  <a:lnTo>
                    <a:pt x="32" y="242"/>
                  </a:lnTo>
                  <a:lnTo>
                    <a:pt x="32" y="32"/>
                  </a:lnTo>
                  <a:lnTo>
                    <a:pt x="335" y="32"/>
                  </a:lnTo>
                  <a:lnTo>
                    <a:pt x="335"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0" name="Group 103">
            <a:extLst>
              <a:ext uri="{FF2B5EF4-FFF2-40B4-BE49-F238E27FC236}">
                <a16:creationId xmlns:a16="http://schemas.microsoft.com/office/drawing/2014/main" id="{1C43856A-4E29-FA4C-8441-D37E5A18D09A}"/>
              </a:ext>
            </a:extLst>
          </p:cNvPr>
          <p:cNvGrpSpPr>
            <a:grpSpLocks noChangeAspect="1"/>
          </p:cNvGrpSpPr>
          <p:nvPr userDrawn="1"/>
        </p:nvGrpSpPr>
        <p:grpSpPr bwMode="auto">
          <a:xfrm>
            <a:off x="352803" y="4348220"/>
            <a:ext cx="510295" cy="509530"/>
            <a:chOff x="698" y="3113"/>
            <a:chExt cx="667" cy="666"/>
          </a:xfrm>
          <a:solidFill>
            <a:schemeClr val="tx1"/>
          </a:solidFill>
        </p:grpSpPr>
        <p:sp>
          <p:nvSpPr>
            <p:cNvPr id="121" name="Freeform 104">
              <a:extLst>
                <a:ext uri="{FF2B5EF4-FFF2-40B4-BE49-F238E27FC236}">
                  <a16:creationId xmlns:a16="http://schemas.microsoft.com/office/drawing/2014/main" id="{E05F28B7-4BA1-4545-89C2-E2576F130BC6}"/>
                </a:ext>
              </a:extLst>
            </p:cNvPr>
            <p:cNvSpPr>
              <a:spLocks noEditPoints="1"/>
            </p:cNvSpPr>
            <p:nvPr/>
          </p:nvSpPr>
          <p:spPr bwMode="auto">
            <a:xfrm>
              <a:off x="698" y="3113"/>
              <a:ext cx="667" cy="666"/>
            </a:xfrm>
            <a:custGeom>
              <a:avLst/>
              <a:gdLst>
                <a:gd name="T0" fmla="*/ 176 w 352"/>
                <a:gd name="T1" fmla="*/ 6 h 352"/>
                <a:gd name="T2" fmla="*/ 347 w 352"/>
                <a:gd name="T3" fmla="*/ 176 h 352"/>
                <a:gd name="T4" fmla="*/ 176 w 352"/>
                <a:gd name="T5" fmla="*/ 347 h 352"/>
                <a:gd name="T6" fmla="*/ 6 w 352"/>
                <a:gd name="T7" fmla="*/ 176 h 352"/>
                <a:gd name="T8" fmla="*/ 176 w 352"/>
                <a:gd name="T9" fmla="*/ 6 h 352"/>
                <a:gd name="T10" fmla="*/ 176 w 352"/>
                <a:gd name="T11" fmla="*/ 0 h 352"/>
                <a:gd name="T12" fmla="*/ 0 w 352"/>
                <a:gd name="T13" fmla="*/ 176 h 352"/>
                <a:gd name="T14" fmla="*/ 176 w 352"/>
                <a:gd name="T15" fmla="*/ 352 h 352"/>
                <a:gd name="T16" fmla="*/ 352 w 352"/>
                <a:gd name="T17" fmla="*/ 176 h 352"/>
                <a:gd name="T18" fmla="*/ 176 w 352"/>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6"/>
                  </a:moveTo>
                  <a:cubicBezTo>
                    <a:pt x="270" y="6"/>
                    <a:pt x="347" y="82"/>
                    <a:pt x="347" y="176"/>
                  </a:cubicBezTo>
                  <a:cubicBezTo>
                    <a:pt x="347" y="270"/>
                    <a:pt x="270" y="347"/>
                    <a:pt x="176" y="347"/>
                  </a:cubicBezTo>
                  <a:cubicBezTo>
                    <a:pt x="82" y="347"/>
                    <a:pt x="6" y="270"/>
                    <a:pt x="6" y="176"/>
                  </a:cubicBezTo>
                  <a:cubicBezTo>
                    <a:pt x="6" y="82"/>
                    <a:pt x="82" y="6"/>
                    <a:pt x="176" y="6"/>
                  </a:cubicBezTo>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122" name="Rectangle 105">
              <a:extLst>
                <a:ext uri="{FF2B5EF4-FFF2-40B4-BE49-F238E27FC236}">
                  <a16:creationId xmlns:a16="http://schemas.microsoft.com/office/drawing/2014/main" id="{D0B21D43-5878-F142-A780-533F6B1DBE81}"/>
                </a:ext>
              </a:extLst>
            </p:cNvPr>
            <p:cNvSpPr>
              <a:spLocks noChangeArrowheads="1"/>
            </p:cNvSpPr>
            <p:nvPr/>
          </p:nvSpPr>
          <p:spPr bwMode="auto">
            <a:xfrm>
              <a:off x="927" y="3592"/>
              <a:ext cx="209" cy="2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123" name="Freeform 106">
              <a:extLst>
                <a:ext uri="{FF2B5EF4-FFF2-40B4-BE49-F238E27FC236}">
                  <a16:creationId xmlns:a16="http://schemas.microsoft.com/office/drawing/2014/main" id="{6B9170D7-2E36-AD41-9C6D-AED7FD7C8AB9}"/>
                </a:ext>
              </a:extLst>
            </p:cNvPr>
            <p:cNvSpPr>
              <a:spLocks noEditPoints="1"/>
            </p:cNvSpPr>
            <p:nvPr/>
          </p:nvSpPr>
          <p:spPr bwMode="auto">
            <a:xfrm>
              <a:off x="833" y="3312"/>
              <a:ext cx="397" cy="251"/>
            </a:xfrm>
            <a:custGeom>
              <a:avLst/>
              <a:gdLst>
                <a:gd name="T0" fmla="*/ 373 w 397"/>
                <a:gd name="T1" fmla="*/ 0 h 251"/>
                <a:gd name="T2" fmla="*/ 24 w 397"/>
                <a:gd name="T3" fmla="*/ 0 h 251"/>
                <a:gd name="T4" fmla="*/ 0 w 397"/>
                <a:gd name="T5" fmla="*/ 26 h 251"/>
                <a:gd name="T6" fmla="*/ 0 w 397"/>
                <a:gd name="T7" fmla="*/ 227 h 251"/>
                <a:gd name="T8" fmla="*/ 24 w 397"/>
                <a:gd name="T9" fmla="*/ 251 h 251"/>
                <a:gd name="T10" fmla="*/ 373 w 397"/>
                <a:gd name="T11" fmla="*/ 251 h 251"/>
                <a:gd name="T12" fmla="*/ 397 w 397"/>
                <a:gd name="T13" fmla="*/ 227 h 251"/>
                <a:gd name="T14" fmla="*/ 397 w 397"/>
                <a:gd name="T15" fmla="*/ 26 h 251"/>
                <a:gd name="T16" fmla="*/ 373 w 397"/>
                <a:gd name="T17" fmla="*/ 0 h 251"/>
                <a:gd name="T18" fmla="*/ 365 w 397"/>
                <a:gd name="T19" fmla="*/ 221 h 251"/>
                <a:gd name="T20" fmla="*/ 32 w 397"/>
                <a:gd name="T21" fmla="*/ 221 h 251"/>
                <a:gd name="T22" fmla="*/ 32 w 397"/>
                <a:gd name="T23" fmla="*/ 34 h 251"/>
                <a:gd name="T24" fmla="*/ 365 w 397"/>
                <a:gd name="T25" fmla="*/ 34 h 251"/>
                <a:gd name="T26" fmla="*/ 365 w 397"/>
                <a:gd name="T27" fmla="*/ 2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251">
                  <a:moveTo>
                    <a:pt x="373" y="0"/>
                  </a:moveTo>
                  <a:lnTo>
                    <a:pt x="24" y="0"/>
                  </a:lnTo>
                  <a:lnTo>
                    <a:pt x="0" y="26"/>
                  </a:lnTo>
                  <a:lnTo>
                    <a:pt x="0" y="227"/>
                  </a:lnTo>
                  <a:lnTo>
                    <a:pt x="24" y="251"/>
                  </a:lnTo>
                  <a:lnTo>
                    <a:pt x="373" y="251"/>
                  </a:lnTo>
                  <a:lnTo>
                    <a:pt x="397" y="227"/>
                  </a:lnTo>
                  <a:lnTo>
                    <a:pt x="397" y="26"/>
                  </a:lnTo>
                  <a:lnTo>
                    <a:pt x="373" y="0"/>
                  </a:lnTo>
                  <a:close/>
                  <a:moveTo>
                    <a:pt x="365" y="221"/>
                  </a:moveTo>
                  <a:lnTo>
                    <a:pt x="32" y="221"/>
                  </a:lnTo>
                  <a:lnTo>
                    <a:pt x="32" y="34"/>
                  </a:lnTo>
                  <a:lnTo>
                    <a:pt x="365" y="34"/>
                  </a:lnTo>
                  <a:lnTo>
                    <a:pt x="365" y="2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124" name="Rectangle 107">
              <a:extLst>
                <a:ext uri="{FF2B5EF4-FFF2-40B4-BE49-F238E27FC236}">
                  <a16:creationId xmlns:a16="http://schemas.microsoft.com/office/drawing/2014/main" id="{86BB6709-FE5E-B64D-B858-365F45E85364}"/>
                </a:ext>
              </a:extLst>
            </p:cNvPr>
            <p:cNvSpPr>
              <a:spLocks noChangeArrowheads="1"/>
            </p:cNvSpPr>
            <p:nvPr/>
          </p:nvSpPr>
          <p:spPr bwMode="auto">
            <a:xfrm>
              <a:off x="978" y="3563"/>
              <a:ext cx="107" cy="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125" name="Text Placeholder 22">
            <a:extLst>
              <a:ext uri="{FF2B5EF4-FFF2-40B4-BE49-F238E27FC236}">
                <a16:creationId xmlns:a16="http://schemas.microsoft.com/office/drawing/2014/main" id="{EFC9D3AC-4925-5F40-BABA-EB73EF9DF9A0}"/>
              </a:ext>
            </a:extLst>
          </p:cNvPr>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126" name="Text Placeholder 22">
            <a:extLst>
              <a:ext uri="{FF2B5EF4-FFF2-40B4-BE49-F238E27FC236}">
                <a16:creationId xmlns:a16="http://schemas.microsoft.com/office/drawing/2014/main" id="{755ECD2A-21A3-D846-A662-2FF1AD9C8D6E}"/>
              </a:ext>
            </a:extLst>
          </p:cNvPr>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127" name="Text Placeholder 18">
            <a:extLst>
              <a:ext uri="{FF2B5EF4-FFF2-40B4-BE49-F238E27FC236}">
                <a16:creationId xmlns:a16="http://schemas.microsoft.com/office/drawing/2014/main" id="{4CC17233-2E2D-DA49-9A82-4B42E18F4162}"/>
              </a:ext>
            </a:extLst>
          </p:cNvPr>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28" name="Text Placeholder 20">
            <a:extLst>
              <a:ext uri="{FF2B5EF4-FFF2-40B4-BE49-F238E27FC236}">
                <a16:creationId xmlns:a16="http://schemas.microsoft.com/office/drawing/2014/main" id="{A9DB974B-BF17-294E-B30C-8EB7CE36C9BC}"/>
              </a:ext>
            </a:extLst>
          </p:cNvPr>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Tree>
    <p:extLst>
      <p:ext uri="{BB962C8B-B14F-4D97-AF65-F5344CB8AC3E}">
        <p14:creationId xmlns:p14="http://schemas.microsoft.com/office/powerpoint/2010/main" val="2134874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phone + Ipad + computer + images">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16" name="Text Placeholder 22">
            <a:extLst>
              <a:ext uri="{FF2B5EF4-FFF2-40B4-BE49-F238E27FC236}">
                <a16:creationId xmlns:a16="http://schemas.microsoft.com/office/drawing/2014/main" id="{165560FC-7ED2-7744-B1A0-155EA60AEA42}"/>
              </a:ext>
            </a:extLst>
          </p:cNvPr>
          <p:cNvSpPr>
            <a:spLocks noGrp="1"/>
          </p:cNvSpPr>
          <p:nvPr>
            <p:ph type="body" sz="quarter" idx="15"/>
          </p:nvPr>
        </p:nvSpPr>
        <p:spPr>
          <a:xfrm>
            <a:off x="244200" y="1577491"/>
            <a:ext cx="3642000" cy="397359"/>
          </a:xfrm>
          <a:prstGeom prst="rect">
            <a:avLst/>
          </a:prstGeom>
        </p:spPr>
        <p:txBody>
          <a:bodyPr lIns="0" tIns="0" rIns="0"/>
          <a:lstStyle>
            <a:lvl1pPr marL="0" marR="0" indent="0" algn="l" defTabSz="914400" rtl="0" eaLnBrk="1" fontAlgn="auto" latinLnBrk="0" hangingPunct="1">
              <a:lnSpc>
                <a:spcPct val="100000"/>
              </a:lnSpc>
              <a:spcBef>
                <a:spcPts val="0"/>
              </a:spcBef>
              <a:spcAft>
                <a:spcPts val="0"/>
              </a:spcAft>
              <a:buClrTx/>
              <a:buSzTx/>
              <a:buFontTx/>
              <a:buNone/>
              <a:tabLst/>
              <a:defRPr sz="1100" baseline="0">
                <a:solidFill>
                  <a:schemeClr val="tx1"/>
                </a:solidFill>
                <a:latin typeface="Georgi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grpSp>
        <p:nvGrpSpPr>
          <p:cNvPr id="24" name="Group 23">
            <a:extLst>
              <a:ext uri="{FF2B5EF4-FFF2-40B4-BE49-F238E27FC236}">
                <a16:creationId xmlns:a16="http://schemas.microsoft.com/office/drawing/2014/main" id="{DB795A19-8C5F-504A-9644-6833A858210F}"/>
              </a:ext>
            </a:extLst>
          </p:cNvPr>
          <p:cNvGrpSpPr/>
          <p:nvPr userDrawn="1"/>
        </p:nvGrpSpPr>
        <p:grpSpPr>
          <a:xfrm>
            <a:off x="574883" y="1132017"/>
            <a:ext cx="8035717" cy="3497133"/>
            <a:chOff x="457200" y="1257300"/>
            <a:chExt cx="8035717" cy="3497133"/>
          </a:xfrm>
        </p:grpSpPr>
        <p:pic>
          <p:nvPicPr>
            <p:cNvPr id="25" name="Picture 24">
              <a:extLst>
                <a:ext uri="{FF2B5EF4-FFF2-40B4-BE49-F238E27FC236}">
                  <a16:creationId xmlns:a16="http://schemas.microsoft.com/office/drawing/2014/main" id="{AE7A8ABE-44C5-4D41-BDE5-28EB0C282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7300"/>
              <a:ext cx="8035717" cy="3497133"/>
            </a:xfrm>
            <a:prstGeom prst="rect">
              <a:avLst/>
            </a:prstGeom>
          </p:spPr>
        </p:pic>
        <p:sp>
          <p:nvSpPr>
            <p:cNvPr id="28" name="Rectangle 27">
              <a:extLst>
                <a:ext uri="{FF2B5EF4-FFF2-40B4-BE49-F238E27FC236}">
                  <a16:creationId xmlns:a16="http://schemas.microsoft.com/office/drawing/2014/main" id="{EB146FDF-BC49-234D-9E47-960233D557D1}"/>
                </a:ext>
              </a:extLst>
            </p:cNvPr>
            <p:cNvSpPr/>
            <p:nvPr/>
          </p:nvSpPr>
          <p:spPr>
            <a:xfrm>
              <a:off x="3960000" y="1800000"/>
              <a:ext cx="4038600" cy="2236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Picture Placeholder 4">
            <a:extLst>
              <a:ext uri="{FF2B5EF4-FFF2-40B4-BE49-F238E27FC236}">
                <a16:creationId xmlns:a16="http://schemas.microsoft.com/office/drawing/2014/main" id="{EDAE47C5-098D-E44E-9202-230BCF2C378E}"/>
              </a:ext>
            </a:extLst>
          </p:cNvPr>
          <p:cNvSpPr>
            <a:spLocks noGrp="1"/>
          </p:cNvSpPr>
          <p:nvPr>
            <p:ph type="pic" sz="quarter" idx="17"/>
          </p:nvPr>
        </p:nvSpPr>
        <p:spPr>
          <a:xfrm>
            <a:off x="813515" y="2874874"/>
            <a:ext cx="600075" cy="1165225"/>
          </a:xfrm>
          <a:prstGeom prst="rect">
            <a:avLst/>
          </a:prstGeom>
          <a:solidFill>
            <a:schemeClr val="bg2">
              <a:lumMod val="85000"/>
            </a:schemeClr>
          </a:solidFill>
        </p:spPr>
        <p:txBody>
          <a:bodyPr anchor="ctr" anchorCtr="0"/>
          <a:lstStyle>
            <a:lvl1pPr marL="0" indent="0" algn="ctr">
              <a:buNone/>
              <a:defRPr sz="1000"/>
            </a:lvl1pPr>
          </a:lstStyle>
          <a:p>
            <a:endParaRPr lang="en-US" dirty="0"/>
          </a:p>
        </p:txBody>
      </p:sp>
      <p:sp>
        <p:nvSpPr>
          <p:cNvPr id="42" name="Picture Placeholder 4">
            <a:extLst>
              <a:ext uri="{FF2B5EF4-FFF2-40B4-BE49-F238E27FC236}">
                <a16:creationId xmlns:a16="http://schemas.microsoft.com/office/drawing/2014/main" id="{BB446A0A-AB31-3042-BB2D-10E0860A9EB6}"/>
              </a:ext>
            </a:extLst>
          </p:cNvPr>
          <p:cNvSpPr>
            <a:spLocks noGrp="1"/>
          </p:cNvSpPr>
          <p:nvPr>
            <p:ph type="pic" sz="quarter" idx="18"/>
          </p:nvPr>
        </p:nvSpPr>
        <p:spPr>
          <a:xfrm>
            <a:off x="1809683" y="2190750"/>
            <a:ext cx="1424036" cy="1849349"/>
          </a:xfrm>
          <a:prstGeom prst="rect">
            <a:avLst/>
          </a:prstGeom>
          <a:solidFill>
            <a:schemeClr val="bg2">
              <a:lumMod val="85000"/>
            </a:schemeClr>
          </a:solidFill>
        </p:spPr>
        <p:txBody>
          <a:bodyPr anchor="ctr" anchorCtr="0"/>
          <a:lstStyle>
            <a:lvl1pPr marL="0" indent="0" algn="ctr">
              <a:buNone/>
              <a:defRPr sz="1000"/>
            </a:lvl1pPr>
          </a:lstStyle>
          <a:p>
            <a:endParaRPr lang="en-US" dirty="0"/>
          </a:p>
        </p:txBody>
      </p:sp>
      <p:sp>
        <p:nvSpPr>
          <p:cNvPr id="43" name="Picture Placeholder 4">
            <a:extLst>
              <a:ext uri="{FF2B5EF4-FFF2-40B4-BE49-F238E27FC236}">
                <a16:creationId xmlns:a16="http://schemas.microsoft.com/office/drawing/2014/main" id="{73AA53CF-A49F-B74F-ABB7-F50C7FDA40C2}"/>
              </a:ext>
            </a:extLst>
          </p:cNvPr>
          <p:cNvSpPr>
            <a:spLocks noGrp="1"/>
          </p:cNvSpPr>
          <p:nvPr>
            <p:ph type="pic" sz="quarter" idx="19"/>
          </p:nvPr>
        </p:nvSpPr>
        <p:spPr>
          <a:xfrm>
            <a:off x="4115561" y="1674718"/>
            <a:ext cx="4000721" cy="2219608"/>
          </a:xfrm>
          <a:prstGeom prst="rect">
            <a:avLst/>
          </a:prstGeom>
          <a:solidFill>
            <a:schemeClr val="bg2">
              <a:lumMod val="85000"/>
            </a:schemeClr>
          </a:solidFill>
        </p:spPr>
        <p:txBody>
          <a:bodyPr anchor="ctr" anchorCtr="0"/>
          <a:lstStyle>
            <a:lvl1pPr marL="0" indent="0" algn="ctr">
              <a:buNone/>
              <a:defRPr sz="1000"/>
            </a:lvl1pPr>
          </a:lstStyle>
          <a:p>
            <a:endParaRPr lang="en-US" dirty="0"/>
          </a:p>
        </p:txBody>
      </p:sp>
    </p:spTree>
    <p:extLst>
      <p:ext uri="{BB962C8B-B14F-4D97-AF65-F5344CB8AC3E}">
        <p14:creationId xmlns:p14="http://schemas.microsoft.com/office/powerpoint/2010/main" val="2875962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descri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14AE96-1364-204B-91D1-F39ADDA3C953}"/>
              </a:ext>
            </a:extLst>
          </p:cNvPr>
          <p:cNvSpPr>
            <a:spLocks noGrp="1"/>
          </p:cNvSpPr>
          <p:nvPr>
            <p:ph type="pic" sz="quarter" idx="25"/>
          </p:nvPr>
        </p:nvSpPr>
        <p:spPr>
          <a:xfrm>
            <a:off x="1066800" y="1511300"/>
            <a:ext cx="5562600" cy="3192266"/>
          </a:xfrm>
          <a:prstGeom prst="rect">
            <a:avLst/>
          </a:prstGeom>
          <a:ln>
            <a:noFill/>
          </a:ln>
        </p:spPr>
        <p:txBody>
          <a:bodyPr anchor="ctr" anchorCtr="0"/>
          <a:lstStyle>
            <a:lvl1pPr marL="0" indent="0" algn="ctr">
              <a:buNone/>
              <a:defRPr/>
            </a:lvl1pPr>
          </a:lstStyle>
          <a:p>
            <a:endParaRPr lang="en-US" dirty="0"/>
          </a:p>
        </p:txBody>
      </p:sp>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24" name="Text Placeholder 18">
            <a:extLst>
              <a:ext uri="{FF2B5EF4-FFF2-40B4-BE49-F238E27FC236}">
                <a16:creationId xmlns:a16="http://schemas.microsoft.com/office/drawing/2014/main" id="{CA72F6F2-D353-6444-A24B-25FB4B46F361}"/>
              </a:ext>
            </a:extLst>
          </p:cNvPr>
          <p:cNvSpPr>
            <a:spLocks noGrp="1"/>
          </p:cNvSpPr>
          <p:nvPr>
            <p:ph type="body" sz="quarter" idx="24" hasCustomPrompt="1"/>
          </p:nvPr>
        </p:nvSpPr>
        <p:spPr>
          <a:xfrm>
            <a:off x="6667500" y="2821683"/>
            <a:ext cx="1752599" cy="571500"/>
          </a:xfrm>
          <a:prstGeom prst="rect">
            <a:avLst/>
          </a:prstGeom>
        </p:spPr>
        <p:txBody>
          <a:bodyPr anchor="ctr" anchorCtr="0"/>
          <a:lstStyle>
            <a:lvl1pPr marL="0" indent="0" algn="l">
              <a:lnSpc>
                <a:spcPct val="100000"/>
              </a:lnSpc>
              <a:spcBef>
                <a:spcPts val="0"/>
              </a:spcBef>
              <a:buFontTx/>
              <a:buNone/>
              <a:defRPr sz="800" b="0" i="0" baseline="0">
                <a:solidFill>
                  <a:schemeClr val="tx1"/>
                </a:solidFill>
                <a:latin typeface="Georgia" charset="0"/>
              </a:defRPr>
            </a:lvl1pPr>
          </a:lstStyle>
          <a:p>
            <a:pPr lvl="0"/>
            <a:r>
              <a:rPr lang="en-US" dirty="0"/>
              <a:t>Add your copy here</a:t>
            </a:r>
          </a:p>
        </p:txBody>
      </p:sp>
    </p:spTree>
    <p:extLst>
      <p:ext uri="{BB962C8B-B14F-4D97-AF65-F5344CB8AC3E}">
        <p14:creationId xmlns:p14="http://schemas.microsoft.com/office/powerpoint/2010/main" val="187754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FB4FD9-B447-1F4E-AAC5-E1068C7AEEE2}"/>
              </a:ext>
            </a:extLst>
          </p:cNvPr>
          <p:cNvSpPr/>
          <p:nvPr userDrawn="1"/>
        </p:nvSpPr>
        <p:spPr>
          <a:xfrm>
            <a:off x="1" y="-4182"/>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hasCustomPrompt="1"/>
          </p:nvPr>
        </p:nvSpPr>
        <p:spPr>
          <a:xfrm>
            <a:off x="1752600" y="2190750"/>
            <a:ext cx="5562600" cy="533400"/>
          </a:xfrm>
          <a:prstGeom prst="rect">
            <a:avLst/>
          </a:prstGeom>
        </p:spPr>
        <p:txBody>
          <a:bodyPr/>
          <a:lstStyle>
            <a:lvl1pPr marL="0" indent="0">
              <a:buFontTx/>
              <a:buNone/>
              <a:defRPr sz="3000" b="1" i="0" baseline="0">
                <a:solidFill>
                  <a:schemeClr val="bg1"/>
                </a:solidFill>
                <a:latin typeface="Georgia" charset="0"/>
              </a:defRPr>
            </a:lvl1pPr>
          </a:lstStyle>
          <a:p>
            <a:pPr lvl="0"/>
            <a:r>
              <a:rPr lang="en-US" dirty="0"/>
              <a:t>Title</a:t>
            </a:r>
          </a:p>
        </p:txBody>
      </p:sp>
      <p:sp>
        <p:nvSpPr>
          <p:cNvPr id="21" name="Text Placeholder 20"/>
          <p:cNvSpPr>
            <a:spLocks noGrp="1"/>
          </p:cNvSpPr>
          <p:nvPr>
            <p:ph type="body" sz="quarter" idx="11" hasCustomPrompt="1"/>
          </p:nvPr>
        </p:nvSpPr>
        <p:spPr>
          <a:xfrm>
            <a:off x="1752600" y="2747962"/>
            <a:ext cx="5562600" cy="609600"/>
          </a:xfrm>
          <a:prstGeom prst="rect">
            <a:avLst/>
          </a:prstGeom>
        </p:spPr>
        <p:txBody>
          <a:bodyPr/>
          <a:lstStyle>
            <a:lvl1pPr marL="0" indent="0">
              <a:buFontTx/>
              <a:buNone/>
              <a:defRPr sz="2500" b="0" i="1" baseline="0">
                <a:solidFill>
                  <a:schemeClr val="bg1"/>
                </a:solidFill>
                <a:latin typeface="Georgia" charset="0"/>
              </a:defRPr>
            </a:lvl1pPr>
          </a:lstStyle>
          <a:p>
            <a:pPr lvl="0"/>
            <a:r>
              <a:rPr lang="en-US" dirty="0"/>
              <a:t>Subtitle</a:t>
            </a:r>
          </a:p>
        </p:txBody>
      </p:sp>
      <p:sp>
        <p:nvSpPr>
          <p:cNvPr id="23" name="Text Placeholder 22"/>
          <p:cNvSpPr>
            <a:spLocks noGrp="1"/>
          </p:cNvSpPr>
          <p:nvPr>
            <p:ph type="body" sz="quarter" idx="12" hasCustomPrompt="1"/>
          </p:nvPr>
        </p:nvSpPr>
        <p:spPr>
          <a:xfrm>
            <a:off x="304800" y="133350"/>
            <a:ext cx="1828800" cy="152400"/>
          </a:xfrm>
          <a:prstGeom prst="rect">
            <a:avLst/>
          </a:prstGeom>
        </p:spPr>
        <p:txBody>
          <a:bodyPr lIns="0" t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sp>
        <p:nvSpPr>
          <p:cNvPr id="24" name="Text Placeholder 22"/>
          <p:cNvSpPr>
            <a:spLocks noGrp="1"/>
          </p:cNvSpPr>
          <p:nvPr>
            <p:ph type="body" sz="quarter" idx="13" hasCustomPrompt="1"/>
          </p:nvPr>
        </p:nvSpPr>
        <p:spPr>
          <a:xfrm>
            <a:off x="2880000" y="133350"/>
            <a:ext cx="1828800" cy="152400"/>
          </a:xfrm>
          <a:prstGeom prst="rect">
            <a:avLst/>
          </a:prstGeom>
        </p:spPr>
        <p:txBody>
          <a:bodyPr lIns="0" tIns="0" r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cxnSp>
        <p:nvCxnSpPr>
          <p:cNvPr id="8" name="Straight Connector 7">
            <a:extLst>
              <a:ext uri="{FF2B5EF4-FFF2-40B4-BE49-F238E27FC236}">
                <a16:creationId xmlns:a16="http://schemas.microsoft.com/office/drawing/2014/main" id="{7981334D-6E2F-DB4D-B875-753FD5CDFE6B}"/>
              </a:ext>
            </a:extLst>
          </p:cNvPr>
          <p:cNvCxnSpPr/>
          <p:nvPr userDrawn="1"/>
        </p:nvCxnSpPr>
        <p:spPr>
          <a:xfrm>
            <a:off x="1676400" y="2114550"/>
            <a:ext cx="0" cy="3028950"/>
          </a:xfrm>
          <a:prstGeom prst="line">
            <a:avLst/>
          </a:prstGeom>
          <a:ln w="254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bject 2">
            <a:extLst>
              <a:ext uri="{FF2B5EF4-FFF2-40B4-BE49-F238E27FC236}">
                <a16:creationId xmlns:a16="http://schemas.microsoft.com/office/drawing/2014/main" id="{C0311930-2220-0640-8DB5-DF3045B96FDA}"/>
              </a:ext>
            </a:extLst>
          </p:cNvPr>
          <p:cNvSpPr/>
          <p:nvPr userDrawn="1"/>
        </p:nvSpPr>
        <p:spPr>
          <a:xfrm>
            <a:off x="245572"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sp>
        <p:nvSpPr>
          <p:cNvPr id="10" name="object 3">
            <a:extLst>
              <a:ext uri="{FF2B5EF4-FFF2-40B4-BE49-F238E27FC236}">
                <a16:creationId xmlns:a16="http://schemas.microsoft.com/office/drawing/2014/main" id="{BF6F7DD4-7FCD-4142-BAB9-13533E21E58B}"/>
              </a:ext>
            </a:extLst>
          </p:cNvPr>
          <p:cNvSpPr/>
          <p:nvPr userDrawn="1"/>
        </p:nvSpPr>
        <p:spPr>
          <a:xfrm>
            <a:off x="2798093"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pic>
        <p:nvPicPr>
          <p:cNvPr id="11" name="Picture 10">
            <a:extLst>
              <a:ext uri="{FF2B5EF4-FFF2-40B4-BE49-F238E27FC236}">
                <a16:creationId xmlns:a16="http://schemas.microsoft.com/office/drawing/2014/main" id="{294ADA88-C989-E447-8BC7-9E49A0519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spTree>
    <p:extLst>
      <p:ext uri="{BB962C8B-B14F-4D97-AF65-F5344CB8AC3E}">
        <p14:creationId xmlns:p14="http://schemas.microsoft.com/office/powerpoint/2010/main" val="1574965393"/>
      </p:ext>
    </p:extLst>
  </p:cSld>
  <p:clrMapOvr>
    <a:masterClrMapping/>
  </p:clrMapOvr>
  <p:extLst mod="1">
    <p:ext uri="{DCECCB84-F9BA-43D5-87BE-67443E8EF086}">
      <p15:sldGuideLst xmlns:p15="http://schemas.microsoft.com/office/powerpoint/2012/main">
        <p15:guide id="1" orient="horz" pos="18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s x 3">
    <p:spTree>
      <p:nvGrpSpPr>
        <p:cNvPr id="1" name=""/>
        <p:cNvGrpSpPr/>
        <p:nvPr/>
      </p:nvGrpSpPr>
      <p:grpSpPr>
        <a:xfrm>
          <a:off x="0" y="0"/>
          <a:ext cx="0" cy="0"/>
          <a:chOff x="0" y="0"/>
          <a:chExt cx="0" cy="0"/>
        </a:xfrm>
      </p:grpSpPr>
      <p:sp>
        <p:nvSpPr>
          <p:cNvPr id="19" name="Text Placeholder 22"/>
          <p:cNvSpPr>
            <a:spLocks noGrp="1"/>
          </p:cNvSpPr>
          <p:nvPr>
            <p:ph type="body" sz="quarter" idx="13" hasCustomPrompt="1"/>
          </p:nvPr>
        </p:nvSpPr>
        <p:spPr>
          <a:xfrm>
            <a:off x="244200" y="285750"/>
            <a:ext cx="1828800" cy="152400"/>
          </a:xfrm>
          <a:prstGeom prst="rect">
            <a:avLst/>
          </a:prstGeom>
        </p:spPr>
        <p:txBody>
          <a:bodyPr lIns="0" tIns="0"/>
          <a:lstStyle>
            <a:lvl1pPr marL="0" indent="0">
              <a:lnSpc>
                <a:spcPct val="100000"/>
              </a:lnSpc>
              <a:spcBef>
                <a:spcPts val="0"/>
              </a:spcBef>
              <a:buFontTx/>
              <a:buNone/>
              <a:defRPr sz="700" b="1" i="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20" name="Text Placeholder 22"/>
          <p:cNvSpPr>
            <a:spLocks noGrp="1"/>
          </p:cNvSpPr>
          <p:nvPr>
            <p:ph type="body" sz="quarter" idx="14" hasCustomPrompt="1"/>
          </p:nvPr>
        </p:nvSpPr>
        <p:spPr>
          <a:xfrm>
            <a:off x="2819400" y="285750"/>
            <a:ext cx="1828800" cy="152400"/>
          </a:xfrm>
          <a:prstGeom prst="rect">
            <a:avLst/>
          </a:prstGeom>
        </p:spPr>
        <p:txBody>
          <a:bodyPr lIns="0" tIns="0" rIns="0"/>
          <a:lstStyle>
            <a:lvl1pPr marL="0" indent="0">
              <a:lnSpc>
                <a:spcPct val="100000"/>
              </a:lnSpc>
              <a:spcBef>
                <a:spcPts val="0"/>
              </a:spcBef>
              <a:buFontTx/>
              <a:buNone/>
              <a:defRPr sz="700" baseline="0">
                <a:solidFill>
                  <a:schemeClr val="tx1"/>
                </a:solidFill>
                <a:latin typeface="Georgia" charset="0"/>
              </a:defRPr>
            </a:lvl1pPr>
          </a:lstStyle>
          <a:p>
            <a:pPr lvl="0"/>
            <a:r>
              <a:rPr lang="en-US" dirty="0" err="1"/>
              <a:t>Lorem</a:t>
            </a:r>
            <a:r>
              <a:rPr lang="en-US" dirty="0"/>
              <a:t> </a:t>
            </a:r>
            <a:r>
              <a:rPr lang="en-US" dirty="0" err="1"/>
              <a:t>ipsum</a:t>
            </a:r>
            <a:endParaRPr lang="en-US" dirty="0"/>
          </a:p>
        </p:txBody>
      </p:sp>
      <p:sp>
        <p:nvSpPr>
          <p:cNvPr id="7" name="Text Placeholder 18"/>
          <p:cNvSpPr>
            <a:spLocks noGrp="1"/>
          </p:cNvSpPr>
          <p:nvPr>
            <p:ph type="body" sz="quarter" idx="10" hasCustomPrompt="1"/>
          </p:nvPr>
        </p:nvSpPr>
        <p:spPr>
          <a:xfrm>
            <a:off x="152400" y="590550"/>
            <a:ext cx="5562600" cy="533400"/>
          </a:xfrm>
          <a:prstGeom prst="rect">
            <a:avLst/>
          </a:prstGeom>
        </p:spPr>
        <p:txBody>
          <a:bodyPr/>
          <a:lstStyle>
            <a:lvl1pPr marL="0" indent="0">
              <a:lnSpc>
                <a:spcPct val="100000"/>
              </a:lnSpc>
              <a:spcBef>
                <a:spcPts val="0"/>
              </a:spcBef>
              <a:buFontTx/>
              <a:buNone/>
              <a:defRPr sz="3000" b="1" i="0" baseline="0">
                <a:solidFill>
                  <a:schemeClr val="tx1"/>
                </a:solidFill>
                <a:latin typeface="Georgia" charset="0"/>
              </a:defRPr>
            </a:lvl1pPr>
          </a:lstStyle>
          <a:p>
            <a:pPr lvl="0"/>
            <a:r>
              <a:rPr lang="en-US" dirty="0"/>
              <a:t>Title</a:t>
            </a:r>
          </a:p>
        </p:txBody>
      </p:sp>
      <p:sp>
        <p:nvSpPr>
          <p:cNvPr id="10" name="Text Placeholder 20"/>
          <p:cNvSpPr>
            <a:spLocks noGrp="1"/>
          </p:cNvSpPr>
          <p:nvPr>
            <p:ph type="body" sz="quarter" idx="11" hasCustomPrompt="1"/>
          </p:nvPr>
        </p:nvSpPr>
        <p:spPr>
          <a:xfrm>
            <a:off x="152400" y="1054100"/>
            <a:ext cx="5562600" cy="457200"/>
          </a:xfrm>
          <a:prstGeom prst="rect">
            <a:avLst/>
          </a:prstGeom>
        </p:spPr>
        <p:txBody>
          <a:bodyPr/>
          <a:lstStyle>
            <a:lvl1pPr marL="0" indent="0">
              <a:lnSpc>
                <a:spcPct val="100000"/>
              </a:lnSpc>
              <a:spcBef>
                <a:spcPts val="0"/>
              </a:spcBef>
              <a:buFontTx/>
              <a:buNone/>
              <a:defRPr sz="2500" b="0" i="1" baseline="0">
                <a:solidFill>
                  <a:schemeClr val="tx1"/>
                </a:solidFill>
                <a:latin typeface="Georgia" charset="0"/>
              </a:defRPr>
            </a:lvl1pPr>
          </a:lstStyle>
          <a:p>
            <a:pPr lvl="0"/>
            <a:r>
              <a:rPr lang="en-US" dirty="0"/>
              <a:t>Subtitle</a:t>
            </a:r>
          </a:p>
        </p:txBody>
      </p:sp>
      <p:sp>
        <p:nvSpPr>
          <p:cNvPr id="24" name="Text Placeholder 58">
            <a:extLst>
              <a:ext uri="{FF2B5EF4-FFF2-40B4-BE49-F238E27FC236}">
                <a16:creationId xmlns:a16="http://schemas.microsoft.com/office/drawing/2014/main" id="{9ACDB347-8BC4-0F41-A762-468BA66B20C7}"/>
              </a:ext>
            </a:extLst>
          </p:cNvPr>
          <p:cNvSpPr>
            <a:spLocks noGrp="1"/>
          </p:cNvSpPr>
          <p:nvPr>
            <p:ph type="body" sz="quarter" idx="22" hasCustomPrompt="1"/>
          </p:nvPr>
        </p:nvSpPr>
        <p:spPr>
          <a:xfrm>
            <a:off x="2024525" y="3000251"/>
            <a:ext cx="1785474" cy="149117"/>
          </a:xfrm>
          <a:prstGeom prst="rect">
            <a:avLst/>
          </a:prstGeom>
        </p:spPr>
        <p:txBody>
          <a:bodyPr lIns="0" tIns="0">
            <a:noAutofit/>
          </a:bodyPr>
          <a:lstStyle>
            <a:lvl1pPr marL="0" indent="0">
              <a:buNone/>
              <a:defRPr sz="85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Guardian News &amp; Media</a:t>
            </a:r>
            <a:endParaRPr lang="en-GB" dirty="0"/>
          </a:p>
        </p:txBody>
      </p:sp>
      <p:sp>
        <p:nvSpPr>
          <p:cNvPr id="25" name="Text Placeholder 58">
            <a:extLst>
              <a:ext uri="{FF2B5EF4-FFF2-40B4-BE49-F238E27FC236}">
                <a16:creationId xmlns:a16="http://schemas.microsoft.com/office/drawing/2014/main" id="{CE5A7C0F-3297-B84C-A847-14CBD0BD5251}"/>
              </a:ext>
            </a:extLst>
          </p:cNvPr>
          <p:cNvSpPr>
            <a:spLocks noGrp="1"/>
          </p:cNvSpPr>
          <p:nvPr>
            <p:ph type="body" sz="quarter" idx="20" hasCustomPrompt="1"/>
          </p:nvPr>
        </p:nvSpPr>
        <p:spPr>
          <a:xfrm>
            <a:off x="2024524" y="2662206"/>
            <a:ext cx="1785475" cy="290544"/>
          </a:xfrm>
          <a:prstGeom prst="rect">
            <a:avLst/>
          </a:prstGeom>
        </p:spPr>
        <p:txBody>
          <a:bodyPr lIns="0">
            <a:noAutofit/>
          </a:bodyPr>
          <a:lstStyle>
            <a:lvl1pPr marL="0" indent="0">
              <a:lnSpc>
                <a:spcPct val="100000"/>
              </a:lnSpc>
              <a:spcBef>
                <a:spcPts val="0"/>
              </a:spcBef>
              <a:buNone/>
              <a:defRPr sz="850" b="1" baseline="0">
                <a:solidFill>
                  <a:schemeClr val="tx1"/>
                </a:solidFill>
                <a:latin typeface="Georgia" charset="0"/>
              </a:defRPr>
            </a:lvl1pPr>
          </a:lstStyle>
          <a:p>
            <a:pPr lvl="0"/>
            <a:r>
              <a:rPr lang="en-GB" dirty="0"/>
              <a:t>Name Surname</a:t>
            </a:r>
          </a:p>
          <a:p>
            <a:pPr lvl="0"/>
            <a:r>
              <a:rPr lang="en-GB" dirty="0"/>
              <a:t>Job Title</a:t>
            </a:r>
          </a:p>
        </p:txBody>
      </p:sp>
      <p:sp>
        <p:nvSpPr>
          <p:cNvPr id="26" name="Picture Placeholder 2">
            <a:extLst>
              <a:ext uri="{FF2B5EF4-FFF2-40B4-BE49-F238E27FC236}">
                <a16:creationId xmlns:a16="http://schemas.microsoft.com/office/drawing/2014/main" id="{8B396CEC-1E1D-3C4F-A03A-BC62098F900B}"/>
              </a:ext>
            </a:extLst>
          </p:cNvPr>
          <p:cNvSpPr>
            <a:spLocks noGrp="1"/>
          </p:cNvSpPr>
          <p:nvPr>
            <p:ph type="pic" sz="quarter" idx="27"/>
          </p:nvPr>
        </p:nvSpPr>
        <p:spPr>
          <a:xfrm>
            <a:off x="1995555" y="1847535"/>
            <a:ext cx="724344" cy="724344"/>
          </a:xfrm>
          <a:prstGeom prst="rect">
            <a:avLst/>
          </a:prstGeom>
        </p:spPr>
        <p:txBody>
          <a:bodyPr anchor="ctr" anchorCtr="0"/>
          <a:lstStyle>
            <a:lvl1pPr marL="0" indent="0" algn="ctr">
              <a:buNone/>
              <a:defRPr sz="800"/>
            </a:lvl1pPr>
          </a:lstStyle>
          <a:p>
            <a:endParaRPr lang="en-US" dirty="0"/>
          </a:p>
        </p:txBody>
      </p:sp>
      <p:sp>
        <p:nvSpPr>
          <p:cNvPr id="27" name="Text Placeholder 58">
            <a:extLst>
              <a:ext uri="{FF2B5EF4-FFF2-40B4-BE49-F238E27FC236}">
                <a16:creationId xmlns:a16="http://schemas.microsoft.com/office/drawing/2014/main" id="{39E46B89-1B29-DF4B-ACF2-9F492F275648}"/>
              </a:ext>
            </a:extLst>
          </p:cNvPr>
          <p:cNvSpPr>
            <a:spLocks noGrp="1"/>
          </p:cNvSpPr>
          <p:nvPr>
            <p:ph type="body" sz="quarter" idx="28" hasCustomPrompt="1"/>
          </p:nvPr>
        </p:nvSpPr>
        <p:spPr>
          <a:xfrm>
            <a:off x="2024524" y="3210585"/>
            <a:ext cx="1785475" cy="893071"/>
          </a:xfrm>
          <a:prstGeom prst="rect">
            <a:avLst/>
          </a:prstGeom>
        </p:spPr>
        <p:txBody>
          <a:bodyPr lIns="0" tIns="0">
            <a:noAutofit/>
          </a:bodyPr>
          <a:lstStyle>
            <a:lvl1pPr marL="0" indent="0">
              <a:lnSpc>
                <a:spcPct val="100000"/>
              </a:lnSpc>
              <a:spcBef>
                <a:spcPts val="0"/>
              </a:spcBef>
              <a:buNone/>
              <a:defRPr sz="85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+00 0000 000 000</a:t>
            </a:r>
          </a:p>
          <a:p>
            <a:pPr lvl="0"/>
            <a:r>
              <a:rPr lang="en-GB" dirty="0"/>
              <a:t>+</a:t>
            </a:r>
            <a:r>
              <a:rPr lang="en-US" dirty="0"/>
              <a:t>00 0000 000 000</a:t>
            </a:r>
          </a:p>
          <a:p>
            <a:pPr lvl="0"/>
            <a:r>
              <a:rPr lang="en-GB" dirty="0"/>
              <a:t>n</a:t>
            </a:r>
            <a:r>
              <a:rPr lang="en-US" dirty="0" err="1"/>
              <a:t>ame.surname@theguardian.com</a:t>
            </a:r>
            <a:endParaRPr lang="en-US" dirty="0"/>
          </a:p>
          <a:p>
            <a:pPr lvl="0"/>
            <a:endParaRPr lang="en-GB" dirty="0"/>
          </a:p>
          <a:p>
            <a:pPr lvl="0"/>
            <a:r>
              <a:rPr lang="en-GB" dirty="0"/>
              <a:t>K</a:t>
            </a:r>
            <a:r>
              <a:rPr lang="en-US" dirty="0" err="1"/>
              <a:t>ings</a:t>
            </a:r>
            <a:r>
              <a:rPr lang="en-US" dirty="0"/>
              <a:t> Place, 90 York Way London,</a:t>
            </a:r>
          </a:p>
          <a:p>
            <a:pPr lvl="0"/>
            <a:r>
              <a:rPr lang="en-GB" dirty="0"/>
              <a:t>N</a:t>
            </a:r>
            <a:r>
              <a:rPr lang="en-US" dirty="0"/>
              <a:t>1 9GU  </a:t>
            </a:r>
            <a:r>
              <a:rPr lang="en-US" dirty="0" err="1"/>
              <a:t>theguardian.com</a:t>
            </a:r>
            <a:endParaRPr lang="en-US" dirty="0"/>
          </a:p>
          <a:p>
            <a:pPr lvl="0"/>
            <a:endParaRPr lang="en-GB" dirty="0"/>
          </a:p>
        </p:txBody>
      </p:sp>
      <p:sp>
        <p:nvSpPr>
          <p:cNvPr id="28" name="Text Placeholder 58">
            <a:extLst>
              <a:ext uri="{FF2B5EF4-FFF2-40B4-BE49-F238E27FC236}">
                <a16:creationId xmlns:a16="http://schemas.microsoft.com/office/drawing/2014/main" id="{E17D268A-71BF-4C45-9ABE-E36149A04382}"/>
              </a:ext>
            </a:extLst>
          </p:cNvPr>
          <p:cNvSpPr>
            <a:spLocks noGrp="1"/>
          </p:cNvSpPr>
          <p:nvPr>
            <p:ph type="body" sz="quarter" idx="29" hasCustomPrompt="1"/>
          </p:nvPr>
        </p:nvSpPr>
        <p:spPr>
          <a:xfrm>
            <a:off x="3974237" y="3000251"/>
            <a:ext cx="1785474" cy="149117"/>
          </a:xfrm>
          <a:prstGeom prst="rect">
            <a:avLst/>
          </a:prstGeom>
        </p:spPr>
        <p:txBody>
          <a:bodyPr lIns="0" tIns="0">
            <a:noAutofit/>
          </a:bodyPr>
          <a:lstStyle>
            <a:lvl1pPr marL="0" indent="0">
              <a:buNone/>
              <a:defRPr sz="85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Guardian News &amp; Media</a:t>
            </a:r>
            <a:endParaRPr lang="en-GB" dirty="0"/>
          </a:p>
        </p:txBody>
      </p:sp>
      <p:sp>
        <p:nvSpPr>
          <p:cNvPr id="41" name="Text Placeholder 58">
            <a:extLst>
              <a:ext uri="{FF2B5EF4-FFF2-40B4-BE49-F238E27FC236}">
                <a16:creationId xmlns:a16="http://schemas.microsoft.com/office/drawing/2014/main" id="{C8E039D6-AD26-C343-90DF-5E771C666A8A}"/>
              </a:ext>
            </a:extLst>
          </p:cNvPr>
          <p:cNvSpPr>
            <a:spLocks noGrp="1"/>
          </p:cNvSpPr>
          <p:nvPr>
            <p:ph type="body" sz="quarter" idx="30" hasCustomPrompt="1"/>
          </p:nvPr>
        </p:nvSpPr>
        <p:spPr>
          <a:xfrm>
            <a:off x="3974236" y="2662206"/>
            <a:ext cx="1785475" cy="290544"/>
          </a:xfrm>
          <a:prstGeom prst="rect">
            <a:avLst/>
          </a:prstGeom>
        </p:spPr>
        <p:txBody>
          <a:bodyPr lIns="0">
            <a:noAutofit/>
          </a:bodyPr>
          <a:lstStyle>
            <a:lvl1pPr marL="0" indent="0">
              <a:lnSpc>
                <a:spcPct val="100000"/>
              </a:lnSpc>
              <a:spcBef>
                <a:spcPts val="0"/>
              </a:spcBef>
              <a:buNone/>
              <a:defRPr sz="850" b="1" baseline="0">
                <a:solidFill>
                  <a:schemeClr val="tx1"/>
                </a:solidFill>
                <a:latin typeface="Georgia" charset="0"/>
              </a:defRPr>
            </a:lvl1pPr>
          </a:lstStyle>
          <a:p>
            <a:pPr lvl="0"/>
            <a:r>
              <a:rPr lang="en-GB" dirty="0"/>
              <a:t>Name Surname</a:t>
            </a:r>
          </a:p>
          <a:p>
            <a:pPr lvl="0"/>
            <a:r>
              <a:rPr lang="en-GB" dirty="0"/>
              <a:t>Job Title</a:t>
            </a:r>
          </a:p>
        </p:txBody>
      </p:sp>
      <p:sp>
        <p:nvSpPr>
          <p:cNvPr id="42" name="Picture Placeholder 2">
            <a:extLst>
              <a:ext uri="{FF2B5EF4-FFF2-40B4-BE49-F238E27FC236}">
                <a16:creationId xmlns:a16="http://schemas.microsoft.com/office/drawing/2014/main" id="{1DAD585C-BF9E-9145-A9C3-E6998C22FCAD}"/>
              </a:ext>
            </a:extLst>
          </p:cNvPr>
          <p:cNvSpPr>
            <a:spLocks noGrp="1"/>
          </p:cNvSpPr>
          <p:nvPr>
            <p:ph type="pic" sz="quarter" idx="31"/>
          </p:nvPr>
        </p:nvSpPr>
        <p:spPr>
          <a:xfrm>
            <a:off x="3945267" y="1847535"/>
            <a:ext cx="724344" cy="724344"/>
          </a:xfrm>
          <a:prstGeom prst="rect">
            <a:avLst/>
          </a:prstGeom>
        </p:spPr>
        <p:txBody>
          <a:bodyPr anchor="ctr" anchorCtr="0"/>
          <a:lstStyle>
            <a:lvl1pPr marL="0" indent="0" algn="ctr">
              <a:buNone/>
              <a:defRPr sz="800"/>
            </a:lvl1pPr>
          </a:lstStyle>
          <a:p>
            <a:endParaRPr lang="en-US" dirty="0"/>
          </a:p>
        </p:txBody>
      </p:sp>
      <p:sp>
        <p:nvSpPr>
          <p:cNvPr id="43" name="Text Placeholder 58">
            <a:extLst>
              <a:ext uri="{FF2B5EF4-FFF2-40B4-BE49-F238E27FC236}">
                <a16:creationId xmlns:a16="http://schemas.microsoft.com/office/drawing/2014/main" id="{7D7F866D-448C-9E44-A967-BF55ECB1C232}"/>
              </a:ext>
            </a:extLst>
          </p:cNvPr>
          <p:cNvSpPr>
            <a:spLocks noGrp="1"/>
          </p:cNvSpPr>
          <p:nvPr>
            <p:ph type="body" sz="quarter" idx="32" hasCustomPrompt="1"/>
          </p:nvPr>
        </p:nvSpPr>
        <p:spPr>
          <a:xfrm>
            <a:off x="3974236" y="3210585"/>
            <a:ext cx="1785475" cy="893071"/>
          </a:xfrm>
          <a:prstGeom prst="rect">
            <a:avLst/>
          </a:prstGeom>
        </p:spPr>
        <p:txBody>
          <a:bodyPr lIns="0" tIns="0">
            <a:noAutofit/>
          </a:bodyPr>
          <a:lstStyle>
            <a:lvl1pPr marL="0" indent="0">
              <a:lnSpc>
                <a:spcPct val="100000"/>
              </a:lnSpc>
              <a:spcBef>
                <a:spcPts val="0"/>
              </a:spcBef>
              <a:buNone/>
              <a:defRPr sz="85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+00 0000 000 000</a:t>
            </a:r>
          </a:p>
          <a:p>
            <a:pPr lvl="0"/>
            <a:r>
              <a:rPr lang="en-GB" dirty="0"/>
              <a:t>+</a:t>
            </a:r>
            <a:r>
              <a:rPr lang="en-US" dirty="0"/>
              <a:t>00 0000 000 000</a:t>
            </a:r>
          </a:p>
          <a:p>
            <a:pPr lvl="0"/>
            <a:r>
              <a:rPr lang="en-GB" dirty="0"/>
              <a:t>n</a:t>
            </a:r>
            <a:r>
              <a:rPr lang="en-US" dirty="0" err="1"/>
              <a:t>ame.surname@theguardian.com</a:t>
            </a:r>
            <a:endParaRPr lang="en-US" dirty="0"/>
          </a:p>
          <a:p>
            <a:pPr lvl="0"/>
            <a:endParaRPr lang="en-GB" dirty="0"/>
          </a:p>
          <a:p>
            <a:pPr lvl="0"/>
            <a:r>
              <a:rPr lang="en-GB" dirty="0"/>
              <a:t>K</a:t>
            </a:r>
            <a:r>
              <a:rPr lang="en-US" dirty="0" err="1"/>
              <a:t>ings</a:t>
            </a:r>
            <a:r>
              <a:rPr lang="en-US" dirty="0"/>
              <a:t> Place, 90 York Way London,</a:t>
            </a:r>
          </a:p>
          <a:p>
            <a:pPr lvl="0"/>
            <a:r>
              <a:rPr lang="en-GB" dirty="0"/>
              <a:t>N</a:t>
            </a:r>
            <a:r>
              <a:rPr lang="en-US" dirty="0"/>
              <a:t>1 9GU  </a:t>
            </a:r>
            <a:r>
              <a:rPr lang="en-US" dirty="0" err="1"/>
              <a:t>theguardian.com</a:t>
            </a:r>
            <a:endParaRPr lang="en-US" dirty="0"/>
          </a:p>
          <a:p>
            <a:pPr lvl="0"/>
            <a:endParaRPr lang="en-GB" dirty="0"/>
          </a:p>
        </p:txBody>
      </p:sp>
      <p:sp>
        <p:nvSpPr>
          <p:cNvPr id="44" name="Text Placeholder 58">
            <a:extLst>
              <a:ext uri="{FF2B5EF4-FFF2-40B4-BE49-F238E27FC236}">
                <a16:creationId xmlns:a16="http://schemas.microsoft.com/office/drawing/2014/main" id="{664FC5E5-15D5-E94D-95F8-9EC43C5AF3BA}"/>
              </a:ext>
            </a:extLst>
          </p:cNvPr>
          <p:cNvSpPr>
            <a:spLocks noGrp="1"/>
          </p:cNvSpPr>
          <p:nvPr>
            <p:ph type="body" sz="quarter" idx="33" hasCustomPrompt="1"/>
          </p:nvPr>
        </p:nvSpPr>
        <p:spPr>
          <a:xfrm>
            <a:off x="5916392" y="3000251"/>
            <a:ext cx="1785474" cy="149117"/>
          </a:xfrm>
          <a:prstGeom prst="rect">
            <a:avLst/>
          </a:prstGeom>
        </p:spPr>
        <p:txBody>
          <a:bodyPr lIns="0" tIns="0">
            <a:noAutofit/>
          </a:bodyPr>
          <a:lstStyle>
            <a:lvl1pPr marL="0" indent="0">
              <a:buNone/>
              <a:defRPr sz="85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Guardian News &amp; Media</a:t>
            </a:r>
            <a:endParaRPr lang="en-GB" dirty="0"/>
          </a:p>
        </p:txBody>
      </p:sp>
      <p:sp>
        <p:nvSpPr>
          <p:cNvPr id="45" name="Text Placeholder 58">
            <a:extLst>
              <a:ext uri="{FF2B5EF4-FFF2-40B4-BE49-F238E27FC236}">
                <a16:creationId xmlns:a16="http://schemas.microsoft.com/office/drawing/2014/main" id="{2B11E258-8746-C446-ABE9-F6C116C1CC70}"/>
              </a:ext>
            </a:extLst>
          </p:cNvPr>
          <p:cNvSpPr>
            <a:spLocks noGrp="1"/>
          </p:cNvSpPr>
          <p:nvPr>
            <p:ph type="body" sz="quarter" idx="34" hasCustomPrompt="1"/>
          </p:nvPr>
        </p:nvSpPr>
        <p:spPr>
          <a:xfrm>
            <a:off x="5916391" y="2662206"/>
            <a:ext cx="1785475" cy="290544"/>
          </a:xfrm>
          <a:prstGeom prst="rect">
            <a:avLst/>
          </a:prstGeom>
        </p:spPr>
        <p:txBody>
          <a:bodyPr lIns="0">
            <a:noAutofit/>
          </a:bodyPr>
          <a:lstStyle>
            <a:lvl1pPr marL="0" indent="0">
              <a:lnSpc>
                <a:spcPct val="100000"/>
              </a:lnSpc>
              <a:spcBef>
                <a:spcPts val="0"/>
              </a:spcBef>
              <a:buNone/>
              <a:defRPr sz="850" b="1" baseline="0">
                <a:solidFill>
                  <a:schemeClr val="tx1"/>
                </a:solidFill>
                <a:latin typeface="Georgia" charset="0"/>
              </a:defRPr>
            </a:lvl1pPr>
          </a:lstStyle>
          <a:p>
            <a:pPr lvl="0"/>
            <a:r>
              <a:rPr lang="en-GB" dirty="0"/>
              <a:t>Name Surname</a:t>
            </a:r>
          </a:p>
          <a:p>
            <a:pPr lvl="0"/>
            <a:r>
              <a:rPr lang="en-GB" dirty="0"/>
              <a:t>Job Title</a:t>
            </a:r>
          </a:p>
        </p:txBody>
      </p:sp>
      <p:sp>
        <p:nvSpPr>
          <p:cNvPr id="46" name="Picture Placeholder 2">
            <a:extLst>
              <a:ext uri="{FF2B5EF4-FFF2-40B4-BE49-F238E27FC236}">
                <a16:creationId xmlns:a16="http://schemas.microsoft.com/office/drawing/2014/main" id="{3C7CE837-7BA0-E542-BD97-DFC3005B1A42}"/>
              </a:ext>
            </a:extLst>
          </p:cNvPr>
          <p:cNvSpPr>
            <a:spLocks noGrp="1"/>
          </p:cNvSpPr>
          <p:nvPr>
            <p:ph type="pic" sz="quarter" idx="35"/>
          </p:nvPr>
        </p:nvSpPr>
        <p:spPr>
          <a:xfrm>
            <a:off x="5887422" y="1847535"/>
            <a:ext cx="724344" cy="724344"/>
          </a:xfrm>
          <a:prstGeom prst="rect">
            <a:avLst/>
          </a:prstGeom>
        </p:spPr>
        <p:txBody>
          <a:bodyPr anchor="ctr" anchorCtr="0"/>
          <a:lstStyle>
            <a:lvl1pPr marL="0" indent="0" algn="ctr">
              <a:buNone/>
              <a:defRPr sz="800"/>
            </a:lvl1pPr>
          </a:lstStyle>
          <a:p>
            <a:endParaRPr lang="en-US" dirty="0"/>
          </a:p>
        </p:txBody>
      </p:sp>
      <p:sp>
        <p:nvSpPr>
          <p:cNvPr id="47" name="Text Placeholder 58">
            <a:extLst>
              <a:ext uri="{FF2B5EF4-FFF2-40B4-BE49-F238E27FC236}">
                <a16:creationId xmlns:a16="http://schemas.microsoft.com/office/drawing/2014/main" id="{33515EE9-A694-7943-A594-A34E09202D3B}"/>
              </a:ext>
            </a:extLst>
          </p:cNvPr>
          <p:cNvSpPr>
            <a:spLocks noGrp="1"/>
          </p:cNvSpPr>
          <p:nvPr>
            <p:ph type="body" sz="quarter" idx="36" hasCustomPrompt="1"/>
          </p:nvPr>
        </p:nvSpPr>
        <p:spPr>
          <a:xfrm>
            <a:off x="5916391" y="3210585"/>
            <a:ext cx="1785475" cy="893071"/>
          </a:xfrm>
          <a:prstGeom prst="rect">
            <a:avLst/>
          </a:prstGeom>
        </p:spPr>
        <p:txBody>
          <a:bodyPr lIns="0" tIns="0">
            <a:noAutofit/>
          </a:bodyPr>
          <a:lstStyle>
            <a:lvl1pPr marL="0" indent="0">
              <a:lnSpc>
                <a:spcPct val="100000"/>
              </a:lnSpc>
              <a:spcBef>
                <a:spcPts val="0"/>
              </a:spcBef>
              <a:buNone/>
              <a:defRPr sz="850" b="0" baseline="0">
                <a:solidFill>
                  <a:schemeClr val="tx1"/>
                </a:solidFill>
                <a:latin typeface="Georgia" charset="0"/>
              </a:defRPr>
            </a:lvl1pPr>
            <a:lvl2pPr>
              <a:defRPr sz="1300">
                <a:solidFill>
                  <a:schemeClr val="tx2"/>
                </a:solidFill>
              </a:defRPr>
            </a:lvl2pPr>
            <a:lvl3pPr>
              <a:defRPr sz="1300">
                <a:solidFill>
                  <a:schemeClr val="tx2"/>
                </a:solidFill>
              </a:defRPr>
            </a:lvl3pPr>
            <a:lvl4pPr>
              <a:defRPr sz="1300">
                <a:solidFill>
                  <a:schemeClr val="tx2"/>
                </a:solidFill>
              </a:defRPr>
            </a:lvl4pPr>
            <a:lvl5pPr>
              <a:defRPr sz="1300">
                <a:solidFill>
                  <a:schemeClr val="tx2"/>
                </a:solidFill>
              </a:defRPr>
            </a:lvl5pPr>
          </a:lstStyle>
          <a:p>
            <a:pPr lvl="0"/>
            <a:r>
              <a:rPr lang="en-US" dirty="0"/>
              <a:t>+00 0000 000 000</a:t>
            </a:r>
          </a:p>
          <a:p>
            <a:pPr lvl="0"/>
            <a:r>
              <a:rPr lang="en-GB" dirty="0"/>
              <a:t>+</a:t>
            </a:r>
            <a:r>
              <a:rPr lang="en-US" dirty="0"/>
              <a:t>00 0000 000 000</a:t>
            </a:r>
          </a:p>
          <a:p>
            <a:pPr lvl="0"/>
            <a:r>
              <a:rPr lang="en-GB" dirty="0"/>
              <a:t>n</a:t>
            </a:r>
            <a:r>
              <a:rPr lang="en-US" dirty="0" err="1"/>
              <a:t>ame.surname@theguardian.com</a:t>
            </a:r>
            <a:endParaRPr lang="en-US" dirty="0"/>
          </a:p>
          <a:p>
            <a:pPr lvl="0"/>
            <a:endParaRPr lang="en-GB" dirty="0"/>
          </a:p>
          <a:p>
            <a:pPr lvl="0"/>
            <a:r>
              <a:rPr lang="en-GB" dirty="0"/>
              <a:t>K</a:t>
            </a:r>
            <a:r>
              <a:rPr lang="en-US" dirty="0" err="1"/>
              <a:t>ings</a:t>
            </a:r>
            <a:r>
              <a:rPr lang="en-US" dirty="0"/>
              <a:t> Place, 90 York Way London,</a:t>
            </a:r>
          </a:p>
          <a:p>
            <a:pPr lvl="0"/>
            <a:r>
              <a:rPr lang="en-GB" dirty="0"/>
              <a:t>N</a:t>
            </a:r>
            <a:r>
              <a:rPr lang="en-US" dirty="0"/>
              <a:t>1 9GU  </a:t>
            </a:r>
            <a:r>
              <a:rPr lang="en-US" dirty="0" err="1"/>
              <a:t>theguardian.com</a:t>
            </a:r>
            <a:endParaRPr lang="en-US" dirty="0"/>
          </a:p>
          <a:p>
            <a:pPr lvl="0"/>
            <a:endParaRPr lang="en-GB" dirty="0"/>
          </a:p>
        </p:txBody>
      </p:sp>
    </p:spTree>
    <p:extLst>
      <p:ext uri="{BB962C8B-B14F-4D97-AF65-F5344CB8AC3E}">
        <p14:creationId xmlns:p14="http://schemas.microsoft.com/office/powerpoint/2010/main" val="3378375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0ABA1-8687-C149-BB68-8C66C2A51311}"/>
              </a:ext>
            </a:extLst>
          </p:cNvPr>
          <p:cNvSpPr txBox="1"/>
          <p:nvPr userDrawn="1"/>
        </p:nvSpPr>
        <p:spPr>
          <a:xfrm>
            <a:off x="1752600" y="2143259"/>
            <a:ext cx="5486400" cy="553998"/>
          </a:xfrm>
          <a:prstGeom prst="rect">
            <a:avLst/>
          </a:prstGeom>
          <a:noFill/>
        </p:spPr>
        <p:txBody>
          <a:bodyPr wrap="square" rtlCol="0">
            <a:spAutoFit/>
          </a:bodyPr>
          <a:lstStyle/>
          <a:p>
            <a:r>
              <a:rPr lang="en-GB" sz="3000" b="1" dirty="0">
                <a:solidFill>
                  <a:schemeClr val="bg1"/>
                </a:solidFill>
              </a:rPr>
              <a:t>Thank you</a:t>
            </a:r>
            <a:endParaRPr lang="en-US" sz="3000" b="1" dirty="0">
              <a:solidFill>
                <a:schemeClr val="bg1"/>
              </a:solidFill>
            </a:endParaRPr>
          </a:p>
        </p:txBody>
      </p:sp>
      <p:sp>
        <p:nvSpPr>
          <p:cNvPr id="21" name="Text Placeholder 20"/>
          <p:cNvSpPr>
            <a:spLocks noGrp="1"/>
          </p:cNvSpPr>
          <p:nvPr>
            <p:ph type="body" sz="quarter" idx="11" hasCustomPrompt="1"/>
          </p:nvPr>
        </p:nvSpPr>
        <p:spPr>
          <a:xfrm>
            <a:off x="1752600" y="2747962"/>
            <a:ext cx="5562600" cy="609600"/>
          </a:xfrm>
          <a:prstGeom prst="rect">
            <a:avLst/>
          </a:prstGeom>
        </p:spPr>
        <p:txBody>
          <a:bodyPr/>
          <a:lstStyle>
            <a:lvl1pPr marL="0" indent="0">
              <a:buFontTx/>
              <a:buNone/>
              <a:defRPr sz="2500" b="0" i="1" baseline="0">
                <a:solidFill>
                  <a:schemeClr val="bg1"/>
                </a:solidFill>
                <a:latin typeface="Georgia" charset="0"/>
              </a:defRPr>
            </a:lvl1pPr>
          </a:lstStyle>
          <a:p>
            <a:pPr lvl="0"/>
            <a:r>
              <a:rPr lang="en-US" dirty="0"/>
              <a:t>Please contact Name Surname </a:t>
            </a:r>
            <a:br>
              <a:rPr lang="en-US" dirty="0"/>
            </a:br>
            <a:r>
              <a:rPr lang="en-US" dirty="0"/>
              <a:t>for more details</a:t>
            </a:r>
          </a:p>
        </p:txBody>
      </p:sp>
      <p:sp>
        <p:nvSpPr>
          <p:cNvPr id="23" name="Text Placeholder 22"/>
          <p:cNvSpPr>
            <a:spLocks noGrp="1"/>
          </p:cNvSpPr>
          <p:nvPr>
            <p:ph type="body" sz="quarter" idx="12" hasCustomPrompt="1"/>
          </p:nvPr>
        </p:nvSpPr>
        <p:spPr>
          <a:xfrm>
            <a:off x="304800" y="133350"/>
            <a:ext cx="1828800" cy="152400"/>
          </a:xfrm>
          <a:prstGeom prst="rect">
            <a:avLst/>
          </a:prstGeom>
        </p:spPr>
        <p:txBody>
          <a:bodyPr lIns="0" t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sp>
        <p:nvSpPr>
          <p:cNvPr id="24" name="Text Placeholder 22"/>
          <p:cNvSpPr>
            <a:spLocks noGrp="1"/>
          </p:cNvSpPr>
          <p:nvPr>
            <p:ph type="body" sz="quarter" idx="13" hasCustomPrompt="1"/>
          </p:nvPr>
        </p:nvSpPr>
        <p:spPr>
          <a:xfrm>
            <a:off x="2880000" y="133350"/>
            <a:ext cx="1828800" cy="152400"/>
          </a:xfrm>
          <a:prstGeom prst="rect">
            <a:avLst/>
          </a:prstGeom>
        </p:spPr>
        <p:txBody>
          <a:bodyPr lIns="0" tIns="0" r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cxnSp>
        <p:nvCxnSpPr>
          <p:cNvPr id="6" name="Straight Connector 5">
            <a:extLst>
              <a:ext uri="{FF2B5EF4-FFF2-40B4-BE49-F238E27FC236}">
                <a16:creationId xmlns:a16="http://schemas.microsoft.com/office/drawing/2014/main" id="{20050E42-57E4-3648-B898-F1D4D4E4DD51}"/>
              </a:ext>
            </a:extLst>
          </p:cNvPr>
          <p:cNvCxnSpPr/>
          <p:nvPr userDrawn="1"/>
        </p:nvCxnSpPr>
        <p:spPr>
          <a:xfrm>
            <a:off x="1676400" y="2114550"/>
            <a:ext cx="0" cy="3028950"/>
          </a:xfrm>
          <a:prstGeom prst="line">
            <a:avLst/>
          </a:prstGeom>
          <a:ln w="254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A8A621BF-531D-CE43-86CA-26FA31676E67}"/>
              </a:ext>
            </a:extLst>
          </p:cNvPr>
          <p:cNvSpPr/>
          <p:nvPr userDrawn="1"/>
        </p:nvSpPr>
        <p:spPr>
          <a:xfrm>
            <a:off x="245572"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sp>
        <p:nvSpPr>
          <p:cNvPr id="8" name="object 3">
            <a:extLst>
              <a:ext uri="{FF2B5EF4-FFF2-40B4-BE49-F238E27FC236}">
                <a16:creationId xmlns:a16="http://schemas.microsoft.com/office/drawing/2014/main" id="{D9D1FE15-99FE-2F44-A4AD-9DC0A3E21114}"/>
              </a:ext>
            </a:extLst>
          </p:cNvPr>
          <p:cNvSpPr/>
          <p:nvPr userDrawn="1"/>
        </p:nvSpPr>
        <p:spPr>
          <a:xfrm>
            <a:off x="2798093"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pic>
        <p:nvPicPr>
          <p:cNvPr id="9" name="Picture 8">
            <a:extLst>
              <a:ext uri="{FF2B5EF4-FFF2-40B4-BE49-F238E27FC236}">
                <a16:creationId xmlns:a16="http://schemas.microsoft.com/office/drawing/2014/main" id="{4A7A2154-CAFB-FB4E-8D85-7940EB814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spTree>
    <p:extLst>
      <p:ext uri="{BB962C8B-B14F-4D97-AF65-F5344CB8AC3E}">
        <p14:creationId xmlns:p14="http://schemas.microsoft.com/office/powerpoint/2010/main" val="3687493918"/>
      </p:ext>
    </p:extLst>
  </p:cSld>
  <p:clrMapOvr>
    <a:masterClrMapping/>
  </p:clrMapOvr>
  <p:extLst mod="1">
    <p:ext uri="{DCECCB84-F9BA-43D5-87BE-67443E8EF086}">
      <p15:sldGuideLst xmlns:p15="http://schemas.microsoft.com/office/powerpoint/2012/main">
        <p15:guide id="1" orient="horz" pos="18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seperator 2">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eorgia"/>
            </a:endParaRPr>
          </a:p>
        </p:txBody>
      </p:sp>
      <p:pic>
        <p:nvPicPr>
          <p:cNvPr id="8" name="Picture 2" descr="C:\Users\steve_hawker\Desktop\Guardian Logos\Guardian_masthead2014_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3718" y="123825"/>
            <a:ext cx="1571371" cy="21790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steve_hawker\Desktop\Guardian Logos\theguardian_gicon_w (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576" y="4768676"/>
            <a:ext cx="436045" cy="2887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1280698" y="2347824"/>
            <a:ext cx="7772400" cy="437048"/>
          </a:xfrm>
          <a:prstGeom prst="rect">
            <a:avLst/>
          </a:prstGeom>
        </p:spPr>
        <p:txBody>
          <a:bodyPr anchor="ctr"/>
          <a:lstStyle>
            <a:lvl1pPr algn="r">
              <a:defRPr sz="2800" b="0"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5377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a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FB4FD9-B447-1F4E-AAC5-E1068C7AEEE2}"/>
              </a:ext>
            </a:extLst>
          </p:cNvPr>
          <p:cNvSpPr/>
          <p:nvPr userDrawn="1"/>
        </p:nvSpPr>
        <p:spPr>
          <a:xfrm>
            <a:off x="1" y="-4182"/>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hasCustomPrompt="1"/>
          </p:nvPr>
        </p:nvSpPr>
        <p:spPr>
          <a:xfrm>
            <a:off x="1752600" y="2190750"/>
            <a:ext cx="5562600" cy="533400"/>
          </a:xfrm>
          <a:prstGeom prst="rect">
            <a:avLst/>
          </a:prstGeom>
        </p:spPr>
        <p:txBody>
          <a:bodyPr/>
          <a:lstStyle>
            <a:lvl1pPr marL="0" indent="0">
              <a:buFontTx/>
              <a:buNone/>
              <a:defRPr sz="3000" b="1" i="0" baseline="0">
                <a:solidFill>
                  <a:schemeClr val="bg1"/>
                </a:solidFill>
                <a:latin typeface="Georgia" charset="0"/>
              </a:defRPr>
            </a:lvl1pPr>
          </a:lstStyle>
          <a:p>
            <a:pPr lvl="0"/>
            <a:r>
              <a:rPr lang="en-US" dirty="0"/>
              <a:t>Title</a:t>
            </a:r>
          </a:p>
        </p:txBody>
      </p:sp>
      <p:sp>
        <p:nvSpPr>
          <p:cNvPr id="21" name="Text Placeholder 20"/>
          <p:cNvSpPr>
            <a:spLocks noGrp="1"/>
          </p:cNvSpPr>
          <p:nvPr>
            <p:ph type="body" sz="quarter" idx="11" hasCustomPrompt="1"/>
          </p:nvPr>
        </p:nvSpPr>
        <p:spPr>
          <a:xfrm>
            <a:off x="1752600" y="2747962"/>
            <a:ext cx="5562600" cy="609600"/>
          </a:xfrm>
          <a:prstGeom prst="rect">
            <a:avLst/>
          </a:prstGeom>
        </p:spPr>
        <p:txBody>
          <a:bodyPr/>
          <a:lstStyle>
            <a:lvl1pPr marL="0" indent="0">
              <a:buFontTx/>
              <a:buNone/>
              <a:defRPr sz="2500" b="0" i="1" baseline="0">
                <a:solidFill>
                  <a:schemeClr val="bg1"/>
                </a:solidFill>
                <a:latin typeface="Georgia" charset="0"/>
              </a:defRPr>
            </a:lvl1pPr>
          </a:lstStyle>
          <a:p>
            <a:pPr lvl="0"/>
            <a:r>
              <a:rPr lang="en-US" dirty="0"/>
              <a:t>Subtitle</a:t>
            </a:r>
          </a:p>
        </p:txBody>
      </p:sp>
      <p:sp>
        <p:nvSpPr>
          <p:cNvPr id="23" name="Text Placeholder 22"/>
          <p:cNvSpPr>
            <a:spLocks noGrp="1"/>
          </p:cNvSpPr>
          <p:nvPr>
            <p:ph type="body" sz="quarter" idx="12" hasCustomPrompt="1"/>
          </p:nvPr>
        </p:nvSpPr>
        <p:spPr>
          <a:xfrm>
            <a:off x="304800" y="133350"/>
            <a:ext cx="1828800" cy="152400"/>
          </a:xfrm>
          <a:prstGeom prst="rect">
            <a:avLst/>
          </a:prstGeom>
        </p:spPr>
        <p:txBody>
          <a:bodyPr lIns="0" t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sp>
        <p:nvSpPr>
          <p:cNvPr id="24" name="Text Placeholder 22"/>
          <p:cNvSpPr>
            <a:spLocks noGrp="1"/>
          </p:cNvSpPr>
          <p:nvPr>
            <p:ph type="body" sz="quarter" idx="13" hasCustomPrompt="1"/>
          </p:nvPr>
        </p:nvSpPr>
        <p:spPr>
          <a:xfrm>
            <a:off x="2880000" y="133350"/>
            <a:ext cx="1828800" cy="152400"/>
          </a:xfrm>
          <a:prstGeom prst="rect">
            <a:avLst/>
          </a:prstGeom>
        </p:spPr>
        <p:txBody>
          <a:bodyPr lIns="0" tIns="0" r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cxnSp>
        <p:nvCxnSpPr>
          <p:cNvPr id="8" name="Straight Connector 7">
            <a:extLst>
              <a:ext uri="{FF2B5EF4-FFF2-40B4-BE49-F238E27FC236}">
                <a16:creationId xmlns:a16="http://schemas.microsoft.com/office/drawing/2014/main" id="{7981334D-6E2F-DB4D-B875-753FD5CDFE6B}"/>
              </a:ext>
            </a:extLst>
          </p:cNvPr>
          <p:cNvCxnSpPr/>
          <p:nvPr userDrawn="1"/>
        </p:nvCxnSpPr>
        <p:spPr>
          <a:xfrm>
            <a:off x="1676400" y="2114550"/>
            <a:ext cx="0" cy="3028950"/>
          </a:xfrm>
          <a:prstGeom prst="line">
            <a:avLst/>
          </a:prstGeom>
          <a:ln w="254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bject 2">
            <a:extLst>
              <a:ext uri="{FF2B5EF4-FFF2-40B4-BE49-F238E27FC236}">
                <a16:creationId xmlns:a16="http://schemas.microsoft.com/office/drawing/2014/main" id="{C0311930-2220-0640-8DB5-DF3045B96FDA}"/>
              </a:ext>
            </a:extLst>
          </p:cNvPr>
          <p:cNvSpPr/>
          <p:nvPr userDrawn="1"/>
        </p:nvSpPr>
        <p:spPr>
          <a:xfrm>
            <a:off x="245572"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sp>
        <p:nvSpPr>
          <p:cNvPr id="10" name="object 3">
            <a:extLst>
              <a:ext uri="{FF2B5EF4-FFF2-40B4-BE49-F238E27FC236}">
                <a16:creationId xmlns:a16="http://schemas.microsoft.com/office/drawing/2014/main" id="{BF6F7DD4-7FCD-4142-BAB9-13533E21E58B}"/>
              </a:ext>
            </a:extLst>
          </p:cNvPr>
          <p:cNvSpPr/>
          <p:nvPr userDrawn="1"/>
        </p:nvSpPr>
        <p:spPr>
          <a:xfrm>
            <a:off x="2798093"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pic>
        <p:nvPicPr>
          <p:cNvPr id="11" name="Picture 10">
            <a:extLst>
              <a:ext uri="{FF2B5EF4-FFF2-40B4-BE49-F238E27FC236}">
                <a16:creationId xmlns:a16="http://schemas.microsoft.com/office/drawing/2014/main" id="{294ADA88-C989-E447-8BC7-9E49A0519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spTree>
    <p:extLst>
      <p:ext uri="{BB962C8B-B14F-4D97-AF65-F5344CB8AC3E}">
        <p14:creationId xmlns:p14="http://schemas.microsoft.com/office/powerpoint/2010/main" val="2104628054"/>
      </p:ext>
    </p:extLst>
  </p:cSld>
  <p:clrMapOvr>
    <a:masterClrMapping/>
  </p:clrMapOvr>
  <p:extLst mod="1">
    <p:ext uri="{DCECCB84-F9BA-43D5-87BE-67443E8EF086}">
      <p15:sldGuideLst xmlns:p15="http://schemas.microsoft.com/office/powerpoint/2012/main">
        <p15:guide id="1" orient="horz" pos="18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FB4FD9-B447-1F4E-AAC5-E1068C7AEEE2}"/>
              </a:ext>
            </a:extLst>
          </p:cNvPr>
          <p:cNvSpPr/>
          <p:nvPr userDrawn="1"/>
        </p:nvSpPr>
        <p:spPr>
          <a:xfrm>
            <a:off x="1" y="-4182"/>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hasCustomPrompt="1"/>
          </p:nvPr>
        </p:nvSpPr>
        <p:spPr>
          <a:xfrm>
            <a:off x="1752600" y="2190750"/>
            <a:ext cx="5562600" cy="533400"/>
          </a:xfrm>
          <a:prstGeom prst="rect">
            <a:avLst/>
          </a:prstGeom>
        </p:spPr>
        <p:txBody>
          <a:bodyPr/>
          <a:lstStyle>
            <a:lvl1pPr marL="0" indent="0">
              <a:buFontTx/>
              <a:buNone/>
              <a:defRPr sz="3000" b="1" i="0" baseline="0">
                <a:solidFill>
                  <a:schemeClr val="bg1"/>
                </a:solidFill>
                <a:latin typeface="Georgia" charset="0"/>
              </a:defRPr>
            </a:lvl1pPr>
          </a:lstStyle>
          <a:p>
            <a:pPr lvl="0"/>
            <a:r>
              <a:rPr lang="en-US" dirty="0"/>
              <a:t>Title</a:t>
            </a:r>
          </a:p>
        </p:txBody>
      </p:sp>
      <p:sp>
        <p:nvSpPr>
          <p:cNvPr id="21" name="Text Placeholder 20"/>
          <p:cNvSpPr>
            <a:spLocks noGrp="1"/>
          </p:cNvSpPr>
          <p:nvPr>
            <p:ph type="body" sz="quarter" idx="11" hasCustomPrompt="1"/>
          </p:nvPr>
        </p:nvSpPr>
        <p:spPr>
          <a:xfrm>
            <a:off x="1752600" y="2747962"/>
            <a:ext cx="5562600" cy="609600"/>
          </a:xfrm>
          <a:prstGeom prst="rect">
            <a:avLst/>
          </a:prstGeom>
        </p:spPr>
        <p:txBody>
          <a:bodyPr/>
          <a:lstStyle>
            <a:lvl1pPr marL="0" indent="0">
              <a:buFontTx/>
              <a:buNone/>
              <a:defRPr sz="2500" b="0" i="1" baseline="0">
                <a:solidFill>
                  <a:schemeClr val="bg1"/>
                </a:solidFill>
                <a:latin typeface="Georgia" charset="0"/>
              </a:defRPr>
            </a:lvl1pPr>
          </a:lstStyle>
          <a:p>
            <a:pPr lvl="0"/>
            <a:r>
              <a:rPr lang="en-US" dirty="0"/>
              <a:t>Subtitle</a:t>
            </a:r>
          </a:p>
        </p:txBody>
      </p:sp>
      <p:sp>
        <p:nvSpPr>
          <p:cNvPr id="23" name="Text Placeholder 22"/>
          <p:cNvSpPr>
            <a:spLocks noGrp="1"/>
          </p:cNvSpPr>
          <p:nvPr>
            <p:ph type="body" sz="quarter" idx="12" hasCustomPrompt="1"/>
          </p:nvPr>
        </p:nvSpPr>
        <p:spPr>
          <a:xfrm>
            <a:off x="304800" y="133350"/>
            <a:ext cx="1828800" cy="152400"/>
          </a:xfrm>
          <a:prstGeom prst="rect">
            <a:avLst/>
          </a:prstGeom>
        </p:spPr>
        <p:txBody>
          <a:bodyPr lIns="0" t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sp>
        <p:nvSpPr>
          <p:cNvPr id="24" name="Text Placeholder 22"/>
          <p:cNvSpPr>
            <a:spLocks noGrp="1"/>
          </p:cNvSpPr>
          <p:nvPr>
            <p:ph type="body" sz="quarter" idx="13" hasCustomPrompt="1"/>
          </p:nvPr>
        </p:nvSpPr>
        <p:spPr>
          <a:xfrm>
            <a:off x="2880000" y="133350"/>
            <a:ext cx="1828800" cy="152400"/>
          </a:xfrm>
          <a:prstGeom prst="rect">
            <a:avLst/>
          </a:prstGeom>
        </p:spPr>
        <p:txBody>
          <a:bodyPr lIns="0" tIns="0" rIns="0"/>
          <a:lstStyle>
            <a:lvl1pPr marL="0" indent="0">
              <a:lnSpc>
                <a:spcPct val="100000"/>
              </a:lnSpc>
              <a:spcBef>
                <a:spcPts val="0"/>
              </a:spcBef>
              <a:buFontTx/>
              <a:buNone/>
              <a:defRPr sz="700" baseline="0">
                <a:solidFill>
                  <a:schemeClr val="bg1"/>
                </a:solidFill>
                <a:latin typeface="Georgia" charset="0"/>
              </a:defRPr>
            </a:lvl1pPr>
          </a:lstStyle>
          <a:p>
            <a:pPr lvl="0"/>
            <a:r>
              <a:rPr lang="en-US" dirty="0" err="1"/>
              <a:t>Lorem</a:t>
            </a:r>
            <a:r>
              <a:rPr lang="en-US" dirty="0"/>
              <a:t> </a:t>
            </a:r>
            <a:r>
              <a:rPr lang="en-US" dirty="0" err="1"/>
              <a:t>ipsum</a:t>
            </a:r>
            <a:endParaRPr lang="en-US" dirty="0"/>
          </a:p>
        </p:txBody>
      </p:sp>
      <p:cxnSp>
        <p:nvCxnSpPr>
          <p:cNvPr id="8" name="Straight Connector 7">
            <a:extLst>
              <a:ext uri="{FF2B5EF4-FFF2-40B4-BE49-F238E27FC236}">
                <a16:creationId xmlns:a16="http://schemas.microsoft.com/office/drawing/2014/main" id="{7981334D-6E2F-DB4D-B875-753FD5CDFE6B}"/>
              </a:ext>
            </a:extLst>
          </p:cNvPr>
          <p:cNvCxnSpPr/>
          <p:nvPr userDrawn="1"/>
        </p:nvCxnSpPr>
        <p:spPr>
          <a:xfrm>
            <a:off x="1676400" y="2114550"/>
            <a:ext cx="0" cy="3028950"/>
          </a:xfrm>
          <a:prstGeom prst="line">
            <a:avLst/>
          </a:prstGeom>
          <a:ln w="254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bject 2">
            <a:extLst>
              <a:ext uri="{FF2B5EF4-FFF2-40B4-BE49-F238E27FC236}">
                <a16:creationId xmlns:a16="http://schemas.microsoft.com/office/drawing/2014/main" id="{C0311930-2220-0640-8DB5-DF3045B96FDA}"/>
              </a:ext>
            </a:extLst>
          </p:cNvPr>
          <p:cNvSpPr/>
          <p:nvPr userDrawn="1"/>
        </p:nvSpPr>
        <p:spPr>
          <a:xfrm>
            <a:off x="245572"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sp>
        <p:nvSpPr>
          <p:cNvPr id="10" name="object 3">
            <a:extLst>
              <a:ext uri="{FF2B5EF4-FFF2-40B4-BE49-F238E27FC236}">
                <a16:creationId xmlns:a16="http://schemas.microsoft.com/office/drawing/2014/main" id="{BF6F7DD4-7FCD-4142-BAB9-13533E21E58B}"/>
              </a:ext>
            </a:extLst>
          </p:cNvPr>
          <p:cNvSpPr/>
          <p:nvPr userDrawn="1"/>
        </p:nvSpPr>
        <p:spPr>
          <a:xfrm>
            <a:off x="2798093"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pic>
        <p:nvPicPr>
          <p:cNvPr id="11" name="Picture 10">
            <a:extLst>
              <a:ext uri="{FF2B5EF4-FFF2-40B4-BE49-F238E27FC236}">
                <a16:creationId xmlns:a16="http://schemas.microsoft.com/office/drawing/2014/main" id="{294ADA88-C989-E447-8BC7-9E49A0519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spTree>
    <p:extLst>
      <p:ext uri="{BB962C8B-B14F-4D97-AF65-F5344CB8AC3E}">
        <p14:creationId xmlns:p14="http://schemas.microsoft.com/office/powerpoint/2010/main" val="1947700554"/>
      </p:ext>
    </p:extLst>
  </p:cSld>
  <p:clrMapOvr>
    <a:masterClrMapping/>
  </p:clrMapOvr>
  <p:extLst mod="1">
    <p:ext uri="{DCECCB84-F9BA-43D5-87BE-67443E8EF086}">
      <p15:sldGuideLst xmlns:p15="http://schemas.microsoft.com/office/powerpoint/2012/main">
        <p15:guide id="1" orient="horz" pos="18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378042"/>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179512" y="573529"/>
            <a:ext cx="8784976" cy="402109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484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seperator 2">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eorgia"/>
            </a:endParaRPr>
          </a:p>
        </p:txBody>
      </p:sp>
      <p:pic>
        <p:nvPicPr>
          <p:cNvPr id="8" name="Picture 2" descr="C:\Users\steve_hawker\Desktop\Guardian Logos\Guardian_masthead2014_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3718" y="123825"/>
            <a:ext cx="1571371" cy="21790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steve_hawker\Desktop\Guardian Logos\theguardian_gicon_w (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576" y="4768676"/>
            <a:ext cx="436045" cy="2887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1280698" y="2347824"/>
            <a:ext cx="7772400" cy="437048"/>
          </a:xfrm>
          <a:prstGeom prst="rect">
            <a:avLst/>
          </a:prstGeom>
        </p:spPr>
        <p:txBody>
          <a:bodyPr anchor="ctr"/>
          <a:lstStyle>
            <a:lvl1pPr algn="r">
              <a:defRPr sz="2800" b="0"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6910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9" name="Title 1"/>
          <p:cNvSpPr>
            <a:spLocks noGrp="1"/>
          </p:cNvSpPr>
          <p:nvPr>
            <p:ph type="title"/>
          </p:nvPr>
        </p:nvSpPr>
        <p:spPr>
          <a:xfrm>
            <a:off x="179512" y="87474"/>
            <a:ext cx="8784976" cy="378042"/>
          </a:xfrm>
          <a:prstGeom prst="rect">
            <a:avLst/>
          </a:prstGeom>
        </p:spPr>
        <p:txBody>
          <a:bodyPr>
            <a:noAutofit/>
          </a:bodyPr>
          <a:lstStyle>
            <a:lvl1pPr>
              <a:defRPr sz="2800"/>
            </a:lvl1pPr>
          </a:lstStyle>
          <a:p>
            <a:r>
              <a:rPr lang="en-GB"/>
              <a:t>Click to edit Master title style</a:t>
            </a:r>
            <a:endParaRPr lang="en-GB" dirty="0"/>
          </a:p>
        </p:txBody>
      </p:sp>
      <p:sp>
        <p:nvSpPr>
          <p:cNvPr id="10" name="Content Placeholder 2"/>
          <p:cNvSpPr>
            <a:spLocks noGrp="1"/>
          </p:cNvSpPr>
          <p:nvPr>
            <p:ph idx="1"/>
          </p:nvPr>
        </p:nvSpPr>
        <p:spPr>
          <a:xfrm>
            <a:off x="179512" y="573529"/>
            <a:ext cx="8784976" cy="4021094"/>
          </a:xfrm>
          <a:prstGeom prst="rect">
            <a:avLst/>
          </a:prstGeo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5807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378042"/>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903288" y="1494235"/>
            <a:ext cx="3738562"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94250" y="1494235"/>
            <a:ext cx="374015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2056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C6208"/>
        </a:solidFill>
        <a:effectLst/>
      </p:bgPr>
    </p:bg>
    <p:spTree>
      <p:nvGrpSpPr>
        <p:cNvPr id="1" name=""/>
        <p:cNvGrpSpPr/>
        <p:nvPr/>
      </p:nvGrpSpPr>
      <p:grpSpPr>
        <a:xfrm>
          <a:off x="0" y="0"/>
          <a:ext cx="0" cy="0"/>
          <a:chOff x="0" y="0"/>
          <a:chExt cx="0" cy="0"/>
        </a:xfrm>
      </p:grpSpPr>
      <p:cxnSp>
        <p:nvCxnSpPr>
          <p:cNvPr id="15" name="Straight Connector 14"/>
          <p:cNvCxnSpPr/>
          <p:nvPr/>
        </p:nvCxnSpPr>
        <p:spPr>
          <a:xfrm>
            <a:off x="1676400" y="2114550"/>
            <a:ext cx="0" cy="3028950"/>
          </a:xfrm>
          <a:prstGeom prst="line">
            <a:avLst/>
          </a:prstGeom>
          <a:ln w="254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object 2"/>
          <p:cNvSpPr/>
          <p:nvPr/>
        </p:nvSpPr>
        <p:spPr>
          <a:xfrm>
            <a:off x="245572"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sp>
        <p:nvSpPr>
          <p:cNvPr id="6" name="object 3"/>
          <p:cNvSpPr/>
          <p:nvPr/>
        </p:nvSpPr>
        <p:spPr>
          <a:xfrm>
            <a:off x="2798093" y="0"/>
            <a:ext cx="0" cy="238259"/>
          </a:xfrm>
          <a:custGeom>
            <a:avLst/>
            <a:gdLst/>
            <a:ahLst/>
            <a:cxnLst/>
            <a:rect l="l" t="t" r="r" b="b"/>
            <a:pathLst>
              <a:path h="523875">
                <a:moveTo>
                  <a:pt x="0" y="0"/>
                </a:moveTo>
                <a:lnTo>
                  <a:pt x="0" y="523544"/>
                </a:lnTo>
              </a:path>
            </a:pathLst>
          </a:custGeom>
          <a:ln w="2540">
            <a:solidFill>
              <a:schemeClr val="bg1"/>
            </a:solidFill>
          </a:ln>
        </p:spPr>
        <p:txBody>
          <a:bodyPr wrap="square" lIns="0" tIns="0" rIns="0" bIns="0" rtlCol="0"/>
          <a:lstStyle/>
          <a:p>
            <a:endParaRPr sz="372">
              <a:solidFill>
                <a:schemeClr val="bg1"/>
              </a:solidFill>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spTree>
    <p:extLst>
      <p:ext uri="{BB962C8B-B14F-4D97-AF65-F5344CB8AC3E}">
        <p14:creationId xmlns:p14="http://schemas.microsoft.com/office/powerpoint/2010/main" val="1123994722"/>
      </p:ext>
    </p:extLst>
  </p:cSld>
  <p:clrMap bg1="lt1" tx1="dk1" bg2="lt2" tx2="dk2" accent1="accent1" accent2="accent2" accent3="accent3" accent4="accent4" accent5="accent5" accent6="accent6" hlink="hlink" folHlink="folHlink"/>
  <p:sldLayoutIdLst>
    <p:sldLayoutId id="2147483759" r:id="rId1"/>
    <p:sldLayoutId id="2147483730" r:id="rId2"/>
    <p:sldLayoutId id="2147483796" r:id="rId3"/>
    <p:sldLayoutId id="2147483797" r:id="rId4"/>
    <p:sldLayoutId id="2147483798" r:id="rId5"/>
    <p:sldLayoutId id="2147483811" r:id="rId6"/>
    <p:sldLayoutId id="2147483812" r:id="rId7"/>
    <p:sldLayoutId id="2147483813" r:id="rId8"/>
    <p:sldLayoutId id="2147483815" r:id="rId9"/>
    <p:sldLayoutId id="2147483816" r:id="rId10"/>
    <p:sldLayoutId id="2147483817" r:id="rId11"/>
    <p:sldLayoutId id="2147483819" r:id="rId12"/>
  </p:sldLayoutIdLst>
  <p:hf hdr="0" ftr="0" dt="0"/>
  <p:txStyles>
    <p:titleStyle>
      <a:lvl1pPr algn="l" defTabSz="415869" rtl="0" eaLnBrk="1" latinLnBrk="0" hangingPunct="1">
        <a:lnSpc>
          <a:spcPct val="90000"/>
        </a:lnSpc>
        <a:spcBef>
          <a:spcPct val="0"/>
        </a:spcBef>
        <a:buNone/>
        <a:defRPr sz="3100" b="1" i="0" kern="1200" baseline="0">
          <a:solidFill>
            <a:schemeClr val="tx1"/>
          </a:solidFill>
          <a:latin typeface="Georgia" charset="0"/>
          <a:ea typeface="+mj-ea"/>
          <a:cs typeface="+mj-cs"/>
        </a:defRPr>
      </a:lvl1pPr>
    </p:titleStyle>
    <p:bodyStyle>
      <a:lvl1pPr marL="103967" indent="-103967" algn="l" defTabSz="415869" rtl="0" eaLnBrk="1" latinLnBrk="0" hangingPunct="1">
        <a:lnSpc>
          <a:spcPct val="90000"/>
        </a:lnSpc>
        <a:spcBef>
          <a:spcPts val="455"/>
        </a:spcBef>
        <a:buFont typeface="Arial"/>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7" name="object 5"/>
          <p:cNvSpPr/>
          <p:nvPr/>
        </p:nvSpPr>
        <p:spPr>
          <a:xfrm>
            <a:off x="238429" y="238108"/>
            <a:ext cx="8667418" cy="0"/>
          </a:xfrm>
          <a:custGeom>
            <a:avLst/>
            <a:gdLst/>
            <a:ahLst/>
            <a:cxnLst/>
            <a:rect l="l" t="t" r="r" b="b"/>
            <a:pathLst>
              <a:path w="19057620">
                <a:moveTo>
                  <a:pt x="0" y="0"/>
                </a:moveTo>
                <a:lnTo>
                  <a:pt x="19057011" y="0"/>
                </a:lnTo>
              </a:path>
            </a:pathLst>
          </a:custGeom>
          <a:ln w="2540">
            <a:solidFill>
              <a:srgbClr val="E00000"/>
            </a:solidFill>
          </a:ln>
        </p:spPr>
        <p:txBody>
          <a:bodyPr wrap="square" lIns="0" tIns="0" rIns="0" bIns="0" rtlCol="0"/>
          <a:lstStyle/>
          <a:p>
            <a:endParaRPr sz="372"/>
          </a:p>
        </p:txBody>
      </p:sp>
      <p:sp>
        <p:nvSpPr>
          <p:cNvPr id="5" name="object 5"/>
          <p:cNvSpPr/>
          <p:nvPr/>
        </p:nvSpPr>
        <p:spPr>
          <a:xfrm>
            <a:off x="238429" y="238108"/>
            <a:ext cx="8667418" cy="0"/>
          </a:xfrm>
          <a:custGeom>
            <a:avLst/>
            <a:gdLst/>
            <a:ahLst/>
            <a:cxnLst/>
            <a:rect l="l" t="t" r="r" b="b"/>
            <a:pathLst>
              <a:path w="19057620">
                <a:moveTo>
                  <a:pt x="0" y="0"/>
                </a:moveTo>
                <a:lnTo>
                  <a:pt x="19057011" y="0"/>
                </a:lnTo>
              </a:path>
            </a:pathLst>
          </a:custGeom>
          <a:ln w="2540">
            <a:solidFill>
              <a:srgbClr val="EC6208"/>
            </a:solidFill>
          </a:ln>
        </p:spPr>
        <p:txBody>
          <a:bodyPr wrap="square" lIns="0" tIns="0" rIns="0" bIns="0" rtlCol="0"/>
          <a:lstStyle/>
          <a:p>
            <a:endParaRPr sz="372"/>
          </a:p>
        </p:txBody>
      </p:sp>
      <p:sp>
        <p:nvSpPr>
          <p:cNvPr id="8" name="object 8"/>
          <p:cNvSpPr txBox="1"/>
          <p:nvPr/>
        </p:nvSpPr>
        <p:spPr>
          <a:xfrm>
            <a:off x="8534401" y="270914"/>
            <a:ext cx="377316" cy="114720"/>
          </a:xfrm>
          <a:prstGeom prst="rect">
            <a:avLst/>
          </a:prstGeom>
        </p:spPr>
        <p:txBody>
          <a:bodyPr vert="horz" wrap="square" lIns="0" tIns="6931" rIns="0" bIns="0" rtlCol="0">
            <a:spAutoFit/>
          </a:bodyPr>
          <a:lstStyle/>
          <a:p>
            <a:pPr marL="5776" algn="r">
              <a:spcBef>
                <a:spcPts val="55"/>
              </a:spcBef>
            </a:pPr>
            <a:r>
              <a:rPr lang="en-GB" sz="700" spc="-9" dirty="0">
                <a:latin typeface="Georgia"/>
                <a:cs typeface="Georgia"/>
              </a:rPr>
              <a:t>Page </a:t>
            </a:r>
            <a:fld id="{04852AAA-4831-BB4F-B8EF-936DC0248A9A}" type="slidenum">
              <a:rPr lang="en-GB" sz="700" spc="-9" smtClean="0">
                <a:latin typeface="Georgia"/>
                <a:cs typeface="Georgia"/>
              </a:rPr>
              <a:pPr marL="5776" algn="r">
                <a:spcBef>
                  <a:spcPts val="55"/>
                </a:spcBef>
              </a:pPr>
              <a:t>‹#›</a:t>
            </a:fld>
            <a:endParaRPr sz="591" dirty="0">
              <a:latin typeface="Georgia"/>
              <a:cs typeface="Georgia"/>
            </a:endParaRPr>
          </a:p>
        </p:txBody>
      </p:sp>
      <p:pic>
        <p:nvPicPr>
          <p:cNvPr id="10" name="Picture 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01000" y="4665391"/>
            <a:ext cx="1014827" cy="340515"/>
          </a:xfrm>
          <a:prstGeom prst="rect">
            <a:avLst/>
          </a:prstGeom>
        </p:spPr>
      </p:pic>
    </p:spTree>
    <p:extLst>
      <p:ext uri="{BB962C8B-B14F-4D97-AF65-F5344CB8AC3E}">
        <p14:creationId xmlns:p14="http://schemas.microsoft.com/office/powerpoint/2010/main" val="1523430583"/>
      </p:ext>
    </p:extLst>
  </p:cSld>
  <p:clrMap bg1="lt1" tx1="dk1" bg2="lt2" tx2="dk2" accent1="accent1" accent2="accent2" accent3="accent3" accent4="accent4" accent5="accent5" accent6="accent6" hlink="hlink" folHlink="folHlink"/>
  <p:sldLayoutIdLst>
    <p:sldLayoutId id="2147483669" r:id="rId1"/>
    <p:sldLayoutId id="2147483793" r:id="rId2"/>
    <p:sldLayoutId id="2147483783" r:id="rId3"/>
    <p:sldLayoutId id="2147483748" r:id="rId4"/>
    <p:sldLayoutId id="2147483766" r:id="rId5"/>
    <p:sldLayoutId id="2147483744" r:id="rId6"/>
    <p:sldLayoutId id="2147483746" r:id="rId7"/>
    <p:sldLayoutId id="2147483747" r:id="rId8"/>
    <p:sldLayoutId id="2147483736" r:id="rId9"/>
    <p:sldLayoutId id="2147483784" r:id="rId10"/>
    <p:sldLayoutId id="2147483749" r:id="rId11"/>
    <p:sldLayoutId id="2147483745" r:id="rId12"/>
    <p:sldLayoutId id="2147483799" r:id="rId13"/>
    <p:sldLayoutId id="2147483800" r:id="rId14"/>
    <p:sldLayoutId id="2147483803" r:id="rId15"/>
    <p:sldLayoutId id="2147483802" r:id="rId16"/>
    <p:sldLayoutId id="2147483801" r:id="rId17"/>
    <p:sldLayoutId id="2147483804" r:id="rId18"/>
    <p:sldLayoutId id="2147483805" r:id="rId19"/>
    <p:sldLayoutId id="214748381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5"/>
          <p:cNvSpPr/>
          <p:nvPr/>
        </p:nvSpPr>
        <p:spPr>
          <a:xfrm>
            <a:off x="238429" y="238108"/>
            <a:ext cx="8667418" cy="0"/>
          </a:xfrm>
          <a:custGeom>
            <a:avLst/>
            <a:gdLst/>
            <a:ahLst/>
            <a:cxnLst/>
            <a:rect l="l" t="t" r="r" b="b"/>
            <a:pathLst>
              <a:path w="19057620">
                <a:moveTo>
                  <a:pt x="0" y="0"/>
                </a:moveTo>
                <a:lnTo>
                  <a:pt x="19057011" y="0"/>
                </a:lnTo>
              </a:path>
            </a:pathLst>
          </a:custGeom>
          <a:ln w="2540">
            <a:solidFill>
              <a:srgbClr val="E00000"/>
            </a:solidFill>
          </a:ln>
        </p:spPr>
        <p:txBody>
          <a:bodyPr wrap="square" lIns="0" tIns="0" rIns="0" bIns="0" rtlCol="0"/>
          <a:lstStyle/>
          <a:p>
            <a:endParaRPr sz="372"/>
          </a:p>
        </p:txBody>
      </p:sp>
      <p:sp>
        <p:nvSpPr>
          <p:cNvPr id="8" name="object 5"/>
          <p:cNvSpPr/>
          <p:nvPr/>
        </p:nvSpPr>
        <p:spPr>
          <a:xfrm>
            <a:off x="238429" y="238108"/>
            <a:ext cx="8667418" cy="0"/>
          </a:xfrm>
          <a:custGeom>
            <a:avLst/>
            <a:gdLst/>
            <a:ahLst/>
            <a:cxnLst/>
            <a:rect l="l" t="t" r="r" b="b"/>
            <a:pathLst>
              <a:path w="19057620">
                <a:moveTo>
                  <a:pt x="0" y="0"/>
                </a:moveTo>
                <a:lnTo>
                  <a:pt x="19057011" y="0"/>
                </a:lnTo>
              </a:path>
            </a:pathLst>
          </a:custGeom>
          <a:ln w="2540">
            <a:solidFill>
              <a:srgbClr val="E00000"/>
            </a:solidFill>
          </a:ln>
        </p:spPr>
        <p:txBody>
          <a:bodyPr wrap="square" lIns="0" tIns="0" rIns="0" bIns="0" rtlCol="0"/>
          <a:lstStyle/>
          <a:p>
            <a:endParaRPr sz="372"/>
          </a:p>
        </p:txBody>
      </p:sp>
      <p:sp>
        <p:nvSpPr>
          <p:cNvPr id="9" name="object 8"/>
          <p:cNvSpPr txBox="1"/>
          <p:nvPr/>
        </p:nvSpPr>
        <p:spPr>
          <a:xfrm>
            <a:off x="8534401" y="270914"/>
            <a:ext cx="377316" cy="114720"/>
          </a:xfrm>
          <a:prstGeom prst="rect">
            <a:avLst/>
          </a:prstGeom>
        </p:spPr>
        <p:txBody>
          <a:bodyPr vert="horz" wrap="square" lIns="0" tIns="6931" rIns="0" bIns="0" rtlCol="0">
            <a:spAutoFit/>
          </a:bodyPr>
          <a:lstStyle/>
          <a:p>
            <a:pPr marL="5776" algn="r">
              <a:spcBef>
                <a:spcPts val="55"/>
              </a:spcBef>
            </a:pPr>
            <a:r>
              <a:rPr lang="en-GB" sz="700" spc="-9" dirty="0">
                <a:latin typeface="Georgia"/>
                <a:cs typeface="Georgia"/>
              </a:rPr>
              <a:t>Page </a:t>
            </a:r>
            <a:fld id="{04852AAA-4831-BB4F-B8EF-936DC0248A9A}" type="slidenum">
              <a:rPr lang="en-GB" sz="700" spc="-9" smtClean="0">
                <a:latin typeface="Georgia"/>
                <a:cs typeface="Georgia"/>
              </a:rPr>
              <a:pPr marL="5776" algn="r">
                <a:spcBef>
                  <a:spcPts val="55"/>
                </a:spcBef>
              </a:pPr>
              <a:t>‹#›</a:t>
            </a:fld>
            <a:endParaRPr sz="591" dirty="0">
              <a:latin typeface="Georgia"/>
              <a:cs typeface="Georgia"/>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4665391"/>
            <a:ext cx="1014827" cy="340515"/>
          </a:xfrm>
          <a:prstGeom prst="rect">
            <a:avLst/>
          </a:prstGeom>
        </p:spPr>
      </p:pic>
    </p:spTree>
    <p:extLst>
      <p:ext uri="{BB962C8B-B14F-4D97-AF65-F5344CB8AC3E}">
        <p14:creationId xmlns:p14="http://schemas.microsoft.com/office/powerpoint/2010/main" val="68437016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bject 8"/>
          <p:cNvSpPr txBox="1"/>
          <p:nvPr/>
        </p:nvSpPr>
        <p:spPr>
          <a:xfrm>
            <a:off x="8534401" y="270914"/>
            <a:ext cx="377316" cy="114720"/>
          </a:xfrm>
          <a:prstGeom prst="rect">
            <a:avLst/>
          </a:prstGeom>
        </p:spPr>
        <p:txBody>
          <a:bodyPr vert="horz" wrap="square" lIns="0" tIns="6931" rIns="0" bIns="0" rtlCol="0">
            <a:spAutoFit/>
          </a:bodyPr>
          <a:lstStyle/>
          <a:p>
            <a:pPr marL="5776" algn="r">
              <a:spcBef>
                <a:spcPts val="55"/>
              </a:spcBef>
            </a:pPr>
            <a:r>
              <a:rPr lang="en-GB" sz="700" spc="-9" dirty="0">
                <a:latin typeface="Georgia"/>
                <a:cs typeface="Georgia"/>
              </a:rPr>
              <a:t>Page </a:t>
            </a:r>
            <a:fld id="{04852AAA-4831-BB4F-B8EF-936DC0248A9A}" type="slidenum">
              <a:rPr lang="en-GB" sz="700" spc="-9" smtClean="0">
                <a:latin typeface="Georgia"/>
                <a:cs typeface="Georgia"/>
              </a:rPr>
              <a:pPr marL="5776" algn="r">
                <a:spcBef>
                  <a:spcPts val="55"/>
                </a:spcBef>
              </a:pPr>
              <a:t>‹#›</a:t>
            </a:fld>
            <a:endParaRPr sz="591" dirty="0">
              <a:latin typeface="Georgia"/>
              <a:cs typeface="Georgia"/>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4665391"/>
            <a:ext cx="1014827" cy="340515"/>
          </a:xfrm>
          <a:prstGeom prst="rect">
            <a:avLst/>
          </a:prstGeom>
        </p:spPr>
      </p:pic>
      <p:sp>
        <p:nvSpPr>
          <p:cNvPr id="11" name="object 5"/>
          <p:cNvSpPr/>
          <p:nvPr/>
        </p:nvSpPr>
        <p:spPr>
          <a:xfrm>
            <a:off x="238429" y="238108"/>
            <a:ext cx="8667418" cy="0"/>
          </a:xfrm>
          <a:custGeom>
            <a:avLst/>
            <a:gdLst/>
            <a:ahLst/>
            <a:cxnLst/>
            <a:rect l="l" t="t" r="r" b="b"/>
            <a:pathLst>
              <a:path w="19057620">
                <a:moveTo>
                  <a:pt x="0" y="0"/>
                </a:moveTo>
                <a:lnTo>
                  <a:pt x="19057011" y="0"/>
                </a:lnTo>
              </a:path>
            </a:pathLst>
          </a:custGeom>
          <a:ln w="2540">
            <a:solidFill>
              <a:srgbClr val="0084C6"/>
            </a:solidFill>
          </a:ln>
        </p:spPr>
        <p:txBody>
          <a:bodyPr wrap="square" lIns="0" tIns="0" rIns="0" bIns="0" rtlCol="0"/>
          <a:lstStyle/>
          <a:p>
            <a:endParaRPr sz="372"/>
          </a:p>
        </p:txBody>
      </p:sp>
    </p:spTree>
    <p:extLst>
      <p:ext uri="{BB962C8B-B14F-4D97-AF65-F5344CB8AC3E}">
        <p14:creationId xmlns:p14="http://schemas.microsoft.com/office/powerpoint/2010/main" val="51950787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8"/>
          <p:cNvSpPr txBox="1"/>
          <p:nvPr/>
        </p:nvSpPr>
        <p:spPr>
          <a:xfrm>
            <a:off x="8534401" y="270914"/>
            <a:ext cx="377316" cy="114720"/>
          </a:xfrm>
          <a:prstGeom prst="rect">
            <a:avLst/>
          </a:prstGeom>
        </p:spPr>
        <p:txBody>
          <a:bodyPr vert="horz" wrap="square" lIns="0" tIns="6931" rIns="0" bIns="0" rtlCol="0">
            <a:spAutoFit/>
          </a:bodyPr>
          <a:lstStyle/>
          <a:p>
            <a:pPr marL="5776" algn="r">
              <a:spcBef>
                <a:spcPts val="55"/>
              </a:spcBef>
            </a:pPr>
            <a:r>
              <a:rPr lang="en-GB" sz="700" spc="-9" dirty="0">
                <a:latin typeface="Georgia"/>
                <a:cs typeface="Georgia"/>
              </a:rPr>
              <a:t>Page </a:t>
            </a:r>
            <a:fld id="{04852AAA-4831-BB4F-B8EF-936DC0248A9A}" type="slidenum">
              <a:rPr lang="en-GB" sz="700" spc="-9" smtClean="0">
                <a:latin typeface="Georgia"/>
                <a:cs typeface="Georgia"/>
              </a:rPr>
              <a:pPr marL="5776" algn="r">
                <a:spcBef>
                  <a:spcPts val="55"/>
                </a:spcBef>
              </a:pPr>
              <a:t>‹#›</a:t>
            </a:fld>
            <a:endParaRPr sz="591" dirty="0">
              <a:latin typeface="Georgia"/>
              <a:cs typeface="Georgi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4665391"/>
            <a:ext cx="1014827" cy="340515"/>
          </a:xfrm>
          <a:prstGeom prst="rect">
            <a:avLst/>
          </a:prstGeom>
        </p:spPr>
      </p:pic>
      <p:sp>
        <p:nvSpPr>
          <p:cNvPr id="9" name="object 5"/>
          <p:cNvSpPr/>
          <p:nvPr/>
        </p:nvSpPr>
        <p:spPr>
          <a:xfrm>
            <a:off x="238429" y="238108"/>
            <a:ext cx="8667418" cy="0"/>
          </a:xfrm>
          <a:custGeom>
            <a:avLst/>
            <a:gdLst/>
            <a:ahLst/>
            <a:cxnLst/>
            <a:rect l="l" t="t" r="r" b="b"/>
            <a:pathLst>
              <a:path w="19057620">
                <a:moveTo>
                  <a:pt x="0" y="0"/>
                </a:moveTo>
                <a:lnTo>
                  <a:pt x="19057011" y="0"/>
                </a:lnTo>
              </a:path>
            </a:pathLst>
          </a:custGeom>
          <a:ln w="2540">
            <a:solidFill>
              <a:srgbClr val="AB8958"/>
            </a:solidFill>
          </a:ln>
        </p:spPr>
        <p:txBody>
          <a:bodyPr wrap="square" lIns="0" tIns="0" rIns="0" bIns="0" rtlCol="0"/>
          <a:lstStyle/>
          <a:p>
            <a:endParaRPr sz="372"/>
          </a:p>
        </p:txBody>
      </p:sp>
    </p:spTree>
    <p:extLst>
      <p:ext uri="{BB962C8B-B14F-4D97-AF65-F5344CB8AC3E}">
        <p14:creationId xmlns:p14="http://schemas.microsoft.com/office/powerpoint/2010/main" val="189051934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8"/>
          <p:cNvSpPr txBox="1"/>
          <p:nvPr/>
        </p:nvSpPr>
        <p:spPr>
          <a:xfrm>
            <a:off x="8534401" y="270914"/>
            <a:ext cx="377316" cy="114720"/>
          </a:xfrm>
          <a:prstGeom prst="rect">
            <a:avLst/>
          </a:prstGeom>
        </p:spPr>
        <p:txBody>
          <a:bodyPr vert="horz" wrap="square" lIns="0" tIns="6931" rIns="0" bIns="0" rtlCol="0">
            <a:spAutoFit/>
          </a:bodyPr>
          <a:lstStyle/>
          <a:p>
            <a:pPr marL="5776" algn="r">
              <a:spcBef>
                <a:spcPts val="55"/>
              </a:spcBef>
            </a:pPr>
            <a:r>
              <a:rPr lang="en-GB" sz="700" spc="-9" dirty="0">
                <a:latin typeface="Georgia"/>
                <a:cs typeface="Georgia"/>
              </a:rPr>
              <a:t>Page </a:t>
            </a:r>
            <a:fld id="{04852AAA-4831-BB4F-B8EF-936DC0248A9A}" type="slidenum">
              <a:rPr lang="en-GB" sz="700" spc="-9" smtClean="0">
                <a:latin typeface="Georgia"/>
                <a:cs typeface="Georgia"/>
              </a:rPr>
              <a:pPr marL="5776" algn="r">
                <a:spcBef>
                  <a:spcPts val="55"/>
                </a:spcBef>
              </a:pPr>
              <a:t>‹#›</a:t>
            </a:fld>
            <a:endParaRPr sz="591" dirty="0">
              <a:latin typeface="Georgia"/>
              <a:cs typeface="Georgi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4665391"/>
            <a:ext cx="1014827" cy="340515"/>
          </a:xfrm>
          <a:prstGeom prst="rect">
            <a:avLst/>
          </a:prstGeom>
        </p:spPr>
      </p:pic>
      <p:sp>
        <p:nvSpPr>
          <p:cNvPr id="9" name="object 5"/>
          <p:cNvSpPr/>
          <p:nvPr/>
        </p:nvSpPr>
        <p:spPr>
          <a:xfrm>
            <a:off x="238429" y="238108"/>
            <a:ext cx="8667418" cy="0"/>
          </a:xfrm>
          <a:custGeom>
            <a:avLst/>
            <a:gdLst/>
            <a:ahLst/>
            <a:cxnLst/>
            <a:rect l="l" t="t" r="r" b="b"/>
            <a:pathLst>
              <a:path w="19057620">
                <a:moveTo>
                  <a:pt x="0" y="0"/>
                </a:moveTo>
                <a:lnTo>
                  <a:pt x="19057011" y="0"/>
                </a:lnTo>
              </a:path>
            </a:pathLst>
          </a:custGeom>
          <a:ln w="2540">
            <a:solidFill>
              <a:srgbClr val="BB3B80"/>
            </a:solidFill>
          </a:ln>
        </p:spPr>
        <p:txBody>
          <a:bodyPr wrap="square" lIns="0" tIns="0" rIns="0" bIns="0" rtlCol="0"/>
          <a:lstStyle/>
          <a:p>
            <a:endParaRPr sz="372"/>
          </a:p>
        </p:txBody>
      </p:sp>
    </p:spTree>
    <p:extLst>
      <p:ext uri="{BB962C8B-B14F-4D97-AF65-F5344CB8AC3E}">
        <p14:creationId xmlns:p14="http://schemas.microsoft.com/office/powerpoint/2010/main" val="53240147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m.wikipedia.org/wiki/Press_Recognition_Panel" TargetMode="External"/><Relationship Id="rId2" Type="http://schemas.openxmlformats.org/officeDocument/2006/relationships/hyperlink" Target="http://links.precise-media.co.uk/ProcessURL.aspx?ID=470145960" TargetMode="External"/><Relationship Id="rId1" Type="http://schemas.openxmlformats.org/officeDocument/2006/relationships/slideLayout" Target="../slideLayouts/slideLayout6.xml"/><Relationship Id="rId6" Type="http://schemas.openxmlformats.org/officeDocument/2006/relationships/hyperlink" Target="https://en.m.wikipedia.org/wiki/Video_on_demand" TargetMode="External"/><Relationship Id="rId5" Type="http://schemas.openxmlformats.org/officeDocument/2006/relationships/hyperlink" Target="https://en.m.wikipedia.org/wiki/Broadcast_media" TargetMode="External"/><Relationship Id="rId4" Type="http://schemas.openxmlformats.org/officeDocument/2006/relationships/hyperlink" Target="https://en.m.wikipedia.org/wiki/Royal_Charter_on_self-regulation_of_the_pres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ressgazette.co.uk/impress-publishes-draft-10-clause-standards-code/" TargetMode="External"/><Relationship Id="rId2" Type="http://schemas.openxmlformats.org/officeDocument/2006/relationships/hyperlink" Target="https://www.ipso.co.uk/editors-code-of-practice/" TargetMode="External"/><Relationship Id="rId1" Type="http://schemas.openxmlformats.org/officeDocument/2006/relationships/slideLayout" Target="../slideLayouts/slideLayout6.xml"/><Relationship Id="rId6" Type="http://schemas.openxmlformats.org/officeDocument/2006/relationships/hyperlink" Target="https://www.nuj.org.uk/documents/nuj-code-of-conduct/" TargetMode="External"/><Relationship Id="rId5" Type="http://schemas.openxmlformats.org/officeDocument/2006/relationships/hyperlink" Target="https://www.ofcom.org.uk/tv-radio-and-on-demand/broadcast-codes/broadcast-code" TargetMode="External"/><Relationship Id="rId4" Type="http://schemas.openxmlformats.org/officeDocument/2006/relationships/hyperlink" Target="http://www.channel4.com/producers-handbook/introduc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cps.gov.uk/legal-guidance/media-guidance-prosecutors-assessing-public-interest-cases-affecting-media"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cps.gov.uk/legal-guidance/media-guidance-prosecutors-assessing-public-interest-cases-affecting-medi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supremecourt.uk/cases/uksc-2017-0175.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legislation.gov.uk/ukpga/2013/26/section/4/enacted#section-4-4" TargetMode="External"/><Relationship Id="rId2" Type="http://schemas.openxmlformats.org/officeDocument/2006/relationships/hyperlink" Target="http://www.legislation.gov.uk/ukpga/2013/26/section/4/enacted#section-4-3" TargetMode="Externa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www.legislation.gov.uk/ukpga/2013/26/section/4/enacted#section-4-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 Id="rId5" Type="http://schemas.openxmlformats.org/officeDocument/2006/relationships/image" Target="../media/image33.jp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swarb.co.uk/stephens-v-avery-chd-1988/"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judiciary.uk/wp-content/uploads/2015/07/reporting-restrictions-guide-may-2016-2.pdf"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g"/><Relationship Id="rId11" Type="http://schemas.openxmlformats.org/officeDocument/2006/relationships/image" Target="../media/image16.gif"/><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3176" y="699542"/>
            <a:ext cx="8280920" cy="766048"/>
          </a:xfrm>
        </p:spPr>
        <p:txBody>
          <a:bodyPr/>
          <a:lstStyle/>
          <a:p>
            <a:r>
              <a:rPr lang="en-GB" sz="2400" b="0" i="0" dirty="0">
                <a:effectLst/>
                <a:latin typeface="+mj-lt"/>
                <a:ea typeface="Times New Roman" panose="02020603050405020304" pitchFamily="18" charset="0"/>
              </a:rPr>
              <a:t>The ethical and legal framework within which the Guardian </a:t>
            </a:r>
            <a:r>
              <a:rPr lang="en-US" sz="2400" b="0" i="0" dirty="0">
                <a:effectLst/>
                <a:latin typeface="+mj-lt"/>
                <a:ea typeface="Times New Roman" panose="02020603050405020304" pitchFamily="18" charset="0"/>
              </a:rPr>
              <a:t>approaches </a:t>
            </a:r>
            <a:r>
              <a:rPr lang="en-GB" sz="2400" b="0" i="0" dirty="0">
                <a:effectLst/>
                <a:latin typeface="+mj-lt"/>
                <a:ea typeface="Times New Roman" panose="02020603050405020304" pitchFamily="18" charset="0"/>
              </a:rPr>
              <a:t>information concerning natural persons </a:t>
            </a:r>
            <a:endParaRPr lang="en-GB" sz="2400" dirty="0">
              <a:effectLst/>
              <a:latin typeface="+mj-lt"/>
              <a:ea typeface="Times New Roman" panose="02020603050405020304" pitchFamily="18" charset="0"/>
            </a:endParaRPr>
          </a:p>
          <a:p>
            <a:endParaRPr lang="en-US" dirty="0"/>
          </a:p>
        </p:txBody>
      </p:sp>
      <p:sp>
        <p:nvSpPr>
          <p:cNvPr id="3" name="Text Placeholder 2"/>
          <p:cNvSpPr>
            <a:spLocks noGrp="1"/>
          </p:cNvSpPr>
          <p:nvPr>
            <p:ph type="body" sz="quarter" idx="11"/>
          </p:nvPr>
        </p:nvSpPr>
        <p:spPr>
          <a:xfrm>
            <a:off x="1752600" y="2283718"/>
            <a:ext cx="5562600" cy="1872208"/>
          </a:xfrm>
        </p:spPr>
        <p:txBody>
          <a:bodyPr/>
          <a:lstStyle/>
          <a:p>
            <a:r>
              <a:rPr lang="en-US" sz="2400" dirty="0">
                <a:latin typeface="+mj-lt"/>
              </a:rPr>
              <a:t>Gill Phillips, Editorial Legal Director Guardian News and Media Ltd: </a:t>
            </a:r>
          </a:p>
          <a:p>
            <a:r>
              <a:rPr lang="en-GB" sz="2400" b="0" i="0" dirty="0">
                <a:effectLst/>
                <a:latin typeface="+mj-lt"/>
              </a:rPr>
              <a:t>Centre for Intellectual Property and Information Law seminar</a:t>
            </a:r>
            <a:r>
              <a:rPr lang="en-US" sz="2400" b="0" i="0" dirty="0">
                <a:effectLst/>
                <a:latin typeface="+mj-lt"/>
              </a:rPr>
              <a:t>, </a:t>
            </a:r>
            <a:r>
              <a:rPr lang="en-GB" sz="2400" b="0" i="0" dirty="0">
                <a:effectLst/>
                <a:latin typeface="+mj-lt"/>
              </a:rPr>
              <a:t>Cambridge</a:t>
            </a:r>
            <a:r>
              <a:rPr lang="en-US" sz="2400" b="0" i="0" dirty="0">
                <a:latin typeface="+mj-lt"/>
              </a:rPr>
              <a:t>, </a:t>
            </a:r>
            <a:r>
              <a:rPr lang="en-US" sz="2400" dirty="0">
                <a:latin typeface="+mj-lt"/>
              </a:rPr>
              <a:t>November 2018 </a:t>
            </a:r>
          </a:p>
        </p:txBody>
      </p:sp>
      <p:sp>
        <p:nvSpPr>
          <p:cNvPr id="9" name="Text Placeholder 8">
            <a:extLst>
              <a:ext uri="{FF2B5EF4-FFF2-40B4-BE49-F238E27FC236}">
                <a16:creationId xmlns:a16="http://schemas.microsoft.com/office/drawing/2014/main" id="{5438BAF5-6B2E-EE4B-97B5-215D86BF3276}"/>
              </a:ext>
            </a:extLst>
          </p:cNvPr>
          <p:cNvSpPr>
            <a:spLocks noGrp="1"/>
          </p:cNvSpPr>
          <p:nvPr>
            <p:ph type="body" sz="quarter" idx="13"/>
          </p:nvPr>
        </p:nvSpPr>
        <p:spPr>
          <a:xfrm>
            <a:off x="-4724400" y="-1466850"/>
            <a:ext cx="1828800" cy="152400"/>
          </a:xfrm>
        </p:spPr>
        <p:txBody>
          <a:bodyPr/>
          <a:lstStyle/>
          <a:p>
            <a:endParaRPr lang="en-US" dirty="0"/>
          </a:p>
        </p:txBody>
      </p:sp>
      <p:sp>
        <p:nvSpPr>
          <p:cNvPr id="6" name="Text Placeholder 5"/>
          <p:cNvSpPr>
            <a:spLocks noGrp="1"/>
          </p:cNvSpPr>
          <p:nvPr>
            <p:ph type="body" sz="quarter" idx="12"/>
          </p:nvPr>
        </p:nvSpPr>
        <p:spPr>
          <a:xfrm>
            <a:off x="-4876800" y="1123950"/>
            <a:ext cx="1828800" cy="152400"/>
          </a:xfrm>
        </p:spPr>
        <p:txBody>
          <a:bodyPr/>
          <a:lstStyle/>
          <a:p>
            <a:endParaRPr lang="en-US" dirty="0"/>
          </a:p>
        </p:txBody>
      </p:sp>
    </p:spTree>
    <p:extLst>
      <p:ext uri="{BB962C8B-B14F-4D97-AF65-F5344CB8AC3E}">
        <p14:creationId xmlns:p14="http://schemas.microsoft.com/office/powerpoint/2010/main" val="63848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4F78-640F-1846-8A53-3EDAF6AEF71D}"/>
              </a:ext>
            </a:extLst>
          </p:cNvPr>
          <p:cNvSpPr>
            <a:spLocks noGrp="1"/>
          </p:cNvSpPr>
          <p:nvPr>
            <p:ph type="title"/>
          </p:nvPr>
        </p:nvSpPr>
        <p:spPr>
          <a:xfrm>
            <a:off x="179512" y="87474"/>
            <a:ext cx="8784976" cy="540060"/>
          </a:xfrm>
        </p:spPr>
        <p:txBody>
          <a:bodyPr/>
          <a:lstStyle/>
          <a:p>
            <a:r>
              <a:rPr lang="en-US" dirty="0"/>
              <a:t>Regulation </a:t>
            </a:r>
            <a:r>
              <a:rPr lang="en-US" dirty="0" smtClean="0"/>
              <a:t>– recent history </a:t>
            </a:r>
            <a:endParaRPr lang="en-US" dirty="0"/>
          </a:p>
        </p:txBody>
      </p:sp>
      <p:sp>
        <p:nvSpPr>
          <p:cNvPr id="3" name="Content Placeholder 2">
            <a:extLst>
              <a:ext uri="{FF2B5EF4-FFF2-40B4-BE49-F238E27FC236}">
                <a16:creationId xmlns:a16="http://schemas.microsoft.com/office/drawing/2014/main" id="{F30D1707-7039-8546-B801-1F5ABDEDE4D5}"/>
              </a:ext>
            </a:extLst>
          </p:cNvPr>
          <p:cNvSpPr>
            <a:spLocks noGrp="1"/>
          </p:cNvSpPr>
          <p:nvPr>
            <p:ph idx="1"/>
          </p:nvPr>
        </p:nvSpPr>
        <p:spPr>
          <a:xfrm>
            <a:off x="179512" y="573528"/>
            <a:ext cx="8784976" cy="4333751"/>
          </a:xfrm>
        </p:spPr>
        <p:txBody>
          <a:bodyPr/>
          <a:lstStyle/>
          <a:p>
            <a:r>
              <a:rPr lang="en-GB" sz="1800" dirty="0">
                <a:solidFill>
                  <a:prstClr val="black"/>
                </a:solidFill>
                <a:latin typeface="+mj-lt"/>
              </a:rPr>
              <a:t>Paul D</a:t>
            </a:r>
            <a:r>
              <a:rPr lang="en-US" sz="1800" dirty="0">
                <a:solidFill>
                  <a:prstClr val="black"/>
                </a:solidFill>
                <a:latin typeface="+mj-lt"/>
              </a:rPr>
              <a:t>acre:</a:t>
            </a:r>
            <a:r>
              <a:rPr lang="en-GB" sz="1800" dirty="0">
                <a:solidFill>
                  <a:prstClr val="black"/>
                </a:solidFill>
                <a:latin typeface="+mj-lt"/>
              </a:rPr>
              <a:t> former editor of the Daily Mail in the Annual Lecture to the Society of </a:t>
            </a:r>
            <a:r>
              <a:rPr lang="en-GB" sz="1800" dirty="0">
                <a:solidFill>
                  <a:srgbClr val="000000"/>
                </a:solidFill>
                <a:latin typeface="+mj-lt"/>
              </a:rPr>
              <a:t>Editors Annual Conference, November 2018 : </a:t>
            </a:r>
            <a:r>
              <a:rPr lang="en-US" sz="1800" i="0" dirty="0">
                <a:solidFill>
                  <a:srgbClr val="000000"/>
                </a:solidFill>
                <a:latin typeface="+mj-lt"/>
                <a:hlinkClick r:id="rId2"/>
              </a:rPr>
              <a:t>the Leveson inquiry that followed the News of the World phone hacking "was a calculated attempt by the Establishment to control the one sector of the media it couldn't regulate" and it was "payback time" for a political class badly scalded by the expenses scandal. </a:t>
            </a:r>
            <a:endParaRPr lang="en-GB" sz="1800" i="0" dirty="0">
              <a:solidFill>
                <a:srgbClr val="000000"/>
              </a:solidFill>
              <a:latin typeface="+mj-lt"/>
            </a:endParaRPr>
          </a:p>
          <a:p>
            <a:r>
              <a:rPr lang="en-US" sz="1800" dirty="0">
                <a:solidFill>
                  <a:srgbClr val="000000"/>
                </a:solidFill>
                <a:latin typeface="+mj-lt"/>
                <a:hlinkClick r:id="rId3">
                  <a:extLst>
                    <a:ext uri="{A12FA001-AC4F-418D-AE19-62706E023703}">
                      <ahyp:hlinkClr xmlns="" xmlns:ahyp="http://schemas.microsoft.com/office/drawing/2018/hyperlinkcolor" val="tx"/>
                    </a:ext>
                  </a:extLst>
                </a:hlinkClick>
              </a:rPr>
              <a:t>Press Recognition Panel (PRP) set up under the </a:t>
            </a:r>
            <a:r>
              <a:rPr lang="en-US" sz="1800" dirty="0">
                <a:solidFill>
                  <a:srgbClr val="000000"/>
                </a:solidFill>
                <a:latin typeface="+mj-lt"/>
                <a:hlinkClick r:id="rId4">
                  <a:extLst>
                    <a:ext uri="{A12FA001-AC4F-418D-AE19-62706E023703}">
                      <ahyp:hlinkClr xmlns="" xmlns:ahyp="http://schemas.microsoft.com/office/drawing/2018/hyperlinkcolor" val="tx"/>
                    </a:ext>
                  </a:extLst>
                </a:hlinkClick>
              </a:rPr>
              <a:t>Royal Charter on self-regulation of the press to judge whether press regulators meet the criteria recommended by the Leveson Inquiry for recognition under the Charter. </a:t>
            </a:r>
            <a:endParaRPr lang="en-GB" sz="1800" dirty="0">
              <a:solidFill>
                <a:srgbClr val="000000"/>
              </a:solidFill>
              <a:latin typeface="+mj-lt"/>
            </a:endParaRPr>
          </a:p>
          <a:p>
            <a:r>
              <a:rPr lang="en-GB" sz="1800" dirty="0">
                <a:latin typeface="+mj-lt"/>
              </a:rPr>
              <a:t>Impress</a:t>
            </a:r>
            <a:endParaRPr lang="en-US" sz="1800" dirty="0">
              <a:latin typeface="+mj-lt"/>
            </a:endParaRPr>
          </a:p>
          <a:p>
            <a:r>
              <a:rPr lang="en-US" sz="1800" dirty="0" smtClean="0">
                <a:latin typeface="+mj-lt"/>
              </a:rPr>
              <a:t>IPSO </a:t>
            </a:r>
            <a:endParaRPr lang="en-US" sz="1800" dirty="0">
              <a:latin typeface="+mj-lt"/>
            </a:endParaRPr>
          </a:p>
          <a:p>
            <a:r>
              <a:rPr lang="en-US" sz="1800" dirty="0">
                <a:latin typeface="+mj-lt"/>
              </a:rPr>
              <a:t>Self-regulation (traditional legacy media  Guardian, FT, Independent, Private Eye</a:t>
            </a:r>
            <a:r>
              <a:rPr lang="en-GB" sz="1800" dirty="0">
                <a:latin typeface="+mj-lt"/>
              </a:rPr>
              <a:t>)</a:t>
            </a:r>
            <a:endParaRPr lang="en-US" sz="1800" dirty="0">
              <a:latin typeface="+mj-lt"/>
            </a:endParaRPr>
          </a:p>
          <a:p>
            <a:r>
              <a:rPr lang="en-US" sz="1800" dirty="0">
                <a:latin typeface="+mj-lt"/>
              </a:rPr>
              <a:t>New online digital media Huffington Post, BuzzFeed, </a:t>
            </a:r>
            <a:endParaRPr lang="en-GB" sz="1800" dirty="0">
              <a:latin typeface="+mj-lt"/>
            </a:endParaRPr>
          </a:p>
          <a:p>
            <a:r>
              <a:rPr lang="en-US" sz="1800" dirty="0" err="1">
                <a:latin typeface="+mj-lt"/>
              </a:rPr>
              <a:t>Ofcom</a:t>
            </a:r>
            <a:r>
              <a:rPr lang="en-GB" sz="1800" dirty="0">
                <a:latin typeface="+mj-lt"/>
              </a:rPr>
              <a:t> - </a:t>
            </a:r>
            <a:r>
              <a:rPr lang="en-US" sz="1800" dirty="0">
                <a:latin typeface="+mj-lt"/>
                <a:hlinkClick r:id="rId5">
                  <a:extLst>
                    <a:ext uri="{A12FA001-AC4F-418D-AE19-62706E023703}">
                      <ahyp:hlinkClr xmlns="" xmlns:ahyp="http://schemas.microsoft.com/office/drawing/2018/hyperlinkcolor" val="tx"/>
                    </a:ext>
                  </a:extLst>
                </a:hlinkClick>
              </a:rPr>
              <a:t>Broadcast media (TV, radio, </a:t>
            </a:r>
            <a:r>
              <a:rPr lang="en-US" sz="1800" dirty="0">
                <a:latin typeface="+mj-lt"/>
                <a:hlinkClick r:id="rId6">
                  <a:extLst>
                    <a:ext uri="{A12FA001-AC4F-418D-AE19-62706E023703}">
                      <ahyp:hlinkClr xmlns="" xmlns:ahyp="http://schemas.microsoft.com/office/drawing/2018/hyperlinkcolor" val="tx"/>
                    </a:ext>
                  </a:extLst>
                </a:hlinkClick>
              </a:rPr>
              <a:t>video on demand), telecommunications, and postal services</a:t>
            </a:r>
            <a:endParaRPr lang="en-US" sz="1800" dirty="0">
              <a:latin typeface="+mj-lt"/>
            </a:endParaRPr>
          </a:p>
        </p:txBody>
      </p:sp>
    </p:spTree>
    <p:extLst>
      <p:ext uri="{BB962C8B-B14F-4D97-AF65-F5344CB8AC3E}">
        <p14:creationId xmlns:p14="http://schemas.microsoft.com/office/powerpoint/2010/main" val="66447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7"/>
            <a:ext cx="8801928" cy="504057"/>
          </a:xfrm>
        </p:spPr>
        <p:txBody>
          <a:bodyPr/>
          <a:lstStyle/>
          <a:p>
            <a:r>
              <a:rPr lang="en-US" dirty="0"/>
              <a:t>Ethics codes in the UK</a:t>
            </a:r>
          </a:p>
        </p:txBody>
      </p:sp>
      <p:sp>
        <p:nvSpPr>
          <p:cNvPr id="3" name="Content Placeholder 2"/>
          <p:cNvSpPr>
            <a:spLocks noGrp="1"/>
          </p:cNvSpPr>
          <p:nvPr>
            <p:ph idx="1"/>
          </p:nvPr>
        </p:nvSpPr>
        <p:spPr>
          <a:xfrm>
            <a:off x="179512" y="627534"/>
            <a:ext cx="8801928" cy="4401666"/>
          </a:xfrm>
        </p:spPr>
        <p:txBody>
          <a:bodyPr/>
          <a:lstStyle/>
          <a:p>
            <a:r>
              <a:rPr lang="en-US" sz="2000" dirty="0">
                <a:hlinkClick r:id="rId2"/>
              </a:rPr>
              <a:t>IPSO - https://www.ipso.co.uk/editors-code-of-practice/</a:t>
            </a:r>
            <a:endParaRPr lang="en-US" sz="2000" dirty="0"/>
          </a:p>
          <a:p>
            <a:r>
              <a:rPr lang="en-US" sz="2000" dirty="0"/>
              <a:t>IMPRESS </a:t>
            </a:r>
            <a:r>
              <a:rPr lang="en-US" sz="2000" dirty="0" smtClean="0">
                <a:hlinkClick r:id="rId3"/>
              </a:rPr>
              <a:t>–</a:t>
            </a:r>
            <a:r>
              <a:rPr lang="en-US" sz="2000" dirty="0" smtClean="0"/>
              <a:t> PRP </a:t>
            </a:r>
            <a:r>
              <a:rPr lang="en-US" sz="2000" dirty="0" err="1" smtClean="0"/>
              <a:t>recognised</a:t>
            </a:r>
            <a:r>
              <a:rPr lang="en-US" sz="2000" dirty="0" smtClean="0"/>
              <a:t> </a:t>
            </a:r>
            <a:r>
              <a:rPr lang="en-US" sz="2000" dirty="0" smtClean="0">
                <a:hlinkClick r:id="rId3"/>
              </a:rPr>
              <a:t>http</a:t>
            </a:r>
            <a:r>
              <a:rPr lang="en-US" sz="2000" dirty="0">
                <a:hlinkClick r:id="rId3"/>
              </a:rPr>
              <a:t>://www.pressgazette.co.uk/impress-publishes-draft-10-clause-standards-code/</a:t>
            </a:r>
            <a:endParaRPr lang="en-US" sz="2000" dirty="0"/>
          </a:p>
          <a:p>
            <a:r>
              <a:rPr lang="en-US" sz="2000" dirty="0" smtClean="0"/>
              <a:t>Guardian– </a:t>
            </a:r>
            <a:r>
              <a:rPr lang="en-US" sz="2000" dirty="0"/>
              <a:t>self regulate </a:t>
            </a:r>
            <a:r>
              <a:rPr lang="en-US" sz="2000" dirty="0" smtClean="0"/>
              <a:t>– https</a:t>
            </a:r>
            <a:r>
              <a:rPr lang="en-US" sz="2000" dirty="0"/>
              <a:t>://</a:t>
            </a:r>
            <a:r>
              <a:rPr lang="en-US" sz="2000" dirty="0" err="1"/>
              <a:t>www.theguardian.com</a:t>
            </a:r>
            <a:r>
              <a:rPr lang="en-US" sz="2000" dirty="0"/>
              <a:t>/info/2015/</a:t>
            </a:r>
            <a:r>
              <a:rPr lang="en-US" sz="2000" dirty="0" err="1"/>
              <a:t>aug</a:t>
            </a:r>
            <a:r>
              <a:rPr lang="en-US" sz="2000" dirty="0"/>
              <a:t>/05/the-guardians-editorial-code</a:t>
            </a:r>
          </a:p>
          <a:p>
            <a:r>
              <a:rPr lang="en-US" sz="2000" dirty="0"/>
              <a:t>BBC - http://</a:t>
            </a:r>
            <a:r>
              <a:rPr lang="en-US" sz="2000" dirty="0" err="1"/>
              <a:t>www.bbc.co.uk</a:t>
            </a:r>
            <a:r>
              <a:rPr lang="en-US" sz="2000" dirty="0"/>
              <a:t>/</a:t>
            </a:r>
            <a:r>
              <a:rPr lang="en-US" sz="2000" dirty="0" err="1"/>
              <a:t>editorialguidelines</a:t>
            </a:r>
            <a:r>
              <a:rPr lang="en-US" sz="2000" dirty="0"/>
              <a:t>/</a:t>
            </a:r>
          </a:p>
          <a:p>
            <a:r>
              <a:rPr lang="en-US" sz="2000" dirty="0"/>
              <a:t>C4 - </a:t>
            </a:r>
            <a:r>
              <a:rPr lang="en-US" sz="2000" dirty="0">
                <a:hlinkClick r:id="rId4"/>
              </a:rPr>
              <a:t>http://www.channel4.com/producers-handbook/introduction</a:t>
            </a:r>
            <a:endParaRPr lang="en-US" sz="2000" dirty="0"/>
          </a:p>
          <a:p>
            <a:r>
              <a:rPr lang="en-US" sz="2000" dirty="0"/>
              <a:t>Broadcasters generally - OFCOM </a:t>
            </a:r>
            <a:r>
              <a:rPr lang="en-US" sz="2000" dirty="0">
                <a:hlinkClick r:id="rId5"/>
              </a:rPr>
              <a:t>https://www.ofcom.org.uk/tv-radio-and-on-demand/broadcast-codes/broadcast-code</a:t>
            </a:r>
            <a:endParaRPr lang="en-US" sz="2000" dirty="0"/>
          </a:p>
          <a:p>
            <a:r>
              <a:rPr lang="en-US" sz="2000" dirty="0"/>
              <a:t>NUJ - </a:t>
            </a:r>
            <a:r>
              <a:rPr lang="en-US" sz="2000" dirty="0">
                <a:hlinkClick r:id="rId6"/>
              </a:rPr>
              <a:t>https://www.nuj.org.uk/documents/nuj-code-of-conduct</a:t>
            </a:r>
            <a:r>
              <a:rPr lang="en-US" sz="2000" dirty="0" smtClean="0">
                <a:hlinkClick r:id="rId6"/>
              </a:rPr>
              <a:t>/</a:t>
            </a:r>
            <a:endParaRPr lang="en-US" sz="2000" dirty="0" smtClean="0"/>
          </a:p>
          <a:p>
            <a:r>
              <a:rPr lang="en-US" sz="2000" dirty="0" smtClean="0"/>
              <a:t>Not cover most social media output  </a:t>
            </a:r>
            <a:endParaRPr lang="en-US" sz="2000" dirty="0"/>
          </a:p>
        </p:txBody>
      </p:sp>
    </p:spTree>
    <p:extLst>
      <p:ext uri="{BB962C8B-B14F-4D97-AF65-F5344CB8AC3E}">
        <p14:creationId xmlns:p14="http://schemas.microsoft.com/office/powerpoint/2010/main" val="47269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5791F0-1704-B54C-AD87-8CA50D4554A9}"/>
              </a:ext>
            </a:extLst>
          </p:cNvPr>
          <p:cNvSpPr>
            <a:spLocks noGrp="1"/>
          </p:cNvSpPr>
          <p:nvPr>
            <p:ph type="title"/>
          </p:nvPr>
        </p:nvSpPr>
        <p:spPr/>
        <p:txBody>
          <a:bodyPr/>
          <a:lstStyle/>
          <a:p>
            <a:r>
              <a:rPr lang="en-US" dirty="0" smtClean="0"/>
              <a:t>Main ethical </a:t>
            </a:r>
            <a:r>
              <a:rPr lang="en-US" dirty="0"/>
              <a:t>issues covered by codes</a:t>
            </a:r>
          </a:p>
        </p:txBody>
      </p:sp>
      <p:sp>
        <p:nvSpPr>
          <p:cNvPr id="3" name="Content Placeholder 2"/>
          <p:cNvSpPr>
            <a:spLocks noGrp="1"/>
          </p:cNvSpPr>
          <p:nvPr>
            <p:ph idx="1"/>
          </p:nvPr>
        </p:nvSpPr>
        <p:spPr>
          <a:xfrm>
            <a:off x="179512" y="699542"/>
            <a:ext cx="8784976" cy="4320480"/>
          </a:xfrm>
        </p:spPr>
        <p:txBody>
          <a:bodyPr>
            <a:noAutofit/>
          </a:bodyPr>
          <a:lstStyle/>
          <a:p>
            <a:pPr>
              <a:lnSpc>
                <a:spcPct val="100000"/>
              </a:lnSpc>
              <a:spcAft>
                <a:spcPts val="0"/>
              </a:spcAft>
            </a:pPr>
            <a:r>
              <a:rPr lang="en-US" sz="2000" dirty="0"/>
              <a:t>Accuracy / verification </a:t>
            </a:r>
            <a:r>
              <a:rPr lang="en-GB" sz="2000" dirty="0"/>
              <a:t>[Fake news</a:t>
            </a:r>
            <a:r>
              <a:rPr lang="en-GB" sz="2000" dirty="0" smtClean="0"/>
              <a:t>] – overlap : defamation + DPA</a:t>
            </a:r>
            <a:endParaRPr lang="en-US" sz="2000" dirty="0"/>
          </a:p>
          <a:p>
            <a:pPr>
              <a:lnSpc>
                <a:spcPct val="100000"/>
              </a:lnSpc>
              <a:spcAft>
                <a:spcPts val="0"/>
              </a:spcAft>
            </a:pPr>
            <a:r>
              <a:rPr lang="en-GB" sz="2000" dirty="0"/>
              <a:t>Privacy / health / </a:t>
            </a:r>
            <a:r>
              <a:rPr lang="en-GB" sz="2000" dirty="0" smtClean="0"/>
              <a:t>hospitals / harassment / children – overlap : misuse of private information </a:t>
            </a:r>
            <a:endParaRPr lang="en-GB" sz="2000" dirty="0"/>
          </a:p>
          <a:p>
            <a:pPr>
              <a:lnSpc>
                <a:spcPct val="100000"/>
              </a:lnSpc>
              <a:spcAft>
                <a:spcPts val="0"/>
              </a:spcAft>
            </a:pPr>
            <a:r>
              <a:rPr lang="en-US" sz="2000" dirty="0"/>
              <a:t> </a:t>
            </a:r>
            <a:r>
              <a:rPr lang="en-GB" sz="2000" dirty="0"/>
              <a:t>Subterfuge  </a:t>
            </a:r>
            <a:endParaRPr lang="en-US" sz="2000" dirty="0"/>
          </a:p>
          <a:p>
            <a:pPr>
              <a:lnSpc>
                <a:spcPct val="100000"/>
              </a:lnSpc>
              <a:spcAft>
                <a:spcPts val="0"/>
              </a:spcAft>
            </a:pPr>
            <a:r>
              <a:rPr lang="en-US" sz="2000" dirty="0"/>
              <a:t> Suicide </a:t>
            </a:r>
            <a:endParaRPr lang="en-GB" sz="2000" dirty="0"/>
          </a:p>
          <a:p>
            <a:pPr>
              <a:lnSpc>
                <a:spcPct val="100000"/>
              </a:lnSpc>
              <a:spcAft>
                <a:spcPts val="0"/>
              </a:spcAft>
            </a:pPr>
            <a:r>
              <a:rPr lang="en-US" sz="2000" dirty="0"/>
              <a:t> </a:t>
            </a:r>
            <a:r>
              <a:rPr lang="en-US" sz="2000" dirty="0" smtClean="0"/>
              <a:t>Jigsaw </a:t>
            </a:r>
            <a:r>
              <a:rPr lang="en-US" sz="2000" dirty="0"/>
              <a:t>identity / reporting the courts more generally </a:t>
            </a:r>
            <a:endParaRPr lang="en-GB" sz="2000" dirty="0"/>
          </a:p>
          <a:p>
            <a:pPr>
              <a:lnSpc>
                <a:spcPct val="100000"/>
              </a:lnSpc>
              <a:spcAft>
                <a:spcPts val="0"/>
              </a:spcAft>
            </a:pPr>
            <a:r>
              <a:rPr lang="en-US" sz="2000" dirty="0"/>
              <a:t> </a:t>
            </a:r>
            <a:r>
              <a:rPr lang="en-GB" sz="2000" dirty="0"/>
              <a:t>Sources </a:t>
            </a:r>
          </a:p>
          <a:p>
            <a:pPr>
              <a:lnSpc>
                <a:spcPct val="100000"/>
              </a:lnSpc>
              <a:spcAft>
                <a:spcPts val="0"/>
              </a:spcAft>
            </a:pPr>
            <a:r>
              <a:rPr lang="en-GB" sz="2000" u="sng" dirty="0"/>
              <a:t>New problems not </a:t>
            </a:r>
            <a:r>
              <a:rPr lang="en-GB" sz="2000" u="sng" dirty="0" smtClean="0"/>
              <a:t>specifically covered </a:t>
            </a:r>
            <a:r>
              <a:rPr lang="en-GB" sz="2000" u="sng" dirty="0"/>
              <a:t>by Codes </a:t>
            </a:r>
            <a:endParaRPr lang="en-US" sz="2000" u="sng" dirty="0"/>
          </a:p>
          <a:p>
            <a:pPr lvl="1">
              <a:lnSpc>
                <a:spcPct val="100000"/>
              </a:lnSpc>
              <a:spcAft>
                <a:spcPts val="0"/>
              </a:spcAft>
            </a:pPr>
            <a:r>
              <a:rPr lang="en-US" sz="2000" dirty="0"/>
              <a:t>Hate speech / trolling</a:t>
            </a:r>
            <a:endParaRPr lang="en-GB" sz="2000" dirty="0"/>
          </a:p>
          <a:p>
            <a:pPr lvl="1">
              <a:lnSpc>
                <a:spcPct val="100000"/>
              </a:lnSpc>
              <a:spcAft>
                <a:spcPts val="0"/>
              </a:spcAft>
            </a:pPr>
            <a:r>
              <a:rPr lang="en-GB" sz="2000" dirty="0"/>
              <a:t> Anonymity </a:t>
            </a:r>
          </a:p>
          <a:p>
            <a:pPr lvl="1">
              <a:lnSpc>
                <a:spcPct val="100000"/>
              </a:lnSpc>
              <a:spcAft>
                <a:spcPts val="0"/>
              </a:spcAft>
            </a:pPr>
            <a:r>
              <a:rPr lang="en-GB" sz="2000" dirty="0"/>
              <a:t> UGC / comments / Social media </a:t>
            </a:r>
            <a:endParaRPr lang="en-GB" sz="2000" dirty="0" smtClean="0"/>
          </a:p>
          <a:p>
            <a:pPr lvl="1">
              <a:lnSpc>
                <a:spcPct val="100000"/>
              </a:lnSpc>
              <a:spcAft>
                <a:spcPts val="0"/>
              </a:spcAft>
            </a:pPr>
            <a:r>
              <a:rPr lang="en-GB" sz="2000" dirty="0" smtClean="0"/>
              <a:t>Political advertising [ASA] </a:t>
            </a:r>
          </a:p>
          <a:p>
            <a:pPr lvl="1"/>
            <a:endParaRPr lang="en-US" sz="1981" dirty="0"/>
          </a:p>
        </p:txBody>
      </p:sp>
    </p:spTree>
    <p:extLst>
      <p:ext uri="{BB962C8B-B14F-4D97-AF65-F5344CB8AC3E}">
        <p14:creationId xmlns:p14="http://schemas.microsoft.com/office/powerpoint/2010/main" val="85652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06400" y="165756"/>
            <a:ext cx="8054032" cy="461777"/>
          </a:xfrm>
          <a:extLst>
            <a:ext uri="{91240B29-F687-4f45-9708-019B960494DF}">
              <a14:hiddenLine xmlns:a14="http://schemas.microsoft.com/office/drawing/2010/main" xmlns="" w="9525">
                <a:solidFill>
                  <a:srgbClr val="000000"/>
                </a:solidFill>
                <a:round/>
                <a:headEnd/>
                <a:tailEnd/>
              </a14:hiddenLine>
            </a:ext>
          </a:extLst>
        </p:spPr>
        <p:txBody>
          <a:bodyPr/>
          <a:lstStyle/>
          <a:p>
            <a:pPr defTabSz="336947">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US" dirty="0">
                <a:solidFill>
                  <a:srgbClr val="000000"/>
                </a:solidFill>
                <a:latin typeface="CorporateGNLText" charset="0"/>
                <a:cs typeface="+mj-cs"/>
              </a:rPr>
              <a:t>Fairness </a:t>
            </a:r>
          </a:p>
        </p:txBody>
      </p:sp>
      <p:sp>
        <p:nvSpPr>
          <p:cNvPr id="61443" name="Rectangle 3"/>
          <p:cNvSpPr>
            <a:spLocks noGrp="1" noChangeArrowheads="1"/>
          </p:cNvSpPr>
          <p:nvPr>
            <p:ph type="body" idx="1"/>
          </p:nvPr>
        </p:nvSpPr>
        <p:spPr>
          <a:xfrm>
            <a:off x="406400" y="680383"/>
            <a:ext cx="8554720" cy="3882092"/>
          </a:xfrm>
          <a:extLst>
            <a:ext uri="{91240B29-F687-4f45-9708-019B960494DF}">
              <a14:hiddenLine xmlns:a14="http://schemas.microsoft.com/office/drawing/2010/main" xmlns="" w="9525">
                <a:solidFill>
                  <a:srgbClr val="000000"/>
                </a:solidFill>
                <a:round/>
                <a:headEnd/>
                <a:tailEnd/>
              </a14:hiddenLine>
            </a:ext>
          </a:extLst>
        </p:spPr>
        <p:txBody>
          <a:bodyPr>
            <a:noAutofit/>
          </a:bodyPr>
          <a:lstStyle/>
          <a:p>
            <a:pPr marL="0" indent="0">
              <a:buNone/>
            </a:pPr>
            <a:r>
              <a:rPr lang="en-US" sz="2400" b="1" dirty="0">
                <a:solidFill>
                  <a:srgbClr val="000000"/>
                </a:solidFill>
                <a:latin typeface="+mj-lt"/>
              </a:rPr>
              <a:t>Guardian Editorial </a:t>
            </a:r>
            <a:r>
              <a:rPr lang="en-US" sz="2400" b="1" dirty="0" smtClean="0">
                <a:solidFill>
                  <a:srgbClr val="000000"/>
                </a:solidFill>
                <a:latin typeface="+mj-lt"/>
              </a:rPr>
              <a:t>Guidance </a:t>
            </a:r>
            <a:r>
              <a:rPr lang="en-US" sz="2400" dirty="0" smtClean="0">
                <a:solidFill>
                  <a:srgbClr val="000000"/>
                </a:solidFill>
                <a:latin typeface="+mj-lt"/>
              </a:rPr>
              <a:t>: </a:t>
            </a:r>
            <a:r>
              <a:rPr lang="en-US" sz="2400" dirty="0" smtClean="0">
                <a:latin typeface="+mj-lt"/>
                <a:ea typeface="ＭＳ Ｐゴシック" charset="0"/>
              </a:rPr>
              <a:t>Fairness</a:t>
            </a:r>
            <a:endParaRPr lang="en-US" sz="2400" dirty="0">
              <a:latin typeface="+mj-lt"/>
              <a:ea typeface="ＭＳ Ｐゴシック" charset="0"/>
            </a:endParaRPr>
          </a:p>
          <a:p>
            <a:pPr marL="0" indent="0" eaLnBrk="1" hangingPunct="1"/>
            <a:r>
              <a:rPr lang="en-US" sz="2400" dirty="0">
                <a:latin typeface="+mj-lt"/>
                <a:ea typeface="ＭＳ Ｐゴシック" charset="0"/>
              </a:rPr>
              <a:t> “The voice of opponents no less than of friends has a right to be heard . . . It is well be to be frank; it is even better to be fair” (CP Scott, 1921). The more serious the criticism or allegations we are reporting the greater the obligation to allow the subject the opportunity to respond. </a:t>
            </a:r>
            <a:endParaRPr lang="en-US" sz="2400" dirty="0" smtClean="0">
              <a:latin typeface="+mj-lt"/>
              <a:ea typeface="ＭＳ Ｐゴシック" charset="0"/>
            </a:endParaRPr>
          </a:p>
          <a:p>
            <a:pPr marL="0" indent="0" eaLnBrk="1" hangingPunct="1">
              <a:buNone/>
            </a:pPr>
            <a:endParaRPr lang="en-US" sz="2400" dirty="0">
              <a:latin typeface="+mj-lt"/>
              <a:ea typeface="ＭＳ Ｐゴシック" charset="0"/>
            </a:endParaRPr>
          </a:p>
          <a:p>
            <a:pPr marL="0" indent="0">
              <a:buNone/>
            </a:pPr>
            <a:r>
              <a:rPr lang="en-US" sz="2400" b="1" dirty="0">
                <a:solidFill>
                  <a:srgbClr val="000000"/>
                </a:solidFill>
                <a:latin typeface="+mj-lt"/>
              </a:rPr>
              <a:t>Guardian Editorial </a:t>
            </a:r>
            <a:r>
              <a:rPr lang="en-US" sz="2400" b="1" dirty="0" smtClean="0">
                <a:solidFill>
                  <a:srgbClr val="000000"/>
                </a:solidFill>
                <a:latin typeface="+mj-lt"/>
              </a:rPr>
              <a:t>Code</a:t>
            </a:r>
            <a:r>
              <a:rPr lang="en-US" sz="2400" dirty="0" smtClean="0">
                <a:solidFill>
                  <a:srgbClr val="000000"/>
                </a:solidFill>
                <a:latin typeface="+mj-lt"/>
              </a:rPr>
              <a:t> : </a:t>
            </a:r>
            <a:r>
              <a:rPr lang="en-US" sz="2400" dirty="0" smtClean="0">
                <a:latin typeface="+mj-lt"/>
                <a:ea typeface="ＭＳ Ｐゴシック" charset="0"/>
              </a:rPr>
              <a:t>Opportunity </a:t>
            </a:r>
            <a:r>
              <a:rPr lang="en-US" sz="2400" dirty="0">
                <a:latin typeface="+mj-lt"/>
                <a:ea typeface="ＭＳ Ｐゴシック" charset="0"/>
              </a:rPr>
              <a:t>to reply </a:t>
            </a:r>
          </a:p>
          <a:p>
            <a:pPr marL="0" indent="0" eaLnBrk="1" hangingPunct="1"/>
            <a:r>
              <a:rPr lang="en-US" sz="2400" dirty="0">
                <a:latin typeface="+mj-lt"/>
                <a:ea typeface="ＭＳ Ｐゴシック" charset="0"/>
              </a:rPr>
              <a:t> A fair opportunity for reply to inaccuracies must be given when reasonably called for. </a:t>
            </a:r>
          </a:p>
          <a:p>
            <a:pPr marL="0" indent="0" eaLnBrk="1" hangingPunct="1">
              <a:lnSpc>
                <a:spcPct val="90000"/>
              </a:lnSpc>
              <a:buFont typeface="CorporateGNLText" charset="0"/>
              <a:buNone/>
            </a:pPr>
            <a:endParaRPr lang="en-US" sz="1800" dirty="0">
              <a:latin typeface="CorporateGNLText" charset="0"/>
              <a:ea typeface="ＭＳ Ｐゴシック" charset="0"/>
            </a:endParaRPr>
          </a:p>
        </p:txBody>
      </p:sp>
    </p:spTree>
    <p:extLst>
      <p:ext uri="{BB962C8B-B14F-4D97-AF65-F5344CB8AC3E}">
        <p14:creationId xmlns:p14="http://schemas.microsoft.com/office/powerpoint/2010/main" val="25764592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9100"/>
          </a:xfrm>
        </p:spPr>
        <p:txBody>
          <a:bodyPr>
            <a:normAutofit fontScale="90000"/>
          </a:bodyPr>
          <a:lstStyle/>
          <a:p>
            <a:r>
              <a:rPr lang="en-US" dirty="0" smtClean="0"/>
              <a:t>The public interest</a:t>
            </a:r>
            <a:endParaRPr lang="en-US" dirty="0"/>
          </a:p>
        </p:txBody>
      </p:sp>
      <p:sp>
        <p:nvSpPr>
          <p:cNvPr id="3" name="Content Placeholder 2"/>
          <p:cNvSpPr>
            <a:spLocks noGrp="1"/>
          </p:cNvSpPr>
          <p:nvPr>
            <p:ph idx="1"/>
          </p:nvPr>
        </p:nvSpPr>
        <p:spPr>
          <a:xfrm>
            <a:off x="251520" y="627534"/>
            <a:ext cx="8784976" cy="4392488"/>
          </a:xfrm>
        </p:spPr>
        <p:txBody>
          <a:bodyPr>
            <a:noAutofit/>
          </a:bodyPr>
          <a:lstStyle/>
          <a:p>
            <a:pPr algn="just"/>
            <a:r>
              <a:rPr lang="en-US" sz="2000" i="1" dirty="0" smtClean="0"/>
              <a:t>“…matters relating to the public life of the community and those who take part in it, including within the expression ‘public life’, activities such as the conduct of government and political life, elections… and public administration, but we use the expression more widely than that, to embrace matters such </a:t>
            </a:r>
            <a:r>
              <a:rPr lang="en-US" sz="2000" i="1" dirty="0" err="1" smtClean="0"/>
              <a:t>as..the</a:t>
            </a:r>
            <a:r>
              <a:rPr lang="en-US" sz="2000" i="1" dirty="0" smtClean="0"/>
              <a:t> governance of public bodies, institutions and companies which give rise to a public interest in disclosure, but excluding matters which are personal and private, such that there is no public interest in their disclosure…”: </a:t>
            </a:r>
            <a:r>
              <a:rPr lang="en-US" sz="2000" dirty="0" err="1" smtClean="0"/>
              <a:t>BinghamLJ</a:t>
            </a:r>
            <a:r>
              <a:rPr lang="en-US" sz="2000" dirty="0" smtClean="0"/>
              <a:t>, CA, </a:t>
            </a:r>
            <a:r>
              <a:rPr lang="en-US" sz="2000" i="1" dirty="0" smtClean="0"/>
              <a:t>Reynolds v Times </a:t>
            </a:r>
            <a:r>
              <a:rPr lang="en-US" sz="2000" dirty="0" smtClean="0"/>
              <a:t>[2001]</a:t>
            </a:r>
            <a:endParaRPr lang="en-US" sz="2000" dirty="0"/>
          </a:p>
          <a:p>
            <a:pPr algn="just"/>
            <a:r>
              <a:rPr lang="en-US" sz="2000" dirty="0" smtClean="0"/>
              <a:t>IPSO Code </a:t>
            </a:r>
            <a:r>
              <a:rPr lang="en-US" sz="2000" dirty="0"/>
              <a:t>asterisked clauses </a:t>
            </a:r>
            <a:r>
              <a:rPr lang="en-US" sz="2000" dirty="0" smtClean="0"/>
              <a:t>[</a:t>
            </a:r>
            <a:r>
              <a:rPr lang="en-US" sz="2000" dirty="0"/>
              <a:t>publication of material that would otherwise offend against these clauses may be justified if </a:t>
            </a:r>
            <a:r>
              <a:rPr lang="en-US" sz="2000" dirty="0" smtClean="0"/>
              <a:t>in the PI]- </a:t>
            </a:r>
            <a:r>
              <a:rPr lang="en-US" sz="2000" dirty="0"/>
              <a:t>Privacy (cl 3), Harassment (cl 4), Children (cl 6), Children in Sex Cases (cl 7), Hospitals (cl 8), Reporting of Crime (cl 9), Clandestine devices and subterfuge (cl 10), Witness payments in criminal cases where proceedings are not active (c115(ii)-(iii)) and Payments to criminals (c11 </a:t>
            </a:r>
          </a:p>
          <a:p>
            <a:r>
              <a:rPr lang="en-US" sz="2000" dirty="0" smtClean="0"/>
              <a:t>PI also relevant in def</a:t>
            </a:r>
            <a:r>
              <a:rPr lang="en-US" sz="2000" dirty="0"/>
              <a:t>a</a:t>
            </a:r>
            <a:r>
              <a:rPr lang="en-US" sz="2000" dirty="0" smtClean="0"/>
              <a:t>mation [s4]; privacy; confidentiality; data protection </a:t>
            </a:r>
            <a:endParaRPr lang="en-US" sz="2000" dirty="0"/>
          </a:p>
        </p:txBody>
      </p:sp>
    </p:spTree>
    <p:extLst>
      <p:ext uri="{BB962C8B-B14F-4D97-AF65-F5344CB8AC3E}">
        <p14:creationId xmlns:p14="http://schemas.microsoft.com/office/powerpoint/2010/main" val="111689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8052"/>
          </a:xfrm>
        </p:spPr>
        <p:txBody>
          <a:bodyPr/>
          <a:lstStyle/>
          <a:p>
            <a:r>
              <a:rPr lang="en-US" dirty="0"/>
              <a:t>Public interest </a:t>
            </a:r>
            <a:r>
              <a:rPr lang="en-US" dirty="0" smtClean="0"/>
              <a:t>– reference points </a:t>
            </a:r>
            <a:endParaRPr lang="en-US" dirty="0"/>
          </a:p>
        </p:txBody>
      </p:sp>
      <p:sp>
        <p:nvSpPr>
          <p:cNvPr id="3" name="Content Placeholder 2"/>
          <p:cNvSpPr>
            <a:spLocks noGrp="1"/>
          </p:cNvSpPr>
          <p:nvPr>
            <p:ph idx="1"/>
          </p:nvPr>
        </p:nvSpPr>
        <p:spPr>
          <a:xfrm>
            <a:off x="179512" y="573528"/>
            <a:ext cx="8784976" cy="4374486"/>
          </a:xfrm>
        </p:spPr>
        <p:txBody>
          <a:bodyPr/>
          <a:lstStyle/>
          <a:p>
            <a:r>
              <a:rPr lang="en-GB" sz="1800" dirty="0" smtClean="0"/>
              <a:t>Editorial codes -  IPSO / Impress Code </a:t>
            </a:r>
          </a:p>
          <a:p>
            <a:r>
              <a:rPr lang="en-US" sz="1800" dirty="0"/>
              <a:t>Public Interest Disclosure Act 1998 s 1 / Employment Rights Act 1996 s43B </a:t>
            </a:r>
            <a:endParaRPr lang="en-US" sz="1800" dirty="0" smtClean="0"/>
          </a:p>
          <a:p>
            <a:r>
              <a:rPr lang="en-US" sz="1800" b="1" dirty="0" smtClean="0"/>
              <a:t>CPS </a:t>
            </a:r>
            <a:r>
              <a:rPr lang="en-US" sz="1800" dirty="0"/>
              <a:t>: </a:t>
            </a:r>
            <a:r>
              <a:rPr lang="en-GB" sz="1800" b="1" dirty="0"/>
              <a:t>Media: Guidance for prosecutors on assessing the public interest in cases affecting the media, 13 December </a:t>
            </a:r>
            <a:r>
              <a:rPr lang="en-GB" sz="1800" b="1" dirty="0" smtClean="0"/>
              <a:t>2012 : </a:t>
            </a:r>
            <a:r>
              <a:rPr lang="en-US" sz="1800" dirty="0" smtClean="0">
                <a:hlinkClick r:id="rId2"/>
              </a:rPr>
              <a:t>https</a:t>
            </a:r>
            <a:r>
              <a:rPr lang="en-US" sz="1800" dirty="0">
                <a:hlinkClick r:id="rId2"/>
              </a:rPr>
              <a:t>://www.cps.gov.uk/legal-guidance/media-guidance-prosecutors-assessing-public-interest-cases-affecting-media</a:t>
            </a:r>
            <a:endParaRPr lang="en-US" sz="1800" dirty="0"/>
          </a:p>
          <a:p>
            <a:r>
              <a:rPr lang="en-US" sz="1800" dirty="0" smtClean="0"/>
              <a:t>Some common themes : </a:t>
            </a:r>
          </a:p>
          <a:p>
            <a:pPr lvl="1" fontAlgn="base"/>
            <a:r>
              <a:rPr lang="en-US" sz="1800" dirty="0" smtClean="0"/>
              <a:t>P</a:t>
            </a:r>
            <a:r>
              <a:rPr lang="en-GB" sz="1800" dirty="0" err="1" smtClean="0"/>
              <a:t>revention</a:t>
            </a:r>
            <a:r>
              <a:rPr lang="en-GB" sz="1800" dirty="0" smtClean="0"/>
              <a:t> / detection of crime // serious impropriety // miscarriage </a:t>
            </a:r>
            <a:r>
              <a:rPr lang="en-GB" sz="1800" dirty="0"/>
              <a:t>of justice</a:t>
            </a:r>
          </a:p>
          <a:p>
            <a:pPr lvl="1" fontAlgn="base"/>
            <a:r>
              <a:rPr lang="en-GB" sz="1800" dirty="0"/>
              <a:t>Protecting public health or </a:t>
            </a:r>
            <a:r>
              <a:rPr lang="en-GB" sz="1800" dirty="0" smtClean="0"/>
              <a:t>safety</a:t>
            </a:r>
            <a:endParaRPr lang="en-GB" sz="1800" dirty="0"/>
          </a:p>
          <a:p>
            <a:pPr lvl="1" fontAlgn="base"/>
            <a:r>
              <a:rPr lang="en-GB" sz="1800" dirty="0" smtClean="0"/>
              <a:t>Putting the record straight / protecting </a:t>
            </a:r>
            <a:r>
              <a:rPr lang="en-GB" sz="1800" dirty="0"/>
              <a:t>the public from being misled </a:t>
            </a:r>
            <a:endParaRPr lang="en-GB" sz="1800" dirty="0" smtClean="0"/>
          </a:p>
          <a:p>
            <a:pPr lvl="1" fontAlgn="base"/>
            <a:r>
              <a:rPr lang="en-GB" sz="1800" dirty="0" smtClean="0"/>
              <a:t>Disclosing </a:t>
            </a:r>
            <a:r>
              <a:rPr lang="en-GB" sz="1800" dirty="0"/>
              <a:t>a person or organisation’s failure or likely failure to comply with </a:t>
            </a:r>
            <a:r>
              <a:rPr lang="en-GB" sz="1800" dirty="0" smtClean="0"/>
              <a:t>legal / moral obligations</a:t>
            </a:r>
            <a:endParaRPr lang="en-GB" sz="1800" dirty="0"/>
          </a:p>
          <a:p>
            <a:pPr lvl="1" fontAlgn="base"/>
            <a:r>
              <a:rPr lang="en-GB" sz="1800" dirty="0" smtClean="0"/>
              <a:t>Raising </a:t>
            </a:r>
            <a:r>
              <a:rPr lang="en-GB" sz="1800" dirty="0"/>
              <a:t>or contributing to </a:t>
            </a:r>
            <a:r>
              <a:rPr lang="en-GB" sz="1800" dirty="0" smtClean="0"/>
              <a:t>a [n important] </a:t>
            </a:r>
            <a:r>
              <a:rPr lang="en-GB" sz="1800" dirty="0"/>
              <a:t>matter of public debate, including serious cases of impropriety, unethical conduct or incompetence concerning the public.</a:t>
            </a:r>
          </a:p>
          <a:p>
            <a:pPr marL="207935" lvl="1" indent="0">
              <a:buNone/>
            </a:pPr>
            <a:endParaRPr lang="en-US" dirty="0" smtClean="0"/>
          </a:p>
          <a:p>
            <a:endParaRPr lang="en-US" dirty="0"/>
          </a:p>
        </p:txBody>
      </p:sp>
    </p:spTree>
    <p:extLst>
      <p:ext uri="{BB962C8B-B14F-4D97-AF65-F5344CB8AC3E}">
        <p14:creationId xmlns:p14="http://schemas.microsoft.com/office/powerpoint/2010/main" val="70622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540060"/>
          </a:xfrm>
        </p:spPr>
        <p:txBody>
          <a:bodyPr/>
          <a:lstStyle/>
          <a:p>
            <a:r>
              <a:rPr lang="en-US" dirty="0" smtClean="0"/>
              <a:t>Public interest (1) </a:t>
            </a:r>
            <a:r>
              <a:rPr lang="en-GB" sz="3200" dirty="0"/>
              <a:t>IPSO CODE </a:t>
            </a:r>
            <a:endParaRPr lang="en-US" dirty="0"/>
          </a:p>
        </p:txBody>
      </p:sp>
      <p:sp>
        <p:nvSpPr>
          <p:cNvPr id="3" name="Content Placeholder 2"/>
          <p:cNvSpPr>
            <a:spLocks noGrp="1"/>
          </p:cNvSpPr>
          <p:nvPr>
            <p:ph idx="1"/>
          </p:nvPr>
        </p:nvSpPr>
        <p:spPr>
          <a:xfrm>
            <a:off x="179512" y="771549"/>
            <a:ext cx="8784976" cy="4104457"/>
          </a:xfrm>
        </p:spPr>
        <p:txBody>
          <a:bodyPr/>
          <a:lstStyle/>
          <a:p>
            <a:pPr marL="0" indent="0" fontAlgn="base">
              <a:buNone/>
            </a:pPr>
            <a:r>
              <a:rPr lang="en-GB" sz="2000" dirty="0" smtClean="0"/>
              <a:t>The </a:t>
            </a:r>
            <a:r>
              <a:rPr lang="en-GB" sz="2000" dirty="0"/>
              <a:t>public interest includes, but is not confined to:</a:t>
            </a:r>
          </a:p>
          <a:p>
            <a:pPr lvl="0" fontAlgn="base"/>
            <a:r>
              <a:rPr lang="en-GB" sz="2000" dirty="0"/>
              <a:t>Detecting or exposing crime, or the threat of crime, or serious impropriety.</a:t>
            </a:r>
          </a:p>
          <a:p>
            <a:pPr lvl="0" fontAlgn="base"/>
            <a:r>
              <a:rPr lang="en-GB" sz="2000" dirty="0"/>
              <a:t>Protecting public health or safety.</a:t>
            </a:r>
          </a:p>
          <a:p>
            <a:pPr lvl="0" fontAlgn="base"/>
            <a:r>
              <a:rPr lang="en-GB" sz="2000" dirty="0"/>
              <a:t>Protecting the public from being misled by an action or statement of an individual or organisation.</a:t>
            </a:r>
          </a:p>
          <a:p>
            <a:pPr lvl="0" fontAlgn="base"/>
            <a:r>
              <a:rPr lang="en-GB" sz="2000" dirty="0"/>
              <a:t>Disclosing a person or organisation’s failure or likely failure to comply with any obligation to which they are subject.</a:t>
            </a:r>
          </a:p>
          <a:p>
            <a:pPr lvl="0" fontAlgn="base"/>
            <a:r>
              <a:rPr lang="en-GB" sz="2000" dirty="0"/>
              <a:t>Disclosing a miscarriage of justice.</a:t>
            </a:r>
          </a:p>
          <a:p>
            <a:pPr lvl="0" fontAlgn="base"/>
            <a:r>
              <a:rPr lang="en-GB" sz="2000" dirty="0"/>
              <a:t>Raising or contributing to a matter of public debate, including serious cases of impropriety, unethical conduct or incompetence concerning the public.</a:t>
            </a:r>
          </a:p>
          <a:p>
            <a:pPr lvl="0" fontAlgn="base"/>
            <a:r>
              <a:rPr lang="en-GB" sz="2000" dirty="0"/>
              <a:t>Disclosing concealment, or likely concealment, of any of the above.</a:t>
            </a:r>
          </a:p>
          <a:p>
            <a:pPr fontAlgn="base"/>
            <a:r>
              <a:rPr lang="en-GB" sz="2000" dirty="0"/>
              <a:t>2. There is a public interest in freedom of expression itself.</a:t>
            </a:r>
          </a:p>
          <a:p>
            <a:pPr marL="0" indent="0">
              <a:buNone/>
            </a:pPr>
            <a:endParaRPr lang="en-US" dirty="0"/>
          </a:p>
        </p:txBody>
      </p:sp>
    </p:spTree>
    <p:extLst>
      <p:ext uri="{BB962C8B-B14F-4D97-AF65-F5344CB8AC3E}">
        <p14:creationId xmlns:p14="http://schemas.microsoft.com/office/powerpoint/2010/main" val="281818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8052"/>
          </a:xfrm>
        </p:spPr>
        <p:txBody>
          <a:bodyPr/>
          <a:lstStyle/>
          <a:p>
            <a:r>
              <a:rPr lang="en-US" dirty="0" smtClean="0"/>
              <a:t>Public Interest (2) Impress  </a:t>
            </a:r>
            <a:endParaRPr lang="en-US" dirty="0"/>
          </a:p>
        </p:txBody>
      </p:sp>
      <p:sp>
        <p:nvSpPr>
          <p:cNvPr id="3" name="Content Placeholder 2"/>
          <p:cNvSpPr>
            <a:spLocks noGrp="1"/>
          </p:cNvSpPr>
          <p:nvPr>
            <p:ph idx="1"/>
          </p:nvPr>
        </p:nvSpPr>
        <p:spPr>
          <a:xfrm>
            <a:off x="179512" y="573529"/>
            <a:ext cx="8856984" cy="4374486"/>
          </a:xfrm>
        </p:spPr>
        <p:txBody>
          <a:bodyPr/>
          <a:lstStyle/>
          <a:p>
            <a:pPr lvl="0" fontAlgn="base">
              <a:lnSpc>
                <a:spcPct val="100000"/>
              </a:lnSpc>
              <a:spcBef>
                <a:spcPts val="0"/>
              </a:spcBef>
            </a:pPr>
            <a:r>
              <a:rPr lang="en-GB" sz="1400" i="1" dirty="0" smtClean="0"/>
              <a:t>….. </a:t>
            </a:r>
            <a:r>
              <a:rPr lang="en-GB" sz="1400" i="1" dirty="0"/>
              <a:t>A public interest means that the public has a legitimate stake in a story because of the contribution it makes to a matter of importance to society. Such interests include, but are not limited to, the following</a:t>
            </a:r>
            <a:r>
              <a:rPr lang="en-GB" sz="1400" i="1" dirty="0" smtClean="0"/>
              <a:t>:</a:t>
            </a:r>
          </a:p>
          <a:p>
            <a:pPr marL="207935" lvl="1" indent="0" fontAlgn="base">
              <a:lnSpc>
                <a:spcPct val="100000"/>
              </a:lnSpc>
              <a:spcBef>
                <a:spcPts val="0"/>
              </a:spcBef>
              <a:buNone/>
            </a:pPr>
            <a:r>
              <a:rPr lang="en-GB" sz="1219" b="1" i="1" dirty="0" smtClean="0"/>
              <a:t>a</a:t>
            </a:r>
            <a:r>
              <a:rPr lang="en-GB" sz="1219" b="1" i="1" dirty="0"/>
              <a:t>.</a:t>
            </a:r>
            <a:r>
              <a:rPr lang="en-GB" sz="1219" i="1" dirty="0"/>
              <a:t> </a:t>
            </a:r>
            <a:r>
              <a:rPr lang="en-GB" sz="1219" i="1" dirty="0" smtClean="0"/>
              <a:t>matters </a:t>
            </a:r>
            <a:r>
              <a:rPr lang="en-GB" sz="1219" i="1" dirty="0"/>
              <a:t>such as serious incompetence or unethical behaviour that affects the public; </a:t>
            </a:r>
            <a:endParaRPr lang="en-GB" sz="1219" dirty="0"/>
          </a:p>
          <a:p>
            <a:pPr marL="207935" lvl="1" indent="0" fontAlgn="base">
              <a:lnSpc>
                <a:spcPct val="100000"/>
              </a:lnSpc>
              <a:spcBef>
                <a:spcPts val="0"/>
              </a:spcBef>
              <a:buNone/>
            </a:pPr>
            <a:r>
              <a:rPr lang="en-GB" sz="1219" b="1" i="1" dirty="0"/>
              <a:t>b</a:t>
            </a:r>
            <a:r>
              <a:rPr lang="en-GB" sz="1219" i="1" dirty="0"/>
              <a:t>. Putting the record straight where an individual or organisation has misled the public on a matter of public importance; </a:t>
            </a:r>
            <a:endParaRPr lang="en-GB" sz="1219" dirty="0"/>
          </a:p>
          <a:p>
            <a:pPr marL="207935" lvl="1" indent="0" fontAlgn="base">
              <a:lnSpc>
                <a:spcPct val="100000"/>
              </a:lnSpc>
              <a:spcBef>
                <a:spcPts val="0"/>
              </a:spcBef>
              <a:buNone/>
            </a:pPr>
            <a:r>
              <a:rPr lang="en-GB" sz="1219" b="1" i="1" dirty="0"/>
              <a:t>c.</a:t>
            </a:r>
            <a:r>
              <a:rPr lang="en-GB" sz="1219" i="1" dirty="0"/>
              <a:t> Revealing that a person or organisation may be failing to comply with any legal obligation they have; </a:t>
            </a:r>
            <a:endParaRPr lang="en-GB" sz="1219" dirty="0"/>
          </a:p>
          <a:p>
            <a:pPr marL="207935" lvl="1" indent="0" fontAlgn="base">
              <a:lnSpc>
                <a:spcPct val="100000"/>
              </a:lnSpc>
              <a:spcBef>
                <a:spcPts val="0"/>
              </a:spcBef>
              <a:buNone/>
            </a:pPr>
            <a:r>
              <a:rPr lang="en-GB" sz="1219" b="1" i="1" dirty="0"/>
              <a:t>d.</a:t>
            </a:r>
            <a:r>
              <a:rPr lang="en-GB" sz="1219" i="1" dirty="0"/>
              <a:t> The proper administration of government;</a:t>
            </a:r>
            <a:endParaRPr lang="en-GB" sz="1219" dirty="0"/>
          </a:p>
          <a:p>
            <a:pPr marL="207935" lvl="1" indent="0" fontAlgn="base">
              <a:lnSpc>
                <a:spcPct val="100000"/>
              </a:lnSpc>
              <a:spcBef>
                <a:spcPts val="0"/>
              </a:spcBef>
              <a:buNone/>
            </a:pPr>
            <a:r>
              <a:rPr lang="en-GB" sz="1219" b="1" i="1" dirty="0"/>
              <a:t>e.</a:t>
            </a:r>
            <a:r>
              <a:rPr lang="en-GB" sz="1219" i="1" dirty="0"/>
              <a:t> Open, fair and effective justice; </a:t>
            </a:r>
            <a:endParaRPr lang="en-GB" sz="1219" dirty="0"/>
          </a:p>
          <a:p>
            <a:pPr marL="207935" lvl="1" indent="0" fontAlgn="base">
              <a:lnSpc>
                <a:spcPct val="100000"/>
              </a:lnSpc>
              <a:spcBef>
                <a:spcPts val="0"/>
              </a:spcBef>
              <a:buNone/>
            </a:pPr>
            <a:r>
              <a:rPr lang="en-GB" sz="1219" b="1" i="1" dirty="0"/>
              <a:t>f.</a:t>
            </a:r>
            <a:r>
              <a:rPr lang="en-GB" sz="1219" i="1" dirty="0"/>
              <a:t> Public health and safety;</a:t>
            </a:r>
            <a:endParaRPr lang="en-GB" sz="1219" dirty="0"/>
          </a:p>
          <a:p>
            <a:pPr marL="207935" lvl="1" indent="0" fontAlgn="base">
              <a:lnSpc>
                <a:spcPct val="100000"/>
              </a:lnSpc>
              <a:spcBef>
                <a:spcPts val="0"/>
              </a:spcBef>
              <a:buNone/>
            </a:pPr>
            <a:r>
              <a:rPr lang="en-GB" sz="1219" b="1" i="1" dirty="0"/>
              <a:t>g.</a:t>
            </a:r>
            <a:r>
              <a:rPr lang="en-GB" sz="1219" i="1" dirty="0"/>
              <a:t> National security; </a:t>
            </a:r>
            <a:endParaRPr lang="en-GB" sz="1219" dirty="0"/>
          </a:p>
          <a:p>
            <a:pPr marL="207935" lvl="1" indent="0" fontAlgn="base">
              <a:lnSpc>
                <a:spcPct val="100000"/>
              </a:lnSpc>
              <a:spcBef>
                <a:spcPts val="0"/>
              </a:spcBef>
              <a:buNone/>
            </a:pPr>
            <a:r>
              <a:rPr lang="en-GB" sz="1219" b="1" i="1" dirty="0"/>
              <a:t>h.</a:t>
            </a:r>
            <a:r>
              <a:rPr lang="en-GB" sz="1219" i="1" dirty="0"/>
              <a:t> The prevention and detection of crime; and </a:t>
            </a:r>
            <a:endParaRPr lang="en-GB" sz="1219" dirty="0"/>
          </a:p>
          <a:p>
            <a:pPr marL="207935" lvl="1" indent="0" fontAlgn="base">
              <a:lnSpc>
                <a:spcPct val="100000"/>
              </a:lnSpc>
              <a:spcBef>
                <a:spcPts val="0"/>
              </a:spcBef>
              <a:buNone/>
            </a:pPr>
            <a:r>
              <a:rPr lang="en-GB" sz="1219" b="1" i="1" dirty="0" err="1"/>
              <a:t>i</a:t>
            </a:r>
            <a:r>
              <a:rPr lang="en-GB" sz="1219" b="1" i="1" dirty="0"/>
              <a:t>.</a:t>
            </a:r>
            <a:r>
              <a:rPr lang="en-GB" sz="1219" i="1" dirty="0"/>
              <a:t> The discussion or analysis of artistic or cultural works. </a:t>
            </a:r>
            <a:endParaRPr lang="en-GB" sz="1219" dirty="0"/>
          </a:p>
          <a:p>
            <a:pPr fontAlgn="base">
              <a:lnSpc>
                <a:spcPct val="100000"/>
              </a:lnSpc>
              <a:spcBef>
                <a:spcPts val="0"/>
              </a:spcBef>
            </a:pPr>
            <a:r>
              <a:rPr lang="en-GB" sz="1400" i="1" dirty="0"/>
              <a:t>The following provisions apply where a publisher is about to undertake an action that they think would otherwise breach the Code, but for which they believe they have a public interest justification. The action might be a particular method of newsgathering or publication of an item of content. Before undertaking the action, the publisher should, where practicable, make a contemporaneous note, which establishes why they believe that: </a:t>
            </a:r>
            <a:endParaRPr lang="en-GB" sz="1400" dirty="0"/>
          </a:p>
          <a:p>
            <a:pPr fontAlgn="base">
              <a:lnSpc>
                <a:spcPct val="100000"/>
              </a:lnSpc>
              <a:spcBef>
                <a:spcPts val="0"/>
              </a:spcBef>
            </a:pPr>
            <a:r>
              <a:rPr lang="en-GB" sz="1400" i="1" dirty="0" err="1"/>
              <a:t>i</a:t>
            </a:r>
            <a:r>
              <a:rPr lang="en-GB" sz="1400" i="1" dirty="0"/>
              <a:t>) The action is in the public interest; </a:t>
            </a:r>
            <a:r>
              <a:rPr lang="en-GB" sz="1400" dirty="0" smtClean="0"/>
              <a:t> </a:t>
            </a:r>
            <a:r>
              <a:rPr lang="en-GB" sz="1400" i="1" dirty="0" smtClean="0"/>
              <a:t>ii</a:t>
            </a:r>
            <a:r>
              <a:rPr lang="en-GB" sz="1400" i="1" dirty="0"/>
              <a:t>) They could not have achieved the same result using measures that are </a:t>
            </a:r>
            <a:r>
              <a:rPr lang="en-GB" sz="1400" dirty="0"/>
              <a:t>c</a:t>
            </a:r>
            <a:r>
              <a:rPr lang="en-GB" sz="1400" i="1" dirty="0" smtClean="0"/>
              <a:t>ompliant </a:t>
            </a:r>
            <a:r>
              <a:rPr lang="en-GB" sz="1400" i="1" dirty="0"/>
              <a:t>with the Code; </a:t>
            </a:r>
            <a:endParaRPr lang="en-GB" sz="1400" dirty="0"/>
          </a:p>
          <a:p>
            <a:pPr fontAlgn="base">
              <a:lnSpc>
                <a:spcPct val="100000"/>
              </a:lnSpc>
              <a:spcBef>
                <a:spcPts val="0"/>
              </a:spcBef>
            </a:pPr>
            <a:r>
              <a:rPr lang="en-GB" sz="1400" i="1" dirty="0"/>
              <a:t>iii) The action is likely to achieve the desired outcome; and </a:t>
            </a:r>
            <a:r>
              <a:rPr lang="en-GB" sz="1400" dirty="0" smtClean="0"/>
              <a:t> </a:t>
            </a:r>
            <a:r>
              <a:rPr lang="en-GB" sz="1400" i="1" dirty="0" smtClean="0"/>
              <a:t>iv</a:t>
            </a:r>
            <a:r>
              <a:rPr lang="en-GB" sz="1400" i="1" dirty="0"/>
              <a:t>) Any likely harm caused by the action does not outweigh the public interest in the action.  </a:t>
            </a:r>
            <a:endParaRPr lang="en-GB" sz="1400" dirty="0"/>
          </a:p>
          <a:p>
            <a:endParaRPr lang="en-US" dirty="0"/>
          </a:p>
        </p:txBody>
      </p:sp>
    </p:spTree>
    <p:extLst>
      <p:ext uri="{BB962C8B-B14F-4D97-AF65-F5344CB8AC3E}">
        <p14:creationId xmlns:p14="http://schemas.microsoft.com/office/powerpoint/2010/main" val="19737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612068"/>
          </a:xfrm>
        </p:spPr>
        <p:txBody>
          <a:bodyPr/>
          <a:lstStyle/>
          <a:p>
            <a:r>
              <a:rPr lang="en-US" dirty="0" smtClean="0"/>
              <a:t>Public Interest (3) – PIDA1998 </a:t>
            </a:r>
            <a:endParaRPr lang="en-US" dirty="0"/>
          </a:p>
        </p:txBody>
      </p:sp>
      <p:sp>
        <p:nvSpPr>
          <p:cNvPr id="3" name="Content Placeholder 2"/>
          <p:cNvSpPr>
            <a:spLocks noGrp="1"/>
          </p:cNvSpPr>
          <p:nvPr>
            <p:ph idx="1"/>
          </p:nvPr>
        </p:nvSpPr>
        <p:spPr>
          <a:xfrm>
            <a:off x="179512" y="771550"/>
            <a:ext cx="8784976" cy="4176463"/>
          </a:xfrm>
        </p:spPr>
        <p:txBody>
          <a:bodyPr/>
          <a:lstStyle/>
          <a:p>
            <a:r>
              <a:rPr lang="en-US" sz="1800" dirty="0" smtClean="0"/>
              <a:t>Public Interest Disclosure Act 1998 s 1 / Employment Rights Act 1996 s43B definition of “qualifying disclosure” </a:t>
            </a:r>
          </a:p>
          <a:p>
            <a:r>
              <a:rPr lang="en-GB" sz="1800" dirty="0" smtClean="0"/>
              <a:t>a </a:t>
            </a:r>
            <a:r>
              <a:rPr lang="en-GB" sz="1800" dirty="0"/>
              <a:t>“qualifying disclosure” means any disclosure of information which, in the reasonable belief of the worker making the disclosure, tends to show one or more of the following</a:t>
            </a:r>
            <a:r>
              <a:rPr lang="en-GB" sz="1800" dirty="0" smtClean="0"/>
              <a:t>—</a:t>
            </a:r>
          </a:p>
          <a:p>
            <a:pPr lvl="1"/>
            <a:r>
              <a:rPr lang="en-GB" sz="1619" dirty="0" smtClean="0"/>
              <a:t>(</a:t>
            </a:r>
            <a:r>
              <a:rPr lang="en-GB" sz="1619" dirty="0"/>
              <a:t>a)that a criminal offence has been committed, is being committed or is likely to be committed,</a:t>
            </a:r>
          </a:p>
          <a:p>
            <a:pPr lvl="1"/>
            <a:r>
              <a:rPr lang="en-GB" sz="1619" dirty="0"/>
              <a:t>(b)that a person has failed, is failing or is likely to fail to comply with any legal obligation to which he is subject,</a:t>
            </a:r>
          </a:p>
          <a:p>
            <a:pPr lvl="1"/>
            <a:r>
              <a:rPr lang="en-GB" sz="1619" dirty="0"/>
              <a:t>(c)that a miscarriage of justice has occurred, is occurring or is likely to occur,</a:t>
            </a:r>
          </a:p>
          <a:p>
            <a:pPr lvl="1"/>
            <a:r>
              <a:rPr lang="en-GB" sz="1619" dirty="0"/>
              <a:t>(d)that the health or safety of any individual has been, is being or is likely to be endangered,</a:t>
            </a:r>
          </a:p>
          <a:p>
            <a:pPr lvl="1"/>
            <a:r>
              <a:rPr lang="en-GB" sz="1619" dirty="0"/>
              <a:t>(e)that the environment has been, is being or is likely to be damaged, or</a:t>
            </a:r>
          </a:p>
          <a:p>
            <a:pPr lvl="1"/>
            <a:r>
              <a:rPr lang="en-GB" sz="1619" dirty="0"/>
              <a:t>(f)that information tending to show any matter falling within any one of the preceding paragraphs has been, is being or is likely to be deliberately concealed.</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709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540060"/>
          </a:xfrm>
        </p:spPr>
        <p:txBody>
          <a:bodyPr/>
          <a:lstStyle/>
          <a:p>
            <a:r>
              <a:rPr lang="en-US" dirty="0" smtClean="0"/>
              <a:t>Public Interest (4) C</a:t>
            </a:r>
            <a:r>
              <a:rPr lang="en-US" sz="3200" dirty="0" smtClean="0"/>
              <a:t>PS </a:t>
            </a:r>
            <a:r>
              <a:rPr lang="en-US" sz="3200" dirty="0"/>
              <a:t>: </a:t>
            </a:r>
            <a:r>
              <a:rPr lang="en-GB" sz="3200" dirty="0" smtClean="0"/>
              <a:t>Media </a:t>
            </a:r>
            <a:r>
              <a:rPr lang="en-GB" sz="3200" dirty="0"/>
              <a:t>Guidance </a:t>
            </a:r>
            <a:endParaRPr lang="en-US" dirty="0"/>
          </a:p>
        </p:txBody>
      </p:sp>
      <p:sp>
        <p:nvSpPr>
          <p:cNvPr id="3" name="Content Placeholder 2"/>
          <p:cNvSpPr>
            <a:spLocks noGrp="1"/>
          </p:cNvSpPr>
          <p:nvPr>
            <p:ph idx="1"/>
          </p:nvPr>
        </p:nvSpPr>
        <p:spPr>
          <a:xfrm>
            <a:off x="179512" y="627534"/>
            <a:ext cx="8784976" cy="4392488"/>
          </a:xfrm>
        </p:spPr>
        <p:txBody>
          <a:bodyPr/>
          <a:lstStyle/>
          <a:p>
            <a:r>
              <a:rPr lang="en-US" sz="1600" b="1" dirty="0" smtClean="0"/>
              <a:t>CPS </a:t>
            </a:r>
            <a:r>
              <a:rPr lang="en-US" sz="1600" dirty="0"/>
              <a:t>: </a:t>
            </a:r>
            <a:r>
              <a:rPr lang="en-GB" sz="1600" b="1" dirty="0"/>
              <a:t>Media: Guidance for prosecutors on assessing the public interest in cases affecting the media, 13 December 2012</a:t>
            </a:r>
            <a:endParaRPr lang="en-GB" sz="1600" dirty="0"/>
          </a:p>
          <a:p>
            <a:r>
              <a:rPr lang="en-US" sz="1600" dirty="0">
                <a:hlinkClick r:id="rId2"/>
              </a:rPr>
              <a:t>https://www.cps.gov.uk/legal-guidance/media-guidance-prosecutors-assessing-public-interest-cases-affecting-media</a:t>
            </a:r>
            <a:endParaRPr lang="en-US" sz="1600" dirty="0"/>
          </a:p>
          <a:p>
            <a:r>
              <a:rPr lang="en-GB" sz="1600" dirty="0"/>
              <a:t>Examples of conduct which is capable of serving the public interest include the following :</a:t>
            </a:r>
          </a:p>
          <a:p>
            <a:pPr marL="207935" lvl="1" indent="0">
              <a:buNone/>
            </a:pPr>
            <a:r>
              <a:rPr lang="en-GB" sz="1600" dirty="0" smtClean="0"/>
              <a:t>(</a:t>
            </a:r>
            <a:r>
              <a:rPr lang="en-GB" sz="1600" dirty="0"/>
              <a:t>a) Conduct which is capable of disclosing that a criminal offence has been committed, is being committed, or is likely to be committed.</a:t>
            </a:r>
            <a:br>
              <a:rPr lang="en-GB" sz="1600" dirty="0"/>
            </a:br>
            <a:r>
              <a:rPr lang="en-GB" sz="1600" dirty="0"/>
              <a:t>(b) Conduct which is capable of disclosing that a person has failed, is failing, or is likely to fail to comply with any legal obligation to which s/he is subject.</a:t>
            </a:r>
            <a:br>
              <a:rPr lang="en-GB" sz="1600" dirty="0"/>
            </a:br>
            <a:r>
              <a:rPr lang="en-GB" sz="1600" dirty="0"/>
              <a:t>(c) Conduct which is capable of disclosing that a miscarriage of justice has occurred, is occurring or is likely to occur.</a:t>
            </a:r>
            <a:br>
              <a:rPr lang="en-GB" sz="1600" dirty="0"/>
            </a:br>
            <a:r>
              <a:rPr lang="en-GB" sz="1600" dirty="0"/>
              <a:t>(d) Conduct which is capable of raising or contributing to an important matter of public debate. There is no exhaustive definition of an important matter of public debate, but examples include public debate about serious impropriety, significant unethical conduct and significant incompetence, which affects the public.</a:t>
            </a:r>
            <a:br>
              <a:rPr lang="en-GB" sz="1600" dirty="0"/>
            </a:br>
            <a:r>
              <a:rPr lang="en-GB" sz="1600" dirty="0"/>
              <a:t>(e) Conduct which is capable of disclosing that anything falling within any one of the above is being, or is likely to be, concealed.</a:t>
            </a:r>
          </a:p>
          <a:p>
            <a:r>
              <a:rPr lang="en-GB" sz="1600" dirty="0" smtClean="0"/>
              <a:t>not </a:t>
            </a:r>
            <a:r>
              <a:rPr lang="en-GB" sz="1600" dirty="0"/>
              <a:t>intended to be exhaustive </a:t>
            </a:r>
            <a:r>
              <a:rPr lang="en-GB" sz="1600" dirty="0" smtClean="0"/>
              <a:t>/ Each </a:t>
            </a:r>
            <a:r>
              <a:rPr lang="en-GB" sz="1600" dirty="0"/>
              <a:t>case must be considered on its facts and merits.</a:t>
            </a:r>
          </a:p>
          <a:p>
            <a:endParaRPr lang="en-US" dirty="0"/>
          </a:p>
          <a:p>
            <a:endParaRPr lang="en-US" sz="1800" dirty="0"/>
          </a:p>
          <a:p>
            <a:endParaRPr lang="en-US" dirty="0"/>
          </a:p>
        </p:txBody>
      </p:sp>
    </p:spTree>
    <p:extLst>
      <p:ext uri="{BB962C8B-B14F-4D97-AF65-F5344CB8AC3E}">
        <p14:creationId xmlns:p14="http://schemas.microsoft.com/office/powerpoint/2010/main" val="387997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F9A6-B76D-884B-B125-8E67DC4C72D0}"/>
              </a:ext>
            </a:extLst>
          </p:cNvPr>
          <p:cNvSpPr>
            <a:spLocks noGrp="1"/>
          </p:cNvSpPr>
          <p:nvPr>
            <p:ph type="title"/>
          </p:nvPr>
        </p:nvSpPr>
        <p:spPr>
          <a:xfrm>
            <a:off x="179512" y="87474"/>
            <a:ext cx="8784976" cy="540060"/>
          </a:xfrm>
        </p:spPr>
        <p:txBody>
          <a:bodyPr/>
          <a:lstStyle/>
          <a:p>
            <a:r>
              <a:rPr lang="en-GB" sz="2800" b="0" i="0" dirty="0">
                <a:effectLst/>
                <a:latin typeface="+mj-lt"/>
                <a:ea typeface="Times New Roman" panose="02020603050405020304" pitchFamily="18" charset="0"/>
              </a:rPr>
              <a:t>Ethical and legal </a:t>
            </a:r>
            <a:r>
              <a:rPr lang="en-GB" sz="2800" b="0" i="0" dirty="0" smtClean="0">
                <a:effectLst/>
                <a:latin typeface="+mj-lt"/>
                <a:ea typeface="Times New Roman" panose="02020603050405020304" pitchFamily="18" charset="0"/>
              </a:rPr>
              <a:t>framework</a:t>
            </a:r>
            <a:r>
              <a:rPr lang="en-US" sz="2800" b="0" i="0" dirty="0" smtClean="0">
                <a:effectLst/>
                <a:latin typeface="+mj-lt"/>
                <a:ea typeface="Times New Roman" panose="02020603050405020304" pitchFamily="18" charset="0"/>
              </a:rPr>
              <a:t>s …</a:t>
            </a:r>
            <a:endParaRPr lang="en-US" dirty="0"/>
          </a:p>
        </p:txBody>
      </p:sp>
      <p:pic>
        <p:nvPicPr>
          <p:cNvPr id="6" name="Content Placeholder 5">
            <a:extLst>
              <a:ext uri="{FF2B5EF4-FFF2-40B4-BE49-F238E27FC236}">
                <a16:creationId xmlns:a16="http://schemas.microsoft.com/office/drawing/2014/main" id="{6B7DCEFA-0E11-8F4E-B4EC-FFA823964BD8}"/>
              </a:ext>
            </a:extLst>
          </p:cNvPr>
          <p:cNvPicPr>
            <a:picLocks noGrp="1" noChangeAspect="1"/>
          </p:cNvPicPr>
          <p:nvPr>
            <p:ph idx="1"/>
          </p:nvPr>
        </p:nvPicPr>
        <p:blipFill>
          <a:blip r:embed="rId2"/>
          <a:stretch>
            <a:fillRect/>
          </a:stretch>
        </p:blipFill>
        <p:spPr>
          <a:xfrm>
            <a:off x="527050" y="771550"/>
            <a:ext cx="8089900" cy="3816424"/>
          </a:xfrm>
          <a:prstGeom prst="rect">
            <a:avLst/>
          </a:prstGeom>
        </p:spPr>
      </p:pic>
    </p:spTree>
    <p:extLst>
      <p:ext uri="{BB962C8B-B14F-4D97-AF65-F5344CB8AC3E}">
        <p14:creationId xmlns:p14="http://schemas.microsoft.com/office/powerpoint/2010/main" val="401366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ABF59-96F2-8344-9DEC-0CF28AA76E43}"/>
              </a:ext>
            </a:extLst>
          </p:cNvPr>
          <p:cNvSpPr>
            <a:spLocks noGrp="1"/>
          </p:cNvSpPr>
          <p:nvPr>
            <p:ph type="body" sz="quarter" idx="10"/>
          </p:nvPr>
        </p:nvSpPr>
        <p:spPr>
          <a:xfrm>
            <a:off x="1752600" y="2190750"/>
            <a:ext cx="6223000" cy="596726"/>
          </a:xfrm>
        </p:spPr>
        <p:txBody>
          <a:bodyPr/>
          <a:lstStyle/>
          <a:p>
            <a:r>
              <a:rPr lang="en-US" i="1" dirty="0" smtClean="0"/>
              <a:t>2. Defamation</a:t>
            </a:r>
            <a:endParaRPr lang="en-US" i="1" dirty="0"/>
          </a:p>
          <a:p>
            <a:endParaRPr lang="en-US" dirty="0"/>
          </a:p>
        </p:txBody>
      </p:sp>
    </p:spTree>
    <p:extLst>
      <p:ext uri="{BB962C8B-B14F-4D97-AF65-F5344CB8AC3E}">
        <p14:creationId xmlns:p14="http://schemas.microsoft.com/office/powerpoint/2010/main" val="79813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92A4-A03E-EF4A-810E-DDCCC144BD52}"/>
              </a:ext>
            </a:extLst>
          </p:cNvPr>
          <p:cNvSpPr>
            <a:spLocks noGrp="1"/>
          </p:cNvSpPr>
          <p:nvPr>
            <p:ph type="title"/>
          </p:nvPr>
        </p:nvSpPr>
        <p:spPr>
          <a:xfrm>
            <a:off x="179512" y="87474"/>
            <a:ext cx="8784976" cy="540060"/>
          </a:xfrm>
        </p:spPr>
        <p:txBody>
          <a:bodyPr/>
          <a:lstStyle/>
          <a:p>
            <a:r>
              <a:rPr lang="en-US" dirty="0" smtClean="0"/>
              <a:t>Defamation - </a:t>
            </a:r>
            <a:r>
              <a:rPr lang="en-US" sz="3200" dirty="0">
                <a:latin typeface="+mj-lt"/>
                <a:ea typeface="MS Mincho" panose="02020609040205080304" pitchFamily="49" charset="-128"/>
                <a:cs typeface="Times New Roman" panose="02020603050405020304" pitchFamily="18" charset="0"/>
              </a:rPr>
              <a:t>basic constituents </a:t>
            </a:r>
            <a:endParaRPr lang="en-US" dirty="0"/>
          </a:p>
        </p:txBody>
      </p:sp>
      <p:sp>
        <p:nvSpPr>
          <p:cNvPr id="3" name="Content Placeholder 2">
            <a:extLst>
              <a:ext uri="{FF2B5EF4-FFF2-40B4-BE49-F238E27FC236}">
                <a16:creationId xmlns:a16="http://schemas.microsoft.com/office/drawing/2014/main" id="{EC7A3B4E-610A-9B46-B130-D0865166050C}"/>
              </a:ext>
            </a:extLst>
          </p:cNvPr>
          <p:cNvSpPr>
            <a:spLocks noGrp="1"/>
          </p:cNvSpPr>
          <p:nvPr>
            <p:ph idx="1"/>
          </p:nvPr>
        </p:nvSpPr>
        <p:spPr>
          <a:xfrm>
            <a:off x="323528" y="771549"/>
            <a:ext cx="8640960" cy="4176465"/>
          </a:xfrm>
        </p:spPr>
        <p:txBody>
          <a:bodyPr/>
          <a:lstStyle/>
          <a:p>
            <a:r>
              <a:rPr lang="en-US" sz="2400" dirty="0" smtClean="0">
                <a:effectLst/>
                <a:latin typeface="+mj-lt"/>
                <a:ea typeface="Times New Roman" panose="02020603050405020304" pitchFamily="18" charset="0"/>
                <a:cs typeface="Arial" panose="020B0604020202020204" pitchFamily="34" charset="0"/>
              </a:rPr>
              <a:t> making </a:t>
            </a:r>
            <a:r>
              <a:rPr lang="en-US" sz="2400" dirty="0">
                <a:effectLst/>
                <a:latin typeface="+mj-lt"/>
                <a:ea typeface="Times New Roman" panose="02020603050405020304" pitchFamily="18" charset="0"/>
                <a:cs typeface="Arial" panose="020B0604020202020204" pitchFamily="34" charset="0"/>
              </a:rPr>
              <a:t>a false statement </a:t>
            </a:r>
          </a:p>
          <a:p>
            <a:r>
              <a:rPr lang="en-US" sz="2400" dirty="0" smtClean="0">
                <a:effectLst/>
                <a:latin typeface="+mj-lt"/>
                <a:ea typeface="Times New Roman" panose="02020603050405020304" pitchFamily="18" charset="0"/>
                <a:cs typeface="Arial" panose="020B0604020202020204" pitchFamily="34" charset="0"/>
              </a:rPr>
              <a:t> </a:t>
            </a:r>
            <a:r>
              <a:rPr lang="en-US" sz="2400" dirty="0">
                <a:effectLst/>
                <a:latin typeface="+mj-lt"/>
                <a:ea typeface="Times New Roman" panose="02020603050405020304" pitchFamily="18" charset="0"/>
                <a:cs typeface="Arial" panose="020B0604020202020204" pitchFamily="34" charset="0"/>
              </a:rPr>
              <a:t>about a person </a:t>
            </a:r>
            <a:r>
              <a:rPr lang="en-US" sz="2400" dirty="0" smtClean="0">
                <a:effectLst/>
                <a:latin typeface="+mj-lt"/>
                <a:ea typeface="Times New Roman" panose="02020603050405020304" pitchFamily="18" charset="0"/>
                <a:cs typeface="Arial" panose="020B0604020202020204" pitchFamily="34" charset="0"/>
              </a:rPr>
              <a:t>[or </a:t>
            </a:r>
            <a:r>
              <a:rPr lang="en-US" sz="2400" dirty="0" err="1" smtClean="0">
                <a:effectLst/>
                <a:latin typeface="+mj-lt"/>
                <a:ea typeface="Times New Roman" panose="02020603050405020304" pitchFamily="18" charset="0"/>
                <a:cs typeface="Arial" panose="020B0604020202020204" pitchFamily="34" charset="0"/>
              </a:rPr>
              <a:t>organisation</a:t>
            </a:r>
            <a:r>
              <a:rPr lang="en-US" sz="2400" dirty="0" smtClean="0">
                <a:effectLst/>
                <a:latin typeface="+mj-lt"/>
                <a:ea typeface="Times New Roman" panose="02020603050405020304" pitchFamily="18" charset="0"/>
                <a:cs typeface="Arial" panose="020B0604020202020204" pitchFamily="34" charset="0"/>
              </a:rPr>
              <a:t>]</a:t>
            </a:r>
            <a:endParaRPr lang="en-US" sz="2400" dirty="0">
              <a:effectLst/>
              <a:latin typeface="+mj-lt"/>
              <a:ea typeface="Times New Roman" panose="02020603050405020304" pitchFamily="18" charset="0"/>
              <a:cs typeface="Arial" panose="020B0604020202020204" pitchFamily="34" charset="0"/>
            </a:endParaRPr>
          </a:p>
          <a:p>
            <a:r>
              <a:rPr lang="en-US" sz="2400" dirty="0" smtClean="0">
                <a:effectLst/>
                <a:latin typeface="+mj-lt"/>
                <a:ea typeface="Times New Roman" panose="02020603050405020304" pitchFamily="18" charset="0"/>
                <a:cs typeface="Arial" panose="020B0604020202020204" pitchFamily="34" charset="0"/>
              </a:rPr>
              <a:t> </a:t>
            </a:r>
            <a:r>
              <a:rPr lang="en-US" sz="2400" dirty="0">
                <a:effectLst/>
                <a:latin typeface="+mj-lt"/>
                <a:ea typeface="Times New Roman" panose="02020603050405020304" pitchFamily="18" charset="0"/>
                <a:cs typeface="Arial" panose="020B0604020202020204" pitchFamily="34" charset="0"/>
              </a:rPr>
              <a:t>to others</a:t>
            </a:r>
            <a:endParaRPr lang="en-GB" sz="2400" dirty="0">
              <a:effectLst/>
              <a:latin typeface="+mj-lt"/>
              <a:ea typeface="Times New Roman" panose="02020603050405020304" pitchFamily="18" charset="0"/>
              <a:cs typeface="Arial" panose="020B0604020202020204" pitchFamily="34" charset="0"/>
            </a:endParaRPr>
          </a:p>
          <a:p>
            <a:r>
              <a:rPr lang="en-US" sz="2400" dirty="0" smtClean="0">
                <a:effectLst/>
                <a:latin typeface="+mj-lt"/>
                <a:ea typeface="Times New Roman" panose="02020603050405020304" pitchFamily="18" charset="0"/>
                <a:cs typeface="Arial" panose="020B0604020202020204" pitchFamily="34" charset="0"/>
              </a:rPr>
              <a:t> which </a:t>
            </a:r>
            <a:r>
              <a:rPr lang="en-US" sz="2400" dirty="0">
                <a:effectLst/>
                <a:latin typeface="+mj-lt"/>
                <a:ea typeface="Times New Roman" panose="02020603050405020304" pitchFamily="18" charset="0"/>
                <a:cs typeface="Arial" panose="020B0604020202020204" pitchFamily="34" charset="0"/>
              </a:rPr>
              <a:t>lowers them in the eyes of the public </a:t>
            </a:r>
            <a:r>
              <a:rPr lang="en-GB" sz="2400" dirty="0">
                <a:effectLst/>
                <a:latin typeface="+mj-lt"/>
                <a:ea typeface="Times New Roman" panose="02020603050405020304" pitchFamily="18" charset="0"/>
                <a:cs typeface="Arial" panose="020B0604020202020204" pitchFamily="34" charset="0"/>
              </a:rPr>
              <a:t>// </a:t>
            </a:r>
            <a:r>
              <a:rPr lang="en-GB" sz="2400" dirty="0">
                <a:latin typeface="+mj-lt"/>
                <a:ea typeface="Times New Roman" panose="02020603050405020304" pitchFamily="18" charset="0"/>
                <a:cs typeface="Arial" panose="020B0604020202020204" pitchFamily="34" charset="0"/>
              </a:rPr>
              <a:t>subjects them to ridicule </a:t>
            </a:r>
          </a:p>
          <a:p>
            <a:r>
              <a:rPr lang="en-US" sz="2400" dirty="0" smtClean="0">
                <a:effectLst/>
                <a:latin typeface="+mj-lt"/>
                <a:ea typeface="Times New Roman" panose="02020603050405020304" pitchFamily="18" charset="0"/>
                <a:cs typeface="Arial" panose="020B0604020202020204" pitchFamily="34" charset="0"/>
              </a:rPr>
              <a:t> causes </a:t>
            </a:r>
            <a:r>
              <a:rPr lang="en-GB" sz="2400" dirty="0">
                <a:effectLst/>
                <a:latin typeface="+mj-lt"/>
                <a:ea typeface="Times New Roman" panose="02020603050405020304" pitchFamily="18" charset="0"/>
                <a:cs typeface="Arial" panose="020B0604020202020204" pitchFamily="34" charset="0"/>
              </a:rPr>
              <a:t>/</a:t>
            </a:r>
            <a:r>
              <a:rPr lang="en-US" sz="2400" dirty="0">
                <a:effectLst/>
                <a:latin typeface="+mj-lt"/>
                <a:ea typeface="Times New Roman" panose="02020603050405020304" pitchFamily="18" charset="0"/>
                <a:cs typeface="Arial" panose="020B0604020202020204" pitchFamily="34" charset="0"/>
              </a:rPr>
              <a:t> likely to cause [</a:t>
            </a:r>
            <a:r>
              <a:rPr lang="en-US" sz="2400" dirty="0" smtClean="0">
                <a:effectLst/>
                <a:latin typeface="+mj-lt"/>
                <a:ea typeface="Times New Roman" panose="02020603050405020304" pitchFamily="18" charset="0"/>
                <a:cs typeface="Arial" panose="020B0604020202020204" pitchFamily="34" charset="0"/>
              </a:rPr>
              <a:t>serious] </a:t>
            </a:r>
            <a:r>
              <a:rPr lang="en-US" sz="2400" dirty="0">
                <a:effectLst/>
                <a:latin typeface="+mj-lt"/>
                <a:ea typeface="Times New Roman" panose="02020603050405020304" pitchFamily="18" charset="0"/>
                <a:cs typeface="Arial" panose="020B0604020202020204" pitchFamily="34" charset="0"/>
              </a:rPr>
              <a:t>harm </a:t>
            </a:r>
            <a:r>
              <a:rPr lang="en-US" sz="2400" dirty="0" smtClean="0">
                <a:effectLst/>
                <a:latin typeface="+mj-lt"/>
                <a:ea typeface="Times New Roman" panose="02020603050405020304" pitchFamily="18" charset="0"/>
                <a:cs typeface="Arial" panose="020B0604020202020204" pitchFamily="34" charset="0"/>
              </a:rPr>
              <a:t>[S1 DA 2013] to their reputation / </a:t>
            </a:r>
          </a:p>
          <a:p>
            <a:pPr lvl="1"/>
            <a:r>
              <a:rPr lang="en-US" sz="2400" dirty="0" smtClean="0">
                <a:effectLst/>
                <a:latin typeface="+mj-lt"/>
                <a:ea typeface="Times New Roman" panose="02020603050405020304" pitchFamily="18" charset="0"/>
                <a:cs typeface="Arial" panose="020B0604020202020204" pitchFamily="34" charset="0"/>
              </a:rPr>
              <a:t>[NB </a:t>
            </a:r>
            <a:r>
              <a:rPr lang="en-US" sz="2400" dirty="0" smtClean="0">
                <a:latin typeface="+mj-lt"/>
              </a:rPr>
              <a:t>13 / 14 </a:t>
            </a:r>
            <a:r>
              <a:rPr lang="en-US" sz="2400" dirty="0">
                <a:latin typeface="+mj-lt"/>
              </a:rPr>
              <a:t>November 2018</a:t>
            </a:r>
            <a:r>
              <a:rPr lang="en-US" sz="2400" dirty="0" smtClean="0">
                <a:latin typeface="+mj-lt"/>
              </a:rPr>
              <a:t>, Supreme </a:t>
            </a:r>
            <a:r>
              <a:rPr lang="en-US" sz="2400" dirty="0">
                <a:latin typeface="+mj-lt"/>
              </a:rPr>
              <a:t>Court </a:t>
            </a:r>
            <a:r>
              <a:rPr lang="en-US" sz="2400" dirty="0" smtClean="0">
                <a:latin typeface="+mj-lt"/>
              </a:rPr>
              <a:t>heard </a:t>
            </a:r>
            <a:r>
              <a:rPr lang="en-US" sz="2400" dirty="0">
                <a:latin typeface="+mj-lt"/>
              </a:rPr>
              <a:t>appeal in </a:t>
            </a:r>
            <a:r>
              <a:rPr lang="en-US" sz="2400" i="1" dirty="0" err="1">
                <a:latin typeface="+mj-lt"/>
              </a:rPr>
              <a:t>Lachaux</a:t>
            </a:r>
            <a:r>
              <a:rPr lang="en-US" sz="2400" i="1" dirty="0">
                <a:latin typeface="+mj-lt"/>
              </a:rPr>
              <a:t> (Respondent) v Independent Print Limited and another (Appellants) </a:t>
            </a:r>
            <a:r>
              <a:rPr lang="en-US" sz="2400" u="sng" dirty="0">
                <a:latin typeface="+mj-lt"/>
                <a:hlinkClick r:id="rId2"/>
              </a:rPr>
              <a:t>UKSC 2017/</a:t>
            </a:r>
            <a:r>
              <a:rPr lang="en-US" sz="2400" u="sng" dirty="0" smtClean="0">
                <a:latin typeface="+mj-lt"/>
                <a:hlinkClick r:id="rId2"/>
              </a:rPr>
              <a:t>0175</a:t>
            </a:r>
            <a:r>
              <a:rPr lang="en-US" sz="2400" u="sng" dirty="0" smtClean="0">
                <a:latin typeface="+mj-lt"/>
              </a:rPr>
              <a:t>] </a:t>
            </a:r>
            <a:r>
              <a:rPr lang="en-US" sz="2400" dirty="0">
                <a:latin typeface="+mj-lt"/>
              </a:rPr>
              <a:t> </a:t>
            </a:r>
            <a:endParaRPr lang="en-US" sz="2400" dirty="0" smtClean="0">
              <a:latin typeface="+mj-lt"/>
            </a:endParaRPr>
          </a:p>
          <a:p>
            <a:pPr marL="0" indent="0">
              <a:buNone/>
            </a:pPr>
            <a:endParaRPr lang="en-GB" sz="2000"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63949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540060"/>
          </a:xfrm>
        </p:spPr>
        <p:txBody>
          <a:bodyPr/>
          <a:lstStyle/>
          <a:p>
            <a:r>
              <a:rPr lang="en-US" dirty="0" smtClean="0"/>
              <a:t>Defamation – bop + meaning </a:t>
            </a:r>
            <a:endParaRPr lang="en-US" dirty="0"/>
          </a:p>
        </p:txBody>
      </p:sp>
      <p:sp>
        <p:nvSpPr>
          <p:cNvPr id="3" name="Content Placeholder 2"/>
          <p:cNvSpPr>
            <a:spLocks noGrp="1"/>
          </p:cNvSpPr>
          <p:nvPr>
            <p:ph idx="1"/>
          </p:nvPr>
        </p:nvSpPr>
        <p:spPr>
          <a:xfrm>
            <a:off x="179512" y="573528"/>
            <a:ext cx="8784976" cy="4374485"/>
          </a:xfrm>
        </p:spPr>
        <p:txBody>
          <a:bodyPr/>
          <a:lstStyle/>
          <a:p>
            <a:r>
              <a:rPr lang="en-US" sz="2400" dirty="0" smtClean="0"/>
              <a:t>Burden of proof – presumption of falsity </a:t>
            </a:r>
          </a:p>
          <a:p>
            <a:endParaRPr lang="en-US" sz="2400" dirty="0"/>
          </a:p>
          <a:p>
            <a:pPr marL="0" indent="0">
              <a:buNone/>
            </a:pPr>
            <a:endParaRPr lang="en-US" sz="1800" dirty="0" smtClean="0"/>
          </a:p>
          <a:p>
            <a:pPr marL="0" indent="0">
              <a:buNone/>
            </a:pPr>
            <a:endParaRPr lang="en-US" sz="1800" dirty="0" smtClean="0"/>
          </a:p>
          <a:p>
            <a:pPr marL="0" indent="0">
              <a:buNone/>
            </a:pPr>
            <a:endParaRPr lang="en-US" sz="1800" dirty="0" smtClean="0"/>
          </a:p>
          <a:p>
            <a:r>
              <a:rPr lang="en-US" sz="1800" dirty="0" smtClean="0"/>
              <a:t>Meaning </a:t>
            </a:r>
            <a:r>
              <a:rPr lang="en-US" sz="1800" dirty="0"/>
              <a:t>is the essential starting point in any claim for defamation,</a:t>
            </a:r>
          </a:p>
          <a:p>
            <a:r>
              <a:rPr lang="en-US" sz="1800" dirty="0"/>
              <a:t>Single meaning rule : The same set of words can legitimately be given quite varied interpretations by different individuals, : a </a:t>
            </a:r>
            <a:r>
              <a:rPr lang="en-US" sz="1800" i="1" dirty="0"/>
              <a:t>"legal fiction" </a:t>
            </a:r>
            <a:r>
              <a:rPr lang="en-US" sz="1800" dirty="0"/>
              <a:t>that a publication can only be understood to bear one ’natural and ordinary’ meaning </a:t>
            </a:r>
          </a:p>
          <a:p>
            <a:r>
              <a:rPr lang="en-US" sz="1800" dirty="0"/>
              <a:t>The intention of the publisher is irrelevant : ‘Many a true word is spoken in jest. Many a false one too. But chaff and banter are not defamatory, and even serious imputations are not actionable if no-one would take them to be meant seriously</a:t>
            </a:r>
            <a:r>
              <a:rPr lang="en-US" sz="1800" dirty="0">
                <a:solidFill>
                  <a:srgbClr val="FF0000"/>
                </a:solidFill>
              </a:rPr>
              <a:t>.</a:t>
            </a:r>
            <a:r>
              <a:rPr lang="en-US" sz="1800" dirty="0"/>
              <a:t> </a:t>
            </a:r>
            <a:r>
              <a:rPr lang="en-US" sz="1800" b="1" i="1" dirty="0"/>
              <a:t>The question, however, is how the words would be understood, not how they were meant….</a:t>
            </a:r>
            <a:r>
              <a:rPr lang="en-US" sz="1800" dirty="0"/>
              <a:t>’ Millett LJ [dissenting, CA </a:t>
            </a:r>
            <a:r>
              <a:rPr lang="en-US" sz="1800" i="1" dirty="0" err="1"/>
              <a:t>Berkoff</a:t>
            </a:r>
            <a:r>
              <a:rPr lang="en-US" sz="1800" i="1" dirty="0"/>
              <a:t> v </a:t>
            </a:r>
            <a:r>
              <a:rPr lang="en-US" sz="1800" i="1" dirty="0" err="1"/>
              <a:t>Burchill</a:t>
            </a:r>
            <a:r>
              <a:rPr lang="en-US" sz="1800" dirty="0"/>
              <a:t>, 1996]</a:t>
            </a:r>
          </a:p>
          <a:p>
            <a:endParaRPr lang="en-US" sz="180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627534"/>
            <a:ext cx="2481897" cy="1612054"/>
          </a:xfrm>
          <a:prstGeom prst="rect">
            <a:avLst/>
          </a:prstGeom>
          <a:noFill/>
          <a:ln>
            <a:noFill/>
          </a:ln>
        </p:spPr>
      </p:pic>
    </p:spTree>
    <p:extLst>
      <p:ext uri="{BB962C8B-B14F-4D97-AF65-F5344CB8AC3E}">
        <p14:creationId xmlns:p14="http://schemas.microsoft.com/office/powerpoint/2010/main" val="143658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540060"/>
          </a:xfrm>
        </p:spPr>
        <p:txBody>
          <a:bodyPr/>
          <a:lstStyle/>
          <a:p>
            <a:r>
              <a:rPr lang="en-US" dirty="0" smtClean="0"/>
              <a:t>Defamation – meaning  </a:t>
            </a:r>
            <a:endParaRPr lang="en-US" dirty="0"/>
          </a:p>
        </p:txBody>
      </p:sp>
      <p:sp>
        <p:nvSpPr>
          <p:cNvPr id="3" name="Content Placeholder 2"/>
          <p:cNvSpPr>
            <a:spLocks noGrp="1"/>
          </p:cNvSpPr>
          <p:nvPr>
            <p:ph idx="1"/>
          </p:nvPr>
        </p:nvSpPr>
        <p:spPr>
          <a:xfrm>
            <a:off x="179512" y="627534"/>
            <a:ext cx="8784976" cy="4392487"/>
          </a:xfrm>
        </p:spPr>
        <p:txBody>
          <a:bodyPr/>
          <a:lstStyle/>
          <a:p>
            <a:r>
              <a:rPr lang="en-US" sz="2000" dirty="0" smtClean="0"/>
              <a:t>Meaning is the </a:t>
            </a:r>
            <a:r>
              <a:rPr lang="en-US" sz="2000" dirty="0"/>
              <a:t>meaning as understood by a hypothetical, </a:t>
            </a:r>
            <a:r>
              <a:rPr lang="en-US" sz="2000" dirty="0" smtClean="0"/>
              <a:t>ordinary reasonable </a:t>
            </a:r>
            <a:r>
              <a:rPr lang="en-US" sz="2000" dirty="0"/>
              <a:t>reader </a:t>
            </a:r>
            <a:r>
              <a:rPr lang="en-US" sz="2000" dirty="0" smtClean="0"/>
              <a:t>:</a:t>
            </a:r>
            <a:endParaRPr lang="en-US" sz="2000" dirty="0"/>
          </a:p>
          <a:p>
            <a:pPr lvl="1"/>
            <a:r>
              <a:rPr lang="en-US" sz="1819" dirty="0" smtClean="0"/>
              <a:t>Fair minded, </a:t>
            </a:r>
          </a:p>
          <a:p>
            <a:pPr lvl="1"/>
            <a:r>
              <a:rPr lang="en-US" sz="1819" dirty="0" smtClean="0"/>
              <a:t>doesn’t </a:t>
            </a:r>
            <a:r>
              <a:rPr lang="en-US" sz="1819" dirty="0"/>
              <a:t>read it like a </a:t>
            </a:r>
            <a:r>
              <a:rPr lang="en-US" sz="1819" dirty="0" smtClean="0"/>
              <a:t>lawyer, </a:t>
            </a:r>
          </a:p>
          <a:p>
            <a:pPr lvl="1"/>
            <a:r>
              <a:rPr lang="en-US" sz="1819" dirty="0" smtClean="0"/>
              <a:t> is </a:t>
            </a:r>
            <a:r>
              <a:rPr lang="en-US" sz="1819" dirty="0"/>
              <a:t>not looking for the worst </a:t>
            </a:r>
            <a:r>
              <a:rPr lang="en-US" sz="1819" dirty="0" smtClean="0"/>
              <a:t>meaning, </a:t>
            </a:r>
          </a:p>
          <a:p>
            <a:pPr lvl="1"/>
            <a:r>
              <a:rPr lang="en-US" sz="1819" dirty="0" smtClean="0"/>
              <a:t>can </a:t>
            </a:r>
            <a:r>
              <a:rPr lang="en-US" sz="1819" dirty="0"/>
              <a:t>read between the </a:t>
            </a:r>
            <a:r>
              <a:rPr lang="en-US" sz="1819" dirty="0" smtClean="0"/>
              <a:t>lines,</a:t>
            </a:r>
          </a:p>
          <a:p>
            <a:pPr lvl="1"/>
            <a:r>
              <a:rPr lang="en-US" sz="1819" dirty="0" smtClean="0"/>
              <a:t>reads </a:t>
            </a:r>
            <a:r>
              <a:rPr lang="en-US" sz="1819" dirty="0"/>
              <a:t>the whole </a:t>
            </a:r>
            <a:r>
              <a:rPr lang="en-US" sz="1819" dirty="0" smtClean="0"/>
              <a:t>article</a:t>
            </a:r>
          </a:p>
          <a:p>
            <a:r>
              <a:rPr lang="en-US" sz="2000" i="1" dirty="0" err="1" smtClean="0"/>
              <a:t>Jeynes</a:t>
            </a:r>
            <a:r>
              <a:rPr lang="en-US" sz="2000" i="1" dirty="0" smtClean="0"/>
              <a:t> </a:t>
            </a:r>
            <a:r>
              <a:rPr lang="en-US" sz="2000" i="1" dirty="0"/>
              <a:t>v News Magazines Ltd </a:t>
            </a:r>
            <a:r>
              <a:rPr lang="en-US" sz="2000" dirty="0"/>
              <a:t>[2008] EWCA </a:t>
            </a:r>
            <a:r>
              <a:rPr lang="en-US" sz="2000" dirty="0" err="1"/>
              <a:t>Civ</a:t>
            </a:r>
            <a:r>
              <a:rPr lang="en-US" sz="2000" dirty="0"/>
              <a:t> </a:t>
            </a:r>
            <a:r>
              <a:rPr lang="en-US" sz="2000" dirty="0" smtClean="0"/>
              <a:t>130; </a:t>
            </a:r>
            <a:r>
              <a:rPr lang="en-US" sz="2000" i="1" dirty="0" smtClean="0"/>
              <a:t>Charleston </a:t>
            </a:r>
            <a:r>
              <a:rPr lang="en-US" sz="2000" i="1" dirty="0"/>
              <a:t>v News Group Newspapers Limited </a:t>
            </a:r>
            <a:r>
              <a:rPr lang="en-US" sz="2000" dirty="0"/>
              <a:t>[1995] 2 AC </a:t>
            </a:r>
            <a:r>
              <a:rPr lang="en-US" sz="2000" dirty="0" smtClean="0"/>
              <a:t>65; </a:t>
            </a:r>
            <a:r>
              <a:rPr lang="en-US" sz="2000" i="1" dirty="0" err="1" smtClean="0"/>
              <a:t>Skuse</a:t>
            </a:r>
            <a:r>
              <a:rPr lang="en-US" sz="2000" i="1" dirty="0" smtClean="0"/>
              <a:t> </a:t>
            </a:r>
            <a:r>
              <a:rPr lang="en-US" sz="2000" i="1" dirty="0"/>
              <a:t>v Granada Television </a:t>
            </a:r>
            <a:r>
              <a:rPr lang="en-US" sz="2000" dirty="0"/>
              <a:t>[1996] EMLR 27 </a:t>
            </a:r>
            <a:endParaRPr lang="en-US" sz="2000" dirty="0" smtClean="0"/>
          </a:p>
          <a:p>
            <a:r>
              <a:rPr lang="en-US" sz="2000" dirty="0"/>
              <a:t>practice in defamation claims to attribute an accusation of wrongdoing to one of three tiers of gravity : these tiers have become known as Chase level meanings after CA decision in </a:t>
            </a:r>
            <a:r>
              <a:rPr lang="en-US" sz="2000" i="1" dirty="0"/>
              <a:t>Chase v News Group Newspapers Ltd </a:t>
            </a:r>
            <a:r>
              <a:rPr lang="en-US" sz="2000" dirty="0"/>
              <a:t>[2002] EWCA </a:t>
            </a:r>
            <a:r>
              <a:rPr lang="en-US" sz="2000" dirty="0" err="1"/>
              <a:t>Civ</a:t>
            </a:r>
            <a:r>
              <a:rPr lang="en-US" sz="2000" dirty="0"/>
              <a:t> 1</a:t>
            </a:r>
          </a:p>
          <a:p>
            <a:endParaRPr lang="en-US" sz="2000" dirty="0"/>
          </a:p>
          <a:p>
            <a:endParaRPr lang="en-US" sz="1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059582"/>
            <a:ext cx="2376264" cy="1440160"/>
          </a:xfrm>
          <a:prstGeom prst="rect">
            <a:avLst/>
          </a:prstGeom>
          <a:noFill/>
          <a:ln>
            <a:noFill/>
          </a:ln>
        </p:spPr>
      </p:pic>
    </p:spTree>
    <p:extLst>
      <p:ext uri="{BB962C8B-B14F-4D97-AF65-F5344CB8AC3E}">
        <p14:creationId xmlns:p14="http://schemas.microsoft.com/office/powerpoint/2010/main" val="187006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Defamation - meaning </a:t>
            </a:r>
            <a:endParaRPr lang="en-US" dirty="0"/>
          </a:p>
        </p:txBody>
      </p:sp>
      <p:sp>
        <p:nvSpPr>
          <p:cNvPr id="3" name="Content Placeholder 2"/>
          <p:cNvSpPr>
            <a:spLocks noGrp="1"/>
          </p:cNvSpPr>
          <p:nvPr>
            <p:ph idx="1"/>
          </p:nvPr>
        </p:nvSpPr>
        <p:spPr>
          <a:xfrm>
            <a:off x="179512" y="555526"/>
            <a:ext cx="8784976" cy="4392488"/>
          </a:xfrm>
        </p:spPr>
        <p:txBody>
          <a:bodyPr/>
          <a:lstStyle/>
          <a:p>
            <a:pPr>
              <a:lnSpc>
                <a:spcPct val="100000"/>
              </a:lnSpc>
              <a:spcBef>
                <a:spcPts val="0"/>
              </a:spcBef>
            </a:pPr>
            <a:r>
              <a:rPr lang="en-US" sz="1400" dirty="0" smtClean="0"/>
              <a:t>Chase </a:t>
            </a:r>
            <a:r>
              <a:rPr lang="en-US" sz="1400" dirty="0"/>
              <a:t>Level 1 - guilt of wrongdoing. </a:t>
            </a:r>
          </a:p>
          <a:p>
            <a:pPr>
              <a:lnSpc>
                <a:spcPct val="100000"/>
              </a:lnSpc>
              <a:spcBef>
                <a:spcPts val="0"/>
              </a:spcBef>
            </a:pPr>
            <a:r>
              <a:rPr lang="en-US" sz="1400" dirty="0" smtClean="0"/>
              <a:t>Chase </a:t>
            </a:r>
            <a:r>
              <a:rPr lang="en-US" sz="1400" dirty="0"/>
              <a:t>Level 2 - reasonable grounds to suspect that there has been wrongdoing. </a:t>
            </a:r>
          </a:p>
          <a:p>
            <a:pPr>
              <a:lnSpc>
                <a:spcPct val="100000"/>
              </a:lnSpc>
              <a:spcBef>
                <a:spcPts val="0"/>
              </a:spcBef>
            </a:pPr>
            <a:r>
              <a:rPr lang="en-US" sz="1400" dirty="0" smtClean="0"/>
              <a:t>Chase </a:t>
            </a:r>
            <a:r>
              <a:rPr lang="en-US" sz="1400" dirty="0"/>
              <a:t>Level 3 - grounds for investigating whether there has been wrongdoing. </a:t>
            </a:r>
          </a:p>
          <a:p>
            <a:pPr>
              <a:lnSpc>
                <a:spcPct val="100000"/>
              </a:lnSpc>
              <a:spcBef>
                <a:spcPts val="0"/>
              </a:spcBef>
            </a:pPr>
            <a:r>
              <a:rPr lang="en-US" sz="1400" dirty="0" smtClean="0"/>
              <a:t>There </a:t>
            </a:r>
            <a:r>
              <a:rPr lang="en-US" sz="1400" dirty="0"/>
              <a:t>are critical rules concerning the admissibility of evidence which result from a determination of the appropriate tier of meaning. The difference between intermediary tiers such as ’strong’ and ’reasonable’ grounds to suspect may be the difference between being sued for libel and not being </a:t>
            </a:r>
            <a:r>
              <a:rPr lang="en-US" sz="1400" dirty="0" smtClean="0"/>
              <a:t>sued: see </a:t>
            </a:r>
            <a:r>
              <a:rPr lang="en-US" sz="1400" dirty="0" err="1" smtClean="0"/>
              <a:t>eg</a:t>
            </a:r>
            <a:r>
              <a:rPr lang="en-US" sz="1400" dirty="0" smtClean="0"/>
              <a:t>  </a:t>
            </a:r>
            <a:r>
              <a:rPr lang="en-US" sz="1400" i="1" dirty="0"/>
              <a:t>Armstrong v Times Newspapers Ltd </a:t>
            </a:r>
            <a:r>
              <a:rPr lang="en-US" sz="1400" dirty="0"/>
              <a:t>[2004] EWHC 2929 (QB) at [3] per </a:t>
            </a:r>
            <a:r>
              <a:rPr lang="en-US" sz="1400" dirty="0" err="1"/>
              <a:t>Eady</a:t>
            </a:r>
            <a:r>
              <a:rPr lang="en-US" sz="1400" dirty="0"/>
              <a:t> J. </a:t>
            </a:r>
          </a:p>
          <a:p>
            <a:pPr>
              <a:lnSpc>
                <a:spcPct val="100000"/>
              </a:lnSpc>
              <a:spcBef>
                <a:spcPts val="0"/>
              </a:spcBef>
            </a:pPr>
            <a:r>
              <a:rPr lang="en-US" sz="1400" dirty="0" smtClean="0"/>
              <a:t>The </a:t>
            </a:r>
            <a:r>
              <a:rPr lang="en-US" sz="1400" dirty="0"/>
              <a:t>more serious the allegation, the greater the quality of evidence which will be required for the court to be satisfied of guilt on the balance of </a:t>
            </a:r>
            <a:r>
              <a:rPr lang="en-US" sz="1400" dirty="0" smtClean="0"/>
              <a:t>probabilities </a:t>
            </a:r>
          </a:p>
          <a:p>
            <a:pPr>
              <a:lnSpc>
                <a:spcPct val="100000"/>
              </a:lnSpc>
              <a:spcBef>
                <a:spcPts val="0"/>
              </a:spcBef>
            </a:pPr>
            <a:r>
              <a:rPr lang="en-US" sz="1400" dirty="0" smtClean="0"/>
              <a:t>The “conduct </a:t>
            </a:r>
            <a:r>
              <a:rPr lang="en-US" sz="1400" dirty="0"/>
              <a:t>rule’ of justification </a:t>
            </a:r>
            <a:r>
              <a:rPr lang="en-US" sz="1400" dirty="0" smtClean="0"/>
              <a:t>- arises </a:t>
            </a:r>
            <a:r>
              <a:rPr lang="en-US" sz="1400" dirty="0"/>
              <a:t>out of the distinction between a meaning of guilt and a meaning of reasonable grounds to suspect guilt. The reason why a </a:t>
            </a:r>
            <a:r>
              <a:rPr lang="en-US" sz="1400" dirty="0" err="1"/>
              <a:t>defence</a:t>
            </a:r>
            <a:r>
              <a:rPr lang="en-US" sz="1400" dirty="0"/>
              <a:t> of </a:t>
            </a:r>
            <a:r>
              <a:rPr lang="en-US" sz="1400" i="1" dirty="0"/>
              <a:t>"reasonable suspicion is sustainable is because its sting is that the plaintiff </a:t>
            </a:r>
            <a:r>
              <a:rPr lang="en-US" sz="1400" b="1" i="1" dirty="0"/>
              <a:t>has by his conduct brought suspicion upon </a:t>
            </a:r>
            <a:r>
              <a:rPr lang="en-US" sz="1400" b="1" i="1" dirty="0" smtClean="0"/>
              <a:t>himself. </a:t>
            </a:r>
            <a:r>
              <a:rPr lang="en-US" sz="1400" i="1" dirty="0" smtClean="0"/>
              <a:t> </a:t>
            </a:r>
            <a:r>
              <a:rPr lang="en-US" sz="1400" dirty="0"/>
              <a:t>It is therefore </a:t>
            </a:r>
            <a:r>
              <a:rPr lang="en-US" sz="1400" i="1" dirty="0"/>
              <a:t>"an essential requisite of a </a:t>
            </a:r>
            <a:r>
              <a:rPr lang="en-US" sz="1400" i="1" dirty="0" err="1"/>
              <a:t>defence</a:t>
            </a:r>
            <a:r>
              <a:rPr lang="en-US" sz="1400" i="1" dirty="0"/>
              <a:t> of justification of reasonable suspicion that it should focus on some conduct on the [claimant’s] part giving rise to reasonable </a:t>
            </a:r>
            <a:r>
              <a:rPr lang="en-US" sz="1400" i="1" dirty="0" smtClean="0"/>
              <a:t>suspicion”; </a:t>
            </a:r>
            <a:r>
              <a:rPr lang="en-US" sz="1400" dirty="0" smtClean="0"/>
              <a:t>need </a:t>
            </a:r>
            <a:r>
              <a:rPr lang="en-US" sz="1400" dirty="0"/>
              <a:t>not focus exclusively on allegations of conduct on the part of </a:t>
            </a:r>
            <a:r>
              <a:rPr lang="en-US" sz="1400" dirty="0" smtClean="0"/>
              <a:t>C &amp; strong </a:t>
            </a:r>
            <a:r>
              <a:rPr lang="en-US" sz="1400" dirty="0"/>
              <a:t>circumstantial evidence may </a:t>
            </a:r>
            <a:r>
              <a:rPr lang="en-US" sz="1400" dirty="0" smtClean="0"/>
              <a:t>also be relied on </a:t>
            </a:r>
          </a:p>
          <a:p>
            <a:pPr>
              <a:lnSpc>
                <a:spcPct val="100000"/>
              </a:lnSpc>
              <a:spcBef>
                <a:spcPts val="0"/>
              </a:spcBef>
            </a:pPr>
            <a:r>
              <a:rPr lang="en-US" sz="1400" i="1" dirty="0" smtClean="0"/>
              <a:t>Lewis </a:t>
            </a:r>
            <a:r>
              <a:rPr lang="en-US" sz="1400" i="1" dirty="0"/>
              <a:t>v Daily Telegraph Limited </a:t>
            </a:r>
            <a:r>
              <a:rPr lang="en-US" sz="1400" dirty="0"/>
              <a:t>[1964] 2 </a:t>
            </a:r>
            <a:r>
              <a:rPr lang="en-US" sz="1400" dirty="0" smtClean="0"/>
              <a:t>AC; </a:t>
            </a:r>
            <a:r>
              <a:rPr lang="en-US" sz="1400" i="1" dirty="0" smtClean="0"/>
              <a:t>Cohen </a:t>
            </a:r>
            <a:r>
              <a:rPr lang="en-US" sz="1400" i="1" dirty="0"/>
              <a:t>v Daily Telegraph Limited </a:t>
            </a:r>
            <a:r>
              <a:rPr lang="en-US" sz="1400" dirty="0"/>
              <a:t>[1968] 1 WLR </a:t>
            </a:r>
            <a:r>
              <a:rPr lang="en-US" sz="1400" dirty="0" smtClean="0"/>
              <a:t>916; </a:t>
            </a:r>
            <a:r>
              <a:rPr lang="en-US" sz="1400" i="1" dirty="0" smtClean="0"/>
              <a:t>Shah </a:t>
            </a:r>
            <a:r>
              <a:rPr lang="en-US" sz="1400" i="1" dirty="0"/>
              <a:t>v Standard Chartered Bank </a:t>
            </a:r>
            <a:r>
              <a:rPr lang="en-US" sz="1400" dirty="0"/>
              <a:t>[1999] QB </a:t>
            </a:r>
            <a:r>
              <a:rPr lang="en-US" sz="1400" dirty="0" smtClean="0"/>
              <a:t>241; Musa </a:t>
            </a:r>
            <a:r>
              <a:rPr lang="en-US" sz="1400" i="1" dirty="0"/>
              <a:t>King v Telegraph Group Limited </a:t>
            </a:r>
            <a:r>
              <a:rPr lang="en-US" sz="1400" dirty="0"/>
              <a:t>[2004] EWCA </a:t>
            </a:r>
            <a:r>
              <a:rPr lang="en-US" sz="1400" dirty="0" err="1"/>
              <a:t>Civ</a:t>
            </a:r>
            <a:r>
              <a:rPr lang="en-US" sz="1400" dirty="0"/>
              <a:t> 613</a:t>
            </a:r>
            <a:r>
              <a:rPr lang="en-US" sz="1400" dirty="0" smtClean="0"/>
              <a:t>;  </a:t>
            </a:r>
            <a:r>
              <a:rPr lang="en-US" sz="1400" i="1" dirty="0" err="1"/>
              <a:t>Curistan</a:t>
            </a:r>
            <a:r>
              <a:rPr lang="en-US" sz="1400" i="1" dirty="0"/>
              <a:t> v Times Newspapers Ltd </a:t>
            </a:r>
            <a:r>
              <a:rPr lang="en-US" sz="1400" dirty="0"/>
              <a:t>[2008] EWCA </a:t>
            </a:r>
            <a:r>
              <a:rPr lang="en-US" sz="1400" dirty="0" err="1"/>
              <a:t>Civ</a:t>
            </a:r>
            <a:r>
              <a:rPr lang="en-US" sz="1400" dirty="0"/>
              <a:t> 432</a:t>
            </a:r>
            <a:r>
              <a:rPr lang="en-US" sz="1400" dirty="0" smtClean="0"/>
              <a:t>;. </a:t>
            </a:r>
            <a:endParaRPr lang="en-US" sz="1400" dirty="0"/>
          </a:p>
          <a:p>
            <a:endParaRPr lang="en-US" dirty="0"/>
          </a:p>
          <a:p>
            <a:pPr marL="0" indent="0">
              <a:buNone/>
            </a:pPr>
            <a:endParaRPr lang="en-US" dirty="0"/>
          </a:p>
        </p:txBody>
      </p:sp>
    </p:spTree>
    <p:extLst>
      <p:ext uri="{BB962C8B-B14F-4D97-AF65-F5344CB8AC3E}">
        <p14:creationId xmlns:p14="http://schemas.microsoft.com/office/powerpoint/2010/main" val="258240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Defamation – </a:t>
            </a:r>
            <a:r>
              <a:rPr lang="en-US" dirty="0" err="1" smtClean="0"/>
              <a:t>defences</a:t>
            </a:r>
            <a:r>
              <a:rPr lang="en-US" dirty="0" smtClean="0"/>
              <a:t> </a:t>
            </a:r>
            <a:endParaRPr lang="en-US" dirty="0"/>
          </a:p>
        </p:txBody>
      </p:sp>
      <p:sp>
        <p:nvSpPr>
          <p:cNvPr id="3" name="Content Placeholder 2"/>
          <p:cNvSpPr>
            <a:spLocks noGrp="1"/>
          </p:cNvSpPr>
          <p:nvPr>
            <p:ph idx="1"/>
          </p:nvPr>
        </p:nvSpPr>
        <p:spPr>
          <a:xfrm>
            <a:off x="107504" y="555526"/>
            <a:ext cx="8928992" cy="4464496"/>
          </a:xfrm>
        </p:spPr>
        <p:txBody>
          <a:bodyPr/>
          <a:lstStyle/>
          <a:p>
            <a:r>
              <a:rPr lang="en-GB" sz="2400" dirty="0" smtClean="0">
                <a:ea typeface="Times New Roman" panose="02020603050405020304" pitchFamily="18" charset="0"/>
                <a:cs typeface="Arial" panose="020B0604020202020204" pitchFamily="34" charset="0"/>
              </a:rPr>
              <a:t> s 2 DA 2013 - Truth</a:t>
            </a:r>
          </a:p>
          <a:p>
            <a:pPr lvl="2">
              <a:buFont typeface="Arial" panose="020B0604020202020204" pitchFamily="34" charset="0"/>
              <a:buChar char="•"/>
            </a:pPr>
            <a:r>
              <a:rPr lang="en-US" sz="2400" dirty="0" smtClean="0"/>
              <a:t> statements </a:t>
            </a:r>
            <a:r>
              <a:rPr lang="en-US" sz="2400" dirty="0"/>
              <a:t>of </a:t>
            </a:r>
            <a:r>
              <a:rPr lang="en-US" sz="2400" dirty="0" smtClean="0"/>
              <a:t>fact</a:t>
            </a:r>
            <a:endParaRPr lang="en-US" sz="2400" dirty="0"/>
          </a:p>
          <a:p>
            <a:pPr lvl="2">
              <a:buFont typeface="Arial" panose="020B0604020202020204" pitchFamily="34" charset="0"/>
              <a:buChar char="•"/>
            </a:pPr>
            <a:r>
              <a:rPr lang="en-GB" sz="2400" dirty="0" smtClean="0">
                <a:ea typeface="Times New Roman" panose="02020603050405020304" pitchFamily="18" charset="0"/>
                <a:cs typeface="Arial" panose="020B0604020202020204" pitchFamily="34" charset="0"/>
              </a:rPr>
              <a:t> substantially true </a:t>
            </a:r>
          </a:p>
          <a:p>
            <a:pPr lvl="2">
              <a:buFont typeface="Arial" panose="020B0604020202020204" pitchFamily="34" charset="0"/>
              <a:buChar char="•"/>
            </a:pPr>
            <a:r>
              <a:rPr lang="en-GB" sz="2400" dirty="0" smtClean="0">
                <a:ea typeface="Times New Roman" panose="02020603050405020304" pitchFamily="18" charset="0"/>
                <a:cs typeface="Arial" panose="020B0604020202020204" pitchFamily="34" charset="0"/>
              </a:rPr>
              <a:t> [</a:t>
            </a:r>
            <a:r>
              <a:rPr lang="en-GB" sz="2400" dirty="0" smtClean="0">
                <a:solidFill>
                  <a:srgbClr val="000000"/>
                </a:solidFill>
                <a:ea typeface="Times New Roman" panose="02020603050405020304" pitchFamily="18" charset="0"/>
                <a:cs typeface="Arial" panose="020B0604020202020204" pitchFamily="34" charset="0"/>
              </a:rPr>
              <a:t>NB bop; meaning; evidence]</a:t>
            </a:r>
          </a:p>
          <a:p>
            <a:pPr lvl="1">
              <a:buFont typeface="Arial" panose="020B0604020202020204" pitchFamily="34" charset="0"/>
              <a:buChar char="•"/>
            </a:pPr>
            <a:r>
              <a:rPr lang="en-GB" sz="2400" dirty="0" smtClean="0">
                <a:solidFill>
                  <a:srgbClr val="000000"/>
                </a:solidFill>
                <a:ea typeface="Times New Roman" panose="02020603050405020304" pitchFamily="18" charset="0"/>
                <a:cs typeface="Arial" panose="020B0604020202020204" pitchFamily="34" charset="0"/>
              </a:rPr>
              <a:t> s3 DA 2013 - Honest opinion </a:t>
            </a:r>
          </a:p>
          <a:p>
            <a:pPr lvl="2">
              <a:buFont typeface="Arial" panose="020B0604020202020204" pitchFamily="34" charset="0"/>
              <a:buChar char="•"/>
            </a:pPr>
            <a:r>
              <a:rPr lang="en-US" sz="2400" dirty="0" smtClean="0">
                <a:solidFill>
                  <a:srgbClr val="000000"/>
                </a:solidFill>
              </a:rPr>
              <a:t> statement </a:t>
            </a:r>
            <a:r>
              <a:rPr lang="en-US" sz="2400" dirty="0">
                <a:solidFill>
                  <a:srgbClr val="000000"/>
                </a:solidFill>
              </a:rPr>
              <a:t>of </a:t>
            </a:r>
            <a:r>
              <a:rPr lang="en-US" sz="2400" dirty="0" smtClean="0">
                <a:solidFill>
                  <a:srgbClr val="000000"/>
                </a:solidFill>
              </a:rPr>
              <a:t>opinion</a:t>
            </a:r>
          </a:p>
          <a:p>
            <a:pPr lvl="2">
              <a:buFont typeface="Arial" panose="020B0604020202020204" pitchFamily="34" charset="0"/>
              <a:buChar char="•"/>
            </a:pPr>
            <a:r>
              <a:rPr lang="en-US" sz="2400" dirty="0" smtClean="0">
                <a:solidFill>
                  <a:srgbClr val="000000"/>
                </a:solidFill>
              </a:rPr>
              <a:t> which </a:t>
            </a:r>
            <a:r>
              <a:rPr lang="en-US" sz="2400" dirty="0">
                <a:solidFill>
                  <a:srgbClr val="000000"/>
                </a:solidFill>
              </a:rPr>
              <a:t>contains the basis of the opinion (general or specific</a:t>
            </a:r>
            <a:r>
              <a:rPr lang="en-US" sz="2400" dirty="0" smtClean="0">
                <a:solidFill>
                  <a:srgbClr val="000000"/>
                </a:solidFill>
              </a:rPr>
              <a:t>)</a:t>
            </a:r>
          </a:p>
          <a:p>
            <a:pPr lvl="2">
              <a:buFont typeface="Arial" panose="020B0604020202020204" pitchFamily="34" charset="0"/>
              <a:buChar char="•"/>
            </a:pPr>
            <a:r>
              <a:rPr lang="en-US" sz="2400" dirty="0" smtClean="0">
                <a:solidFill>
                  <a:srgbClr val="000000"/>
                </a:solidFill>
              </a:rPr>
              <a:t> </a:t>
            </a:r>
            <a:r>
              <a:rPr lang="en-US" sz="2400" dirty="0">
                <a:solidFill>
                  <a:srgbClr val="000000"/>
                </a:solidFill>
              </a:rPr>
              <a:t>honest person could hold the opinion on basis of</a:t>
            </a:r>
            <a:r>
              <a:rPr lang="en-US" sz="2400" dirty="0" smtClean="0">
                <a:solidFill>
                  <a:srgbClr val="000000"/>
                </a:solidFill>
              </a:rPr>
              <a:t>:</a:t>
            </a:r>
          </a:p>
          <a:p>
            <a:pPr lvl="2">
              <a:buFont typeface="Arial" panose="020B0604020202020204" pitchFamily="34" charset="0"/>
              <a:buChar char="•"/>
            </a:pPr>
            <a:r>
              <a:rPr lang="en-US" sz="2400" dirty="0" smtClean="0">
                <a:solidFill>
                  <a:srgbClr val="000000"/>
                </a:solidFill>
              </a:rPr>
              <a:t> (</a:t>
            </a:r>
            <a:r>
              <a:rPr lang="en-US" sz="2400" dirty="0">
                <a:solidFill>
                  <a:srgbClr val="000000"/>
                </a:solidFill>
              </a:rPr>
              <a:t>a) any fact which existed at the time of </a:t>
            </a:r>
            <a:r>
              <a:rPr lang="en-US" sz="2400" dirty="0" smtClean="0">
                <a:solidFill>
                  <a:srgbClr val="000000"/>
                </a:solidFill>
              </a:rPr>
              <a:t>publication ; </a:t>
            </a:r>
            <a:r>
              <a:rPr lang="en-GB" sz="2400" dirty="0" smtClean="0">
                <a:solidFill>
                  <a:srgbClr val="000000"/>
                </a:solidFill>
              </a:rPr>
              <a:t>(</a:t>
            </a:r>
            <a:r>
              <a:rPr lang="en-GB" sz="2400" dirty="0">
                <a:solidFill>
                  <a:srgbClr val="000000"/>
                </a:solidFill>
              </a:rPr>
              <a:t>b</a:t>
            </a:r>
            <a:r>
              <a:rPr lang="en-GB" sz="2400" dirty="0" smtClean="0">
                <a:solidFill>
                  <a:srgbClr val="000000"/>
                </a:solidFill>
              </a:rPr>
              <a:t>) anything </a:t>
            </a:r>
            <a:r>
              <a:rPr lang="en-GB" sz="2400" dirty="0">
                <a:solidFill>
                  <a:srgbClr val="000000"/>
                </a:solidFill>
              </a:rPr>
              <a:t>asserted to be a fact in a privileged statement published </a:t>
            </a:r>
            <a:r>
              <a:rPr lang="en-GB" sz="2400" dirty="0"/>
              <a:t>before the statement complained of.</a:t>
            </a:r>
          </a:p>
          <a:p>
            <a:pPr lvl="1">
              <a:buFont typeface="Arial" panose="020B0604020202020204" pitchFamily="34" charset="0"/>
              <a:buChar char="•"/>
            </a:pPr>
            <a:r>
              <a:rPr lang="en-GB" sz="2400" dirty="0" smtClean="0">
                <a:ea typeface="Times New Roman" panose="02020603050405020304" pitchFamily="18" charset="0"/>
                <a:cs typeface="Arial" panose="020B0604020202020204" pitchFamily="34" charset="0"/>
              </a:rPr>
              <a:t> various reporting privileges [fair and accurate] </a:t>
            </a:r>
            <a:endParaRPr lang="en-US" sz="2400"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60032" y="771550"/>
            <a:ext cx="3911600" cy="908051"/>
          </a:xfrm>
          <a:prstGeom prst="rect">
            <a:avLst/>
          </a:prstGeom>
          <a:noFill/>
          <a:ln>
            <a:noFill/>
          </a:ln>
        </p:spPr>
      </p:pic>
    </p:spTree>
    <p:extLst>
      <p:ext uri="{BB962C8B-B14F-4D97-AF65-F5344CB8AC3E}">
        <p14:creationId xmlns:p14="http://schemas.microsoft.com/office/powerpoint/2010/main" val="115600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44008" y="987574"/>
            <a:ext cx="4382369" cy="3149601"/>
          </a:xfrm>
          <a:prstGeom prst="rect">
            <a:avLst/>
          </a:prstGeom>
          <a:noFill/>
          <a:ln>
            <a:noFill/>
          </a:ln>
        </p:spPr>
      </p:pic>
      <p:sp>
        <p:nvSpPr>
          <p:cNvPr id="5" name="Title 4"/>
          <p:cNvSpPr>
            <a:spLocks noGrp="1"/>
          </p:cNvSpPr>
          <p:nvPr>
            <p:ph type="title" idx="4294967295"/>
          </p:nvPr>
        </p:nvSpPr>
        <p:spPr>
          <a:xfrm>
            <a:off x="169333" y="123478"/>
            <a:ext cx="8060267" cy="504056"/>
          </a:xfrm>
          <a:prstGeom prst="rect">
            <a:avLst/>
          </a:prstGeom>
        </p:spPr>
        <p:txBody>
          <a:bodyPr>
            <a:normAutofit fontScale="90000"/>
          </a:bodyPr>
          <a:lstStyle/>
          <a:p>
            <a:r>
              <a:rPr lang="en-US" dirty="0" smtClean="0"/>
              <a:t>Outrageous opinions are not illegal! </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55526"/>
            <a:ext cx="2520280" cy="1440160"/>
          </a:xfrm>
          <a:prstGeom prst="rect">
            <a:avLst/>
          </a:prstGeom>
          <a:noFill/>
          <a:ln>
            <a:noFill/>
          </a:ln>
        </p:spPr>
      </p:pic>
      <p:sp>
        <p:nvSpPr>
          <p:cNvPr id="2" name="TextBox 1"/>
          <p:cNvSpPr txBox="1"/>
          <p:nvPr/>
        </p:nvSpPr>
        <p:spPr>
          <a:xfrm>
            <a:off x="395536" y="1995686"/>
            <a:ext cx="3888432" cy="3046988"/>
          </a:xfrm>
          <a:prstGeom prst="rect">
            <a:avLst/>
          </a:prstGeom>
          <a:noFill/>
        </p:spPr>
        <p:txBody>
          <a:bodyPr wrap="square" rtlCol="0">
            <a:spAutoFit/>
          </a:bodyPr>
          <a:lstStyle/>
          <a:p>
            <a:pPr marL="457200" indent="-457200">
              <a:buAutoNum type="arabicParenBoth"/>
            </a:pPr>
            <a:r>
              <a:rPr lang="en-US" sz="2400" dirty="0" smtClean="0">
                <a:solidFill>
                  <a:srgbClr val="FF0000"/>
                </a:solidFill>
              </a:rPr>
              <a:t>“</a:t>
            </a:r>
            <a:r>
              <a:rPr lang="en-US" sz="2400" dirty="0">
                <a:solidFill>
                  <a:srgbClr val="FF0000"/>
                </a:solidFill>
              </a:rPr>
              <a:t>I think Jones is a </a:t>
            </a:r>
            <a:r>
              <a:rPr lang="en-US" sz="2400" dirty="0" smtClean="0">
                <a:solidFill>
                  <a:srgbClr val="FF0000"/>
                </a:solidFill>
              </a:rPr>
              <a:t>liar because … ”</a:t>
            </a:r>
            <a:endParaRPr lang="en-US" sz="2400" dirty="0">
              <a:solidFill>
                <a:srgbClr val="FF0000"/>
              </a:solidFill>
            </a:endParaRPr>
          </a:p>
          <a:p>
            <a:pPr marL="457200" indent="-457200">
              <a:buAutoNum type="arabicParenBoth"/>
            </a:pPr>
            <a:r>
              <a:rPr lang="en-US" sz="2400" dirty="0" smtClean="0">
                <a:solidFill>
                  <a:srgbClr val="008000"/>
                </a:solidFill>
              </a:rPr>
              <a:t>“</a:t>
            </a:r>
            <a:r>
              <a:rPr lang="en-US" sz="2400" dirty="0">
                <a:solidFill>
                  <a:srgbClr val="008000"/>
                </a:solidFill>
              </a:rPr>
              <a:t>If you believe the prosecution, Jones must be lying”</a:t>
            </a:r>
          </a:p>
          <a:p>
            <a:r>
              <a:rPr lang="en-US" sz="2400" dirty="0" smtClean="0">
                <a:solidFill>
                  <a:srgbClr val="0000FF"/>
                </a:solidFill>
              </a:rPr>
              <a:t>(</a:t>
            </a:r>
            <a:r>
              <a:rPr lang="en-US" sz="2400" dirty="0">
                <a:solidFill>
                  <a:srgbClr val="0000FF"/>
                </a:solidFill>
              </a:rPr>
              <a:t>3) “The evidence demonstrates that Jones is a liar”</a:t>
            </a:r>
          </a:p>
        </p:txBody>
      </p:sp>
    </p:spTree>
    <p:extLst>
      <p:ext uri="{BB962C8B-B14F-4D97-AF65-F5344CB8AC3E}">
        <p14:creationId xmlns:p14="http://schemas.microsoft.com/office/powerpoint/2010/main" val="2962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8052"/>
          </a:xfrm>
        </p:spPr>
        <p:txBody>
          <a:bodyPr/>
          <a:lstStyle/>
          <a:p>
            <a:r>
              <a:rPr lang="en-US" sz="2400" dirty="0">
                <a:solidFill>
                  <a:srgbClr val="000000"/>
                </a:solidFill>
                <a:latin typeface="CorporateGNLText" charset="0"/>
              </a:rPr>
              <a:t>Defamation: </a:t>
            </a:r>
            <a:r>
              <a:rPr lang="en-US" sz="2400" dirty="0" err="1">
                <a:solidFill>
                  <a:srgbClr val="000000"/>
                </a:solidFill>
                <a:latin typeface="CorporateGNLText" charset="0"/>
              </a:rPr>
              <a:t>defences</a:t>
            </a:r>
            <a:r>
              <a:rPr lang="en-US" sz="2400" dirty="0">
                <a:solidFill>
                  <a:srgbClr val="000000"/>
                </a:solidFill>
                <a:latin typeface="CorporateGNLText" charset="0"/>
              </a:rPr>
              <a:t> - public interest </a:t>
            </a:r>
            <a:r>
              <a:rPr lang="en-US" sz="2400" dirty="0" smtClean="0">
                <a:solidFill>
                  <a:srgbClr val="000000"/>
                </a:solidFill>
                <a:latin typeface="CorporateGNLText" charset="0"/>
              </a:rPr>
              <a:t>journalism</a:t>
            </a:r>
            <a:endParaRPr lang="en-US" sz="2400" dirty="0">
              <a:latin typeface="+mj-lt"/>
            </a:endParaRPr>
          </a:p>
        </p:txBody>
      </p:sp>
      <p:sp>
        <p:nvSpPr>
          <p:cNvPr id="3" name="Content Placeholder 2"/>
          <p:cNvSpPr>
            <a:spLocks noGrp="1"/>
          </p:cNvSpPr>
          <p:nvPr>
            <p:ph idx="1"/>
          </p:nvPr>
        </p:nvSpPr>
        <p:spPr>
          <a:xfrm>
            <a:off x="179512" y="555526"/>
            <a:ext cx="8784976" cy="4464496"/>
          </a:xfrm>
        </p:spPr>
        <p:txBody>
          <a:bodyPr/>
          <a:lstStyle/>
          <a:p>
            <a:pPr marL="0" indent="0">
              <a:buNone/>
            </a:pPr>
            <a:r>
              <a:rPr lang="en-US" sz="1600" dirty="0"/>
              <a:t>S 4 Defamation Act 2013 : </a:t>
            </a:r>
            <a:r>
              <a:rPr lang="en-GB" sz="1600" dirty="0">
                <a:ea typeface="Times New Roman" panose="02020603050405020304" pitchFamily="18" charset="0"/>
                <a:cs typeface="Arial" panose="020B0604020202020204" pitchFamily="34" charset="0"/>
              </a:rPr>
              <a:t>Responsible journalism in the public interest </a:t>
            </a:r>
            <a:endParaRPr lang="en-US" sz="1600" dirty="0"/>
          </a:p>
          <a:p>
            <a:pPr marL="0" indent="0">
              <a:buNone/>
            </a:pPr>
            <a:r>
              <a:rPr lang="en-GB" sz="1600" dirty="0" smtClean="0"/>
              <a:t>(</a:t>
            </a:r>
            <a:r>
              <a:rPr lang="en-GB" sz="1600" dirty="0"/>
              <a:t>1</a:t>
            </a:r>
            <a:r>
              <a:rPr lang="en-GB" sz="1600" dirty="0" smtClean="0"/>
              <a:t>) It </a:t>
            </a:r>
            <a:r>
              <a:rPr lang="en-GB" sz="1600" dirty="0"/>
              <a:t>is a defence to an action for defamation for the defendant </a:t>
            </a:r>
            <a:r>
              <a:rPr lang="en-GB" sz="1600" dirty="0" smtClean="0"/>
              <a:t>[“D”] to </a:t>
            </a:r>
            <a:r>
              <a:rPr lang="en-GB" sz="1600" dirty="0"/>
              <a:t>show that—</a:t>
            </a:r>
          </a:p>
          <a:p>
            <a:pPr marL="0" indent="0">
              <a:buNone/>
            </a:pPr>
            <a:r>
              <a:rPr lang="en-GB" sz="1600" dirty="0"/>
              <a:t>(a</a:t>
            </a:r>
            <a:r>
              <a:rPr lang="en-GB" sz="1600" dirty="0" smtClean="0"/>
              <a:t>) the </a:t>
            </a:r>
            <a:r>
              <a:rPr lang="en-GB" sz="1600" dirty="0"/>
              <a:t>statement complained of was, or formed part of, a statement on a matter of </a:t>
            </a:r>
            <a:r>
              <a:rPr lang="en-GB" sz="1600" dirty="0" smtClean="0"/>
              <a:t>PI; </a:t>
            </a:r>
            <a:r>
              <a:rPr lang="en-GB" sz="1600" dirty="0"/>
              <a:t>and</a:t>
            </a:r>
          </a:p>
          <a:p>
            <a:pPr marL="0" indent="0">
              <a:buNone/>
            </a:pPr>
            <a:r>
              <a:rPr lang="en-GB" sz="1600" dirty="0"/>
              <a:t>(</a:t>
            </a:r>
            <a:r>
              <a:rPr lang="en-GB" sz="1600" dirty="0" smtClean="0"/>
              <a:t>b ) D </a:t>
            </a:r>
            <a:r>
              <a:rPr lang="en-GB" sz="1600" b="1" dirty="0" smtClean="0"/>
              <a:t>reasonably believed </a:t>
            </a:r>
            <a:r>
              <a:rPr lang="en-GB" sz="1600" b="1" dirty="0"/>
              <a:t>publishing the statement complained of was in </a:t>
            </a:r>
            <a:r>
              <a:rPr lang="en-GB" sz="1600" b="1" dirty="0" smtClean="0"/>
              <a:t>PI  </a:t>
            </a:r>
            <a:r>
              <a:rPr lang="en-GB" sz="1600" b="1" dirty="0"/>
              <a:t>interest</a:t>
            </a:r>
            <a:r>
              <a:rPr lang="en-GB" sz="1600" dirty="0"/>
              <a:t>.</a:t>
            </a:r>
          </a:p>
          <a:p>
            <a:pPr marL="0" indent="0">
              <a:buNone/>
            </a:pPr>
            <a:r>
              <a:rPr lang="en-GB" sz="1600" dirty="0"/>
              <a:t>(2</a:t>
            </a:r>
            <a:r>
              <a:rPr lang="en-GB" sz="1600" dirty="0" smtClean="0"/>
              <a:t>) Subject </a:t>
            </a:r>
            <a:r>
              <a:rPr lang="en-GB" sz="1600" dirty="0"/>
              <a:t>to subsections </a:t>
            </a:r>
            <a:r>
              <a:rPr lang="en-GB" sz="1600" dirty="0">
                <a:hlinkClick r:id="rId2" tooltip="Go to 4 Publication on matter of public interest (3)"/>
              </a:rPr>
              <a:t>(3)</a:t>
            </a:r>
            <a:r>
              <a:rPr lang="en-GB" sz="1600" dirty="0"/>
              <a:t> and </a:t>
            </a:r>
            <a:r>
              <a:rPr lang="en-GB" sz="1600" dirty="0">
                <a:hlinkClick r:id="rId3" tooltip="Go to 4 Publication on matter of public interest (4)"/>
              </a:rPr>
              <a:t>(4)</a:t>
            </a:r>
            <a:r>
              <a:rPr lang="en-GB" sz="1600" dirty="0"/>
              <a:t>, in determining whether </a:t>
            </a:r>
            <a:r>
              <a:rPr lang="en-GB" sz="1600" dirty="0" smtClean="0"/>
              <a:t>D has </a:t>
            </a:r>
            <a:r>
              <a:rPr lang="en-GB" sz="1600" dirty="0"/>
              <a:t>shown the matters mentioned in subsection </a:t>
            </a:r>
            <a:r>
              <a:rPr lang="en-GB" sz="1600" dirty="0">
                <a:hlinkClick r:id="rId4" tooltip="Go to 4 Publication on matter of public interest (1)"/>
              </a:rPr>
              <a:t>(1)</a:t>
            </a:r>
            <a:r>
              <a:rPr lang="en-GB" sz="1600" dirty="0"/>
              <a:t>, the court </a:t>
            </a:r>
            <a:r>
              <a:rPr lang="en-GB" sz="1600" b="1" dirty="0"/>
              <a:t>must have regard to all the circumstances of the case.</a:t>
            </a:r>
          </a:p>
          <a:p>
            <a:pPr marL="0" indent="0">
              <a:buNone/>
            </a:pPr>
            <a:r>
              <a:rPr lang="en-GB" sz="1600" dirty="0"/>
              <a:t>(3</a:t>
            </a:r>
            <a:r>
              <a:rPr lang="en-GB" sz="1600" dirty="0" smtClean="0"/>
              <a:t>) If </a:t>
            </a:r>
            <a:r>
              <a:rPr lang="en-GB" sz="1600" dirty="0"/>
              <a:t>the statement complained of was, or formed part of, an accurate and impartial account of a dispute to which </a:t>
            </a:r>
            <a:r>
              <a:rPr lang="en-GB" sz="1600" dirty="0" smtClean="0"/>
              <a:t>C </a:t>
            </a:r>
            <a:r>
              <a:rPr lang="en-GB" sz="1600" dirty="0"/>
              <a:t>was a party, the court must in determining whether it was reasonable for </a:t>
            </a:r>
            <a:r>
              <a:rPr lang="en-GB" sz="1600" dirty="0" smtClean="0"/>
              <a:t>D to </a:t>
            </a:r>
            <a:r>
              <a:rPr lang="en-GB" sz="1600" dirty="0"/>
              <a:t>believe that publishing the statement was in the public interest disregard any omission of </a:t>
            </a:r>
            <a:r>
              <a:rPr lang="en-GB" sz="1600" dirty="0" smtClean="0"/>
              <a:t>D to </a:t>
            </a:r>
            <a:r>
              <a:rPr lang="en-GB" sz="1600" dirty="0"/>
              <a:t>take steps to verify the truth of the imputation conveyed by it.</a:t>
            </a:r>
          </a:p>
          <a:p>
            <a:pPr marL="0" indent="0">
              <a:buNone/>
            </a:pPr>
            <a:r>
              <a:rPr lang="en-GB" sz="1600" dirty="0"/>
              <a:t>(4</a:t>
            </a:r>
            <a:r>
              <a:rPr lang="en-GB" sz="1600" dirty="0" smtClean="0"/>
              <a:t>) In </a:t>
            </a:r>
            <a:r>
              <a:rPr lang="en-GB" sz="1600" dirty="0"/>
              <a:t>determining whether it was reasonable for </a:t>
            </a:r>
            <a:r>
              <a:rPr lang="en-GB" sz="1600" dirty="0" smtClean="0"/>
              <a:t>D </a:t>
            </a:r>
            <a:r>
              <a:rPr lang="en-GB" sz="1600" dirty="0"/>
              <a:t>to believe that publishing the statement complained of was in the public interest, the court must make such allowance for editorial judgement as it considers appropriate.</a:t>
            </a:r>
          </a:p>
          <a:p>
            <a:pPr marL="0" indent="0">
              <a:buNone/>
            </a:pPr>
            <a:r>
              <a:rPr lang="en-GB" sz="1600" dirty="0"/>
              <a:t>(5)For the avoidance of doubt, the defence under this section may be relied upon irrespective of whether the statement complained of is a statement of fact or a statement of opinion.</a:t>
            </a:r>
          </a:p>
          <a:p>
            <a:pPr marL="0" indent="0">
              <a:buNone/>
            </a:pPr>
            <a:r>
              <a:rPr lang="en-GB" sz="1600" dirty="0"/>
              <a:t>(6)The common law defence known as the Reynolds defence is abolished.</a:t>
            </a:r>
          </a:p>
          <a:p>
            <a:endParaRPr lang="en-US" dirty="0"/>
          </a:p>
        </p:txBody>
      </p:sp>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3" y="125201"/>
            <a:ext cx="1323257" cy="934381"/>
          </a:xfrm>
          <a:prstGeom prst="rect">
            <a:avLst/>
          </a:prstGeom>
          <a:noFill/>
          <a:ln>
            <a:noFill/>
          </a:ln>
        </p:spPr>
      </p:pic>
    </p:spTree>
    <p:extLst>
      <p:ext uri="{BB962C8B-B14F-4D97-AF65-F5344CB8AC3E}">
        <p14:creationId xmlns:p14="http://schemas.microsoft.com/office/powerpoint/2010/main" val="85688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ABF59-96F2-8344-9DEC-0CF28AA76E43}"/>
              </a:ext>
            </a:extLst>
          </p:cNvPr>
          <p:cNvSpPr>
            <a:spLocks noGrp="1"/>
          </p:cNvSpPr>
          <p:nvPr>
            <p:ph type="body" sz="quarter" idx="10"/>
          </p:nvPr>
        </p:nvSpPr>
        <p:spPr>
          <a:xfrm>
            <a:off x="1752600" y="2190750"/>
            <a:ext cx="6851848" cy="596726"/>
          </a:xfrm>
        </p:spPr>
        <p:txBody>
          <a:bodyPr/>
          <a:lstStyle/>
          <a:p>
            <a:r>
              <a:rPr lang="en-US" i="1" dirty="0"/>
              <a:t>3</a:t>
            </a:r>
            <a:r>
              <a:rPr lang="en-US" i="1" dirty="0" smtClean="0"/>
              <a:t>. Misuse of private information </a:t>
            </a:r>
            <a:endParaRPr lang="en-US" i="1" dirty="0"/>
          </a:p>
          <a:p>
            <a:endParaRPr lang="en-US" dirty="0"/>
          </a:p>
        </p:txBody>
      </p:sp>
    </p:spTree>
    <p:extLst>
      <p:ext uri="{BB962C8B-B14F-4D97-AF65-F5344CB8AC3E}">
        <p14:creationId xmlns:p14="http://schemas.microsoft.com/office/powerpoint/2010/main" val="1788481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87474"/>
            <a:ext cx="8784976" cy="540060"/>
          </a:xfrm>
        </p:spPr>
        <p:txBody>
          <a:bodyPr/>
          <a:lstStyle/>
          <a:p>
            <a:r>
              <a:rPr lang="en-US" dirty="0"/>
              <a:t>Misuse of private information</a:t>
            </a:r>
          </a:p>
        </p:txBody>
      </p:sp>
      <p:pic>
        <p:nvPicPr>
          <p:cNvPr id="8" name="Content Placeholder 7" descr="Gprdon Kaye.jpg"/>
          <p:cNvPicPr>
            <a:picLocks noGrp="1" noChangeAspect="1"/>
          </p:cNvPicPr>
          <p:nvPr>
            <p:ph idx="1"/>
          </p:nvPr>
        </p:nvPicPr>
        <p:blipFill>
          <a:blip r:embed="rId2">
            <a:extLst>
              <a:ext uri="{28A0092B-C50C-407E-A947-70E740481C1C}">
                <a14:useLocalDpi xmlns:a14="http://schemas.microsoft.com/office/drawing/2010/main" val="0"/>
              </a:ext>
            </a:extLst>
          </a:blip>
          <a:srcRect t="14400" b="14400"/>
          <a:stretch>
            <a:fillRect/>
          </a:stretch>
        </p:blipFill>
        <p:spPr>
          <a:xfrm>
            <a:off x="323528" y="771550"/>
            <a:ext cx="3384376" cy="1782197"/>
          </a:xfrm>
        </p:spPr>
      </p:pic>
      <p:pic>
        <p:nvPicPr>
          <p:cNvPr id="9" name="Picture 8" descr="Sara C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43758"/>
            <a:ext cx="3797300" cy="2133600"/>
          </a:xfrm>
          <a:prstGeom prst="rect">
            <a:avLst/>
          </a:prstGeom>
        </p:spPr>
      </p:pic>
      <p:pic>
        <p:nvPicPr>
          <p:cNvPr id="10" name="Picture 9" descr="Naomi Campbe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483518"/>
            <a:ext cx="3810000" cy="2133600"/>
          </a:xfrm>
          <a:prstGeom prst="rect">
            <a:avLst/>
          </a:prstGeom>
        </p:spPr>
      </p:pic>
      <p:pic>
        <p:nvPicPr>
          <p:cNvPr id="11" name="Picture 10" descr="Dougla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1975148"/>
            <a:ext cx="2712988" cy="3168352"/>
          </a:xfrm>
          <a:prstGeom prst="rect">
            <a:avLst/>
          </a:prstGeom>
        </p:spPr>
      </p:pic>
    </p:spTree>
    <p:extLst>
      <p:ext uri="{BB962C8B-B14F-4D97-AF65-F5344CB8AC3E}">
        <p14:creationId xmlns:p14="http://schemas.microsoft.com/office/powerpoint/2010/main" val="139916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BE03-A733-BF48-B760-3CE0B36CF693}"/>
              </a:ext>
            </a:extLst>
          </p:cNvPr>
          <p:cNvSpPr>
            <a:spLocks noGrp="1"/>
          </p:cNvSpPr>
          <p:nvPr>
            <p:ph type="title"/>
          </p:nvPr>
        </p:nvSpPr>
        <p:spPr>
          <a:xfrm>
            <a:off x="386080" y="182881"/>
            <a:ext cx="8398896" cy="588670"/>
          </a:xfrm>
        </p:spPr>
        <p:txBody>
          <a:bodyPr/>
          <a:lstStyle/>
          <a:p>
            <a:r>
              <a:rPr lang="en-US" sz="3600" b="0" dirty="0">
                <a:latin typeface="+mj-lt"/>
              </a:rPr>
              <a:t>TOPICS</a:t>
            </a:r>
            <a:br>
              <a:rPr lang="en-US" sz="3600" b="0" dirty="0">
                <a:latin typeface="+mj-lt"/>
              </a:rPr>
            </a:br>
            <a:endParaRPr lang="en-US" sz="3600" dirty="0">
              <a:latin typeface="+mj-lt"/>
            </a:endParaRPr>
          </a:p>
        </p:txBody>
      </p:sp>
      <p:pic>
        <p:nvPicPr>
          <p:cNvPr id="4" name="Afbeelding 5" descr="11.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08104" y="411510"/>
            <a:ext cx="3381008" cy="2753360"/>
          </a:xfrm>
          <a:prstGeom prst="rect">
            <a:avLst/>
          </a:prstGeom>
        </p:spPr>
      </p:pic>
      <p:sp>
        <p:nvSpPr>
          <p:cNvPr id="3" name="Content Placeholder 2">
            <a:extLst>
              <a:ext uri="{FF2B5EF4-FFF2-40B4-BE49-F238E27FC236}">
                <a16:creationId xmlns:a16="http://schemas.microsoft.com/office/drawing/2014/main" id="{C76CA4BC-EEE8-5D4E-9271-C6D5AA82AC6C}"/>
              </a:ext>
            </a:extLst>
          </p:cNvPr>
          <p:cNvSpPr>
            <a:spLocks noGrp="1"/>
          </p:cNvSpPr>
          <p:nvPr>
            <p:ph sz="half" idx="2"/>
          </p:nvPr>
        </p:nvSpPr>
        <p:spPr>
          <a:xfrm>
            <a:off x="251520" y="915565"/>
            <a:ext cx="5040560" cy="3024337"/>
          </a:xfrm>
        </p:spPr>
        <p:txBody>
          <a:bodyPr/>
          <a:lstStyle/>
          <a:p>
            <a:r>
              <a:rPr lang="en-GB" b="0" i="0" dirty="0" smtClean="0">
                <a:effectLst/>
                <a:latin typeface="+mj-lt"/>
              </a:rPr>
              <a:t> </a:t>
            </a:r>
            <a:r>
              <a:rPr lang="en-GB" sz="2400" b="0" i="0" dirty="0" smtClean="0">
                <a:effectLst/>
                <a:latin typeface="+mj-lt"/>
              </a:rPr>
              <a:t>Regulation </a:t>
            </a:r>
          </a:p>
          <a:p>
            <a:r>
              <a:rPr lang="en-GB" sz="2400" dirty="0">
                <a:latin typeface="+mj-lt"/>
              </a:rPr>
              <a:t> </a:t>
            </a:r>
            <a:r>
              <a:rPr lang="en-GB" sz="2400" dirty="0" smtClean="0">
                <a:latin typeface="+mj-lt"/>
              </a:rPr>
              <a:t>Legal framework </a:t>
            </a:r>
            <a:endParaRPr lang="en-US" sz="2400" b="0" i="0" dirty="0">
              <a:effectLst/>
              <a:latin typeface="+mj-lt"/>
            </a:endParaRPr>
          </a:p>
          <a:p>
            <a:pPr lvl="1"/>
            <a:r>
              <a:rPr lang="en-US" b="0" i="0" dirty="0" smtClean="0">
                <a:effectLst/>
                <a:latin typeface="+mj-lt"/>
              </a:rPr>
              <a:t> d</a:t>
            </a:r>
            <a:r>
              <a:rPr lang="en-GB" b="0" i="0" dirty="0" err="1" smtClean="0">
                <a:effectLst/>
                <a:latin typeface="+mj-lt"/>
              </a:rPr>
              <a:t>efamation</a:t>
            </a:r>
            <a:endParaRPr lang="en-US" b="0" i="0" dirty="0">
              <a:effectLst/>
              <a:latin typeface="+mj-lt"/>
            </a:endParaRPr>
          </a:p>
          <a:p>
            <a:pPr lvl="1"/>
            <a:r>
              <a:rPr lang="en-GB" b="0" i="0" dirty="0" smtClean="0">
                <a:effectLst/>
                <a:latin typeface="+mj-lt"/>
              </a:rPr>
              <a:t> misuse </a:t>
            </a:r>
            <a:r>
              <a:rPr lang="en-GB" b="0" i="0" dirty="0">
                <a:effectLst/>
                <a:latin typeface="+mj-lt"/>
              </a:rPr>
              <a:t>of private </a:t>
            </a:r>
            <a:r>
              <a:rPr lang="en-GB" b="0" i="0" dirty="0" smtClean="0">
                <a:effectLst/>
                <a:latin typeface="+mj-lt"/>
              </a:rPr>
              <a:t>information </a:t>
            </a:r>
            <a:endParaRPr lang="en-US" b="0" i="0" dirty="0">
              <a:effectLst/>
              <a:latin typeface="+mj-lt"/>
            </a:endParaRPr>
          </a:p>
          <a:p>
            <a:pPr lvl="1"/>
            <a:r>
              <a:rPr lang="en-GB" b="0" i="0" dirty="0" smtClean="0">
                <a:effectLst/>
                <a:latin typeface="+mj-lt"/>
              </a:rPr>
              <a:t> data protection</a:t>
            </a:r>
          </a:p>
          <a:p>
            <a:pPr lvl="1"/>
            <a:r>
              <a:rPr lang="en-GB" dirty="0">
                <a:latin typeface="+mj-lt"/>
              </a:rPr>
              <a:t> </a:t>
            </a:r>
            <a:r>
              <a:rPr lang="en-GB" dirty="0" smtClean="0">
                <a:latin typeface="+mj-lt"/>
              </a:rPr>
              <a:t>homogenising of claims</a:t>
            </a:r>
            <a:endParaRPr lang="en-GB" b="0" i="0" dirty="0" smtClean="0">
              <a:effectLst/>
              <a:latin typeface="+mj-lt"/>
            </a:endParaRPr>
          </a:p>
          <a:p>
            <a:pPr lvl="1"/>
            <a:r>
              <a:rPr lang="en-GB" dirty="0">
                <a:latin typeface="+mj-lt"/>
              </a:rPr>
              <a:t> </a:t>
            </a:r>
            <a:r>
              <a:rPr lang="en-GB" dirty="0" smtClean="0">
                <a:latin typeface="+mj-lt"/>
              </a:rPr>
              <a:t>miscellaneous</a:t>
            </a:r>
          </a:p>
          <a:p>
            <a:pPr lvl="1"/>
            <a:r>
              <a:rPr lang="en-GB" dirty="0">
                <a:latin typeface="+mj-lt"/>
              </a:rPr>
              <a:t> </a:t>
            </a:r>
            <a:r>
              <a:rPr lang="en-GB" dirty="0" smtClean="0">
                <a:latin typeface="+mj-lt"/>
              </a:rPr>
              <a:t>r</a:t>
            </a:r>
            <a:r>
              <a:rPr lang="en-GB" dirty="0" smtClean="0"/>
              <a:t>eporting </a:t>
            </a:r>
            <a:r>
              <a:rPr lang="en-GB" dirty="0"/>
              <a:t>on criminal activity</a:t>
            </a:r>
            <a:endParaRPr lang="en-GB" dirty="0" smtClean="0">
              <a:latin typeface="+mj-lt"/>
            </a:endParaRPr>
          </a:p>
          <a:p>
            <a:pPr lvl="1"/>
            <a:endParaRPr lang="en-GB" sz="2800" dirty="0" smtClean="0">
              <a:latin typeface="+mj-lt"/>
            </a:endParaRPr>
          </a:p>
          <a:p>
            <a:pPr lvl="1"/>
            <a:endParaRPr lang="en-US" sz="2800" dirty="0">
              <a:latin typeface="+mj-lt"/>
            </a:endParaRPr>
          </a:p>
        </p:txBody>
      </p:sp>
      <p:sp>
        <p:nvSpPr>
          <p:cNvPr id="5" name="TextBox 4"/>
          <p:cNvSpPr txBox="1"/>
          <p:nvPr/>
        </p:nvSpPr>
        <p:spPr>
          <a:xfrm>
            <a:off x="539552" y="4083918"/>
            <a:ext cx="7776864" cy="923330"/>
          </a:xfrm>
          <a:prstGeom prst="rect">
            <a:avLst/>
          </a:prstGeom>
          <a:noFill/>
        </p:spPr>
        <p:txBody>
          <a:bodyPr wrap="square" rtlCol="0">
            <a:spAutoFit/>
          </a:bodyPr>
          <a:lstStyle/>
          <a:p>
            <a:r>
              <a:rPr lang="en-US" sz="1800" dirty="0"/>
              <a:t>http://</a:t>
            </a:r>
            <a:r>
              <a:rPr lang="en-US" sz="1800" dirty="0" err="1"/>
              <a:t>webarchive.nationalarchives.gov.uk</a:t>
            </a:r>
            <a:r>
              <a:rPr lang="en-US" sz="1800" dirty="0"/>
              <a:t>/20140122160910/http://</a:t>
            </a:r>
            <a:r>
              <a:rPr lang="en-US" sz="1800" dirty="0" err="1"/>
              <a:t>www.levesoninquiry.org.uk</a:t>
            </a:r>
            <a:r>
              <a:rPr lang="en-US" sz="1800" dirty="0"/>
              <a:t>/</a:t>
            </a:r>
            <a:r>
              <a:rPr lang="en-US" sz="1800" dirty="0" err="1"/>
              <a:t>wp</a:t>
            </a:r>
            <a:r>
              <a:rPr lang="en-US" sz="1800" dirty="0"/>
              <a:t>-content/uploads/2012/08/Joint-submission-from-Associated-GNM-3-Telgraph-media-for-module-2.pdf</a:t>
            </a:r>
          </a:p>
        </p:txBody>
      </p:sp>
    </p:spTree>
    <p:extLst>
      <p:ext uri="{BB962C8B-B14F-4D97-AF65-F5344CB8AC3E}">
        <p14:creationId xmlns:p14="http://schemas.microsoft.com/office/powerpoint/2010/main" val="270819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private information </a:t>
            </a:r>
            <a:endParaRPr lang="en-US" dirty="0"/>
          </a:p>
        </p:txBody>
      </p:sp>
      <p:sp>
        <p:nvSpPr>
          <p:cNvPr id="3" name="Content Placeholder 2"/>
          <p:cNvSpPr>
            <a:spLocks noGrp="1"/>
          </p:cNvSpPr>
          <p:nvPr>
            <p:ph idx="1"/>
          </p:nvPr>
        </p:nvSpPr>
        <p:spPr>
          <a:xfrm>
            <a:off x="251520" y="573528"/>
            <a:ext cx="8712968" cy="4446494"/>
          </a:xfrm>
        </p:spPr>
        <p:txBody>
          <a:bodyPr/>
          <a:lstStyle/>
          <a:p>
            <a:r>
              <a:rPr lang="en-US" sz="2000" dirty="0" smtClean="0"/>
              <a:t>Touchstone – reasonable expectation of privacy – if REOP then Art 8 will be engaged –then will be a balancing with Art 10 (see </a:t>
            </a:r>
            <a:r>
              <a:rPr lang="en-US" sz="2000" i="1" dirty="0" smtClean="0"/>
              <a:t>In Re S (a Child)</a:t>
            </a:r>
            <a:r>
              <a:rPr lang="en-US" sz="2000" dirty="0" smtClean="0"/>
              <a:t>, HL, 2004</a:t>
            </a:r>
          </a:p>
          <a:p>
            <a:pPr>
              <a:lnSpc>
                <a:spcPct val="100000"/>
              </a:lnSpc>
              <a:spcAft>
                <a:spcPts val="0"/>
              </a:spcAft>
            </a:pPr>
            <a:r>
              <a:rPr lang="en-US" sz="2000" dirty="0" smtClean="0"/>
              <a:t>REOP factors – [not exhaustive] </a:t>
            </a:r>
          </a:p>
          <a:p>
            <a:pPr lvl="1">
              <a:lnSpc>
                <a:spcPct val="100000"/>
              </a:lnSpc>
              <a:spcAft>
                <a:spcPts val="0"/>
              </a:spcAft>
            </a:pPr>
            <a:r>
              <a:rPr lang="en-US" sz="2000" dirty="0" smtClean="0"/>
              <a:t>Location / place [see </a:t>
            </a:r>
            <a:r>
              <a:rPr lang="en-US" sz="2000" dirty="0" err="1" smtClean="0"/>
              <a:t>eg</a:t>
            </a:r>
            <a:r>
              <a:rPr lang="en-US" sz="2000" dirty="0" smtClean="0"/>
              <a:t> </a:t>
            </a:r>
            <a:r>
              <a:rPr lang="en-US" sz="2000" i="1" dirty="0" smtClean="0"/>
              <a:t>Prince Albert v Strange</a:t>
            </a:r>
            <a:r>
              <a:rPr lang="en-US" sz="2000" dirty="0" smtClean="0"/>
              <a:t>, 1848; </a:t>
            </a:r>
            <a:r>
              <a:rPr lang="en-US" sz="2000" i="1" dirty="0"/>
              <a:t>Campbell v MGN</a:t>
            </a:r>
            <a:r>
              <a:rPr lang="en-US" sz="2000" dirty="0"/>
              <a:t>, </a:t>
            </a:r>
            <a:r>
              <a:rPr lang="en-US" sz="2000" dirty="0" smtClean="0"/>
              <a:t>2004; </a:t>
            </a:r>
            <a:r>
              <a:rPr lang="en-US" sz="2000" i="1" dirty="0" smtClean="0"/>
              <a:t>Murray v Express</a:t>
            </a:r>
            <a:r>
              <a:rPr lang="en-US" sz="2000" dirty="0" smtClean="0"/>
              <a:t>, 2009; </a:t>
            </a:r>
            <a:r>
              <a:rPr lang="en-GB" sz="2000" i="1" dirty="0" err="1"/>
              <a:t>Rocknroll</a:t>
            </a:r>
            <a:r>
              <a:rPr lang="en-GB" sz="2000" i="1" dirty="0"/>
              <a:t> v NGN</a:t>
            </a:r>
            <a:r>
              <a:rPr lang="en-GB" sz="2000" dirty="0"/>
              <a:t>, 2013</a:t>
            </a:r>
            <a:r>
              <a:rPr lang="en-US" sz="2000" dirty="0" smtClean="0"/>
              <a:t>] </a:t>
            </a:r>
          </a:p>
          <a:p>
            <a:pPr lvl="1">
              <a:lnSpc>
                <a:spcPct val="100000"/>
              </a:lnSpc>
              <a:spcAft>
                <a:spcPts val="0"/>
              </a:spcAft>
            </a:pPr>
            <a:r>
              <a:rPr lang="en-US" sz="2000" dirty="0" smtClean="0"/>
              <a:t>Nature of activity [</a:t>
            </a:r>
            <a:r>
              <a:rPr lang="en-US" sz="2000" i="1" dirty="0" smtClean="0"/>
              <a:t>Campbell, Murray, </a:t>
            </a:r>
            <a:r>
              <a:rPr lang="en-GB" sz="2000" i="1" dirty="0"/>
              <a:t>Spelman v Express </a:t>
            </a:r>
            <a:r>
              <a:rPr lang="en-GB" sz="2000" i="1" dirty="0" smtClean="0"/>
              <a:t>Newspapers, 2012</a:t>
            </a:r>
            <a:r>
              <a:rPr lang="en-US" sz="2000" dirty="0" smtClean="0"/>
              <a:t>]</a:t>
            </a:r>
          </a:p>
          <a:p>
            <a:pPr lvl="1">
              <a:lnSpc>
                <a:spcPct val="100000"/>
              </a:lnSpc>
              <a:spcAft>
                <a:spcPts val="0"/>
              </a:spcAft>
            </a:pPr>
            <a:r>
              <a:rPr lang="en-US" sz="2000" dirty="0" smtClean="0"/>
              <a:t>Previous attitude to / courting of publicity [</a:t>
            </a:r>
            <a:r>
              <a:rPr lang="en-US" sz="2000" i="1" dirty="0" smtClean="0"/>
              <a:t>Murray, Hutcheson (KGM) v NGN</a:t>
            </a:r>
            <a:r>
              <a:rPr lang="en-US" sz="2000" dirty="0" smtClean="0"/>
              <a:t>, 2011] </a:t>
            </a:r>
          </a:p>
          <a:p>
            <a:pPr lvl="1">
              <a:lnSpc>
                <a:spcPct val="100000"/>
              </a:lnSpc>
              <a:spcAft>
                <a:spcPts val="0"/>
              </a:spcAft>
            </a:pPr>
            <a:r>
              <a:rPr lang="en-US" sz="2000" dirty="0" smtClean="0"/>
              <a:t>Nature of information  [</a:t>
            </a:r>
            <a:r>
              <a:rPr lang="en-US" sz="2000" i="1" dirty="0" smtClean="0"/>
              <a:t>Hutcheson</a:t>
            </a:r>
            <a:r>
              <a:rPr lang="en-US" sz="2000" dirty="0" smtClean="0"/>
              <a:t>]</a:t>
            </a:r>
          </a:p>
          <a:p>
            <a:pPr lvl="1">
              <a:lnSpc>
                <a:spcPct val="100000"/>
              </a:lnSpc>
              <a:spcAft>
                <a:spcPts val="0"/>
              </a:spcAft>
            </a:pPr>
            <a:r>
              <a:rPr lang="en-US" sz="2000" dirty="0" smtClean="0"/>
              <a:t>Attributes of C [</a:t>
            </a:r>
            <a:r>
              <a:rPr lang="en-US" sz="2000" i="1" dirty="0" smtClean="0"/>
              <a:t>Murray</a:t>
            </a:r>
            <a:r>
              <a:rPr lang="en-US" sz="2000" dirty="0" smtClean="0"/>
              <a:t>]</a:t>
            </a:r>
          </a:p>
          <a:p>
            <a:pPr lvl="1">
              <a:lnSpc>
                <a:spcPct val="100000"/>
              </a:lnSpc>
              <a:spcAft>
                <a:spcPts val="0"/>
              </a:spcAft>
            </a:pPr>
            <a:r>
              <a:rPr lang="en-US" sz="2000" dirty="0" smtClean="0"/>
              <a:t>Effect on C </a:t>
            </a:r>
            <a:r>
              <a:rPr lang="en-US" sz="2000" dirty="0"/>
              <a:t>[</a:t>
            </a:r>
            <a:r>
              <a:rPr lang="en-US" sz="2000" i="1" dirty="0" smtClean="0"/>
              <a:t>Murray, Spelman</a:t>
            </a:r>
            <a:r>
              <a:rPr lang="en-US" sz="2000" dirty="0" smtClean="0"/>
              <a:t>]</a:t>
            </a:r>
            <a:endParaRPr lang="en-US" sz="2000" dirty="0"/>
          </a:p>
          <a:p>
            <a:pPr lvl="1">
              <a:lnSpc>
                <a:spcPct val="100000"/>
              </a:lnSpc>
              <a:spcAft>
                <a:spcPts val="0"/>
              </a:spcAft>
            </a:pPr>
            <a:r>
              <a:rPr lang="en-US" sz="2000" dirty="0" smtClean="0"/>
              <a:t>Consent [</a:t>
            </a:r>
            <a:r>
              <a:rPr lang="en-GB" sz="2000" i="1" dirty="0" err="1" smtClean="0"/>
              <a:t>Rocknroll</a:t>
            </a:r>
            <a:r>
              <a:rPr lang="en-GB" sz="2000" dirty="0" smtClean="0"/>
              <a:t>]</a:t>
            </a:r>
            <a:endParaRPr lang="en-GB" sz="2000" dirty="0"/>
          </a:p>
          <a:p>
            <a:pPr lvl="1">
              <a:lnSpc>
                <a:spcPct val="100000"/>
              </a:lnSpc>
              <a:spcAft>
                <a:spcPts val="0"/>
              </a:spcAft>
            </a:pPr>
            <a:endParaRPr lang="en-US" sz="2000" dirty="0"/>
          </a:p>
        </p:txBody>
      </p:sp>
    </p:spTree>
    <p:extLst>
      <p:ext uri="{BB962C8B-B14F-4D97-AF65-F5344CB8AC3E}">
        <p14:creationId xmlns:p14="http://schemas.microsoft.com/office/powerpoint/2010/main" val="304960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540060"/>
          </a:xfrm>
        </p:spPr>
        <p:txBody>
          <a:bodyPr/>
          <a:lstStyle/>
          <a:p>
            <a:r>
              <a:rPr lang="en-US" dirty="0"/>
              <a:t>Misuse of private information </a:t>
            </a:r>
          </a:p>
        </p:txBody>
      </p:sp>
      <p:sp>
        <p:nvSpPr>
          <p:cNvPr id="3" name="Content Placeholder 2"/>
          <p:cNvSpPr>
            <a:spLocks noGrp="1"/>
          </p:cNvSpPr>
          <p:nvPr>
            <p:ph idx="1"/>
          </p:nvPr>
        </p:nvSpPr>
        <p:spPr>
          <a:xfrm>
            <a:off x="179512" y="699542"/>
            <a:ext cx="8784976" cy="4248471"/>
          </a:xfrm>
        </p:spPr>
        <p:txBody>
          <a:bodyPr/>
          <a:lstStyle/>
          <a:p>
            <a:r>
              <a:rPr lang="en-US" sz="2000" dirty="0" smtClean="0"/>
              <a:t>Categories of information</a:t>
            </a:r>
          </a:p>
          <a:p>
            <a:pPr lvl="1"/>
            <a:r>
              <a:rPr lang="en-US" sz="2000" dirty="0" smtClean="0"/>
              <a:t>Children [</a:t>
            </a:r>
            <a:r>
              <a:rPr lang="en-US" sz="2000" i="1" dirty="0" smtClean="0"/>
              <a:t>Murray, </a:t>
            </a:r>
            <a:r>
              <a:rPr lang="en-GB" sz="2000" i="1" dirty="0"/>
              <a:t>Spelman v Express </a:t>
            </a:r>
            <a:r>
              <a:rPr lang="en-GB" sz="2000" i="1" dirty="0" smtClean="0"/>
              <a:t>Newspapers, 2012; </a:t>
            </a:r>
            <a:r>
              <a:rPr lang="en-US" sz="2000" i="1" dirty="0" smtClean="0"/>
              <a:t>Weller v Associated Newspapers</a:t>
            </a:r>
            <a:r>
              <a:rPr lang="en-US" sz="2000" dirty="0" smtClean="0"/>
              <a:t>, 2015]  </a:t>
            </a:r>
          </a:p>
          <a:p>
            <a:pPr lvl="1"/>
            <a:r>
              <a:rPr lang="en-US" sz="2000" dirty="0" smtClean="0"/>
              <a:t>Photographs [as opposed to text] [</a:t>
            </a:r>
            <a:r>
              <a:rPr lang="en-US" sz="2000" i="1" dirty="0" smtClean="0"/>
              <a:t>Campbell, Douglas v Hello</a:t>
            </a:r>
            <a:r>
              <a:rPr lang="en-US" sz="2000" dirty="0" smtClean="0"/>
              <a:t>, 2005</a:t>
            </a:r>
            <a:r>
              <a:rPr lang="en-US" sz="2000" i="1" dirty="0" smtClean="0"/>
              <a:t>; </a:t>
            </a:r>
            <a:r>
              <a:rPr lang="en-US" sz="2000" i="1" dirty="0"/>
              <a:t>Mosley v NGN, </a:t>
            </a:r>
            <a:r>
              <a:rPr lang="en-US" sz="2000" dirty="0" smtClean="0"/>
              <a:t>2008; </a:t>
            </a:r>
            <a:r>
              <a:rPr lang="en-GB" sz="2000" i="1" dirty="0" err="1" smtClean="0"/>
              <a:t>Rocknroll</a:t>
            </a:r>
            <a:r>
              <a:rPr lang="en-GB" sz="2000" i="1" dirty="0" smtClean="0"/>
              <a:t> </a:t>
            </a:r>
            <a:r>
              <a:rPr lang="en-GB" sz="2000" i="1" dirty="0"/>
              <a:t>v </a:t>
            </a:r>
            <a:r>
              <a:rPr lang="en-GB" sz="2000" i="1" dirty="0" smtClean="0"/>
              <a:t>NGN</a:t>
            </a:r>
            <a:r>
              <a:rPr lang="en-GB" sz="2000" dirty="0" smtClean="0"/>
              <a:t>, 2013; </a:t>
            </a:r>
            <a:r>
              <a:rPr lang="en-US" sz="2000" i="1" dirty="0" smtClean="0"/>
              <a:t>PJS v NGN</a:t>
            </a:r>
            <a:r>
              <a:rPr lang="en-US" sz="2000" dirty="0" smtClean="0"/>
              <a:t>, 2016] </a:t>
            </a:r>
          </a:p>
          <a:p>
            <a:pPr lvl="1"/>
            <a:r>
              <a:rPr lang="en-US" sz="2000" dirty="0" smtClean="0"/>
              <a:t>Home / family life  [</a:t>
            </a:r>
            <a:r>
              <a:rPr lang="en-US" sz="2000" i="1" dirty="0" smtClean="0"/>
              <a:t>Prince Albert, Murray, </a:t>
            </a:r>
            <a:r>
              <a:rPr lang="en-US" sz="2000" i="1" dirty="0" err="1" smtClean="0"/>
              <a:t>McKennit</a:t>
            </a:r>
            <a:r>
              <a:rPr lang="en-US" sz="2000" i="1" dirty="0" smtClean="0"/>
              <a:t> v Ash</a:t>
            </a:r>
            <a:r>
              <a:rPr lang="en-US" sz="2000" dirty="0" smtClean="0"/>
              <a:t>, 2006] </a:t>
            </a:r>
          </a:p>
          <a:p>
            <a:pPr lvl="1"/>
            <a:r>
              <a:rPr lang="en-US" sz="2000" dirty="0" smtClean="0"/>
              <a:t>Sex [</a:t>
            </a:r>
            <a:r>
              <a:rPr lang="en-GB" sz="2000" i="1" dirty="0">
                <a:hlinkClick r:id="rId2"/>
              </a:rPr>
              <a:t>Stephens v </a:t>
            </a:r>
            <a:r>
              <a:rPr lang="en-GB" sz="2000" i="1" dirty="0" smtClean="0">
                <a:hlinkClick r:id="rId2"/>
              </a:rPr>
              <a:t>Avery</a:t>
            </a:r>
            <a:r>
              <a:rPr lang="en-GB" sz="2000" dirty="0" smtClean="0"/>
              <a:t>, 1988; </a:t>
            </a:r>
            <a:r>
              <a:rPr lang="en-GB" sz="2000" i="1" dirty="0" smtClean="0"/>
              <a:t>Barrymore v NGN</a:t>
            </a:r>
            <a:r>
              <a:rPr lang="en-GB" sz="2000" dirty="0" smtClean="0"/>
              <a:t>, 1997; </a:t>
            </a:r>
            <a:r>
              <a:rPr lang="en-US" sz="2000" i="1" dirty="0" smtClean="0"/>
              <a:t>Mosley</a:t>
            </a:r>
            <a:r>
              <a:rPr lang="en-US" sz="2000" dirty="0" smtClean="0"/>
              <a:t>; </a:t>
            </a:r>
            <a:r>
              <a:rPr lang="en-GB" sz="2000" i="1" dirty="0"/>
              <a:t>ETK, MJN, TSE and ELP, XJA, and NOM v </a:t>
            </a:r>
            <a:r>
              <a:rPr lang="en-GB" sz="2000" i="1" dirty="0" smtClean="0"/>
              <a:t>NGN</a:t>
            </a:r>
            <a:r>
              <a:rPr lang="en-GB" sz="2000" dirty="0" smtClean="0"/>
              <a:t>, </a:t>
            </a:r>
            <a:r>
              <a:rPr lang="en-US" sz="2000" dirty="0" smtClean="0"/>
              <a:t>2012;</a:t>
            </a:r>
            <a:r>
              <a:rPr lang="en-GB" sz="2000" dirty="0" smtClean="0"/>
              <a:t> </a:t>
            </a:r>
            <a:r>
              <a:rPr lang="en-US" sz="2000" dirty="0" smtClean="0"/>
              <a:t>PJS]</a:t>
            </a:r>
          </a:p>
          <a:p>
            <a:pPr lvl="1"/>
            <a:r>
              <a:rPr lang="en-US" sz="2000" dirty="0" smtClean="0"/>
              <a:t>Body / health [</a:t>
            </a:r>
            <a:r>
              <a:rPr lang="en-US" sz="2000" i="1" dirty="0" smtClean="0"/>
              <a:t>Campbell</a:t>
            </a:r>
            <a:r>
              <a:rPr lang="en-US" sz="2000" dirty="0" smtClean="0"/>
              <a:t>, 2004]</a:t>
            </a:r>
          </a:p>
          <a:p>
            <a:pPr lvl="1"/>
            <a:r>
              <a:rPr lang="en-US" sz="2000" dirty="0" smtClean="0"/>
              <a:t>Personal relationships [</a:t>
            </a:r>
            <a:r>
              <a:rPr lang="en-US" sz="2000" i="1" dirty="0" smtClean="0"/>
              <a:t>Stephens, Barrymore, </a:t>
            </a:r>
            <a:r>
              <a:rPr lang="en-US" sz="2000" i="1" dirty="0" err="1" smtClean="0"/>
              <a:t>McKennit</a:t>
            </a:r>
            <a:r>
              <a:rPr lang="en-US" sz="2000" i="1" dirty="0" smtClean="0"/>
              <a:t>, </a:t>
            </a:r>
            <a:r>
              <a:rPr lang="en-US" sz="2000" i="1" dirty="0" err="1" smtClean="0"/>
              <a:t>Gulati</a:t>
            </a:r>
            <a:r>
              <a:rPr lang="en-US" sz="2000" i="1" dirty="0" smtClean="0"/>
              <a:t> v MGN</a:t>
            </a:r>
            <a:r>
              <a:rPr lang="en-US" sz="2000" dirty="0" smtClean="0"/>
              <a:t>, 2015] </a:t>
            </a:r>
            <a:endParaRPr lang="en-US" sz="2000" dirty="0"/>
          </a:p>
        </p:txBody>
      </p:sp>
    </p:spTree>
    <p:extLst>
      <p:ext uri="{BB962C8B-B14F-4D97-AF65-F5344CB8AC3E}">
        <p14:creationId xmlns:p14="http://schemas.microsoft.com/office/powerpoint/2010/main" val="3260925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2427734"/>
            <a:ext cx="2808312" cy="864096"/>
          </a:xfrm>
        </p:spPr>
        <p:txBody>
          <a:bodyPr/>
          <a:lstStyle/>
          <a:p>
            <a:r>
              <a:rPr lang="en-GB" dirty="0" smtClean="0"/>
              <a:t>4. Data </a:t>
            </a:r>
            <a:r>
              <a:rPr lang="en-GB" dirty="0"/>
              <a:t>Protection</a:t>
            </a:r>
            <a:endParaRPr lang="en-US" dirty="0"/>
          </a:p>
          <a:p>
            <a:endParaRPr lang="en-US" dirty="0"/>
          </a:p>
        </p:txBody>
      </p:sp>
      <p:pic>
        <p:nvPicPr>
          <p:cNvPr id="10" name="Picture Placeholder 9">
            <a:extLst>
              <a:ext uri="{FF2B5EF4-FFF2-40B4-BE49-F238E27FC236}">
                <a16:creationId xmlns:a16="http://schemas.microsoft.com/office/drawing/2014/main" id="{09E0F042-8733-AC4C-92DF-D20160F14A4C}"/>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14333" r="14333"/>
          <a:stretch/>
        </p:blipFill>
        <p:spPr>
          <a:xfrm>
            <a:off x="3028950" y="0"/>
            <a:ext cx="6115050" cy="5143500"/>
          </a:xfrm>
          <a:prstGeom prst="rect">
            <a:avLst/>
          </a:prstGeom>
        </p:spPr>
      </p:pic>
      <p:pic>
        <p:nvPicPr>
          <p:cNvPr id="12" name="Picture 11">
            <a:extLst>
              <a:ext uri="{FF2B5EF4-FFF2-40B4-BE49-F238E27FC236}">
                <a16:creationId xmlns:a16="http://schemas.microsoft.com/office/drawing/2014/main" id="{FF986E43-A070-8D4D-95D8-BCA2119B7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300" y="133350"/>
            <a:ext cx="324000" cy="324000"/>
          </a:xfrm>
          <a:prstGeom prst="rect">
            <a:avLst/>
          </a:prstGeom>
        </p:spPr>
      </p:pic>
      <p:pic>
        <p:nvPicPr>
          <p:cNvPr id="13" name="Picture 12">
            <a:extLst>
              <a:ext uri="{FF2B5EF4-FFF2-40B4-BE49-F238E27FC236}">
                <a16:creationId xmlns:a16="http://schemas.microsoft.com/office/drawing/2014/main" id="{265E1C10-64D9-224B-9E79-2A8DF6A40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pic>
        <p:nvPicPr>
          <p:cNvPr id="9" name="Picture 8"/>
          <p:cNvPicPr>
            <a:picLocks noChangeAspect="1"/>
          </p:cNvPicPr>
          <p:nvPr/>
        </p:nvPicPr>
        <p:blipFill>
          <a:blip r:embed="rId5"/>
          <a:stretch>
            <a:fillRect/>
          </a:stretch>
        </p:blipFill>
        <p:spPr>
          <a:xfrm>
            <a:off x="2971800" y="0"/>
            <a:ext cx="6172200" cy="5143500"/>
          </a:xfrm>
          <a:prstGeom prst="rect">
            <a:avLst/>
          </a:prstGeom>
        </p:spPr>
      </p:pic>
      <p:pic>
        <p:nvPicPr>
          <p:cNvPr id="11" name="Picture 10">
            <a:extLst>
              <a:ext uri="{FF2B5EF4-FFF2-40B4-BE49-F238E27FC236}">
                <a16:creationId xmlns:a16="http://schemas.microsoft.com/office/drawing/2014/main" id="{265E1C10-64D9-224B-9E79-2A8DF6A40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552950"/>
            <a:ext cx="1014827" cy="353210"/>
          </a:xfrm>
          <a:prstGeom prst="rect">
            <a:avLst/>
          </a:prstGeom>
        </p:spPr>
      </p:pic>
    </p:spTree>
    <p:extLst>
      <p:ext uri="{BB962C8B-B14F-4D97-AF65-F5344CB8AC3E}">
        <p14:creationId xmlns:p14="http://schemas.microsoft.com/office/powerpoint/2010/main" val="408307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ea typeface="ＭＳ Ｐゴシック" pitchFamily="-105" charset="-128"/>
              </a:rPr>
              <a:t>GDPR: Key terminology</a:t>
            </a:r>
            <a:r>
              <a:rPr lang="en-US" dirty="0"/>
              <a:t/>
            </a:r>
            <a:br>
              <a:rPr lang="en-US" dirty="0"/>
            </a:br>
            <a:endParaRPr lang="en-US" dirty="0"/>
          </a:p>
        </p:txBody>
      </p:sp>
      <p:sp>
        <p:nvSpPr>
          <p:cNvPr id="4" name="Text Placeholder 3"/>
          <p:cNvSpPr>
            <a:spLocks noGrp="1"/>
          </p:cNvSpPr>
          <p:nvPr>
            <p:ph idx="1"/>
          </p:nvPr>
        </p:nvSpPr>
        <p:spPr>
          <a:xfrm>
            <a:off x="179512" y="555526"/>
            <a:ext cx="8784976" cy="4464495"/>
          </a:xfrm>
        </p:spPr>
        <p:txBody>
          <a:bodyPr/>
          <a:lstStyle/>
          <a:p>
            <a:pPr>
              <a:lnSpc>
                <a:spcPct val="100000"/>
              </a:lnSpc>
              <a:spcAft>
                <a:spcPts val="0"/>
              </a:spcAft>
            </a:pPr>
            <a:r>
              <a:rPr lang="en-US" sz="2400" dirty="0" smtClean="0"/>
              <a:t> ‘personal </a:t>
            </a:r>
            <a:r>
              <a:rPr lang="en-US" sz="2400" dirty="0"/>
              <a:t>data’: information relating to an identified or identifiable living individual: for example:</a:t>
            </a:r>
          </a:p>
          <a:p>
            <a:pPr lvl="2">
              <a:lnSpc>
                <a:spcPct val="100000"/>
              </a:lnSpc>
              <a:spcAft>
                <a:spcPts val="0"/>
              </a:spcAft>
              <a:buFont typeface="Courier New"/>
              <a:buChar char="o"/>
            </a:pPr>
            <a:r>
              <a:rPr lang="en-US" sz="2400" dirty="0" smtClean="0"/>
              <a:t> a </a:t>
            </a:r>
            <a:r>
              <a:rPr lang="en-US" sz="2400" dirty="0"/>
              <a:t>post code / email address/ photograph / salary information / IP address / audio recording / video footage/ expression of </a:t>
            </a:r>
            <a:r>
              <a:rPr lang="en-US" sz="2400" dirty="0" smtClean="0"/>
              <a:t>opinion]</a:t>
            </a:r>
          </a:p>
          <a:p>
            <a:pPr>
              <a:lnSpc>
                <a:spcPct val="100000"/>
              </a:lnSpc>
              <a:spcAft>
                <a:spcPts val="0"/>
              </a:spcAft>
            </a:pPr>
            <a:r>
              <a:rPr lang="en-US" sz="2400" dirty="0" smtClean="0"/>
              <a:t> ‘special </a:t>
            </a:r>
            <a:r>
              <a:rPr lang="en-US" sz="2400" dirty="0"/>
              <a:t>categories of personal data’: </a:t>
            </a:r>
            <a:r>
              <a:rPr lang="en-US" sz="2400" dirty="0" smtClean="0"/>
              <a:t>data </a:t>
            </a:r>
            <a:r>
              <a:rPr lang="en-US" sz="2400" dirty="0"/>
              <a:t>revealing racial or ethnic origin, political opinions, religious or philosophical beliefs, trade union membership, data concerning health / sex life / sexual </a:t>
            </a:r>
            <a:r>
              <a:rPr lang="en-US" sz="2400" dirty="0" smtClean="0"/>
              <a:t>orientation / criminal activities </a:t>
            </a:r>
          </a:p>
          <a:p>
            <a:pPr>
              <a:lnSpc>
                <a:spcPct val="100000"/>
              </a:lnSpc>
              <a:spcAft>
                <a:spcPts val="0"/>
              </a:spcAft>
            </a:pPr>
            <a:r>
              <a:rPr lang="en-US" sz="2400" dirty="0" smtClean="0"/>
              <a:t> ‘data </a:t>
            </a:r>
            <a:r>
              <a:rPr lang="en-US" sz="2400" dirty="0"/>
              <a:t>subject’: individual to whom personal data relates</a:t>
            </a:r>
          </a:p>
          <a:p>
            <a:pPr lvl="1">
              <a:lnSpc>
                <a:spcPct val="100000"/>
              </a:lnSpc>
              <a:spcAft>
                <a:spcPts val="0"/>
              </a:spcAft>
            </a:pPr>
            <a:r>
              <a:rPr lang="en-US" sz="2400" dirty="0" smtClean="0"/>
              <a:t>‘</a:t>
            </a:r>
            <a:r>
              <a:rPr lang="en-US" sz="2400" dirty="0"/>
              <a:t>processing’: any handling of data including obtaining, receiving, publishing, storing etc.</a:t>
            </a:r>
          </a:p>
          <a:p>
            <a:endParaRPr lang="en-US" dirty="0"/>
          </a:p>
        </p:txBody>
      </p:sp>
    </p:spTree>
    <p:extLst>
      <p:ext uri="{BB962C8B-B14F-4D97-AF65-F5344CB8AC3E}">
        <p14:creationId xmlns:p14="http://schemas.microsoft.com/office/powerpoint/2010/main" val="4115330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Protection </a:t>
            </a:r>
            <a:endParaRPr lang="en-US" dirty="0"/>
          </a:p>
        </p:txBody>
      </p:sp>
      <p:sp>
        <p:nvSpPr>
          <p:cNvPr id="7" name="Content Placeholder 6"/>
          <p:cNvSpPr>
            <a:spLocks noGrp="1"/>
          </p:cNvSpPr>
          <p:nvPr>
            <p:ph idx="1"/>
          </p:nvPr>
        </p:nvSpPr>
        <p:spPr>
          <a:xfrm>
            <a:off x="179512" y="573528"/>
            <a:ext cx="8784976" cy="4230469"/>
          </a:xfrm>
        </p:spPr>
        <p:txBody>
          <a:bodyPr/>
          <a:lstStyle/>
          <a:p>
            <a:r>
              <a:rPr lang="en-US" sz="2000" dirty="0" smtClean="0"/>
              <a:t>Practical issues : </a:t>
            </a:r>
          </a:p>
          <a:p>
            <a:pPr marL="207935" lvl="1" indent="0">
              <a:buNone/>
            </a:pPr>
            <a:r>
              <a:rPr lang="en-US" sz="2000" dirty="0" smtClean="0"/>
              <a:t>7 x Data </a:t>
            </a:r>
            <a:r>
              <a:rPr lang="en-US" sz="2000" dirty="0"/>
              <a:t>Protection </a:t>
            </a:r>
            <a:r>
              <a:rPr lang="en-US" sz="2000" dirty="0" smtClean="0"/>
              <a:t>principles: </a:t>
            </a:r>
          </a:p>
          <a:p>
            <a:pPr marL="207935" lvl="1" indent="0">
              <a:buNone/>
            </a:pPr>
            <a:r>
              <a:rPr lang="en-US" sz="2000" dirty="0" smtClean="0"/>
              <a:t>2. </a:t>
            </a:r>
            <a:r>
              <a:rPr lang="en-US" sz="2000" dirty="0"/>
              <a:t>Purpose limitation – collected for specified, explicit and legitimate </a:t>
            </a:r>
            <a:r>
              <a:rPr lang="en-US" sz="2000" dirty="0" smtClean="0"/>
              <a:t>purpose</a:t>
            </a:r>
            <a:endParaRPr lang="en-US" sz="2000" dirty="0"/>
          </a:p>
          <a:p>
            <a:pPr marL="207935" lvl="1" indent="0">
              <a:buNone/>
            </a:pPr>
            <a:r>
              <a:rPr lang="en-US" sz="2000" dirty="0" smtClean="0"/>
              <a:t>3. Data </a:t>
            </a:r>
            <a:r>
              <a:rPr lang="en-US" sz="2000" dirty="0"/>
              <a:t>minimization – processing is adequate, relevant and limited to what is necessary in relation to the purposes for which they are processed</a:t>
            </a:r>
          </a:p>
          <a:p>
            <a:pPr marL="207935" lvl="1" indent="0">
              <a:buNone/>
            </a:pPr>
            <a:r>
              <a:rPr lang="en-US" sz="2000" dirty="0" smtClean="0"/>
              <a:t>4. </a:t>
            </a:r>
            <a:r>
              <a:rPr lang="en-US" sz="2000" b="1" dirty="0" smtClean="0"/>
              <a:t>Accuracy </a:t>
            </a:r>
            <a:r>
              <a:rPr lang="en-US" sz="2000" b="1" dirty="0"/>
              <a:t>– data is kept up to date</a:t>
            </a:r>
          </a:p>
          <a:p>
            <a:pPr marL="207935" lvl="1" indent="0">
              <a:buNone/>
            </a:pPr>
            <a:r>
              <a:rPr lang="en-US" sz="2000" dirty="0" smtClean="0"/>
              <a:t>6. </a:t>
            </a:r>
            <a:r>
              <a:rPr lang="en-US" sz="2000" dirty="0"/>
              <a:t>Security- data is kept secure and protected against </a:t>
            </a:r>
            <a:r>
              <a:rPr lang="en-US" sz="2000" dirty="0" err="1"/>
              <a:t>unauthorised</a:t>
            </a:r>
            <a:r>
              <a:rPr lang="en-US" sz="2000" dirty="0"/>
              <a:t> access, accidental loss, destruction or damage </a:t>
            </a:r>
          </a:p>
          <a:p>
            <a:pPr marL="207935" lvl="1" indent="0">
              <a:buNone/>
            </a:pPr>
            <a:endParaRPr lang="en-US" sz="2000" dirty="0"/>
          </a:p>
          <a:p>
            <a:r>
              <a:rPr lang="en-US" sz="2181" dirty="0" smtClean="0"/>
              <a:t>[Post publication] – RTBF / Deletion requests Art 17 </a:t>
            </a:r>
          </a:p>
          <a:p>
            <a:pPr lvl="1"/>
            <a:endParaRPr lang="en-US" sz="1800" dirty="0"/>
          </a:p>
          <a:p>
            <a:endParaRPr lang="en-US" dirty="0"/>
          </a:p>
        </p:txBody>
      </p:sp>
    </p:spTree>
    <p:extLst>
      <p:ext uri="{BB962C8B-B14F-4D97-AF65-F5344CB8AC3E}">
        <p14:creationId xmlns:p14="http://schemas.microsoft.com/office/powerpoint/2010/main" val="267131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684076"/>
          </a:xfrm>
        </p:spPr>
        <p:txBody>
          <a:bodyPr/>
          <a:lstStyle/>
          <a:p>
            <a:r>
              <a:rPr lang="en-US" dirty="0" smtClean="0"/>
              <a:t>Data protection - </a:t>
            </a:r>
            <a:r>
              <a:rPr lang="en-GB" dirty="0"/>
              <a:t>Journalism exemption </a:t>
            </a:r>
            <a:endParaRPr lang="en-US" dirty="0"/>
          </a:p>
        </p:txBody>
      </p:sp>
      <p:sp>
        <p:nvSpPr>
          <p:cNvPr id="3" name="Content Placeholder 2"/>
          <p:cNvSpPr>
            <a:spLocks noGrp="1"/>
          </p:cNvSpPr>
          <p:nvPr>
            <p:ph idx="1"/>
          </p:nvPr>
        </p:nvSpPr>
        <p:spPr>
          <a:xfrm>
            <a:off x="179512" y="600076"/>
            <a:ext cx="8784976" cy="4203922"/>
          </a:xfrm>
        </p:spPr>
        <p:txBody>
          <a:bodyPr>
            <a:noAutofit/>
          </a:bodyPr>
          <a:lstStyle/>
          <a:p>
            <a:pPr marL="342900" indent="-285750" fontAlgn="base"/>
            <a:r>
              <a:rPr lang="en-GB" sz="1800" b="1" dirty="0" smtClean="0"/>
              <a:t>Journalism </a:t>
            </a:r>
            <a:r>
              <a:rPr lang="en-GB" sz="1800" b="1" dirty="0"/>
              <a:t>exemption (Para 26 of </a:t>
            </a:r>
            <a:r>
              <a:rPr lang="en-GB" sz="1800" b="1" dirty="0" err="1"/>
              <a:t>Sched</a:t>
            </a:r>
            <a:r>
              <a:rPr lang="en-GB" sz="1800" b="1" dirty="0"/>
              <a:t> 2, Part 4) DPA 2018 </a:t>
            </a:r>
            <a:r>
              <a:rPr lang="en-GB" sz="1800" dirty="0"/>
              <a:t/>
            </a:r>
            <a:br>
              <a:rPr lang="en-GB" sz="1800" dirty="0"/>
            </a:br>
            <a:endParaRPr lang="en-GB" sz="1800" dirty="0"/>
          </a:p>
          <a:p>
            <a:pPr marL="57150" indent="0" fontAlgn="base">
              <a:buNone/>
            </a:pPr>
            <a:r>
              <a:rPr lang="en-GB" sz="1800" dirty="0" smtClean="0"/>
              <a:t>Personal </a:t>
            </a:r>
            <a:r>
              <a:rPr lang="en-GB" sz="1800" dirty="0"/>
              <a:t>data which are processed for the ‘special purposes’ (journalism, academic, artistic, literary) - are exempt from key requirements of the GDPR if...</a:t>
            </a:r>
          </a:p>
          <a:p>
            <a:pPr lvl="2" fontAlgn="base"/>
            <a:r>
              <a:rPr lang="en-GB" sz="1800" dirty="0"/>
              <a:t>The processing is being carried out with a view to the publication of </a:t>
            </a:r>
            <a:r>
              <a:rPr lang="en-GB" sz="1800" dirty="0" smtClean="0"/>
              <a:t>“</a:t>
            </a:r>
            <a:r>
              <a:rPr lang="en-GB" sz="1800" i="1" dirty="0" smtClean="0"/>
              <a:t>journalistic material</a:t>
            </a:r>
            <a:r>
              <a:rPr lang="en-GB" sz="1800" dirty="0" smtClean="0"/>
              <a:t>”;</a:t>
            </a:r>
            <a:endParaRPr lang="en-GB" sz="1800" dirty="0"/>
          </a:p>
          <a:p>
            <a:pPr lvl="2" fontAlgn="base"/>
            <a:r>
              <a:rPr lang="en-GB" sz="1800" dirty="0"/>
              <a:t>Data controller </a:t>
            </a:r>
            <a:r>
              <a:rPr lang="en-GB" sz="1800" b="1" dirty="0"/>
              <a:t>reasonably believes that publication </a:t>
            </a:r>
            <a:r>
              <a:rPr lang="en-GB" sz="1800" dirty="0"/>
              <a:t>of the </a:t>
            </a:r>
            <a:r>
              <a:rPr lang="en-GB" sz="1800" dirty="0" smtClean="0"/>
              <a:t>“</a:t>
            </a:r>
            <a:r>
              <a:rPr lang="en-GB" sz="1800" i="1" dirty="0" smtClean="0"/>
              <a:t>journalistic materia</a:t>
            </a:r>
            <a:r>
              <a:rPr lang="en-GB" sz="1800" dirty="0" smtClean="0"/>
              <a:t>l” </a:t>
            </a:r>
            <a:r>
              <a:rPr lang="en-GB" sz="1800" dirty="0"/>
              <a:t>would be in the public interest, (</a:t>
            </a:r>
            <a:r>
              <a:rPr lang="en-GB" sz="1800" dirty="0" err="1"/>
              <a:t>i</a:t>
            </a:r>
            <a:r>
              <a:rPr lang="en-GB" sz="1800" dirty="0"/>
              <a:t>) taking into account the special importance of the public interest in the freedom of expression and information; and (ii) having regard to any of the relevant codes;</a:t>
            </a:r>
          </a:p>
          <a:p>
            <a:pPr lvl="2" fontAlgn="base"/>
            <a:r>
              <a:rPr lang="en-GB" sz="1800" dirty="0"/>
              <a:t>Data controller reasonably believes that application of GDPR provision would be incompatible with the special </a:t>
            </a:r>
            <a:r>
              <a:rPr lang="en-GB" sz="1800" dirty="0" smtClean="0"/>
              <a:t>purposes</a:t>
            </a:r>
          </a:p>
          <a:p>
            <a:pPr marL="914400" lvl="2" indent="0" fontAlgn="base">
              <a:buNone/>
            </a:pPr>
            <a:endParaRPr lang="en-GB" sz="1800" dirty="0"/>
          </a:p>
          <a:p>
            <a:r>
              <a:rPr lang="en-GB" sz="1800" dirty="0" smtClean="0"/>
              <a:t>ICO guidance : </a:t>
            </a:r>
            <a:r>
              <a:rPr lang="en-GB" sz="1800" dirty="0"/>
              <a:t> https://</a:t>
            </a:r>
            <a:r>
              <a:rPr lang="en-GB" sz="1800" dirty="0" err="1"/>
              <a:t>ico.org.uk</a:t>
            </a:r>
            <a:r>
              <a:rPr lang="en-GB" sz="1800" dirty="0"/>
              <a:t>/media/for-organisations/documents/1552/data-protection-and-journalism-media-</a:t>
            </a:r>
            <a:r>
              <a:rPr lang="en-GB" sz="1800" dirty="0" err="1"/>
              <a:t>guidance.pdf</a:t>
            </a:r>
            <a:r>
              <a:rPr lang="en-GB" sz="1800" dirty="0"/>
              <a:t> </a:t>
            </a:r>
          </a:p>
          <a:p>
            <a:endParaRPr lang="en-US" sz="1800" dirty="0"/>
          </a:p>
        </p:txBody>
      </p:sp>
    </p:spTree>
    <p:extLst>
      <p:ext uri="{BB962C8B-B14F-4D97-AF65-F5344CB8AC3E}">
        <p14:creationId xmlns:p14="http://schemas.microsoft.com/office/powerpoint/2010/main" val="3742692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4976"/>
          </a:xfrm>
        </p:spPr>
        <p:txBody>
          <a:bodyPr/>
          <a:lstStyle/>
          <a:p>
            <a:r>
              <a:rPr lang="en-US" dirty="0" smtClean="0"/>
              <a:t>Data </a:t>
            </a:r>
            <a:r>
              <a:rPr lang="en-US" dirty="0"/>
              <a:t>protection </a:t>
            </a:r>
            <a:r>
              <a:rPr lang="en-US" dirty="0" err="1" smtClean="0"/>
              <a:t>cont</a:t>
            </a:r>
            <a:endParaRPr lang="en-US" dirty="0"/>
          </a:p>
        </p:txBody>
      </p:sp>
      <p:sp>
        <p:nvSpPr>
          <p:cNvPr id="3" name="Content Placeholder 2"/>
          <p:cNvSpPr>
            <a:spLocks noGrp="1"/>
          </p:cNvSpPr>
          <p:nvPr>
            <p:ph idx="1"/>
          </p:nvPr>
        </p:nvSpPr>
        <p:spPr>
          <a:xfrm>
            <a:off x="323528" y="685800"/>
            <a:ext cx="8640960" cy="4046189"/>
          </a:xfrm>
        </p:spPr>
        <p:txBody>
          <a:bodyPr>
            <a:noAutofit/>
          </a:bodyPr>
          <a:lstStyle/>
          <a:p>
            <a:pPr marL="0" indent="0">
              <a:buNone/>
            </a:pPr>
            <a:r>
              <a:rPr lang="en-US" sz="2000" dirty="0" smtClean="0"/>
              <a:t>Publication of personal data – photo / information  </a:t>
            </a:r>
          </a:p>
          <a:p>
            <a:pPr marL="0" indent="0">
              <a:buNone/>
            </a:pPr>
            <a:r>
              <a:rPr lang="en-GB" sz="2000" dirty="0" smtClean="0"/>
              <a:t>balancing </a:t>
            </a:r>
            <a:r>
              <a:rPr lang="en-GB" sz="2000" dirty="0"/>
              <a:t>act - how much personal data is necessary to properly report the story v the level of intrusion into the life of the data </a:t>
            </a:r>
            <a:r>
              <a:rPr lang="en-GB" sz="2000" dirty="0" smtClean="0"/>
              <a:t>subjects</a:t>
            </a:r>
          </a:p>
          <a:p>
            <a:pPr marL="0" indent="0">
              <a:buNone/>
            </a:pPr>
            <a:r>
              <a:rPr lang="en-GB" sz="2000" dirty="0" smtClean="0"/>
              <a:t> </a:t>
            </a:r>
            <a:r>
              <a:rPr lang="en-GB" sz="2000" dirty="0"/>
              <a:t>(</a:t>
            </a:r>
            <a:r>
              <a:rPr lang="en-GB" sz="2000" dirty="0" err="1"/>
              <a:t>i</a:t>
            </a:r>
            <a:r>
              <a:rPr lang="en-GB" sz="2000" dirty="0"/>
              <a:t>) importance of story, </a:t>
            </a:r>
            <a:endParaRPr lang="en-GB" sz="2000" dirty="0" smtClean="0"/>
          </a:p>
          <a:p>
            <a:pPr marL="0" indent="0">
              <a:buNone/>
            </a:pPr>
            <a:r>
              <a:rPr lang="en-GB" sz="2000" dirty="0" smtClean="0"/>
              <a:t>(</a:t>
            </a:r>
            <a:r>
              <a:rPr lang="en-GB" sz="2000" dirty="0"/>
              <a:t>ii) extent to which the information can be verified</a:t>
            </a:r>
            <a:r>
              <a:rPr lang="en-GB" sz="2000" dirty="0" smtClean="0"/>
              <a:t>,</a:t>
            </a:r>
          </a:p>
          <a:p>
            <a:pPr marL="0" indent="0">
              <a:buNone/>
            </a:pPr>
            <a:r>
              <a:rPr lang="en-GB" sz="2000" dirty="0" smtClean="0"/>
              <a:t> </a:t>
            </a:r>
            <a:r>
              <a:rPr lang="en-GB" sz="2000" dirty="0"/>
              <a:t>(iii) level of intrusion</a:t>
            </a:r>
            <a:r>
              <a:rPr lang="en-GB" sz="2000" dirty="0" smtClean="0"/>
              <a:t>,</a:t>
            </a:r>
          </a:p>
          <a:p>
            <a:pPr marL="0" indent="0">
              <a:buNone/>
            </a:pPr>
            <a:r>
              <a:rPr lang="en-GB" sz="2000" dirty="0" smtClean="0"/>
              <a:t> </a:t>
            </a:r>
            <a:r>
              <a:rPr lang="en-GB" sz="2000" dirty="0"/>
              <a:t>(iv) potential impact upon data subject and third parties, </a:t>
            </a:r>
          </a:p>
          <a:p>
            <a:r>
              <a:rPr lang="en-GB" sz="2000" dirty="0"/>
              <a:t> </a:t>
            </a:r>
            <a:r>
              <a:rPr lang="en-GB" sz="2000" dirty="0" smtClean="0"/>
              <a:t>sensitive </a:t>
            </a:r>
            <a:r>
              <a:rPr lang="en-GB" sz="2000" dirty="0"/>
              <a:t>personal data, including an individual’s previous criminal convictions, </a:t>
            </a:r>
            <a:endParaRPr lang="en-GB" sz="2000" dirty="0" smtClean="0"/>
          </a:p>
          <a:p>
            <a:r>
              <a:rPr lang="en-GB" sz="2000" dirty="0" smtClean="0"/>
              <a:t>spent convictions</a:t>
            </a:r>
          </a:p>
          <a:p>
            <a:r>
              <a:rPr lang="en-GB" sz="2000" dirty="0" smtClean="0"/>
              <a:t>NT1 / NT2 </a:t>
            </a:r>
            <a:endParaRPr lang="en-US" sz="2000" dirty="0"/>
          </a:p>
        </p:txBody>
      </p:sp>
    </p:spTree>
    <p:extLst>
      <p:ext uri="{BB962C8B-B14F-4D97-AF65-F5344CB8AC3E}">
        <p14:creationId xmlns:p14="http://schemas.microsoft.com/office/powerpoint/2010/main" val="824663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FEC8757-F450-1347-A7C5-5ECF0D58F142}"/>
              </a:ext>
            </a:extLst>
          </p:cNvPr>
          <p:cNvSpPr>
            <a:spLocks noGrp="1"/>
          </p:cNvSpPr>
          <p:nvPr>
            <p:ph type="body" sz="quarter" idx="10"/>
          </p:nvPr>
        </p:nvSpPr>
        <p:spPr/>
        <p:txBody>
          <a:bodyPr/>
          <a:lstStyle/>
          <a:p>
            <a:r>
              <a:rPr lang="en-GB" dirty="0" smtClean="0"/>
              <a:t>Right to be Forgotten</a:t>
            </a:r>
            <a:endParaRPr lang="en-US" dirty="0"/>
          </a:p>
        </p:txBody>
      </p:sp>
      <p:pic>
        <p:nvPicPr>
          <p:cNvPr id="4" name="Picture 3">
            <a:extLst>
              <a:ext uri="{FF2B5EF4-FFF2-40B4-BE49-F238E27FC236}">
                <a16:creationId xmlns:a16="http://schemas.microsoft.com/office/drawing/2014/main" id="{1F89F35B-B241-5B49-B0AC-E60739AA0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pic>
        <p:nvPicPr>
          <p:cNvPr id="13" name="Picture 12">
            <a:extLst>
              <a:ext uri="{FF2B5EF4-FFF2-40B4-BE49-F238E27FC236}">
                <a16:creationId xmlns:a16="http://schemas.microsoft.com/office/drawing/2014/main" id="{3C5EC8EA-5145-B442-BE07-F50FDA475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300" y="133350"/>
            <a:ext cx="324000" cy="324000"/>
          </a:xfrm>
          <a:prstGeom prst="rect">
            <a:avLst/>
          </a:prstGeom>
        </p:spPr>
      </p:pic>
      <p:pic>
        <p:nvPicPr>
          <p:cNvPr id="15" name="Picture 14">
            <a:extLst>
              <a:ext uri="{FF2B5EF4-FFF2-40B4-BE49-F238E27FC236}">
                <a16:creationId xmlns:a16="http://schemas.microsoft.com/office/drawing/2014/main" id="{94BC5FEA-E6DE-674C-9BF1-9700ACED0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400" y="4658400"/>
            <a:ext cx="1014827" cy="353210"/>
          </a:xfrm>
          <a:prstGeom prst="rect">
            <a:avLst/>
          </a:prstGeom>
        </p:spPr>
      </p:pic>
      <p:pic>
        <p:nvPicPr>
          <p:cNvPr id="9" name="Picture Placeholder 8"/>
          <p:cNvPicPr>
            <a:picLocks noGrp="1" noChangeAspect="1"/>
          </p:cNvPicPr>
          <p:nvPr>
            <p:ph type="pic" sz="quarter" idx="13"/>
          </p:nvPr>
        </p:nvPicPr>
        <p:blipFill>
          <a:blip r:embed="rId4"/>
          <a:srcRect l="-49244" r="-49244"/>
          <a:stretch>
            <a:fillRect/>
          </a:stretch>
        </p:blipFill>
        <p:spPr>
          <a:xfrm>
            <a:off x="1524000" y="0"/>
            <a:ext cx="6115051" cy="5143500"/>
          </a:xfrm>
          <a:prstGeom prst="rect">
            <a:avLst/>
          </a:prstGeom>
        </p:spPr>
      </p:pic>
      <p:pic>
        <p:nvPicPr>
          <p:cNvPr id="10" name="Picture Placeholder 8"/>
          <p:cNvPicPr>
            <a:picLocks noChangeAspect="1"/>
          </p:cNvPicPr>
          <p:nvPr/>
        </p:nvPicPr>
        <p:blipFill>
          <a:blip r:embed="rId4"/>
          <a:srcRect l="-49244" r="-49244"/>
          <a:stretch>
            <a:fillRect/>
          </a:stretch>
        </p:blipFill>
        <p:spPr>
          <a:xfrm>
            <a:off x="4724400" y="0"/>
            <a:ext cx="6115051" cy="5143500"/>
          </a:xfrm>
          <a:prstGeom prst="rect">
            <a:avLst/>
          </a:prstGeom>
        </p:spPr>
      </p:pic>
    </p:spTree>
    <p:extLst>
      <p:ext uri="{BB962C8B-B14F-4D97-AF65-F5344CB8AC3E}">
        <p14:creationId xmlns:p14="http://schemas.microsoft.com/office/powerpoint/2010/main" val="1071206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5. Homogenising of claims</a:t>
            </a:r>
            <a:endParaRPr lang="en-US" dirty="0"/>
          </a:p>
        </p:txBody>
      </p:sp>
    </p:spTree>
    <p:extLst>
      <p:ext uri="{BB962C8B-B14F-4D97-AF65-F5344CB8AC3E}">
        <p14:creationId xmlns:p14="http://schemas.microsoft.com/office/powerpoint/2010/main" val="3711606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87474"/>
            <a:ext cx="8784976" cy="468052"/>
          </a:xfrm>
        </p:spPr>
        <p:txBody>
          <a:bodyPr/>
          <a:lstStyle/>
          <a:p>
            <a:r>
              <a:rPr lang="en-US" dirty="0" smtClean="0"/>
              <a:t>Homogenising </a:t>
            </a:r>
            <a:r>
              <a:rPr lang="en-US" dirty="0"/>
              <a:t>of </a:t>
            </a:r>
            <a:r>
              <a:rPr lang="en-US" dirty="0" smtClean="0"/>
              <a:t>claims (1) </a:t>
            </a:r>
            <a:endParaRPr lang="en-US" dirty="0"/>
          </a:p>
        </p:txBody>
      </p:sp>
      <p:sp>
        <p:nvSpPr>
          <p:cNvPr id="7" name="Content Placeholder 6"/>
          <p:cNvSpPr>
            <a:spLocks noGrp="1"/>
          </p:cNvSpPr>
          <p:nvPr>
            <p:ph idx="1"/>
          </p:nvPr>
        </p:nvSpPr>
        <p:spPr>
          <a:xfrm>
            <a:off x="179512" y="573528"/>
            <a:ext cx="8784976" cy="4446494"/>
          </a:xfrm>
        </p:spPr>
        <p:txBody>
          <a:bodyPr/>
          <a:lstStyle/>
          <a:p>
            <a:pPr marL="0" indent="0">
              <a:buNone/>
            </a:pPr>
            <a:r>
              <a:rPr lang="en-US" sz="2400" b="1" dirty="0" smtClean="0"/>
              <a:t>The </a:t>
            </a:r>
            <a:r>
              <a:rPr lang="en-US" sz="2400" b="1" dirty="0"/>
              <a:t>shift from defamation to privacy – Europe </a:t>
            </a:r>
            <a:endParaRPr lang="en-US" sz="2400" b="1" dirty="0" smtClean="0"/>
          </a:p>
          <a:p>
            <a:pPr lvl="1"/>
            <a:r>
              <a:rPr lang="en-US" sz="2400" dirty="0"/>
              <a:t>Art. 10 (defamation) cases </a:t>
            </a:r>
            <a:r>
              <a:rPr lang="en-US" sz="2400" dirty="0" smtClean="0"/>
              <a:t>such as </a:t>
            </a:r>
            <a:r>
              <a:rPr lang="en-GB" sz="2400" i="1" dirty="0" err="1" smtClean="0"/>
              <a:t>Cumpana</a:t>
            </a:r>
            <a:r>
              <a:rPr lang="en-GB" sz="2400" i="1" dirty="0" smtClean="0"/>
              <a:t> </a:t>
            </a:r>
            <a:r>
              <a:rPr lang="en-GB" sz="2400" i="1" dirty="0"/>
              <a:t>v Romania</a:t>
            </a:r>
            <a:r>
              <a:rPr lang="en-GB" sz="2400" dirty="0"/>
              <a:t> (2004</a:t>
            </a:r>
            <a:r>
              <a:rPr lang="en-GB" sz="2400" dirty="0" smtClean="0"/>
              <a:t>),</a:t>
            </a:r>
            <a:r>
              <a:rPr lang="en-GB" sz="2400" dirty="0"/>
              <a:t> </a:t>
            </a:r>
            <a:r>
              <a:rPr lang="en-GB" sz="2400" i="1" dirty="0" err="1"/>
              <a:t>Chauvy</a:t>
            </a:r>
            <a:r>
              <a:rPr lang="en-GB" sz="2400" i="1" dirty="0"/>
              <a:t> v France </a:t>
            </a:r>
            <a:r>
              <a:rPr lang="en-GB" sz="2400" dirty="0"/>
              <a:t>(2004</a:t>
            </a:r>
            <a:r>
              <a:rPr lang="en-GB" sz="2400" dirty="0" smtClean="0"/>
              <a:t>),</a:t>
            </a:r>
            <a:r>
              <a:rPr lang="en-GB" sz="2400" i="1" dirty="0" smtClean="0"/>
              <a:t> </a:t>
            </a:r>
            <a:r>
              <a:rPr lang="en-GB" sz="2400" i="1" dirty="0"/>
              <a:t>White v Sweden </a:t>
            </a:r>
            <a:r>
              <a:rPr lang="en-GB" sz="2400" dirty="0" smtClean="0"/>
              <a:t>(2006), </a:t>
            </a:r>
            <a:r>
              <a:rPr lang="en-GB" sz="2400" i="1" dirty="0" err="1"/>
              <a:t>Petrina</a:t>
            </a:r>
            <a:r>
              <a:rPr lang="en-GB" sz="2400" i="1" dirty="0"/>
              <a:t> v Romania (2008</a:t>
            </a:r>
            <a:r>
              <a:rPr lang="en-GB" sz="2400" i="1" dirty="0" smtClean="0"/>
              <a:t>), </a:t>
            </a:r>
            <a:r>
              <a:rPr lang="en-GB" sz="2400" i="1" u="sng" dirty="0" err="1" smtClean="0"/>
              <a:t>Karakó</a:t>
            </a:r>
            <a:r>
              <a:rPr lang="en-GB" sz="2400" i="1" u="sng" dirty="0" smtClean="0"/>
              <a:t> </a:t>
            </a:r>
            <a:r>
              <a:rPr lang="en-GB" sz="2400" i="1" u="sng" dirty="0"/>
              <a:t>v. Hungary</a:t>
            </a:r>
            <a:r>
              <a:rPr lang="en-GB" sz="2400" i="1" dirty="0"/>
              <a:t> </a:t>
            </a:r>
            <a:r>
              <a:rPr lang="en-GB" sz="2400" dirty="0" smtClean="0"/>
              <a:t>(2009</a:t>
            </a:r>
            <a:r>
              <a:rPr lang="en-GB" sz="2400" dirty="0"/>
              <a:t>), </a:t>
            </a:r>
            <a:r>
              <a:rPr lang="en-US" sz="2400" i="1" dirty="0" err="1"/>
              <a:t>Polanco</a:t>
            </a:r>
            <a:r>
              <a:rPr lang="en-US" sz="2400" i="1" dirty="0"/>
              <a:t> Torres and </a:t>
            </a:r>
            <a:r>
              <a:rPr lang="en-US" sz="2400" i="1" dirty="0" err="1"/>
              <a:t>Movilla</a:t>
            </a:r>
            <a:r>
              <a:rPr lang="en-US" sz="2400" i="1" dirty="0"/>
              <a:t> </a:t>
            </a:r>
            <a:r>
              <a:rPr lang="en-US" sz="2400" i="1" dirty="0" err="1"/>
              <a:t>Polanco</a:t>
            </a:r>
            <a:r>
              <a:rPr lang="en-US" sz="2400" i="1" dirty="0"/>
              <a:t> v. Spain, </a:t>
            </a:r>
            <a:r>
              <a:rPr lang="en-US" sz="2400" dirty="0"/>
              <a:t>2010</a:t>
            </a:r>
            <a:r>
              <a:rPr lang="en-GB" sz="2400" dirty="0"/>
              <a:t>; </a:t>
            </a:r>
            <a:r>
              <a:rPr lang="en-US" sz="2400" dirty="0" smtClean="0"/>
              <a:t>Art</a:t>
            </a:r>
            <a:r>
              <a:rPr lang="en-US" sz="2400" dirty="0"/>
              <a:t>. 8 case of </a:t>
            </a:r>
            <a:r>
              <a:rPr lang="en-US" sz="2400" i="1" dirty="0"/>
              <a:t>Pfeifer v. Austria</a:t>
            </a:r>
            <a:r>
              <a:rPr lang="en-US" sz="2400" dirty="0"/>
              <a:t>, </a:t>
            </a:r>
            <a:r>
              <a:rPr lang="en-US" sz="2400" dirty="0" smtClean="0"/>
              <a:t>(2007)</a:t>
            </a:r>
          </a:p>
          <a:p>
            <a:pPr marL="415869" lvl="2" indent="0">
              <a:buNone/>
            </a:pPr>
            <a:r>
              <a:rPr lang="en-GB" sz="2400" i="1" dirty="0" smtClean="0"/>
              <a:t>The </a:t>
            </a:r>
            <a:r>
              <a:rPr lang="en-GB" sz="2400" i="1" dirty="0"/>
              <a:t>Court considers that a person’s reputation, even if that person is criticised in the context of a public debate, forms part of his or her personal identity and psychological integrity and therefore also falls within the scope of his or her “private life”</a:t>
            </a:r>
            <a:r>
              <a:rPr lang="en-GB" sz="2400" i="1" dirty="0" smtClean="0"/>
              <a:t>.  </a:t>
            </a:r>
            <a:r>
              <a:rPr lang="en-GB" sz="2400" i="1" dirty="0"/>
              <a:t>Article 8 therefore applies.”</a:t>
            </a:r>
          </a:p>
          <a:p>
            <a:r>
              <a:rPr lang="en-US" sz="2400" dirty="0" smtClean="0"/>
              <a:t>the </a:t>
            </a:r>
            <a:r>
              <a:rPr lang="en-US" sz="2400" dirty="0"/>
              <a:t>right to protection of reputation </a:t>
            </a:r>
            <a:r>
              <a:rPr lang="en-US" sz="2400" dirty="0" smtClean="0"/>
              <a:t>now established </a:t>
            </a:r>
            <a:r>
              <a:rPr lang="en-US" sz="2400" dirty="0"/>
              <a:t>as a Convention right under art. 8 </a:t>
            </a:r>
            <a:r>
              <a:rPr lang="en-US" sz="2400" dirty="0" smtClean="0"/>
              <a:t>ECHR</a:t>
            </a:r>
          </a:p>
          <a:p>
            <a:endParaRPr lang="en-GB" sz="1600" dirty="0"/>
          </a:p>
          <a:p>
            <a:endParaRPr lang="en-GB" sz="1600" dirty="0"/>
          </a:p>
          <a:p>
            <a:endParaRPr lang="en-US" dirty="0"/>
          </a:p>
        </p:txBody>
      </p:sp>
    </p:spTree>
    <p:extLst>
      <p:ext uri="{BB962C8B-B14F-4D97-AF65-F5344CB8AC3E}">
        <p14:creationId xmlns:p14="http://schemas.microsoft.com/office/powerpoint/2010/main" val="11925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ABF59-96F2-8344-9DEC-0CF28AA76E43}"/>
              </a:ext>
            </a:extLst>
          </p:cNvPr>
          <p:cNvSpPr>
            <a:spLocks noGrp="1"/>
          </p:cNvSpPr>
          <p:nvPr>
            <p:ph type="body" sz="quarter" idx="10"/>
          </p:nvPr>
        </p:nvSpPr>
        <p:spPr>
          <a:xfrm>
            <a:off x="1752600" y="2190750"/>
            <a:ext cx="6223000" cy="596726"/>
          </a:xfrm>
        </p:spPr>
        <p:txBody>
          <a:bodyPr/>
          <a:lstStyle/>
          <a:p>
            <a:r>
              <a:rPr lang="en-US" i="1" dirty="0"/>
              <a:t>1. Regulation </a:t>
            </a:r>
          </a:p>
          <a:p>
            <a:endParaRPr lang="en-US" dirty="0"/>
          </a:p>
        </p:txBody>
      </p:sp>
    </p:spTree>
    <p:extLst>
      <p:ext uri="{BB962C8B-B14F-4D97-AF65-F5344CB8AC3E}">
        <p14:creationId xmlns:p14="http://schemas.microsoft.com/office/powerpoint/2010/main" val="839161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8052"/>
          </a:xfrm>
        </p:spPr>
        <p:txBody>
          <a:bodyPr/>
          <a:lstStyle/>
          <a:p>
            <a:r>
              <a:rPr lang="en-US" dirty="0" smtClean="0"/>
              <a:t>Homogenising </a:t>
            </a:r>
            <a:r>
              <a:rPr lang="en-US" dirty="0"/>
              <a:t>of claims </a:t>
            </a:r>
            <a:r>
              <a:rPr lang="en-US" dirty="0" smtClean="0"/>
              <a:t>(2) </a:t>
            </a:r>
            <a:endParaRPr lang="en-US" dirty="0"/>
          </a:p>
        </p:txBody>
      </p:sp>
      <p:sp>
        <p:nvSpPr>
          <p:cNvPr id="3" name="Content Placeholder 2"/>
          <p:cNvSpPr>
            <a:spLocks noGrp="1"/>
          </p:cNvSpPr>
          <p:nvPr>
            <p:ph idx="1"/>
          </p:nvPr>
        </p:nvSpPr>
        <p:spPr>
          <a:xfrm>
            <a:off x="179512" y="573528"/>
            <a:ext cx="8784976" cy="4302477"/>
          </a:xfrm>
        </p:spPr>
        <p:txBody>
          <a:bodyPr/>
          <a:lstStyle/>
          <a:p>
            <a:r>
              <a:rPr lang="en-GB" sz="2000" dirty="0"/>
              <a:t>Shift from a balance between</a:t>
            </a:r>
            <a:r>
              <a:rPr lang="en-US" sz="2000" i="1" dirty="0"/>
              <a:t> </a:t>
            </a:r>
            <a:r>
              <a:rPr lang="en-US" sz="2000" dirty="0"/>
              <a:t>Art 10 (1) v 10 (2) (where </a:t>
            </a:r>
            <a:r>
              <a:rPr lang="en-GB" sz="2000" dirty="0"/>
              <a:t>“reputation” was a “legitimate aim”) </a:t>
            </a:r>
            <a:r>
              <a:rPr lang="en-US" sz="2000" dirty="0"/>
              <a:t>to a balance between Art 10 and Art 8 – </a:t>
            </a:r>
            <a:r>
              <a:rPr lang="en-US" sz="2000" dirty="0" err="1"/>
              <a:t>ie</a:t>
            </a:r>
            <a:r>
              <a:rPr lang="en-US" sz="2000" dirty="0"/>
              <a:t> between 2 competing Convention  rights </a:t>
            </a:r>
          </a:p>
          <a:p>
            <a:r>
              <a:rPr lang="en-GB" sz="2000" dirty="0"/>
              <a:t>Further, </a:t>
            </a:r>
            <a:r>
              <a:rPr lang="en-GB" sz="2000" dirty="0" err="1"/>
              <a:t>ECtHR</a:t>
            </a:r>
            <a:r>
              <a:rPr lang="en-GB" sz="2000" dirty="0"/>
              <a:t> now using criteria designed to strike a balance between Articles 8 and 10  in reputational privacy cases – </a:t>
            </a:r>
            <a:r>
              <a:rPr lang="en-GB" sz="2000" dirty="0" err="1"/>
              <a:t>eg</a:t>
            </a:r>
            <a:r>
              <a:rPr lang="en-GB" sz="2000" dirty="0"/>
              <a:t> the criteria set out by the Grand Chamber in </a:t>
            </a:r>
            <a:r>
              <a:rPr lang="en-GB" sz="2000" i="1" dirty="0"/>
              <a:t>Axel Springer v Germany </a:t>
            </a:r>
            <a:r>
              <a:rPr lang="en-GB" sz="2000" u="sng" dirty="0"/>
              <a:t>[2012] ECHR 227,</a:t>
            </a:r>
            <a:r>
              <a:rPr lang="en-GB" sz="2000" dirty="0"/>
              <a:t>[89] to [95], and </a:t>
            </a:r>
            <a:r>
              <a:rPr lang="en-GB" sz="2000" i="1" dirty="0"/>
              <a:t>Von Hannover v. Germany (No. 2)</a:t>
            </a:r>
            <a:r>
              <a:rPr lang="en-GB" sz="2000" dirty="0"/>
              <a:t> </a:t>
            </a:r>
            <a:r>
              <a:rPr lang="en-GB" sz="2000" u="sng" dirty="0"/>
              <a:t>[2012] ECHR 228</a:t>
            </a:r>
            <a:r>
              <a:rPr lang="en-GB" sz="2000" dirty="0"/>
              <a:t>, [108] to [113] in defamation cases – </a:t>
            </a:r>
            <a:r>
              <a:rPr lang="en-GB" sz="2000" dirty="0" err="1"/>
              <a:t>ie</a:t>
            </a:r>
            <a:r>
              <a:rPr lang="en-GB" sz="2000" dirty="0"/>
              <a:t> away from the traditional Art 10 (1) v 10 (2) approach</a:t>
            </a:r>
          </a:p>
          <a:p>
            <a:r>
              <a:rPr lang="en-GB" sz="2000" dirty="0"/>
              <a:t>Movement away from focussing on truth</a:t>
            </a:r>
          </a:p>
          <a:p>
            <a:r>
              <a:rPr lang="en-GB" sz="2000" dirty="0"/>
              <a:t> Axel criteria not well-suited to balancing reputation and freedom of expression where the claim is for defamation: for example where issues relate to truth as questions as to how the information was obtained and how well known C is have no obvious relevance.</a:t>
            </a:r>
          </a:p>
          <a:p>
            <a:endParaRPr lang="en-US" dirty="0"/>
          </a:p>
        </p:txBody>
      </p:sp>
    </p:spTree>
    <p:extLst>
      <p:ext uri="{BB962C8B-B14F-4D97-AF65-F5344CB8AC3E}">
        <p14:creationId xmlns:p14="http://schemas.microsoft.com/office/powerpoint/2010/main" val="782394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612068"/>
          </a:xfrm>
        </p:spPr>
        <p:txBody>
          <a:bodyPr/>
          <a:lstStyle/>
          <a:p>
            <a:r>
              <a:rPr lang="en-US" dirty="0"/>
              <a:t>Homogenising of claims </a:t>
            </a:r>
            <a:r>
              <a:rPr lang="en-US" dirty="0" smtClean="0"/>
              <a:t>(3) </a:t>
            </a:r>
            <a:endParaRPr lang="en-US" dirty="0"/>
          </a:p>
        </p:txBody>
      </p:sp>
      <p:sp>
        <p:nvSpPr>
          <p:cNvPr id="3" name="Content Placeholder 2"/>
          <p:cNvSpPr>
            <a:spLocks noGrp="1"/>
          </p:cNvSpPr>
          <p:nvPr>
            <p:ph idx="1"/>
          </p:nvPr>
        </p:nvSpPr>
        <p:spPr>
          <a:xfrm>
            <a:off x="179512" y="627535"/>
            <a:ext cx="8784976" cy="4320480"/>
          </a:xfrm>
        </p:spPr>
        <p:txBody>
          <a:bodyPr/>
          <a:lstStyle/>
          <a:p>
            <a:pPr>
              <a:lnSpc>
                <a:spcPct val="100000"/>
              </a:lnSpc>
              <a:spcAft>
                <a:spcPts val="0"/>
              </a:spcAft>
            </a:pPr>
            <a:r>
              <a:rPr lang="en-GB" sz="2000" i="1" dirty="0"/>
              <a:t>Re S (A Child)</a:t>
            </a:r>
            <a:r>
              <a:rPr lang="en-GB" sz="2000" dirty="0"/>
              <a:t> [2005] 1 AC 593 HL at [17]: in a case where Articles 8 and 10 both require to be considered </a:t>
            </a:r>
          </a:p>
          <a:p>
            <a:pPr marL="207935" lvl="1" indent="0">
              <a:lnSpc>
                <a:spcPct val="100000"/>
              </a:lnSpc>
              <a:spcAft>
                <a:spcPts val="0"/>
              </a:spcAft>
              <a:buNone/>
            </a:pPr>
            <a:r>
              <a:rPr lang="en-GB" sz="2000" i="1" dirty="0" smtClean="0"/>
              <a:t>“</a:t>
            </a:r>
            <a:r>
              <a:rPr lang="en-GB" sz="2000" i="1" dirty="0"/>
              <a:t>First, neither article has as such precedence over the other. Secondly, where the values under the two articles are in conflict, an intense focus on the comparative importance of the specific rights being claimed in the individual case is necessary. Thirdly, the justifications for interfering with or restricting each right must be taken into account. Finally, the proportionality test must be applied to each. For convenience I will call this the ultimate balancing test. This is how I will approach the present case.”</a:t>
            </a:r>
          </a:p>
          <a:p>
            <a:r>
              <a:rPr lang="en-GB" sz="2000" dirty="0"/>
              <a:t> </a:t>
            </a:r>
            <a:r>
              <a:rPr lang="en-GB" sz="2000" i="1" dirty="0"/>
              <a:t>P v </a:t>
            </a:r>
            <a:r>
              <a:rPr lang="en-GB" sz="2000" i="1" dirty="0" smtClean="0"/>
              <a:t>Quigley</a:t>
            </a:r>
            <a:r>
              <a:rPr lang="en-GB" sz="2000" i="1" dirty="0"/>
              <a:t> </a:t>
            </a:r>
            <a:r>
              <a:rPr lang="en-GB" sz="2000" dirty="0"/>
              <a:t>(2008); </a:t>
            </a:r>
            <a:endParaRPr lang="en-GB" sz="2000" dirty="0" smtClean="0"/>
          </a:p>
          <a:p>
            <a:r>
              <a:rPr lang="en-GB" sz="2000" dirty="0" smtClean="0"/>
              <a:t>T</a:t>
            </a:r>
            <a:r>
              <a:rPr lang="en-GB" sz="2000" i="1" dirty="0" smtClean="0"/>
              <a:t>erry </a:t>
            </a:r>
            <a:r>
              <a:rPr lang="en-GB" sz="2000" i="1" dirty="0"/>
              <a:t>v Persons Unknown </a:t>
            </a:r>
            <a:r>
              <a:rPr lang="en-GB" sz="2000" dirty="0"/>
              <a:t>(2010) identified 4 classes of case where was a possible overlap between privacy &amp; </a:t>
            </a:r>
            <a:r>
              <a:rPr lang="en-GB" sz="2000" dirty="0" smtClean="0"/>
              <a:t>defamation</a:t>
            </a:r>
            <a:endParaRPr lang="en-GB" sz="2000" dirty="0"/>
          </a:p>
          <a:p>
            <a:endParaRPr lang="en-GB" sz="2000" dirty="0"/>
          </a:p>
          <a:p>
            <a:endParaRPr lang="en-US" dirty="0"/>
          </a:p>
        </p:txBody>
      </p:sp>
    </p:spTree>
    <p:extLst>
      <p:ext uri="{BB962C8B-B14F-4D97-AF65-F5344CB8AC3E}">
        <p14:creationId xmlns:p14="http://schemas.microsoft.com/office/powerpoint/2010/main" val="1433127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8052"/>
          </a:xfrm>
        </p:spPr>
        <p:txBody>
          <a:bodyPr/>
          <a:lstStyle/>
          <a:p>
            <a:r>
              <a:rPr lang="en-US" dirty="0"/>
              <a:t>Homogenising of claims </a:t>
            </a:r>
            <a:r>
              <a:rPr lang="en-US" dirty="0" smtClean="0"/>
              <a:t>(4) </a:t>
            </a:r>
            <a:endParaRPr lang="en-US" dirty="0"/>
          </a:p>
        </p:txBody>
      </p:sp>
      <p:sp>
        <p:nvSpPr>
          <p:cNvPr id="3" name="Content Placeholder 2"/>
          <p:cNvSpPr>
            <a:spLocks noGrp="1"/>
          </p:cNvSpPr>
          <p:nvPr>
            <p:ph idx="1"/>
          </p:nvPr>
        </p:nvSpPr>
        <p:spPr>
          <a:xfrm>
            <a:off x="179512" y="573529"/>
            <a:ext cx="8784976" cy="4446494"/>
          </a:xfrm>
        </p:spPr>
        <p:txBody>
          <a:bodyPr/>
          <a:lstStyle/>
          <a:p>
            <a:pPr>
              <a:lnSpc>
                <a:spcPct val="100000"/>
              </a:lnSpc>
              <a:spcAft>
                <a:spcPts val="0"/>
              </a:spcAft>
            </a:pPr>
            <a:r>
              <a:rPr lang="en-GB" sz="1600" dirty="0" smtClean="0"/>
              <a:t>4 </a:t>
            </a:r>
            <a:r>
              <a:rPr lang="en-GB" sz="1600" dirty="0"/>
              <a:t>classes of case where </a:t>
            </a:r>
            <a:r>
              <a:rPr lang="en-GB" sz="1600" dirty="0" smtClean="0"/>
              <a:t>was a possible overlap between privacy </a:t>
            </a:r>
            <a:r>
              <a:rPr lang="en-GB" sz="1600" dirty="0"/>
              <a:t>&amp; defamation </a:t>
            </a:r>
            <a:r>
              <a:rPr lang="en-GB" sz="1600" dirty="0" smtClean="0"/>
              <a:t>:</a:t>
            </a:r>
          </a:p>
          <a:p>
            <a:pPr marL="550835" lvl="1" indent="-342900">
              <a:lnSpc>
                <a:spcPct val="100000"/>
              </a:lnSpc>
              <a:spcAft>
                <a:spcPts val="0"/>
              </a:spcAft>
              <a:buFont typeface="+mj-lt"/>
              <a:buAutoNum type="arabicPeriod"/>
            </a:pPr>
            <a:r>
              <a:rPr lang="en-GB" sz="1600" dirty="0" smtClean="0"/>
              <a:t>(no overlap) - information is not defamatory </a:t>
            </a:r>
            <a:r>
              <a:rPr lang="en-GB" sz="1600" dirty="0"/>
              <a:t>(</a:t>
            </a:r>
            <a:r>
              <a:rPr lang="en-GB" sz="1600" dirty="0" err="1"/>
              <a:t>eg</a:t>
            </a:r>
            <a:r>
              <a:rPr lang="en-GB" sz="1600" dirty="0"/>
              <a:t> Douglas v Hello!, </a:t>
            </a:r>
            <a:r>
              <a:rPr lang="en-GB" sz="1600" dirty="0" smtClean="0"/>
              <a:t>Murray) - law </a:t>
            </a:r>
            <a:r>
              <a:rPr lang="en-GB" sz="1600" dirty="0"/>
              <a:t>of confidence, privacy and harassment </a:t>
            </a:r>
            <a:r>
              <a:rPr lang="en-GB" sz="1600" dirty="0" smtClean="0"/>
              <a:t>likely </a:t>
            </a:r>
            <a:r>
              <a:rPr lang="en-GB" sz="1600" dirty="0"/>
              <a:t>to govern such cases</a:t>
            </a:r>
            <a:r>
              <a:rPr lang="en-GB" sz="1600" dirty="0" smtClean="0"/>
              <a:t>.</a:t>
            </a:r>
          </a:p>
          <a:p>
            <a:pPr marL="550835" lvl="1" indent="-342900">
              <a:lnSpc>
                <a:spcPct val="100000"/>
              </a:lnSpc>
              <a:spcAft>
                <a:spcPts val="0"/>
              </a:spcAft>
              <a:buFont typeface="+mj-lt"/>
              <a:buAutoNum type="arabicPeriod"/>
            </a:pPr>
            <a:r>
              <a:rPr lang="en-GB" sz="1600" dirty="0" smtClean="0"/>
              <a:t>(overlap</a:t>
            </a:r>
            <a:r>
              <a:rPr lang="en-GB" sz="1600" dirty="0"/>
              <a:t>, but where </a:t>
            </a:r>
            <a:r>
              <a:rPr lang="en-GB" sz="1600" dirty="0" smtClean="0"/>
              <a:t>unlikely </a:t>
            </a:r>
            <a:r>
              <a:rPr lang="en-GB" sz="1600" dirty="0"/>
              <a:t>that </a:t>
            </a:r>
            <a:r>
              <a:rPr lang="en-GB" sz="1600" dirty="0" smtClean="0"/>
              <a:t>protection </a:t>
            </a:r>
            <a:r>
              <a:rPr lang="en-GB" sz="1600" dirty="0"/>
              <a:t>of reputation is the nub of the </a:t>
            </a:r>
            <a:r>
              <a:rPr lang="en-GB" sz="1600" dirty="0" smtClean="0"/>
              <a:t>claim) -  cases which </a:t>
            </a:r>
            <a:r>
              <a:rPr lang="en-GB" sz="1600" dirty="0" err="1" smtClean="0"/>
              <a:t>didn</a:t>
            </a:r>
            <a:r>
              <a:rPr lang="fr-FR" sz="1600" dirty="0" smtClean="0"/>
              <a:t>’</a:t>
            </a:r>
            <a:r>
              <a:rPr lang="en-GB" sz="1600" dirty="0" smtClean="0"/>
              <a:t>t really fit under defamation but had been placed there historically </a:t>
            </a:r>
            <a:r>
              <a:rPr lang="en-GB" sz="1600" dirty="0" err="1" smtClean="0"/>
              <a:t>eg</a:t>
            </a:r>
            <a:r>
              <a:rPr lang="en-GB" sz="1600" dirty="0" smtClean="0"/>
              <a:t>  involuntary matters such as disease</a:t>
            </a:r>
          </a:p>
          <a:p>
            <a:pPr marL="550835" lvl="1" indent="-342900">
              <a:lnSpc>
                <a:spcPct val="100000"/>
              </a:lnSpc>
              <a:spcAft>
                <a:spcPts val="0"/>
              </a:spcAft>
              <a:buFont typeface="+mj-lt"/>
              <a:buAutoNum type="arabicPeriod"/>
            </a:pPr>
            <a:r>
              <a:rPr lang="en-GB" sz="1600" dirty="0" smtClean="0"/>
              <a:t>(overlap</a:t>
            </a:r>
            <a:r>
              <a:rPr lang="en-GB" sz="1600" dirty="0"/>
              <a:t>, but no </a:t>
            </a:r>
            <a:r>
              <a:rPr lang="en-GB" sz="1600" dirty="0" smtClean="0"/>
              <a:t>inconsistency) - cases </a:t>
            </a:r>
            <a:r>
              <a:rPr lang="en-GB" sz="1600" dirty="0"/>
              <a:t>where the information relates to conduct which is voluntary, and alleged to be seriously unlawful, even if it is personal (</a:t>
            </a:r>
            <a:r>
              <a:rPr lang="en-GB" sz="1600" dirty="0" err="1"/>
              <a:t>eg</a:t>
            </a:r>
            <a:r>
              <a:rPr lang="en-GB" sz="1600" dirty="0"/>
              <a:t> sexual or financial). </a:t>
            </a:r>
            <a:endParaRPr lang="en-GB" sz="1600" dirty="0" smtClean="0"/>
          </a:p>
          <a:p>
            <a:pPr marL="550835" lvl="1" indent="-342900">
              <a:lnSpc>
                <a:spcPct val="100000"/>
              </a:lnSpc>
              <a:spcAft>
                <a:spcPts val="0"/>
              </a:spcAft>
              <a:buFont typeface="+mj-lt"/>
              <a:buAutoNum type="arabicPeriod"/>
            </a:pPr>
            <a:r>
              <a:rPr lang="en-GB" sz="1600" dirty="0" smtClean="0"/>
              <a:t>(overlap, which is problematic) – cases where C complains about information </a:t>
            </a:r>
            <a:r>
              <a:rPr lang="en-GB" sz="1600" dirty="0"/>
              <a:t>that </a:t>
            </a:r>
            <a:r>
              <a:rPr lang="en-GB" sz="1600" dirty="0" smtClean="0"/>
              <a:t>is both </a:t>
            </a:r>
            <a:r>
              <a:rPr lang="en-GB" sz="1600" dirty="0"/>
              <a:t>private </a:t>
            </a:r>
            <a:r>
              <a:rPr lang="en-GB" sz="1600" dirty="0" smtClean="0"/>
              <a:t>&amp;  </a:t>
            </a:r>
            <a:r>
              <a:rPr lang="en-GB" sz="1600" dirty="0"/>
              <a:t>discreditable but says it is </a:t>
            </a:r>
            <a:r>
              <a:rPr lang="en-GB" sz="1600" dirty="0" smtClean="0"/>
              <a:t>false; (if allegedly false </a:t>
            </a:r>
            <a:r>
              <a:rPr lang="en-GB" sz="1600" dirty="0"/>
              <a:t>defamatory information </a:t>
            </a:r>
            <a:r>
              <a:rPr lang="en-GB" sz="1600" dirty="0" smtClean="0"/>
              <a:t>is published, a </a:t>
            </a:r>
            <a:r>
              <a:rPr lang="en-GB" sz="1600" dirty="0"/>
              <a:t>D </a:t>
            </a:r>
            <a:r>
              <a:rPr lang="en-GB" sz="1600" dirty="0" smtClean="0"/>
              <a:t>has a </a:t>
            </a:r>
            <a:r>
              <a:rPr lang="en-GB" sz="1600" dirty="0"/>
              <a:t>complete defence of </a:t>
            </a:r>
            <a:r>
              <a:rPr lang="en-GB" sz="1600" dirty="0" smtClean="0"/>
              <a:t>truth &amp; no need to </a:t>
            </a:r>
            <a:r>
              <a:rPr lang="en-GB" sz="1600" dirty="0"/>
              <a:t>establish any </a:t>
            </a:r>
            <a:r>
              <a:rPr lang="en-GB" sz="1600" dirty="0" smtClean="0"/>
              <a:t>PI (unless is a s 4 DA 2013 case); but if C sues only as a misuse </a:t>
            </a:r>
            <a:r>
              <a:rPr lang="en-GB" sz="1600" dirty="0"/>
              <a:t>of private information, </a:t>
            </a:r>
            <a:r>
              <a:rPr lang="en-GB" sz="1600" dirty="0" smtClean="0"/>
              <a:t>D cannot </a:t>
            </a:r>
            <a:r>
              <a:rPr lang="en-GB" sz="1600" dirty="0"/>
              <a:t>succeed unless he establishes </a:t>
            </a:r>
            <a:r>
              <a:rPr lang="en-GB" sz="1600" dirty="0" smtClean="0"/>
              <a:t>PI </a:t>
            </a:r>
            <a:endParaRPr lang="en-GB" sz="1600" dirty="0"/>
          </a:p>
          <a:p>
            <a:r>
              <a:rPr lang="en-GB" sz="1600" dirty="0"/>
              <a:t> </a:t>
            </a:r>
            <a:r>
              <a:rPr lang="en-GB" sz="1600" dirty="0" smtClean="0"/>
              <a:t>arriving at a place where </a:t>
            </a:r>
            <a:r>
              <a:rPr lang="en-GB" sz="1600" dirty="0"/>
              <a:t>even in defamation, and even where truth is a defence, if a C sues in privacy, the only issue becomes whether what was published “was for the benefit of the community that the words should be spoken”.</a:t>
            </a:r>
          </a:p>
          <a:p>
            <a:pPr marL="550835" lvl="1" indent="-342900">
              <a:lnSpc>
                <a:spcPct val="100000"/>
              </a:lnSpc>
              <a:spcAft>
                <a:spcPts val="0"/>
              </a:spcAft>
              <a:buFont typeface="+mj-lt"/>
              <a:buAutoNum type="arabicPeriod"/>
            </a:pPr>
            <a:endParaRPr lang="en-US" dirty="0"/>
          </a:p>
        </p:txBody>
      </p:sp>
    </p:spTree>
    <p:extLst>
      <p:ext uri="{BB962C8B-B14F-4D97-AF65-F5344CB8AC3E}">
        <p14:creationId xmlns:p14="http://schemas.microsoft.com/office/powerpoint/2010/main" val="139872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5"/>
            <a:ext cx="8784976" cy="504057"/>
          </a:xfrm>
        </p:spPr>
        <p:txBody>
          <a:bodyPr/>
          <a:lstStyle/>
          <a:p>
            <a:r>
              <a:rPr lang="en-US" sz="3200" dirty="0"/>
              <a:t>Homogenising of claims </a:t>
            </a:r>
            <a:r>
              <a:rPr lang="en-US" sz="3200" dirty="0" smtClean="0"/>
              <a:t>(5)</a:t>
            </a:r>
            <a:endParaRPr lang="en-US" sz="3200" dirty="0"/>
          </a:p>
        </p:txBody>
      </p:sp>
      <p:sp>
        <p:nvSpPr>
          <p:cNvPr id="3" name="Content Placeholder 2"/>
          <p:cNvSpPr>
            <a:spLocks noGrp="1"/>
          </p:cNvSpPr>
          <p:nvPr>
            <p:ph idx="1"/>
          </p:nvPr>
        </p:nvSpPr>
        <p:spPr>
          <a:xfrm>
            <a:off x="179512" y="843558"/>
            <a:ext cx="8784976" cy="4104456"/>
          </a:xfrm>
        </p:spPr>
        <p:txBody>
          <a:bodyPr>
            <a:normAutofit/>
          </a:bodyPr>
          <a:lstStyle/>
          <a:p>
            <a:pPr fontAlgn="base"/>
            <a:r>
              <a:rPr lang="en-US" sz="2400" dirty="0" smtClean="0"/>
              <a:t> also seeing a shift </a:t>
            </a:r>
            <a:r>
              <a:rPr lang="en-US" sz="2400" dirty="0"/>
              <a:t>from </a:t>
            </a:r>
            <a:r>
              <a:rPr lang="en-US" sz="2400" dirty="0" smtClean="0"/>
              <a:t>C’s using data </a:t>
            </a:r>
            <a:r>
              <a:rPr lang="en-US" sz="2400" dirty="0"/>
              <a:t>protection </a:t>
            </a:r>
            <a:r>
              <a:rPr lang="en-US" sz="2400" dirty="0" smtClean="0"/>
              <a:t>- not defamation - where information is inaccurate” </a:t>
            </a:r>
            <a:endParaRPr lang="en-GB" sz="2400" dirty="0" smtClean="0"/>
          </a:p>
          <a:p>
            <a:pPr fontAlgn="base">
              <a:buFont typeface="Arial"/>
              <a:buChar char="•"/>
            </a:pPr>
            <a:r>
              <a:rPr lang="en-GB" sz="2400" dirty="0" smtClean="0"/>
              <a:t> Unlike </a:t>
            </a:r>
            <a:r>
              <a:rPr lang="en-GB" sz="2400" dirty="0"/>
              <a:t>defamation:</a:t>
            </a:r>
          </a:p>
          <a:p>
            <a:pPr lvl="2" fontAlgn="base"/>
            <a:r>
              <a:rPr lang="en-GB" sz="2400" dirty="0"/>
              <a:t>No threshold for bringing a claim</a:t>
            </a:r>
          </a:p>
          <a:p>
            <a:pPr lvl="2" fontAlgn="base"/>
            <a:r>
              <a:rPr lang="en-GB" sz="2400" dirty="0"/>
              <a:t>No limitation period (if anything, old material more vulnerable)</a:t>
            </a:r>
          </a:p>
          <a:p>
            <a:pPr lvl="2" fontAlgn="base"/>
            <a:r>
              <a:rPr lang="en-GB" sz="2400" dirty="0" smtClean="0">
                <a:ea typeface="ＭＳ Ｐゴシック" pitchFamily="-105" charset="-128"/>
                <a:cs typeface="Georgia"/>
              </a:rPr>
              <a:t>Claims </a:t>
            </a:r>
            <a:r>
              <a:rPr lang="en-GB" sz="2400" dirty="0">
                <a:ea typeface="ＭＳ Ｐゴシック" pitchFamily="-105" charset="-128"/>
                <a:cs typeface="Georgia"/>
              </a:rPr>
              <a:t>for compensation can be brought for distress alone – no need to show actual damage (</a:t>
            </a:r>
            <a:r>
              <a:rPr lang="en-GB" sz="2400" i="1" dirty="0">
                <a:ea typeface="ＭＳ Ｐゴシック" pitchFamily="-105" charset="-128"/>
                <a:cs typeface="Georgia"/>
              </a:rPr>
              <a:t>Vidal-Hall v Google</a:t>
            </a:r>
            <a:r>
              <a:rPr lang="en-GB" sz="2400" dirty="0" smtClean="0">
                <a:ea typeface="ＭＳ Ｐゴシック" pitchFamily="-105" charset="-128"/>
                <a:cs typeface="Georgia"/>
              </a:rPr>
              <a:t>)</a:t>
            </a:r>
          </a:p>
          <a:p>
            <a:pPr lvl="2" fontAlgn="base"/>
            <a:r>
              <a:rPr lang="en-GB" sz="2400" dirty="0">
                <a:ea typeface="ＭＳ Ｐゴシック" pitchFamily="-105" charset="-128"/>
                <a:cs typeface="Georgia"/>
              </a:rPr>
              <a:t> </a:t>
            </a:r>
            <a:r>
              <a:rPr lang="en-GB" sz="2400" dirty="0" smtClean="0">
                <a:ea typeface="ＭＳ Ｐゴシック" pitchFamily="-105" charset="-128"/>
                <a:cs typeface="Georgia"/>
              </a:rPr>
              <a:t>Public interest becomes the decider not truth </a:t>
            </a:r>
            <a:endParaRPr lang="en-GB" sz="2400" dirty="0">
              <a:ea typeface="ＭＳ Ｐゴシック" pitchFamily="-105" charset="-128"/>
              <a:cs typeface="Georgia"/>
            </a:endParaRPr>
          </a:p>
          <a:p>
            <a:pPr marL="415869" lvl="2" indent="0" fontAlgn="base">
              <a:buNone/>
            </a:pPr>
            <a:endParaRPr lang="en-GB" sz="2400" dirty="0"/>
          </a:p>
          <a:p>
            <a:r>
              <a:rPr lang="en-US" sz="2400" i="1" dirty="0"/>
              <a:t>Prince </a:t>
            </a:r>
            <a:r>
              <a:rPr lang="en-US" sz="2400" i="1" dirty="0" err="1"/>
              <a:t>Moulay</a:t>
            </a:r>
            <a:r>
              <a:rPr lang="en-US" sz="2400" i="1" dirty="0"/>
              <a:t> v </a:t>
            </a:r>
            <a:r>
              <a:rPr lang="en-US" sz="2400" i="1" dirty="0" err="1"/>
              <a:t>Elaph</a:t>
            </a:r>
            <a:r>
              <a:rPr lang="en-US" sz="2400" i="1" dirty="0"/>
              <a:t> Publishing [</a:t>
            </a:r>
            <a:r>
              <a:rPr lang="en-US" sz="2400" dirty="0"/>
              <a:t>2017] EWCA </a:t>
            </a:r>
            <a:r>
              <a:rPr lang="en-US" sz="2400" dirty="0" err="1"/>
              <a:t>Civ</a:t>
            </a:r>
            <a:r>
              <a:rPr lang="en-US" sz="2400" dirty="0"/>
              <a:t> 29</a:t>
            </a:r>
            <a:r>
              <a:rPr lang="en-GB" sz="2400" dirty="0"/>
              <a:t> </a:t>
            </a:r>
          </a:p>
          <a:p>
            <a:pPr lvl="0"/>
            <a:endParaRPr lang="en-GB" dirty="0"/>
          </a:p>
          <a:p>
            <a:pPr marL="0" indent="0">
              <a:buNone/>
            </a:pPr>
            <a:endParaRPr lang="en-US" dirty="0"/>
          </a:p>
        </p:txBody>
      </p:sp>
    </p:spTree>
    <p:extLst>
      <p:ext uri="{BB962C8B-B14F-4D97-AF65-F5344CB8AC3E}">
        <p14:creationId xmlns:p14="http://schemas.microsoft.com/office/powerpoint/2010/main" val="1930997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612068"/>
          </a:xfrm>
        </p:spPr>
        <p:txBody>
          <a:bodyPr/>
          <a:lstStyle/>
          <a:p>
            <a:r>
              <a:rPr lang="en-US" sz="2800" dirty="0" err="1"/>
              <a:t>Homogenising</a:t>
            </a:r>
            <a:r>
              <a:rPr lang="en-US" sz="2800" dirty="0"/>
              <a:t> of claims </a:t>
            </a:r>
            <a:r>
              <a:rPr lang="en-US" sz="2800" dirty="0" smtClean="0"/>
              <a:t>(6)</a:t>
            </a:r>
            <a:endParaRPr lang="en-US" dirty="0"/>
          </a:p>
        </p:txBody>
      </p:sp>
      <p:sp>
        <p:nvSpPr>
          <p:cNvPr id="3" name="Content Placeholder 2"/>
          <p:cNvSpPr>
            <a:spLocks noGrp="1"/>
          </p:cNvSpPr>
          <p:nvPr>
            <p:ph idx="1"/>
          </p:nvPr>
        </p:nvSpPr>
        <p:spPr>
          <a:xfrm>
            <a:off x="179512" y="573528"/>
            <a:ext cx="8784976" cy="4302477"/>
          </a:xfrm>
        </p:spPr>
        <p:txBody>
          <a:bodyPr/>
          <a:lstStyle/>
          <a:p>
            <a:pPr>
              <a:spcBef>
                <a:spcPts val="0"/>
              </a:spcBef>
            </a:pPr>
            <a:r>
              <a:rPr lang="en-US" sz="2000" dirty="0" smtClean="0"/>
              <a:t>Risk of pre-publication injunction </a:t>
            </a:r>
          </a:p>
          <a:p>
            <a:pPr>
              <a:spcBef>
                <a:spcPts val="0"/>
              </a:spcBef>
            </a:pPr>
            <a:r>
              <a:rPr lang="en-US" sz="2000" dirty="0" smtClean="0"/>
              <a:t> ethically [accuracy/ fairness] / s 4 DA 2013 – will usually put allegations to people before publication – give them a right to reply</a:t>
            </a:r>
          </a:p>
          <a:p>
            <a:pPr>
              <a:spcBef>
                <a:spcPts val="0"/>
              </a:spcBef>
            </a:pPr>
            <a:r>
              <a:rPr lang="en-US" sz="2000" dirty="0" smtClean="0"/>
              <a:t>Runs a risk where is a privacy / confidentiality issue of a pre-publication injunction [</a:t>
            </a:r>
            <a:r>
              <a:rPr lang="en-US" sz="2000" dirty="0" err="1" smtClean="0"/>
              <a:t>eg</a:t>
            </a:r>
            <a:r>
              <a:rPr lang="en-US" sz="2000" dirty="0" smtClean="0"/>
              <a:t> Philip Green </a:t>
            </a:r>
            <a:r>
              <a:rPr lang="en-US" sz="2000" dirty="0" err="1" smtClean="0"/>
              <a:t>csse</a:t>
            </a:r>
            <a:r>
              <a:rPr lang="en-US" sz="2000" dirty="0" smtClean="0"/>
              <a:t> most recently]  main </a:t>
            </a:r>
            <a:r>
              <a:rPr lang="en-US" sz="2000" dirty="0" err="1" smtClean="0"/>
              <a:t>defence</a:t>
            </a:r>
            <a:r>
              <a:rPr lang="en-US" sz="2000" dirty="0" smtClean="0"/>
              <a:t> = public interest </a:t>
            </a:r>
          </a:p>
          <a:p>
            <a:pPr>
              <a:spcBef>
                <a:spcPts val="0"/>
              </a:spcBef>
            </a:pPr>
            <a:r>
              <a:rPr lang="en-US" sz="2000" dirty="0" smtClean="0"/>
              <a:t>Used to be the case that risk of a pre-publication injunction was slim – if said were going to defend there was “a very high threshold”;  “a presumptive priority of Article 10 over Article 8”  [see </a:t>
            </a:r>
            <a:r>
              <a:rPr lang="en-US" sz="2000" i="1" dirty="0" smtClean="0"/>
              <a:t>Bonnard v Perryman, 1891; r v ASA ex parte </a:t>
            </a:r>
            <a:r>
              <a:rPr lang="en-US" sz="2000" i="1" dirty="0" err="1" smtClean="0"/>
              <a:t>Vernons</a:t>
            </a:r>
            <a:r>
              <a:rPr lang="en-US" sz="2000" i="1" dirty="0" smtClean="0"/>
              <a:t> </a:t>
            </a:r>
            <a:r>
              <a:rPr lang="en-US" sz="2000" i="1" dirty="0" err="1" smtClean="0"/>
              <a:t>Organisation</a:t>
            </a:r>
            <a:r>
              <a:rPr lang="en-US" sz="2000" i="1" dirty="0" smtClean="0"/>
              <a:t> Ltd, </a:t>
            </a:r>
            <a:r>
              <a:rPr lang="en-US" sz="2000" dirty="0" smtClean="0"/>
              <a:t>1992</a:t>
            </a:r>
            <a:r>
              <a:rPr lang="en-US" sz="2000" i="1" dirty="0" smtClean="0"/>
              <a:t>; </a:t>
            </a:r>
            <a:r>
              <a:rPr lang="en-US" sz="2000" i="1" dirty="0" err="1" smtClean="0"/>
              <a:t>Greeene</a:t>
            </a:r>
            <a:r>
              <a:rPr lang="en-US" sz="2000" i="1" dirty="0" smtClean="0"/>
              <a:t> v Associated Newspapers</a:t>
            </a:r>
            <a:r>
              <a:rPr lang="en-US" sz="2000" dirty="0" smtClean="0"/>
              <a:t>, 200</a:t>
            </a:r>
            <a:r>
              <a:rPr lang="en-US" sz="2000" i="1" dirty="0" smtClean="0"/>
              <a:t>5</a:t>
            </a:r>
            <a:r>
              <a:rPr lang="en-US" sz="2000" dirty="0" smtClean="0"/>
              <a:t>] </a:t>
            </a:r>
          </a:p>
          <a:p>
            <a:pPr>
              <a:spcBef>
                <a:spcPts val="0"/>
              </a:spcBef>
            </a:pPr>
            <a:r>
              <a:rPr lang="en-US" sz="2000" dirty="0" smtClean="0"/>
              <a:t>S 11 DA 2013 removed right to trial by jury – meaning determination </a:t>
            </a:r>
          </a:p>
          <a:p>
            <a:pPr>
              <a:spcBef>
                <a:spcPts val="0"/>
              </a:spcBef>
            </a:pPr>
            <a:r>
              <a:rPr lang="en-US" sz="2000" dirty="0" smtClean="0"/>
              <a:t>This, combined with movement of reputation to being an Art 8 issue, </a:t>
            </a:r>
          </a:p>
          <a:p>
            <a:pPr>
              <a:spcBef>
                <a:spcPts val="0"/>
              </a:spcBef>
            </a:pPr>
            <a:r>
              <a:rPr lang="en-US" sz="2000" dirty="0" smtClean="0"/>
              <a:t>“the “well established principle” of Bonnard v Perryman is under threat – </a:t>
            </a:r>
            <a:r>
              <a:rPr lang="en-US" sz="2000" i="1" dirty="0" smtClean="0"/>
              <a:t>see </a:t>
            </a:r>
            <a:r>
              <a:rPr lang="en-US" sz="2000" i="1" dirty="0" err="1" smtClean="0"/>
              <a:t>Taveta</a:t>
            </a:r>
            <a:r>
              <a:rPr lang="en-US" sz="2000" i="1" dirty="0" smtClean="0"/>
              <a:t> v Investments Ltd v FRC</a:t>
            </a:r>
            <a:r>
              <a:rPr lang="en-US" sz="2000" dirty="0" smtClean="0"/>
              <a:t>, 2018 </a:t>
            </a:r>
          </a:p>
          <a:p>
            <a:endParaRPr lang="en-US" dirty="0"/>
          </a:p>
        </p:txBody>
      </p:sp>
    </p:spTree>
    <p:extLst>
      <p:ext uri="{BB962C8B-B14F-4D97-AF65-F5344CB8AC3E}">
        <p14:creationId xmlns:p14="http://schemas.microsoft.com/office/powerpoint/2010/main" val="3865206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ABF59-96F2-8344-9DEC-0CF28AA76E43}"/>
              </a:ext>
            </a:extLst>
          </p:cNvPr>
          <p:cNvSpPr>
            <a:spLocks noGrp="1"/>
          </p:cNvSpPr>
          <p:nvPr>
            <p:ph type="body" sz="quarter" idx="10"/>
          </p:nvPr>
        </p:nvSpPr>
        <p:spPr>
          <a:xfrm>
            <a:off x="1752600" y="2190750"/>
            <a:ext cx="6223000" cy="596726"/>
          </a:xfrm>
        </p:spPr>
        <p:txBody>
          <a:bodyPr/>
          <a:lstStyle/>
          <a:p>
            <a:r>
              <a:rPr lang="en-US" i="1" dirty="0"/>
              <a:t>6</a:t>
            </a:r>
            <a:r>
              <a:rPr lang="en-US" i="1" dirty="0" smtClean="0"/>
              <a:t>. Miscellaneous </a:t>
            </a:r>
            <a:endParaRPr lang="en-US" dirty="0"/>
          </a:p>
        </p:txBody>
      </p:sp>
    </p:spTree>
    <p:extLst>
      <p:ext uri="{BB962C8B-B14F-4D97-AF65-F5344CB8AC3E}">
        <p14:creationId xmlns:p14="http://schemas.microsoft.com/office/powerpoint/2010/main" val="2743180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123478"/>
            <a:ext cx="8784976" cy="432048"/>
          </a:xfrm>
        </p:spPr>
        <p:txBody>
          <a:bodyPr/>
          <a:lstStyle/>
          <a:p>
            <a:r>
              <a:rPr lang="en-US" dirty="0" smtClean="0"/>
              <a:t>Miscellaneous </a:t>
            </a:r>
            <a:endParaRPr lang="en-US" dirty="0"/>
          </a:p>
        </p:txBody>
      </p:sp>
      <p:sp>
        <p:nvSpPr>
          <p:cNvPr id="7" name="Content Placeholder 6"/>
          <p:cNvSpPr>
            <a:spLocks noGrp="1"/>
          </p:cNvSpPr>
          <p:nvPr>
            <p:ph idx="1"/>
          </p:nvPr>
        </p:nvSpPr>
        <p:spPr>
          <a:xfrm>
            <a:off x="323528" y="555526"/>
            <a:ext cx="8640960" cy="4464496"/>
          </a:xfrm>
        </p:spPr>
        <p:txBody>
          <a:bodyPr/>
          <a:lstStyle/>
          <a:p>
            <a:pPr>
              <a:lnSpc>
                <a:spcPct val="100000"/>
              </a:lnSpc>
              <a:spcAft>
                <a:spcPts val="0"/>
              </a:spcAft>
            </a:pPr>
            <a:r>
              <a:rPr lang="en-US" sz="2000" dirty="0" smtClean="0">
                <a:latin typeface="+mj-lt"/>
              </a:rPr>
              <a:t>Malicious falsehood</a:t>
            </a:r>
          </a:p>
          <a:p>
            <a:pPr>
              <a:lnSpc>
                <a:spcPct val="100000"/>
              </a:lnSpc>
              <a:spcAft>
                <a:spcPts val="0"/>
              </a:spcAft>
            </a:pPr>
            <a:r>
              <a:rPr lang="en-US" sz="2000" dirty="0" smtClean="0">
                <a:latin typeface="+mj-lt"/>
              </a:rPr>
              <a:t>Prior notification [</a:t>
            </a:r>
            <a:r>
              <a:rPr lang="en-US" sz="2000" i="1" dirty="0" smtClean="0">
                <a:latin typeface="+mj-lt"/>
              </a:rPr>
              <a:t>Mosley v NGN</a:t>
            </a:r>
            <a:r>
              <a:rPr lang="en-US" sz="2000" dirty="0" smtClean="0">
                <a:latin typeface="+mj-lt"/>
              </a:rPr>
              <a:t>] </a:t>
            </a:r>
          </a:p>
          <a:p>
            <a:pPr>
              <a:lnSpc>
                <a:spcPct val="100000"/>
              </a:lnSpc>
              <a:spcAft>
                <a:spcPts val="0"/>
              </a:spcAft>
            </a:pPr>
            <a:r>
              <a:rPr lang="en-US" sz="2000" dirty="0" smtClean="0">
                <a:latin typeface="+mj-lt"/>
              </a:rPr>
              <a:t>Harassment [</a:t>
            </a:r>
            <a:r>
              <a:rPr lang="en-US" sz="2000" i="1" dirty="0" smtClean="0">
                <a:latin typeface="+mj-lt"/>
              </a:rPr>
              <a:t>Thomas v NGN</a:t>
            </a:r>
            <a:r>
              <a:rPr lang="en-US" sz="2000" dirty="0" smtClean="0">
                <a:latin typeface="+mj-lt"/>
              </a:rPr>
              <a:t>, 2001; </a:t>
            </a:r>
            <a:r>
              <a:rPr lang="en-US" sz="2000" i="1" dirty="0" smtClean="0">
                <a:latin typeface="+mj-lt"/>
              </a:rPr>
              <a:t>King v Sunday Newspapers </a:t>
            </a:r>
            <a:r>
              <a:rPr lang="en-US" sz="2000" dirty="0" smtClean="0">
                <a:latin typeface="+mj-lt"/>
              </a:rPr>
              <a:t>[NI], 2010, </a:t>
            </a:r>
            <a:r>
              <a:rPr lang="en-US" sz="2000" i="1" dirty="0" err="1" smtClean="0">
                <a:latin typeface="+mj-lt"/>
              </a:rPr>
              <a:t>Trimingham</a:t>
            </a:r>
            <a:r>
              <a:rPr lang="en-US" sz="2000" i="1" dirty="0" smtClean="0">
                <a:latin typeface="+mj-lt"/>
              </a:rPr>
              <a:t> v Associated Newspapers</a:t>
            </a:r>
            <a:r>
              <a:rPr lang="en-US" sz="2000" dirty="0" smtClean="0">
                <a:latin typeface="+mj-lt"/>
              </a:rPr>
              <a:t>, 2012]</a:t>
            </a:r>
          </a:p>
          <a:p>
            <a:pPr>
              <a:lnSpc>
                <a:spcPct val="100000"/>
              </a:lnSpc>
              <a:spcAft>
                <a:spcPts val="0"/>
              </a:spcAft>
            </a:pPr>
            <a:r>
              <a:rPr lang="en-US" sz="2000" dirty="0" smtClean="0">
                <a:latin typeface="+mj-lt"/>
              </a:rPr>
              <a:t>Trespass</a:t>
            </a:r>
          </a:p>
          <a:p>
            <a:pPr>
              <a:lnSpc>
                <a:spcPct val="100000"/>
              </a:lnSpc>
              <a:spcAft>
                <a:spcPts val="0"/>
              </a:spcAft>
            </a:pPr>
            <a:r>
              <a:rPr lang="en-US" sz="2000" dirty="0" smtClean="0">
                <a:latin typeface="+mj-lt"/>
              </a:rPr>
              <a:t>Copyright </a:t>
            </a:r>
          </a:p>
          <a:p>
            <a:pPr>
              <a:lnSpc>
                <a:spcPct val="100000"/>
              </a:lnSpc>
              <a:spcAft>
                <a:spcPts val="0"/>
              </a:spcAft>
            </a:pPr>
            <a:r>
              <a:rPr lang="en-US" sz="2000" dirty="0" smtClean="0">
                <a:latin typeface="+mj-lt"/>
              </a:rPr>
              <a:t>Criminal reporting restrictions – </a:t>
            </a:r>
            <a:r>
              <a:rPr lang="en-US" sz="2000" dirty="0" err="1" smtClean="0">
                <a:latin typeface="+mj-lt"/>
              </a:rPr>
              <a:t>eg</a:t>
            </a:r>
            <a:r>
              <a:rPr lang="en-US" sz="2000" dirty="0" smtClean="0">
                <a:latin typeface="+mj-lt"/>
              </a:rPr>
              <a:t> anonymity for juveniles / victims of sexual offences </a:t>
            </a:r>
          </a:p>
          <a:p>
            <a:pPr lvl="1">
              <a:lnSpc>
                <a:spcPct val="100000"/>
              </a:lnSpc>
              <a:spcAft>
                <a:spcPts val="0"/>
              </a:spcAft>
            </a:pPr>
            <a:r>
              <a:rPr lang="en-US" sz="2000" dirty="0" smtClean="0">
                <a:latin typeface="+mj-lt"/>
              </a:rPr>
              <a:t>Reporting Restrictions in the Criminal Courts - </a:t>
            </a:r>
            <a:r>
              <a:rPr lang="en-US" sz="2000" dirty="0" smtClean="0">
                <a:latin typeface="+mj-lt"/>
                <a:hlinkClick r:id="rId2"/>
              </a:rPr>
              <a:t>https</a:t>
            </a:r>
            <a:r>
              <a:rPr lang="en-US" sz="2000" dirty="0">
                <a:latin typeface="+mj-lt"/>
                <a:hlinkClick r:id="rId2"/>
              </a:rPr>
              <a:t>://www.judiciary.uk/wp-content/uploads/2015/07/reporting-restrictions-guide-may-2016-2.</a:t>
            </a:r>
            <a:r>
              <a:rPr lang="en-US" sz="2000" dirty="0" smtClean="0">
                <a:latin typeface="+mj-lt"/>
                <a:hlinkClick r:id="rId2"/>
              </a:rPr>
              <a:t>pdf</a:t>
            </a:r>
            <a:endParaRPr lang="en-US" sz="2000" dirty="0" smtClean="0">
              <a:latin typeface="+mj-lt"/>
            </a:endParaRPr>
          </a:p>
          <a:p>
            <a:pPr>
              <a:lnSpc>
                <a:spcPct val="100000"/>
              </a:lnSpc>
              <a:spcAft>
                <a:spcPts val="0"/>
              </a:spcAft>
            </a:pPr>
            <a:r>
              <a:rPr lang="en-US" sz="2000" dirty="0" smtClean="0">
                <a:latin typeface="+mj-lt"/>
              </a:rPr>
              <a:t>Hate speech – other criminal offences  </a:t>
            </a:r>
          </a:p>
          <a:p>
            <a:pPr>
              <a:lnSpc>
                <a:spcPct val="100000"/>
              </a:lnSpc>
              <a:spcAft>
                <a:spcPts val="0"/>
              </a:spcAft>
            </a:pPr>
            <a:r>
              <a:rPr lang="en-US" sz="2000" dirty="0" smtClean="0">
                <a:latin typeface="+mj-lt"/>
              </a:rPr>
              <a:t>Global scope – </a:t>
            </a:r>
            <a:r>
              <a:rPr lang="en-US" sz="2000" i="1" dirty="0" smtClean="0">
                <a:latin typeface="+mj-lt"/>
              </a:rPr>
              <a:t>Dow Jones v </a:t>
            </a:r>
            <a:r>
              <a:rPr lang="en-US" sz="2000" i="1" dirty="0" err="1" smtClean="0">
                <a:latin typeface="+mj-lt"/>
              </a:rPr>
              <a:t>Gutnick</a:t>
            </a:r>
            <a:r>
              <a:rPr lang="en-US" sz="2000" dirty="0" smtClean="0">
                <a:latin typeface="+mj-lt"/>
              </a:rPr>
              <a:t>, </a:t>
            </a:r>
            <a:r>
              <a:rPr lang="en-US" sz="2000" dirty="0" err="1" smtClean="0">
                <a:latin typeface="+mj-lt"/>
              </a:rPr>
              <a:t>Aust</a:t>
            </a:r>
            <a:r>
              <a:rPr lang="en-US" sz="2000" dirty="0" smtClean="0">
                <a:latin typeface="+mj-lt"/>
              </a:rPr>
              <a:t> High Court, Dec 2002; CJEU – </a:t>
            </a:r>
            <a:r>
              <a:rPr lang="en-US" sz="2000" i="1" dirty="0" err="1" smtClean="0">
                <a:latin typeface="+mj-lt"/>
              </a:rPr>
              <a:t>Sheville</a:t>
            </a:r>
            <a:r>
              <a:rPr lang="en-US" sz="2000" i="1" dirty="0" smtClean="0">
                <a:latin typeface="+mj-lt"/>
              </a:rPr>
              <a:t>, </a:t>
            </a:r>
            <a:r>
              <a:rPr lang="en-US" sz="2000" i="1" dirty="0" err="1" smtClean="0">
                <a:latin typeface="+mj-lt"/>
              </a:rPr>
              <a:t>eDate</a:t>
            </a:r>
            <a:r>
              <a:rPr lang="en-US" sz="2000" i="1" dirty="0" smtClean="0">
                <a:latin typeface="+mj-lt"/>
              </a:rPr>
              <a:t>/ Martinez &amp; </a:t>
            </a:r>
            <a:r>
              <a:rPr lang="en-US" sz="2000" i="1" dirty="0" err="1" smtClean="0">
                <a:latin typeface="+mj-lt"/>
              </a:rPr>
              <a:t>Bolagsupplysningen</a:t>
            </a:r>
            <a:r>
              <a:rPr lang="en-US" sz="2000" i="1" dirty="0" smtClean="0">
                <a:latin typeface="+mj-lt"/>
              </a:rPr>
              <a:t> OU  </a:t>
            </a:r>
          </a:p>
          <a:p>
            <a:endParaRPr lang="en-US" dirty="0"/>
          </a:p>
        </p:txBody>
      </p:sp>
    </p:spTree>
    <p:extLst>
      <p:ext uri="{BB962C8B-B14F-4D97-AF65-F5344CB8AC3E}">
        <p14:creationId xmlns:p14="http://schemas.microsoft.com/office/powerpoint/2010/main" val="1844585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89F35B-B241-5B49-B0AC-E60739AA0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473" y="4656754"/>
            <a:ext cx="1014827" cy="353210"/>
          </a:xfrm>
          <a:prstGeom prst="rect">
            <a:avLst/>
          </a:prstGeom>
        </p:spPr>
      </p:pic>
      <p:pic>
        <p:nvPicPr>
          <p:cNvPr id="13" name="Picture 12">
            <a:extLst>
              <a:ext uri="{FF2B5EF4-FFF2-40B4-BE49-F238E27FC236}">
                <a16:creationId xmlns:a16="http://schemas.microsoft.com/office/drawing/2014/main" id="{3C5EC8EA-5145-B442-BE07-F50FDA475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300" y="133350"/>
            <a:ext cx="324000" cy="324000"/>
          </a:xfrm>
          <a:prstGeom prst="rect">
            <a:avLst/>
          </a:prstGeom>
        </p:spPr>
      </p:pic>
      <p:pic>
        <p:nvPicPr>
          <p:cNvPr id="15" name="Picture 14">
            <a:extLst>
              <a:ext uri="{FF2B5EF4-FFF2-40B4-BE49-F238E27FC236}">
                <a16:creationId xmlns:a16="http://schemas.microsoft.com/office/drawing/2014/main" id="{94BC5FEA-E6DE-674C-9BF1-9700ACED0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400" y="4658400"/>
            <a:ext cx="1014827" cy="353210"/>
          </a:xfrm>
          <a:prstGeom prst="rect">
            <a:avLst/>
          </a:prstGeom>
        </p:spPr>
      </p:pic>
      <p:pic>
        <p:nvPicPr>
          <p:cNvPr id="10" name="Picture 9"/>
          <p:cNvPicPr>
            <a:picLocks noChangeAspect="1"/>
          </p:cNvPicPr>
          <p:nvPr/>
        </p:nvPicPr>
        <p:blipFill>
          <a:blip r:embed="rId4"/>
          <a:srcRect t="15036" b="26126"/>
          <a:stretch>
            <a:fillRect/>
          </a:stretch>
        </p:blipFill>
        <p:spPr>
          <a:xfrm>
            <a:off x="2971800" y="0"/>
            <a:ext cx="6172200" cy="5143500"/>
          </a:xfrm>
          <a:prstGeom prst="rect">
            <a:avLst/>
          </a:prstGeom>
        </p:spPr>
      </p:pic>
      <p:sp>
        <p:nvSpPr>
          <p:cNvPr id="7" name="Rectangle 6"/>
          <p:cNvSpPr/>
          <p:nvPr/>
        </p:nvSpPr>
        <p:spPr>
          <a:xfrm>
            <a:off x="251520" y="990769"/>
            <a:ext cx="2232248" cy="2492990"/>
          </a:xfrm>
          <a:prstGeom prst="rect">
            <a:avLst/>
          </a:prstGeom>
        </p:spPr>
        <p:txBody>
          <a:bodyPr wrap="square">
            <a:spAutoFit/>
          </a:bodyPr>
          <a:lstStyle/>
          <a:p>
            <a:r>
              <a:rPr lang="en-GB" sz="3000" b="1" dirty="0">
                <a:solidFill>
                  <a:srgbClr val="FFFFFF"/>
                </a:solidFill>
                <a:latin typeface="Georgia" charset="0"/>
              </a:rPr>
              <a:t>7</a:t>
            </a:r>
            <a:r>
              <a:rPr lang="en-GB" sz="3000" b="1" dirty="0" smtClean="0">
                <a:solidFill>
                  <a:srgbClr val="FFFFFF"/>
                </a:solidFill>
                <a:latin typeface="Georgia" charset="0"/>
              </a:rPr>
              <a:t>. </a:t>
            </a:r>
            <a:r>
              <a:rPr lang="en-GB" sz="3000" b="1" dirty="0" err="1" smtClean="0">
                <a:solidFill>
                  <a:srgbClr val="FFFFFF"/>
                </a:solidFill>
                <a:latin typeface="Georgia" charset="0"/>
              </a:rPr>
              <a:t>Reporting</a:t>
            </a:r>
            <a:r>
              <a:rPr lang="en-GB" sz="3200" b="1" dirty="0" err="1"/>
              <a:t>on</a:t>
            </a:r>
            <a:r>
              <a:rPr lang="en-GB" sz="3200" b="1" dirty="0"/>
              <a:t> </a:t>
            </a:r>
            <a:r>
              <a:rPr lang="en-GB" sz="3200" b="1" dirty="0">
                <a:solidFill>
                  <a:schemeClr val="bg2"/>
                </a:solidFill>
              </a:rPr>
              <a:t>criminal </a:t>
            </a:r>
            <a:r>
              <a:rPr lang="en-GB" sz="3200" b="1" dirty="0" smtClean="0"/>
              <a:t>activity</a:t>
            </a:r>
            <a:r>
              <a:rPr lang="en-GB" sz="3000" b="1" dirty="0" smtClean="0">
                <a:solidFill>
                  <a:srgbClr val="FFFFFF"/>
                </a:solidFill>
                <a:latin typeface="Georgia" charset="0"/>
              </a:rPr>
              <a:t>   </a:t>
            </a:r>
            <a:endParaRPr lang="en-US" b="1" dirty="0"/>
          </a:p>
        </p:txBody>
      </p:sp>
    </p:spTree>
    <p:extLst>
      <p:ext uri="{BB962C8B-B14F-4D97-AF65-F5344CB8AC3E}">
        <p14:creationId xmlns:p14="http://schemas.microsoft.com/office/powerpoint/2010/main" val="1275059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8052"/>
          </a:xfrm>
        </p:spPr>
        <p:txBody>
          <a:bodyPr/>
          <a:lstStyle/>
          <a:p>
            <a:r>
              <a:rPr lang="en-GB" dirty="0" smtClean="0"/>
              <a:t>Reporting </a:t>
            </a:r>
            <a:r>
              <a:rPr lang="en-GB" dirty="0"/>
              <a:t>on criminal activity</a:t>
            </a:r>
            <a:endParaRPr lang="en-US" dirty="0"/>
          </a:p>
        </p:txBody>
      </p:sp>
      <p:sp>
        <p:nvSpPr>
          <p:cNvPr id="3" name="Content Placeholder 2"/>
          <p:cNvSpPr>
            <a:spLocks noGrp="1"/>
          </p:cNvSpPr>
          <p:nvPr>
            <p:ph idx="1"/>
          </p:nvPr>
        </p:nvSpPr>
        <p:spPr>
          <a:xfrm>
            <a:off x="179512" y="573528"/>
            <a:ext cx="8784976" cy="4446493"/>
          </a:xfrm>
        </p:spPr>
        <p:txBody>
          <a:bodyPr/>
          <a:lstStyle/>
          <a:p>
            <a:r>
              <a:rPr lang="en-US" sz="1800" b="1" u="sng" dirty="0">
                <a:cs typeface="Georgia"/>
              </a:rPr>
              <a:t>Art 8 – reasonable expectation of privacy </a:t>
            </a:r>
            <a:r>
              <a:rPr lang="en-US" sz="1800" dirty="0">
                <a:cs typeface="Georgia"/>
              </a:rPr>
              <a:t>[“REOP”] v Art 10 balancing act </a:t>
            </a:r>
            <a:endParaRPr lang="en-US" sz="1800" dirty="0" smtClean="0">
              <a:cs typeface="Georgia"/>
            </a:endParaRPr>
          </a:p>
          <a:p>
            <a:r>
              <a:rPr lang="en-US" sz="1800" u="sng" dirty="0" smtClean="0"/>
              <a:t>Investigations:</a:t>
            </a:r>
            <a:r>
              <a:rPr lang="en-US" sz="1800" b="1" u="sng" dirty="0" smtClean="0"/>
              <a:t> </a:t>
            </a:r>
            <a:r>
              <a:rPr lang="en-US" sz="1800" i="1" dirty="0" smtClean="0"/>
              <a:t>2016 ERY </a:t>
            </a:r>
            <a:r>
              <a:rPr lang="en-US" sz="1800" i="1" dirty="0"/>
              <a:t>v Associated Newspapers </a:t>
            </a:r>
            <a:r>
              <a:rPr lang="en-US" sz="1800" i="1" dirty="0" smtClean="0"/>
              <a:t>Limited; </a:t>
            </a:r>
            <a:r>
              <a:rPr lang="en-US" sz="1800" dirty="0" smtClean="0"/>
              <a:t>2017  </a:t>
            </a:r>
            <a:r>
              <a:rPr lang="en-US" sz="1800" i="1" dirty="0"/>
              <a:t>ZXC v Bloomberg </a:t>
            </a:r>
            <a:endParaRPr lang="en-US" sz="1800" dirty="0" smtClean="0"/>
          </a:p>
          <a:p>
            <a:r>
              <a:rPr lang="en-US" sz="1800" u="sng" dirty="0" smtClean="0">
                <a:cs typeface="Georgia"/>
              </a:rPr>
              <a:t>Witnesses: </a:t>
            </a:r>
            <a:r>
              <a:rPr lang="en-US" sz="1800" dirty="0" smtClean="0"/>
              <a:t>2017 - </a:t>
            </a:r>
            <a:r>
              <a:rPr lang="en-US" sz="1800" i="1" dirty="0" smtClean="0"/>
              <a:t>AJS </a:t>
            </a:r>
            <a:r>
              <a:rPr lang="en-US" sz="1800" i="1" dirty="0"/>
              <a:t>v News </a:t>
            </a:r>
            <a:r>
              <a:rPr lang="en-US" sz="1800" i="1" dirty="0" smtClean="0"/>
              <a:t>Group</a:t>
            </a:r>
            <a:endParaRPr lang="en-US" sz="1800" dirty="0" smtClean="0"/>
          </a:p>
          <a:p>
            <a:r>
              <a:rPr lang="en-US" sz="1800" u="sng" dirty="0" smtClean="0"/>
              <a:t>Searches: </a:t>
            </a:r>
            <a:r>
              <a:rPr lang="en-US" sz="1800" dirty="0" smtClean="0"/>
              <a:t>2018 </a:t>
            </a:r>
            <a:r>
              <a:rPr lang="en-US" sz="1800" dirty="0"/>
              <a:t>- </a:t>
            </a:r>
            <a:r>
              <a:rPr lang="en-US" sz="1800" i="1" dirty="0"/>
              <a:t>Cliff Richard v BBC</a:t>
            </a:r>
          </a:p>
          <a:p>
            <a:r>
              <a:rPr lang="en-US" sz="1800" u="sng" dirty="0" smtClean="0"/>
              <a:t>Arrest: </a:t>
            </a:r>
            <a:r>
              <a:rPr lang="en-US" sz="1800" dirty="0" smtClean="0"/>
              <a:t>2017 </a:t>
            </a:r>
            <a:r>
              <a:rPr lang="en-US" sz="1800" dirty="0"/>
              <a:t>– Sun </a:t>
            </a:r>
            <a:r>
              <a:rPr lang="en-US" sz="1800" dirty="0" smtClean="0"/>
              <a:t>prevented from reporting billionaire’s </a:t>
            </a:r>
            <a:r>
              <a:rPr lang="en-US" sz="1800" dirty="0"/>
              <a:t>arrest on suspicion of </a:t>
            </a:r>
            <a:r>
              <a:rPr lang="en-US" sz="1800" dirty="0" smtClean="0"/>
              <a:t>rape</a:t>
            </a:r>
            <a:r>
              <a:rPr lang="en-GB" sz="1800" dirty="0" smtClean="0"/>
              <a:t> </a:t>
            </a:r>
            <a:endParaRPr lang="en-US" sz="1800" dirty="0"/>
          </a:p>
          <a:p>
            <a:r>
              <a:rPr lang="en-US" sz="1800" u="sng" dirty="0" smtClean="0">
                <a:cs typeface="Georgia"/>
              </a:rPr>
              <a:t>Convictions </a:t>
            </a:r>
            <a:r>
              <a:rPr lang="en-US" sz="1800" u="sng" dirty="0">
                <a:cs typeface="Georgia"/>
              </a:rPr>
              <a:t>in open court</a:t>
            </a:r>
            <a:r>
              <a:rPr lang="en-US" sz="1800" dirty="0">
                <a:cs typeface="Georgia"/>
              </a:rPr>
              <a:t>: statutory protection for fair </a:t>
            </a:r>
            <a:r>
              <a:rPr lang="en-US" sz="1800" dirty="0" smtClean="0">
                <a:cs typeface="Georgia"/>
              </a:rPr>
              <a:t>&amp; accurate </a:t>
            </a:r>
            <a:r>
              <a:rPr lang="en-US" sz="1800" dirty="0">
                <a:cs typeface="Georgia"/>
              </a:rPr>
              <a:t>contemporaneous reporting for defamation and </a:t>
            </a:r>
            <a:r>
              <a:rPr lang="en-US" sz="1800" dirty="0" smtClean="0">
                <a:cs typeface="Georgia"/>
              </a:rPr>
              <a:t>contempt; </a:t>
            </a:r>
            <a:r>
              <a:rPr lang="en-GB" sz="1800" i="1" dirty="0" smtClean="0"/>
              <a:t>PNM </a:t>
            </a:r>
            <a:r>
              <a:rPr lang="en-GB" sz="1800" i="1" dirty="0"/>
              <a:t>/ </a:t>
            </a:r>
            <a:r>
              <a:rPr lang="en-GB" sz="1800" i="1" dirty="0" err="1"/>
              <a:t>Khuja</a:t>
            </a:r>
            <a:r>
              <a:rPr lang="en-GB" sz="1800" i="1" dirty="0"/>
              <a:t> v Times Newspapers</a:t>
            </a:r>
            <a:r>
              <a:rPr lang="en-GB" sz="1800" dirty="0"/>
              <a:t>, </a:t>
            </a:r>
            <a:r>
              <a:rPr lang="en-GB" sz="1800" dirty="0" smtClean="0"/>
              <a:t>2017</a:t>
            </a:r>
          </a:p>
          <a:p>
            <a:r>
              <a:rPr lang="en-GB" sz="1800" u="sng" dirty="0" smtClean="0"/>
              <a:t>Old Convictions: </a:t>
            </a:r>
            <a:r>
              <a:rPr lang="en-US" sz="1800" i="1" dirty="0" smtClean="0">
                <a:cs typeface="Georgia"/>
              </a:rPr>
              <a:t>R </a:t>
            </a:r>
            <a:r>
              <a:rPr lang="en-US" sz="1800" i="1" dirty="0">
                <a:cs typeface="Georgia"/>
              </a:rPr>
              <a:t>(L) v Commissioner for Police for the Metropolis</a:t>
            </a:r>
            <a:r>
              <a:rPr lang="en-US" sz="1800" dirty="0">
                <a:cs typeface="Georgia"/>
              </a:rPr>
              <a:t> [2009] </a:t>
            </a:r>
            <a:r>
              <a:rPr lang="en-US" sz="1800" dirty="0" smtClean="0">
                <a:cs typeface="Georgia"/>
              </a:rPr>
              <a:t>“</a:t>
            </a:r>
            <a:r>
              <a:rPr lang="en-US" sz="1800" dirty="0">
                <a:cs typeface="Georgia"/>
              </a:rPr>
              <a:t>as [the conviction] recedes into the past, it becomes a part of the person’s private </a:t>
            </a:r>
            <a:r>
              <a:rPr lang="en-US" sz="1800" dirty="0" smtClean="0">
                <a:cs typeface="Georgia"/>
              </a:rPr>
              <a:t>life”; </a:t>
            </a:r>
            <a:r>
              <a:rPr lang="en-US" sz="1800" i="1" dirty="0" smtClean="0">
                <a:cs typeface="Georgia"/>
              </a:rPr>
              <a:t>Re (</a:t>
            </a:r>
            <a:r>
              <a:rPr lang="en-US" sz="1800" i="1" dirty="0">
                <a:cs typeface="Georgia"/>
              </a:rPr>
              <a:t>T) v Chief Constable of Greater Manchester Police </a:t>
            </a:r>
            <a:r>
              <a:rPr lang="en-US" sz="1800" dirty="0">
                <a:cs typeface="Georgia"/>
              </a:rPr>
              <a:t>[2015] </a:t>
            </a:r>
            <a:r>
              <a:rPr lang="en-US" sz="1800" dirty="0" smtClean="0">
                <a:cs typeface="Georgia"/>
              </a:rPr>
              <a:t>usually when</a:t>
            </a:r>
            <a:r>
              <a:rPr lang="en-US" sz="1800" i="1" dirty="0" smtClean="0">
                <a:cs typeface="Georgia"/>
              </a:rPr>
              <a:t> </a:t>
            </a:r>
            <a:r>
              <a:rPr lang="en-US" sz="1800" dirty="0">
                <a:cs typeface="Georgia"/>
              </a:rPr>
              <a:t>spent under the 1974 </a:t>
            </a:r>
            <a:r>
              <a:rPr lang="en-US" sz="1800" dirty="0" smtClean="0">
                <a:cs typeface="Georgia"/>
              </a:rPr>
              <a:t>Rehabilitation of Offenders Act Act</a:t>
            </a:r>
          </a:p>
          <a:p>
            <a:r>
              <a:rPr lang="en-US" sz="1800" b="1" dirty="0">
                <a:cs typeface="Georgia"/>
              </a:rPr>
              <a:t>DPA : arrest, charge, conviction, sentencing - sensitive personal data </a:t>
            </a:r>
          </a:p>
          <a:p>
            <a:r>
              <a:rPr lang="en-US" sz="1800" i="1" dirty="0"/>
              <a:t>Google </a:t>
            </a:r>
            <a:r>
              <a:rPr lang="en-US" sz="1800" i="1" dirty="0" smtClean="0"/>
              <a:t>Spain</a:t>
            </a:r>
          </a:p>
          <a:p>
            <a:r>
              <a:rPr lang="en-US" sz="1800" dirty="0" smtClean="0"/>
              <a:t>RTBF : </a:t>
            </a:r>
            <a:r>
              <a:rPr lang="en-US" sz="1800" i="1" dirty="0" smtClean="0"/>
              <a:t>NT1 </a:t>
            </a:r>
            <a:r>
              <a:rPr lang="en-US" sz="1800" i="1" dirty="0"/>
              <a:t>/ </a:t>
            </a:r>
            <a:r>
              <a:rPr lang="en-US" sz="1800" i="1" dirty="0" smtClean="0"/>
              <a:t>NT2 v Google </a:t>
            </a:r>
            <a:endParaRPr lang="en-US" sz="1800" i="1" dirty="0"/>
          </a:p>
          <a:p>
            <a:endParaRPr lang="en-US" sz="1400" dirty="0">
              <a:cs typeface="Georgia"/>
            </a:endParaRPr>
          </a:p>
          <a:p>
            <a:pPr marL="0" indent="0">
              <a:buNone/>
            </a:pPr>
            <a:endParaRPr lang="en-GB" dirty="0"/>
          </a:p>
          <a:p>
            <a:endParaRPr lang="en-US" dirty="0"/>
          </a:p>
        </p:txBody>
      </p:sp>
    </p:spTree>
    <p:extLst>
      <p:ext uri="{BB962C8B-B14F-4D97-AF65-F5344CB8AC3E}">
        <p14:creationId xmlns:p14="http://schemas.microsoft.com/office/powerpoint/2010/main" val="2530834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pPr algn="ctr"/>
            <a:r>
              <a:rPr lang="en-US" sz="4000">
                <a:solidFill>
                  <a:srgbClr val="000000"/>
                </a:solidFill>
                <a:latin typeface="CorporateGNLDisplay" charset="0"/>
                <a:ea typeface="ＭＳ Ｐゴシック" charset="0"/>
                <a:cs typeface="ＭＳ Ｐゴシック" charset="0"/>
              </a:rPr>
              <a:t>THE END </a:t>
            </a:r>
          </a:p>
        </p:txBody>
      </p:sp>
      <p:pic>
        <p:nvPicPr>
          <p:cNvPr id="3174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2128" r="-12128"/>
          <a:stretch>
            <a:fillRect/>
          </a:stretch>
        </p:blipFill>
        <p:spPr>
          <a:xfrm>
            <a:off x="755651" y="1383506"/>
            <a:ext cx="7631113" cy="3086100"/>
          </a:xfrm>
        </p:spPr>
      </p:pic>
    </p:spTree>
    <p:extLst>
      <p:ext uri="{BB962C8B-B14F-4D97-AF65-F5344CB8AC3E}">
        <p14:creationId xmlns:p14="http://schemas.microsoft.com/office/powerpoint/2010/main" val="43913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612068"/>
          </a:xfrm>
        </p:spPr>
        <p:txBody>
          <a:bodyPr/>
          <a:lstStyle/>
          <a:p>
            <a:r>
              <a:rPr lang="en-US" dirty="0" smtClean="0"/>
              <a:t>What is journalism </a:t>
            </a:r>
            <a:endParaRPr lang="en-US" dirty="0"/>
          </a:p>
        </p:txBody>
      </p:sp>
      <p:sp>
        <p:nvSpPr>
          <p:cNvPr id="3" name="Content Placeholder 2"/>
          <p:cNvSpPr>
            <a:spLocks noGrp="1"/>
          </p:cNvSpPr>
          <p:nvPr>
            <p:ph idx="1"/>
          </p:nvPr>
        </p:nvSpPr>
        <p:spPr>
          <a:xfrm>
            <a:off x="179512" y="555526"/>
            <a:ext cx="8784976" cy="4392488"/>
          </a:xfrm>
        </p:spPr>
        <p:txBody>
          <a:bodyPr/>
          <a:lstStyle/>
          <a:p>
            <a:pPr marL="0" indent="0">
              <a:spcAft>
                <a:spcPts val="0"/>
              </a:spcAft>
              <a:buNone/>
            </a:pPr>
            <a:r>
              <a:rPr lang="en-GB" sz="2400" i="1" dirty="0"/>
              <a:t>BBC v Sugar </a:t>
            </a:r>
            <a:r>
              <a:rPr lang="en-GB" sz="2400" dirty="0"/>
              <a:t>[2012] 1 WLR 439 at [39]- [44]</a:t>
            </a:r>
            <a:r>
              <a:rPr lang="en-GB" sz="2400" dirty="0" smtClean="0"/>
              <a:t>, Supreme </a:t>
            </a:r>
            <a:r>
              <a:rPr lang="en-GB" sz="2400" dirty="0"/>
              <a:t>Court </a:t>
            </a:r>
            <a:r>
              <a:rPr lang="en-GB" sz="2400" dirty="0" smtClean="0"/>
              <a:t>endorsed </a:t>
            </a:r>
            <a:r>
              <a:rPr lang="en-GB" sz="2400" dirty="0"/>
              <a:t>a tripartite view </a:t>
            </a:r>
            <a:r>
              <a:rPr lang="en-GB" sz="2400" dirty="0" smtClean="0"/>
              <a:t>of </a:t>
            </a:r>
            <a:r>
              <a:rPr lang="en-GB" sz="2400" dirty="0"/>
              <a:t>what constituted ‘journalism’ (in the context of the Freedom of Information Act 2000): </a:t>
            </a:r>
            <a:endParaRPr lang="en-GB" sz="2400" dirty="0" smtClean="0"/>
          </a:p>
          <a:p>
            <a:pPr marL="400050" indent="-400050">
              <a:spcAft>
                <a:spcPts val="0"/>
              </a:spcAft>
              <a:buAutoNum type="romanLcParenBoth"/>
            </a:pPr>
            <a:r>
              <a:rPr lang="en-GB" sz="2400" dirty="0" smtClean="0"/>
              <a:t>the </a:t>
            </a:r>
            <a:r>
              <a:rPr lang="en-GB" sz="2400" dirty="0"/>
              <a:t>collecting, writing and verifying of material for publication”</a:t>
            </a:r>
            <a:r>
              <a:rPr lang="en-GB" sz="2400" dirty="0" smtClean="0"/>
              <a:t>;</a:t>
            </a:r>
          </a:p>
          <a:p>
            <a:pPr marL="400050" indent="-400050">
              <a:spcAft>
                <a:spcPts val="0"/>
              </a:spcAft>
              <a:buAutoNum type="romanLcParenBoth"/>
            </a:pPr>
            <a:r>
              <a:rPr lang="en-GB" sz="2400" dirty="0"/>
              <a:t> </a:t>
            </a:r>
            <a:r>
              <a:rPr lang="en-GB" sz="2400" dirty="0" smtClean="0"/>
              <a:t>the </a:t>
            </a:r>
            <a:r>
              <a:rPr lang="en-GB" sz="2400" dirty="0"/>
              <a:t>editing of the material, including its selection and arrangement, the provision of context for it and the determination of when and how it should be broadcast; </a:t>
            </a:r>
            <a:r>
              <a:rPr lang="en-GB" sz="2400" dirty="0" smtClean="0"/>
              <a:t>and </a:t>
            </a:r>
          </a:p>
          <a:p>
            <a:pPr marL="400050" indent="-400050">
              <a:spcAft>
                <a:spcPts val="0"/>
              </a:spcAft>
              <a:buAutoNum type="romanLcParenBoth"/>
            </a:pPr>
            <a:r>
              <a:rPr lang="en-GB" sz="2400" dirty="0" smtClean="0"/>
              <a:t> the </a:t>
            </a:r>
            <a:r>
              <a:rPr lang="en-GB" sz="2400" dirty="0"/>
              <a:t>maintenance and enhancement of the standards of the output by reviews of its quality, in terms in particular of accuracy, balance and completeness, and the supervision and training of journalists”</a:t>
            </a:r>
          </a:p>
          <a:p>
            <a:pPr marL="0" indent="0">
              <a:buNone/>
            </a:pPr>
            <a:endParaRPr lang="en-US" dirty="0"/>
          </a:p>
        </p:txBody>
      </p:sp>
    </p:spTree>
    <p:extLst>
      <p:ext uri="{BB962C8B-B14F-4D97-AF65-F5344CB8AC3E}">
        <p14:creationId xmlns:p14="http://schemas.microsoft.com/office/powerpoint/2010/main" val="339659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1E3D7D-CF41-5841-A49B-6F43F0E01144}"/>
              </a:ext>
            </a:extLst>
          </p:cNvPr>
          <p:cNvSpPr>
            <a:spLocks noGrp="1"/>
          </p:cNvSpPr>
          <p:nvPr>
            <p:ph type="title"/>
          </p:nvPr>
        </p:nvSpPr>
        <p:spPr>
          <a:xfrm>
            <a:off x="179512" y="87474"/>
            <a:ext cx="8784976" cy="540060"/>
          </a:xfrm>
        </p:spPr>
        <p:txBody>
          <a:bodyPr/>
          <a:lstStyle/>
          <a:p>
            <a:r>
              <a:rPr lang="en-US" dirty="0" smtClean="0"/>
              <a:t>Regulation – introduction   </a:t>
            </a:r>
            <a:endParaRPr lang="en-US" dirty="0"/>
          </a:p>
        </p:txBody>
      </p:sp>
      <p:sp>
        <p:nvSpPr>
          <p:cNvPr id="4" name="Text Placeholder 3">
            <a:extLst>
              <a:ext uri="{FF2B5EF4-FFF2-40B4-BE49-F238E27FC236}">
                <a16:creationId xmlns:a16="http://schemas.microsoft.com/office/drawing/2014/main" id="{957E0B0E-A1D7-DD47-AC28-7D4033771F31}"/>
              </a:ext>
            </a:extLst>
          </p:cNvPr>
          <p:cNvSpPr>
            <a:spLocks noGrp="1"/>
          </p:cNvSpPr>
          <p:nvPr>
            <p:ph idx="1"/>
          </p:nvPr>
        </p:nvSpPr>
        <p:spPr>
          <a:xfrm>
            <a:off x="179512" y="589280"/>
            <a:ext cx="8856984" cy="4430742"/>
          </a:xfrm>
        </p:spPr>
        <p:txBody>
          <a:bodyPr/>
          <a:lstStyle/>
          <a:p>
            <a:pPr>
              <a:lnSpc>
                <a:spcPct val="100000"/>
              </a:lnSpc>
              <a:spcAft>
                <a:spcPts val="0"/>
              </a:spcAft>
            </a:pPr>
            <a:r>
              <a:rPr lang="en-US" sz="2400" dirty="0">
                <a:solidFill>
                  <a:prstClr val="black"/>
                </a:solidFill>
                <a:latin typeface="+mj-lt"/>
              </a:rPr>
              <a:t>19</a:t>
            </a:r>
            <a:r>
              <a:rPr lang="en-US" sz="2400" baseline="30000" dirty="0">
                <a:solidFill>
                  <a:prstClr val="black"/>
                </a:solidFill>
                <a:latin typeface="+mj-lt"/>
              </a:rPr>
              <a:t>th</a:t>
            </a:r>
            <a:r>
              <a:rPr lang="en-US" sz="2400" dirty="0">
                <a:solidFill>
                  <a:prstClr val="black"/>
                </a:solidFill>
                <a:latin typeface="+mj-lt"/>
              </a:rPr>
              <a:t> century Fleet Street </a:t>
            </a:r>
            <a:r>
              <a:rPr lang="en-US" sz="2400" dirty="0" smtClean="0">
                <a:solidFill>
                  <a:prstClr val="black"/>
                </a:solidFill>
                <a:latin typeface="+mj-lt"/>
              </a:rPr>
              <a:t>rhyme: </a:t>
            </a:r>
            <a:endParaRPr lang="en-US" sz="2400" dirty="0" smtClean="0">
              <a:solidFill>
                <a:srgbClr val="333333"/>
              </a:solidFill>
              <a:latin typeface="+mj-lt"/>
            </a:endParaRPr>
          </a:p>
          <a:p>
            <a:pPr marL="207935" lvl="1" indent="0">
              <a:lnSpc>
                <a:spcPct val="100000"/>
              </a:lnSpc>
              <a:spcAft>
                <a:spcPts val="0"/>
              </a:spcAft>
              <a:buNone/>
            </a:pPr>
            <a:r>
              <a:rPr lang="en-US" sz="2400" dirty="0" smtClean="0">
                <a:solidFill>
                  <a:prstClr val="black"/>
                </a:solidFill>
                <a:latin typeface="+mj-lt"/>
              </a:rPr>
              <a:t>“Tickle </a:t>
            </a:r>
            <a:r>
              <a:rPr lang="en-US" sz="2400" dirty="0">
                <a:solidFill>
                  <a:prstClr val="black"/>
                </a:solidFill>
                <a:latin typeface="+mj-lt"/>
              </a:rPr>
              <a:t>the public, make 'em grin,</a:t>
            </a:r>
          </a:p>
          <a:p>
            <a:pPr marL="207935" lvl="1" indent="0">
              <a:lnSpc>
                <a:spcPct val="100000"/>
              </a:lnSpc>
              <a:spcAft>
                <a:spcPts val="0"/>
              </a:spcAft>
              <a:buNone/>
            </a:pPr>
            <a:r>
              <a:rPr lang="en-US" sz="2400" dirty="0">
                <a:solidFill>
                  <a:prstClr val="black"/>
                </a:solidFill>
                <a:latin typeface="+mj-lt"/>
              </a:rPr>
              <a:t>The more you tickle, the more you'll win;</a:t>
            </a:r>
          </a:p>
          <a:p>
            <a:pPr marL="207935" lvl="1" indent="0">
              <a:lnSpc>
                <a:spcPct val="100000"/>
              </a:lnSpc>
              <a:spcAft>
                <a:spcPts val="0"/>
              </a:spcAft>
              <a:buNone/>
            </a:pPr>
            <a:r>
              <a:rPr lang="en-US" sz="2400" dirty="0">
                <a:solidFill>
                  <a:prstClr val="black"/>
                </a:solidFill>
                <a:latin typeface="+mj-lt"/>
              </a:rPr>
              <a:t>Teach the public, you'll never get rich,</a:t>
            </a:r>
          </a:p>
          <a:p>
            <a:pPr marL="207935" lvl="1" indent="0">
              <a:lnSpc>
                <a:spcPct val="100000"/>
              </a:lnSpc>
              <a:spcAft>
                <a:spcPts val="0"/>
              </a:spcAft>
              <a:buNone/>
            </a:pPr>
            <a:r>
              <a:rPr lang="en-US" sz="2400" dirty="0">
                <a:solidFill>
                  <a:prstClr val="black"/>
                </a:solidFill>
                <a:latin typeface="+mj-lt"/>
              </a:rPr>
              <a:t>You'll live like a beggar and die in a </a:t>
            </a:r>
            <a:r>
              <a:rPr lang="en-US" sz="2400" dirty="0" smtClean="0">
                <a:solidFill>
                  <a:prstClr val="black"/>
                </a:solidFill>
                <a:latin typeface="+mj-lt"/>
              </a:rPr>
              <a:t>ditch.”</a:t>
            </a:r>
          </a:p>
          <a:p>
            <a:pPr marL="0" indent="0">
              <a:lnSpc>
                <a:spcPct val="100000"/>
              </a:lnSpc>
              <a:spcAft>
                <a:spcPts val="0"/>
              </a:spcAft>
              <a:buNone/>
            </a:pPr>
            <a:r>
              <a:rPr lang="en-US" sz="2000" dirty="0" smtClean="0">
                <a:solidFill>
                  <a:prstClr val="black"/>
                </a:solidFill>
              </a:rPr>
              <a:t>[</a:t>
            </a:r>
            <a:r>
              <a:rPr lang="en-US" sz="2000" dirty="0">
                <a:solidFill>
                  <a:prstClr val="black"/>
                </a:solidFill>
              </a:rPr>
              <a:t>sourced: </a:t>
            </a:r>
            <a:r>
              <a:rPr lang="en-US" sz="2000" i="1" dirty="0">
                <a:solidFill>
                  <a:srgbClr val="333333"/>
                </a:solidFill>
              </a:rPr>
              <a:t>Tickle the Public. One Hundred Years of the Popular Press</a:t>
            </a:r>
            <a:r>
              <a:rPr lang="en-US" sz="2000" dirty="0">
                <a:solidFill>
                  <a:srgbClr val="333333"/>
                </a:solidFill>
              </a:rPr>
              <a:t> by Matthew Engel; </a:t>
            </a:r>
            <a:r>
              <a:rPr lang="en-US" sz="2000" i="1" dirty="0">
                <a:solidFill>
                  <a:srgbClr val="333333"/>
                </a:solidFill>
              </a:rPr>
              <a:t>The Great Outsiders. </a:t>
            </a:r>
            <a:r>
              <a:rPr lang="en-US" sz="2000" i="1" dirty="0" err="1">
                <a:solidFill>
                  <a:srgbClr val="333333"/>
                </a:solidFill>
              </a:rPr>
              <a:t>Northcliffe</a:t>
            </a:r>
            <a:r>
              <a:rPr lang="en-US" sz="2000" i="1" dirty="0">
                <a:solidFill>
                  <a:srgbClr val="333333"/>
                </a:solidFill>
              </a:rPr>
              <a:t>, </a:t>
            </a:r>
            <a:r>
              <a:rPr lang="en-US" sz="2000" i="1" dirty="0" err="1">
                <a:solidFill>
                  <a:srgbClr val="333333"/>
                </a:solidFill>
              </a:rPr>
              <a:t>Rothermere</a:t>
            </a:r>
            <a:r>
              <a:rPr lang="en-US" sz="2000" i="1" dirty="0">
                <a:solidFill>
                  <a:srgbClr val="333333"/>
                </a:solidFill>
              </a:rPr>
              <a:t> and the Daily Mail</a:t>
            </a:r>
            <a:r>
              <a:rPr lang="en-US" sz="2000" dirty="0">
                <a:solidFill>
                  <a:srgbClr val="333333"/>
                </a:solidFill>
              </a:rPr>
              <a:t> by S. J. Taylor, 1998]</a:t>
            </a:r>
            <a:endParaRPr lang="en-US" sz="2000" dirty="0" smtClean="0">
              <a:solidFill>
                <a:prstClr val="black"/>
              </a:solidFill>
              <a:latin typeface="+mj-lt"/>
            </a:endParaRPr>
          </a:p>
          <a:p>
            <a:pPr marL="0" indent="0">
              <a:lnSpc>
                <a:spcPct val="100000"/>
              </a:lnSpc>
              <a:spcAft>
                <a:spcPts val="0"/>
              </a:spcAft>
              <a:buNone/>
            </a:pPr>
            <a:endParaRPr lang="en-US" sz="2400" dirty="0">
              <a:solidFill>
                <a:prstClr val="black"/>
              </a:solidFill>
              <a:latin typeface="+mj-lt"/>
            </a:endParaRPr>
          </a:p>
          <a:p>
            <a:r>
              <a:rPr lang="en-US" sz="2400" dirty="0" smtClean="0">
                <a:latin typeface="+mj-lt"/>
              </a:rPr>
              <a:t> “The </a:t>
            </a:r>
            <a:r>
              <a:rPr lang="en-US" sz="2400" dirty="0">
                <a:latin typeface="+mj-lt"/>
              </a:rPr>
              <a:t>evil that men do lives on the front pages of greedy newspapers, but the good is off interred apathetically </a:t>
            </a:r>
            <a:r>
              <a:rPr lang="en-US" sz="2400" dirty="0" smtClean="0">
                <a:latin typeface="+mj-lt"/>
              </a:rPr>
              <a:t>inside”. : </a:t>
            </a:r>
            <a:r>
              <a:rPr lang="en-US" sz="2400" dirty="0">
                <a:latin typeface="+mj-lt"/>
              </a:rPr>
              <a:t>Brooks </a:t>
            </a:r>
            <a:r>
              <a:rPr lang="en-US" sz="2400" dirty="0" smtClean="0">
                <a:latin typeface="+mj-lt"/>
              </a:rPr>
              <a:t>Atkinson,  </a:t>
            </a:r>
            <a:r>
              <a:rPr lang="en-US" sz="2400" dirty="0">
                <a:latin typeface="+mj-lt"/>
              </a:rPr>
              <a:t>American </a:t>
            </a:r>
            <a:r>
              <a:rPr lang="en-US" sz="2400" dirty="0" smtClean="0">
                <a:latin typeface="+mj-lt"/>
              </a:rPr>
              <a:t>essayist, Once </a:t>
            </a:r>
            <a:r>
              <a:rPr lang="en-US" sz="2400" dirty="0">
                <a:latin typeface="+mj-lt"/>
              </a:rPr>
              <a:t>around the Sun, 1951</a:t>
            </a:r>
          </a:p>
          <a:p>
            <a:endParaRPr lang="en-US" sz="1800" dirty="0"/>
          </a:p>
        </p:txBody>
      </p:sp>
    </p:spTree>
    <p:extLst>
      <p:ext uri="{BB962C8B-B14F-4D97-AF65-F5344CB8AC3E}">
        <p14:creationId xmlns:p14="http://schemas.microsoft.com/office/powerpoint/2010/main" val="410151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906E-1430-1D41-9269-7216A8F1DAA8}"/>
              </a:ext>
            </a:extLst>
          </p:cNvPr>
          <p:cNvSpPr>
            <a:spLocks noGrp="1"/>
          </p:cNvSpPr>
          <p:nvPr>
            <p:ph type="title"/>
          </p:nvPr>
        </p:nvSpPr>
        <p:spPr>
          <a:xfrm>
            <a:off x="179512" y="87474"/>
            <a:ext cx="8784976" cy="540060"/>
          </a:xfrm>
        </p:spPr>
        <p:txBody>
          <a:bodyPr/>
          <a:lstStyle/>
          <a:p>
            <a:r>
              <a:rPr lang="en-US" dirty="0"/>
              <a:t>Regulation – introduction </a:t>
            </a:r>
            <a:r>
              <a:rPr lang="en-US" dirty="0" err="1" smtClean="0"/>
              <a:t>cont</a:t>
            </a:r>
            <a:r>
              <a:rPr lang="en-US" dirty="0" smtClean="0"/>
              <a:t> .. </a:t>
            </a:r>
            <a:endParaRPr lang="en-US" dirty="0"/>
          </a:p>
        </p:txBody>
      </p:sp>
      <p:sp>
        <p:nvSpPr>
          <p:cNvPr id="3" name="Content Placeholder 2">
            <a:extLst>
              <a:ext uri="{FF2B5EF4-FFF2-40B4-BE49-F238E27FC236}">
                <a16:creationId xmlns:a16="http://schemas.microsoft.com/office/drawing/2014/main" id="{E3FBF706-27C8-E244-860B-7A3A835DF3AA}"/>
              </a:ext>
            </a:extLst>
          </p:cNvPr>
          <p:cNvSpPr>
            <a:spLocks noGrp="1"/>
          </p:cNvSpPr>
          <p:nvPr>
            <p:ph idx="1"/>
          </p:nvPr>
        </p:nvSpPr>
        <p:spPr>
          <a:xfrm>
            <a:off x="179512" y="699543"/>
            <a:ext cx="8784976" cy="4248472"/>
          </a:xfrm>
        </p:spPr>
        <p:txBody>
          <a:bodyPr/>
          <a:lstStyle/>
          <a:p>
            <a:r>
              <a:rPr lang="en-US" sz="2000" dirty="0" smtClean="0">
                <a:solidFill>
                  <a:srgbClr val="111111"/>
                </a:solidFill>
                <a:latin typeface="+mj-lt"/>
              </a:rPr>
              <a:t>1973, </a:t>
            </a:r>
            <a:r>
              <a:rPr lang="en-US" sz="2000" dirty="0">
                <a:solidFill>
                  <a:srgbClr val="111111"/>
                </a:solidFill>
                <a:latin typeface="+mj-lt"/>
              </a:rPr>
              <a:t>Pulitzer Prize acceptance speech, </a:t>
            </a:r>
            <a:r>
              <a:rPr lang="en-US" sz="2000" dirty="0" smtClean="0">
                <a:solidFill>
                  <a:srgbClr val="111111"/>
                </a:solidFill>
                <a:latin typeface="+mj-lt"/>
              </a:rPr>
              <a:t>the </a:t>
            </a:r>
            <a:r>
              <a:rPr lang="en-GB" sz="2000" dirty="0" smtClean="0">
                <a:solidFill>
                  <a:srgbClr val="121212"/>
                </a:solidFill>
                <a:effectLst/>
                <a:latin typeface="+mj-lt"/>
                <a:ea typeface="Times New Roman" panose="02020603050405020304" pitchFamily="18" charset="0"/>
                <a:cs typeface="Times New Roman" panose="02020603050405020304" pitchFamily="18" charset="0"/>
              </a:rPr>
              <a:t>Washington </a:t>
            </a:r>
            <a:r>
              <a:rPr lang="en-GB" sz="2000" dirty="0">
                <a:solidFill>
                  <a:srgbClr val="121212"/>
                </a:solidFill>
                <a:effectLst/>
                <a:latin typeface="+mj-lt"/>
                <a:ea typeface="Times New Roman" panose="02020603050405020304" pitchFamily="18" charset="0"/>
                <a:cs typeface="Times New Roman" panose="02020603050405020304" pitchFamily="18" charset="0"/>
              </a:rPr>
              <a:t>Post’s David </a:t>
            </a:r>
            <a:r>
              <a:rPr lang="en-GB" sz="2000" dirty="0" err="1">
                <a:solidFill>
                  <a:srgbClr val="121212"/>
                </a:solidFill>
                <a:effectLst/>
                <a:latin typeface="+mj-lt"/>
                <a:ea typeface="Times New Roman" panose="02020603050405020304" pitchFamily="18" charset="0"/>
                <a:cs typeface="Times New Roman" panose="02020603050405020304" pitchFamily="18" charset="0"/>
              </a:rPr>
              <a:t>Broder</a:t>
            </a:r>
            <a:r>
              <a:rPr lang="en-US" sz="2000" dirty="0">
                <a:solidFill>
                  <a:srgbClr val="121212"/>
                </a:solidFill>
                <a:latin typeface="+mj-lt"/>
                <a:ea typeface="Times New Roman" panose="02020603050405020304" pitchFamily="18" charset="0"/>
                <a:cs typeface="Times New Roman" panose="02020603050405020304" pitchFamily="18" charset="0"/>
              </a:rPr>
              <a:t> </a:t>
            </a:r>
            <a:r>
              <a:rPr lang="en-US" sz="2000" dirty="0">
                <a:solidFill>
                  <a:srgbClr val="111111"/>
                </a:solidFill>
                <a:latin typeface="+mj-lt"/>
              </a:rPr>
              <a:t>urged journalists to drop the pretense of omniscience and instead </a:t>
            </a:r>
            <a:r>
              <a:rPr lang="en-US" sz="2000" dirty="0" smtClean="0">
                <a:solidFill>
                  <a:srgbClr val="111111"/>
                </a:solidFill>
                <a:latin typeface="+mj-lt"/>
              </a:rPr>
              <a:t>say: </a:t>
            </a:r>
          </a:p>
          <a:p>
            <a:pPr marL="0" indent="0">
              <a:buNone/>
            </a:pPr>
            <a:endParaRPr lang="en-US" sz="2000" dirty="0">
              <a:solidFill>
                <a:srgbClr val="111111"/>
              </a:solidFill>
              <a:latin typeface="+mj-lt"/>
            </a:endParaRPr>
          </a:p>
          <a:p>
            <a:pPr marL="207935" lvl="1" indent="0">
              <a:buNone/>
            </a:pPr>
            <a:r>
              <a:rPr lang="en-US" sz="2000" dirty="0" smtClean="0">
                <a:solidFill>
                  <a:srgbClr val="111111"/>
                </a:solidFill>
                <a:latin typeface="+mj-lt"/>
              </a:rPr>
              <a:t>“</a:t>
            </a:r>
            <a:r>
              <a:rPr lang="en-US" sz="2000" dirty="0">
                <a:solidFill>
                  <a:srgbClr val="111111"/>
                </a:solidFill>
                <a:latin typeface="+mj-lt"/>
              </a:rPr>
              <a:t>over and over, until the point has been made, that the newspaper that drops on your doorstep is a partial, hasty, incomplete, inevitably somewhat flawed and inaccurate rendering of some of the things we have heard about in the past 24 hours, distorted, despite our best efforts to eliminate gross bias, by the very process of compression that makes it possible for you to lift it from the doorstep.”</a:t>
            </a:r>
            <a:endParaRPr lang="en-US" sz="2000" dirty="0">
              <a:effectLst/>
              <a:latin typeface="+mj-lt"/>
            </a:endParaRPr>
          </a:p>
          <a:p>
            <a:pPr marL="207935" lvl="1" indent="0">
              <a:buNone/>
            </a:pPr>
            <a:endParaRPr lang="en-US" sz="2000" dirty="0">
              <a:latin typeface="+mj-lt"/>
            </a:endParaRPr>
          </a:p>
          <a:p>
            <a:r>
              <a:rPr lang="en-US" sz="2000" dirty="0">
                <a:latin typeface="+mj-lt"/>
              </a:rPr>
              <a:t>https://</a:t>
            </a:r>
            <a:r>
              <a:rPr lang="en-US" sz="2000" dirty="0" err="1">
                <a:latin typeface="+mj-lt"/>
              </a:rPr>
              <a:t>www.washingtonpost.com</a:t>
            </a:r>
            <a:r>
              <a:rPr lang="en-US" sz="2000" dirty="0">
                <a:latin typeface="+mj-lt"/>
              </a:rPr>
              <a:t>/local/politicians-journalists-and-readers-remember-longtime-post-reporter-</a:t>
            </a:r>
            <a:r>
              <a:rPr lang="en-US" sz="2000" dirty="0" err="1">
                <a:latin typeface="+mj-lt"/>
              </a:rPr>
              <a:t>david-broder</a:t>
            </a:r>
            <a:r>
              <a:rPr lang="en-US" sz="2000" dirty="0">
                <a:latin typeface="+mj-lt"/>
              </a:rPr>
              <a:t>/2011/04/04/</a:t>
            </a:r>
            <a:r>
              <a:rPr lang="en-US" sz="2000" dirty="0" err="1">
                <a:latin typeface="+mj-lt"/>
              </a:rPr>
              <a:t>AFEYFglC_story.html</a:t>
            </a:r>
            <a:r>
              <a:rPr lang="en-US" sz="2000" dirty="0">
                <a:latin typeface="+mj-lt"/>
              </a:rPr>
              <a:t>?</a:t>
            </a:r>
            <a:r>
              <a:rPr lang="en-US" sz="2000" dirty="0" err="1">
                <a:latin typeface="+mj-lt"/>
              </a:rPr>
              <a:t>noredirect</a:t>
            </a:r>
            <a:r>
              <a:rPr lang="en-US" sz="2000" dirty="0">
                <a:latin typeface="+mj-lt"/>
              </a:rPr>
              <a:t>=on&amp;</a:t>
            </a:r>
            <a:r>
              <a:rPr lang="en-US" sz="2000" dirty="0" err="1">
                <a:latin typeface="+mj-lt"/>
              </a:rPr>
              <a:t>utm_term</a:t>
            </a:r>
            <a:r>
              <a:rPr lang="en-US" sz="2000" dirty="0">
                <a:latin typeface="+mj-lt"/>
              </a:rPr>
              <a:t>=.295e637564c9</a:t>
            </a:r>
          </a:p>
        </p:txBody>
      </p:sp>
    </p:spTree>
    <p:extLst>
      <p:ext uri="{BB962C8B-B14F-4D97-AF65-F5344CB8AC3E}">
        <p14:creationId xmlns:p14="http://schemas.microsoft.com/office/powerpoint/2010/main" val="154108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own crier.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 r="-136485" b="-78599"/>
          <a:stretch/>
        </p:blipFill>
        <p:spPr>
          <a:xfrm>
            <a:off x="378530" y="363662"/>
            <a:ext cx="5024437" cy="2872978"/>
          </a:xfrm>
        </p:spPr>
      </p:pic>
      <p:pic>
        <p:nvPicPr>
          <p:cNvPr id="6" name="Picture 5" descr="proclaimati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033" y="2900222"/>
            <a:ext cx="1989234" cy="2149271"/>
          </a:xfrm>
          <a:prstGeom prst="rect">
            <a:avLst/>
          </a:prstGeom>
        </p:spPr>
      </p:pic>
      <p:pic>
        <p:nvPicPr>
          <p:cNvPr id="7" name="Picture 6" descr="ParisCafeDiscuss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268" y="481662"/>
            <a:ext cx="2528683" cy="1668845"/>
          </a:xfrm>
          <a:prstGeom prst="rect">
            <a:avLst/>
          </a:prstGeom>
        </p:spPr>
      </p:pic>
      <p:pic>
        <p:nvPicPr>
          <p:cNvPr id="8" name="Picture 7" descr="gutenber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1488" y="700802"/>
            <a:ext cx="2425507" cy="1836180"/>
          </a:xfrm>
          <a:prstGeom prst="rect">
            <a:avLst/>
          </a:prstGeom>
        </p:spPr>
      </p:pic>
      <p:pic>
        <p:nvPicPr>
          <p:cNvPr id="9" name="Picture 8" descr="Postman.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380" y="2092321"/>
            <a:ext cx="1337394" cy="1179227"/>
          </a:xfrm>
          <a:prstGeom prst="rect">
            <a:avLst/>
          </a:prstGeom>
        </p:spPr>
      </p:pic>
      <p:pic>
        <p:nvPicPr>
          <p:cNvPr id="10" name="Picture 9" descr="first-coffee-shop.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7563" y="2656218"/>
            <a:ext cx="2483925" cy="1500226"/>
          </a:xfrm>
          <a:prstGeom prst="rect">
            <a:avLst/>
          </a:prstGeom>
        </p:spPr>
      </p:pic>
      <p:pic>
        <p:nvPicPr>
          <p:cNvPr id="11" name="Picture 10" descr="irish proclaimatio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6662" y="978521"/>
            <a:ext cx="1820900" cy="1820559"/>
          </a:xfrm>
          <a:prstGeom prst="rect">
            <a:avLst/>
          </a:prstGeom>
        </p:spPr>
      </p:pic>
      <p:pic>
        <p:nvPicPr>
          <p:cNvPr id="12" name="Picture 11" descr="pedlar-or-peddler-travelling-salesman-on-horseback-caricature-of-the-ergcc1.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42160" y="2605266"/>
            <a:ext cx="2468257" cy="2487176"/>
          </a:xfrm>
          <a:prstGeom prst="rect">
            <a:avLst/>
          </a:prstGeom>
        </p:spPr>
      </p:pic>
      <p:pic>
        <p:nvPicPr>
          <p:cNvPr id="13" name="Picture 12" descr="messenger.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8381" y="3677704"/>
            <a:ext cx="1337394" cy="1255084"/>
          </a:xfrm>
          <a:prstGeom prst="rect">
            <a:avLst/>
          </a:prstGeom>
        </p:spPr>
      </p:pic>
    </p:spTree>
    <p:extLst>
      <p:ext uri="{BB962C8B-B14F-4D97-AF65-F5344CB8AC3E}">
        <p14:creationId xmlns:p14="http://schemas.microsoft.com/office/powerpoint/2010/main" val="112199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prints.jpg"/>
          <p:cNvPicPr>
            <a:picLocks noGrp="1" noChangeAspect="1"/>
          </p:cNvPicPr>
          <p:nvPr>
            <p:ph idx="1"/>
          </p:nvPr>
        </p:nvPicPr>
        <p:blipFill>
          <a:blip r:embed="rId3">
            <a:extLst>
              <a:ext uri="{28A0092B-C50C-407E-A947-70E740481C1C}">
                <a14:useLocalDpi xmlns:a14="http://schemas.microsoft.com/office/drawing/2010/main" val="0"/>
              </a:ext>
            </a:extLst>
          </a:blip>
          <a:srcRect l="9413" r="9413"/>
          <a:stretch>
            <a:fillRect/>
          </a:stretch>
        </p:blipFill>
        <p:spPr>
          <a:xfrm>
            <a:off x="288622" y="396139"/>
            <a:ext cx="3292908" cy="2044828"/>
          </a:xfrm>
        </p:spPr>
      </p:pic>
      <p:pic>
        <p:nvPicPr>
          <p:cNvPr id="7" name="Picture 6" descr="Maggie-front-pages-0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1732" y="280404"/>
            <a:ext cx="3459457" cy="2570698"/>
          </a:xfrm>
          <a:prstGeom prst="rect">
            <a:avLst/>
          </a:prstGeom>
        </p:spPr>
      </p:pic>
      <p:pic>
        <p:nvPicPr>
          <p:cNvPr id="8" name="Picture 7" descr="guardi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613" y="629576"/>
            <a:ext cx="3011943" cy="3157390"/>
          </a:xfrm>
          <a:prstGeom prst="rect">
            <a:avLst/>
          </a:prstGeom>
        </p:spPr>
      </p:pic>
      <p:pic>
        <p:nvPicPr>
          <p:cNvPr id="9" name="Picture 8" descr="mirr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23" y="2593913"/>
            <a:ext cx="2806067" cy="2086475"/>
          </a:xfrm>
          <a:prstGeom prst="rect">
            <a:avLst/>
          </a:prstGeom>
        </p:spPr>
      </p:pic>
      <p:pic>
        <p:nvPicPr>
          <p:cNvPr id="10" name="Picture 9" descr="the-courier-mail-dat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5095" y="1766191"/>
            <a:ext cx="2933272" cy="3135407"/>
          </a:xfrm>
          <a:prstGeom prst="rect">
            <a:avLst/>
          </a:prstGeom>
        </p:spPr>
      </p:pic>
      <p:pic>
        <p:nvPicPr>
          <p:cNvPr id="11" name="Picture 10" descr="radio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7692" y="2073415"/>
            <a:ext cx="3337862" cy="1955414"/>
          </a:xfrm>
          <a:prstGeom prst="rect">
            <a:avLst/>
          </a:prstGeom>
        </p:spPr>
      </p:pic>
      <p:pic>
        <p:nvPicPr>
          <p:cNvPr id="12" name="Picture 11" descr="tv.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4260" y="3051121"/>
            <a:ext cx="2111843" cy="1850477"/>
          </a:xfrm>
          <a:prstGeom prst="rect">
            <a:avLst/>
          </a:prstGeom>
        </p:spPr>
      </p:pic>
    </p:spTree>
    <p:extLst>
      <p:ext uri="{BB962C8B-B14F-4D97-AF65-F5344CB8AC3E}">
        <p14:creationId xmlns:p14="http://schemas.microsoft.com/office/powerpoint/2010/main" val="1499849724"/>
      </p:ext>
    </p:extLst>
  </p:cSld>
  <p:clrMapOvr>
    <a:masterClrMapping/>
  </p:clrMapOvr>
</p:sld>
</file>

<file path=ppt/theme/theme1.xml><?xml version="1.0" encoding="utf-8"?>
<a:theme xmlns:a="http://schemas.openxmlformats.org/drawingml/2006/main" name="Guardian_Core Colours Design_AH_V4 (1)">
  <a:themeElements>
    <a:clrScheme name="GUARDIAN COLOURS">
      <a:dk1>
        <a:srgbClr val="000000"/>
      </a:dk1>
      <a:lt1>
        <a:srgbClr val="FFFFFF"/>
      </a:lt1>
      <a:dk2>
        <a:srgbClr val="000000"/>
      </a:dk2>
      <a:lt2>
        <a:srgbClr val="FFFFFF"/>
      </a:lt2>
      <a:accent1>
        <a:srgbClr val="EC6108"/>
      </a:accent1>
      <a:accent2>
        <a:srgbClr val="E00000"/>
      </a:accent2>
      <a:accent3>
        <a:srgbClr val="0083C6"/>
      </a:accent3>
      <a:accent4>
        <a:srgbClr val="AB8958"/>
      </a:accent4>
      <a:accent5>
        <a:srgbClr val="BB3B80"/>
      </a:accent5>
      <a:accent6>
        <a:srgbClr val="000000"/>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ardian_Core Colours Design_AH_V4" id="{C9840520-C2B9-204F-BEE1-CA6C95CBA0E8}" vid="{F7B1CEA2-F447-DC43-BC60-6C055CE87AA7}"/>
    </a:ext>
  </a:extLst>
</a:theme>
</file>

<file path=ppt/theme/theme2.xml><?xml version="1.0" encoding="utf-8"?>
<a:theme xmlns:a="http://schemas.openxmlformats.org/drawingml/2006/main" name="CONTENTS SLIDE SELECTION">
  <a:themeElements>
    <a:clrScheme name="GUARDIAN COLOURS">
      <a:dk1>
        <a:srgbClr val="000000"/>
      </a:dk1>
      <a:lt1>
        <a:srgbClr val="FFFFFF"/>
      </a:lt1>
      <a:dk2>
        <a:srgbClr val="000000"/>
      </a:dk2>
      <a:lt2>
        <a:srgbClr val="FFFFFF"/>
      </a:lt2>
      <a:accent1>
        <a:srgbClr val="EC6108"/>
      </a:accent1>
      <a:accent2>
        <a:srgbClr val="E00000"/>
      </a:accent2>
      <a:accent3>
        <a:srgbClr val="0083C6"/>
      </a:accent3>
      <a:accent4>
        <a:srgbClr val="AB8958"/>
      </a:accent4>
      <a:accent5>
        <a:srgbClr val="BB3B80"/>
      </a:accent5>
      <a:accent6>
        <a:srgbClr val="000000"/>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ardian_Core Colours Design_AH_V4" id="{C9840520-C2B9-204F-BEE1-CA6C95CBA0E8}" vid="{73B3113A-7B45-5D4D-94F5-C4F1B58A72E3}"/>
    </a:ext>
  </a:extLst>
</a:theme>
</file>

<file path=ppt/theme/theme3.xml><?xml version="1.0" encoding="utf-8"?>
<a:theme xmlns:a="http://schemas.openxmlformats.org/drawingml/2006/main" name="Red Line">
  <a:themeElements>
    <a:clrScheme name="GUARDIAN COLOURS">
      <a:dk1>
        <a:srgbClr val="000000"/>
      </a:dk1>
      <a:lt1>
        <a:srgbClr val="FFFFFF"/>
      </a:lt1>
      <a:dk2>
        <a:srgbClr val="000000"/>
      </a:dk2>
      <a:lt2>
        <a:srgbClr val="FFFFFF"/>
      </a:lt2>
      <a:accent1>
        <a:srgbClr val="EC6108"/>
      </a:accent1>
      <a:accent2>
        <a:srgbClr val="E00000"/>
      </a:accent2>
      <a:accent3>
        <a:srgbClr val="0083C6"/>
      </a:accent3>
      <a:accent4>
        <a:srgbClr val="AB8958"/>
      </a:accent4>
      <a:accent5>
        <a:srgbClr val="BB3B80"/>
      </a:accent5>
      <a:accent6>
        <a:srgbClr val="000000"/>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ardian_Core Colours Design_AH_V4" id="{C9840520-C2B9-204F-BEE1-CA6C95CBA0E8}" vid="{8555CAB6-783E-964E-8A67-91636422668E}"/>
    </a:ext>
  </a:extLst>
</a:theme>
</file>

<file path=ppt/theme/theme4.xml><?xml version="1.0" encoding="utf-8"?>
<a:theme xmlns:a="http://schemas.openxmlformats.org/drawingml/2006/main" name="Blue Line">
  <a:themeElements>
    <a:clrScheme name="GUARDIAN COLOURS">
      <a:dk1>
        <a:srgbClr val="000000"/>
      </a:dk1>
      <a:lt1>
        <a:srgbClr val="FFFFFF"/>
      </a:lt1>
      <a:dk2>
        <a:srgbClr val="000000"/>
      </a:dk2>
      <a:lt2>
        <a:srgbClr val="FFFFFF"/>
      </a:lt2>
      <a:accent1>
        <a:srgbClr val="EC6108"/>
      </a:accent1>
      <a:accent2>
        <a:srgbClr val="E00000"/>
      </a:accent2>
      <a:accent3>
        <a:srgbClr val="0083C6"/>
      </a:accent3>
      <a:accent4>
        <a:srgbClr val="AB8958"/>
      </a:accent4>
      <a:accent5>
        <a:srgbClr val="BB3B80"/>
      </a:accent5>
      <a:accent6>
        <a:srgbClr val="000000"/>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ardian_Core Colours Design_AH_V4" id="{C9840520-C2B9-204F-BEE1-CA6C95CBA0E8}" vid="{8D1EA98D-6EEC-554F-AC68-46254403C052}"/>
    </a:ext>
  </a:extLst>
</a:theme>
</file>

<file path=ppt/theme/theme5.xml><?xml version="1.0" encoding="utf-8"?>
<a:theme xmlns:a="http://schemas.openxmlformats.org/drawingml/2006/main" name="Tan Line">
  <a:themeElements>
    <a:clrScheme name="GUARDIAN COLOURS">
      <a:dk1>
        <a:srgbClr val="000000"/>
      </a:dk1>
      <a:lt1>
        <a:srgbClr val="FFFFFF"/>
      </a:lt1>
      <a:dk2>
        <a:srgbClr val="000000"/>
      </a:dk2>
      <a:lt2>
        <a:srgbClr val="FFFFFF"/>
      </a:lt2>
      <a:accent1>
        <a:srgbClr val="EC6108"/>
      </a:accent1>
      <a:accent2>
        <a:srgbClr val="E00000"/>
      </a:accent2>
      <a:accent3>
        <a:srgbClr val="0083C6"/>
      </a:accent3>
      <a:accent4>
        <a:srgbClr val="AB8958"/>
      </a:accent4>
      <a:accent5>
        <a:srgbClr val="BB3B80"/>
      </a:accent5>
      <a:accent6>
        <a:srgbClr val="000000"/>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ardian_Core Colours Design_AH_V4" id="{C9840520-C2B9-204F-BEE1-CA6C95CBA0E8}" vid="{7838E870-1097-D64C-8721-26A649A10129}"/>
    </a:ext>
  </a:extLst>
</a:theme>
</file>

<file path=ppt/theme/theme6.xml><?xml version="1.0" encoding="utf-8"?>
<a:theme xmlns:a="http://schemas.openxmlformats.org/drawingml/2006/main" name="Purple Line">
  <a:themeElements>
    <a:clrScheme name="GUARDIAN COLOURS">
      <a:dk1>
        <a:srgbClr val="000000"/>
      </a:dk1>
      <a:lt1>
        <a:srgbClr val="FFFFFF"/>
      </a:lt1>
      <a:dk2>
        <a:srgbClr val="000000"/>
      </a:dk2>
      <a:lt2>
        <a:srgbClr val="FFFFFF"/>
      </a:lt2>
      <a:accent1>
        <a:srgbClr val="EC6108"/>
      </a:accent1>
      <a:accent2>
        <a:srgbClr val="E00000"/>
      </a:accent2>
      <a:accent3>
        <a:srgbClr val="0083C6"/>
      </a:accent3>
      <a:accent4>
        <a:srgbClr val="AB8958"/>
      </a:accent4>
      <a:accent5>
        <a:srgbClr val="BB3B80"/>
      </a:accent5>
      <a:accent6>
        <a:srgbClr val="000000"/>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ardian_Core Colours Design_AH_V4" id="{C9840520-C2B9-204F-BEE1-CA6C95CBA0E8}" vid="{EAB6A41B-D9D3-C646-B13D-68BA9229A77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Guardian_Core Colours Design_AH_V4 (1)</Template>
  <TotalTime>1844</TotalTime>
  <Words>4351</Words>
  <Application>Microsoft Office PowerPoint</Application>
  <PresentationFormat>On-screen Show (16:9)</PresentationFormat>
  <Paragraphs>334</Paragraphs>
  <Slides>49</Slides>
  <Notes>4</Notes>
  <HiddenSlides>5</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49</vt:i4>
      </vt:variant>
    </vt:vector>
  </HeadingPairs>
  <TitlesOfParts>
    <vt:vector size="64" baseType="lpstr">
      <vt:lpstr>ＭＳ Ｐゴシック</vt:lpstr>
      <vt:lpstr>Arial</vt:lpstr>
      <vt:lpstr>Calibri</vt:lpstr>
      <vt:lpstr>CorporateGNLDisplay</vt:lpstr>
      <vt:lpstr>CorporateGNLText</vt:lpstr>
      <vt:lpstr>Courier New</vt:lpstr>
      <vt:lpstr>Georgia</vt:lpstr>
      <vt:lpstr>MS Mincho</vt:lpstr>
      <vt:lpstr>Times New Roman</vt:lpstr>
      <vt:lpstr>Guardian_Core Colours Design_AH_V4 (1)</vt:lpstr>
      <vt:lpstr>CONTENTS SLIDE SELECTION</vt:lpstr>
      <vt:lpstr>Red Line</vt:lpstr>
      <vt:lpstr>Blue Line</vt:lpstr>
      <vt:lpstr>Tan Line</vt:lpstr>
      <vt:lpstr>Purple Line</vt:lpstr>
      <vt:lpstr>PowerPoint Presentation</vt:lpstr>
      <vt:lpstr>Ethical and legal frameworks …</vt:lpstr>
      <vt:lpstr>TOPICS </vt:lpstr>
      <vt:lpstr>PowerPoint Presentation</vt:lpstr>
      <vt:lpstr>What is journalism </vt:lpstr>
      <vt:lpstr>Regulation – introduction   </vt:lpstr>
      <vt:lpstr>Regulation – introduction cont .. </vt:lpstr>
      <vt:lpstr>PowerPoint Presentation</vt:lpstr>
      <vt:lpstr>PowerPoint Presentation</vt:lpstr>
      <vt:lpstr>Regulation – recent history </vt:lpstr>
      <vt:lpstr>Ethics codes in the UK</vt:lpstr>
      <vt:lpstr>Main ethical issues covered by codes</vt:lpstr>
      <vt:lpstr>Fairness </vt:lpstr>
      <vt:lpstr>The public interest</vt:lpstr>
      <vt:lpstr>Public interest – reference points </vt:lpstr>
      <vt:lpstr>Public interest (1) IPSO CODE </vt:lpstr>
      <vt:lpstr>Public Interest (2) Impress  </vt:lpstr>
      <vt:lpstr>Public Interest (3) – PIDA1998 </vt:lpstr>
      <vt:lpstr>Public Interest (4) CPS : Media Guidance </vt:lpstr>
      <vt:lpstr>PowerPoint Presentation</vt:lpstr>
      <vt:lpstr>Defamation - basic constituents </vt:lpstr>
      <vt:lpstr>Defamation – bop + meaning </vt:lpstr>
      <vt:lpstr>Defamation – meaning  </vt:lpstr>
      <vt:lpstr>Defamation - meaning </vt:lpstr>
      <vt:lpstr>Defamation – defences </vt:lpstr>
      <vt:lpstr>Outrageous opinions are not illegal! </vt:lpstr>
      <vt:lpstr>Defamation: defences - public interest journalism</vt:lpstr>
      <vt:lpstr>PowerPoint Presentation</vt:lpstr>
      <vt:lpstr>Misuse of private information</vt:lpstr>
      <vt:lpstr>Misuse of private information </vt:lpstr>
      <vt:lpstr>Misuse of private information </vt:lpstr>
      <vt:lpstr>PowerPoint Presentation</vt:lpstr>
      <vt:lpstr>GDPR: Key terminology </vt:lpstr>
      <vt:lpstr>Data Protection </vt:lpstr>
      <vt:lpstr>Data protection - Journalism exemption </vt:lpstr>
      <vt:lpstr>Data protection cont</vt:lpstr>
      <vt:lpstr>PowerPoint Presentation</vt:lpstr>
      <vt:lpstr>PowerPoint Presentation</vt:lpstr>
      <vt:lpstr>Homogenising of claims (1) </vt:lpstr>
      <vt:lpstr>Homogenising of claims (2) </vt:lpstr>
      <vt:lpstr>Homogenising of claims (3) </vt:lpstr>
      <vt:lpstr>Homogenising of claims (4) </vt:lpstr>
      <vt:lpstr>Homogenising of claims (5)</vt:lpstr>
      <vt:lpstr>Homogenising of claims (6)</vt:lpstr>
      <vt:lpstr>PowerPoint Presentation</vt:lpstr>
      <vt:lpstr>Miscellaneous </vt:lpstr>
      <vt:lpstr>PowerPoint Presentation</vt:lpstr>
      <vt:lpstr>Reporting on criminal activity</vt:lpstr>
      <vt:lpstr>THE END </vt:lpstr>
    </vt:vector>
  </TitlesOfParts>
  <Company>Guardian News &amp;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Robarts</dc:creator>
  <cp:lastModifiedBy>Felicity Eves</cp:lastModifiedBy>
  <cp:revision>159</cp:revision>
  <cp:lastPrinted>2018-11-14T13:03:21Z</cp:lastPrinted>
  <dcterms:created xsi:type="dcterms:W3CDTF">2018-06-04T13:58:01Z</dcterms:created>
  <dcterms:modified xsi:type="dcterms:W3CDTF">2018-11-23T13:38:42Z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2018-01-10T00:00:00Z</vt:filetime>
  </property>
  <property fmtid="{D5CDD505-2E9C-101B-9397-08002B2CF9AE}" pid="3" name="Creator">
    <vt:lpwstr>Adobe InDesign CC 13.0 (Macintosh)</vt:lpwstr>
  </property>
  <property fmtid="{D5CDD505-2E9C-101B-9397-08002B2CF9AE}" pid="4" name="LastSaved">
    <vt:filetime>2018-01-10T00:00:00Z</vt:filetime>
  </property>
</Properties>
</file>