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65" r:id="rId2"/>
    <p:sldId id="270" r:id="rId3"/>
    <p:sldId id="288" r:id="rId4"/>
    <p:sldId id="289" r:id="rId5"/>
    <p:sldId id="290" r:id="rId6"/>
    <p:sldId id="291" r:id="rId7"/>
    <p:sldId id="292" r:id="rId8"/>
    <p:sldId id="293" r:id="rId9"/>
    <p:sldId id="294" r:id="rId10"/>
    <p:sldId id="295" r:id="rId11"/>
    <p:sldId id="315" r:id="rId12"/>
    <p:sldId id="296" r:id="rId13"/>
    <p:sldId id="308" r:id="rId14"/>
    <p:sldId id="309" r:id="rId15"/>
    <p:sldId id="316" r:id="rId16"/>
    <p:sldId id="317" r:id="rId17"/>
    <p:sldId id="297" r:id="rId18"/>
    <p:sldId id="274" r:id="rId19"/>
    <p:sldId id="298" r:id="rId20"/>
    <p:sldId id="314" r:id="rId21"/>
    <p:sldId id="299" r:id="rId22"/>
    <p:sldId id="310" r:id="rId23"/>
    <p:sldId id="300" r:id="rId24"/>
    <p:sldId id="322" r:id="rId25"/>
    <p:sldId id="302" r:id="rId26"/>
    <p:sldId id="303" r:id="rId27"/>
    <p:sldId id="312" r:id="rId28"/>
    <p:sldId id="304" r:id="rId29"/>
    <p:sldId id="311" r:id="rId30"/>
    <p:sldId id="313" r:id="rId31"/>
    <p:sldId id="319" r:id="rId32"/>
    <p:sldId id="318" r:id="rId33"/>
    <p:sldId id="306" r:id="rId34"/>
    <p:sldId id="320" r:id="rId35"/>
    <p:sldId id="321" r:id="rId36"/>
    <p:sldId id="307" r:id="rId37"/>
    <p:sldId id="286" r:id="rId38"/>
  </p:sldIdLst>
  <p:sldSz cx="13004800" cy="97536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snapToGrid="0" snapToObjects="1">
      <p:cViewPr varScale="1">
        <p:scale>
          <a:sx n="57" d="100"/>
          <a:sy n="57" d="100"/>
        </p:scale>
        <p:origin x="-1022" y="-8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xfrm>
            <a:off x="917575" y="744538"/>
            <a:ext cx="4962525" cy="3722687"/>
          </a:xfrm>
          <a:prstGeom prst="rect">
            <a:avLst/>
          </a:prstGeom>
        </p:spPr>
        <p:txBody>
          <a:bodyPr/>
          <a:lstStyle/>
          <a:p>
            <a:endParaRPr/>
          </a:p>
        </p:txBody>
      </p:sp>
      <p:sp>
        <p:nvSpPr>
          <p:cNvPr id="60" name="Shape 60"/>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13394977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ue Title">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r>
              <a:t>Title Text</a:t>
            </a:r>
          </a:p>
        </p:txBody>
      </p:sp>
      <p:sp>
        <p:nvSpPr>
          <p:cNvPr id="15" name="Shape 15"/>
          <p:cNvSpPr>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Light Blue Title">
    <p:spTree>
      <p:nvGrpSpPr>
        <p:cNvPr id="1" name=""/>
        <p:cNvGrpSpPr/>
        <p:nvPr/>
      </p:nvGrpSpPr>
      <p:grpSpPr>
        <a:xfrm>
          <a:off x="0" y="0"/>
          <a:ext cx="0" cy="0"/>
          <a:chOff x="0" y="0"/>
          <a:chExt cx="0" cy="0"/>
        </a:xfrm>
      </p:grpSpPr>
      <p:pic>
        <p:nvPicPr>
          <p:cNvPr id="23" name="light blue.jpg"/>
          <p:cNvPicPr>
            <a:picLocks noChangeAspect="1"/>
          </p:cNvPicPr>
          <p:nvPr/>
        </p:nvPicPr>
        <p:blipFill>
          <a:blip r:embed="rId2">
            <a:extLst/>
          </a:blip>
          <a:stretch>
            <a:fillRect/>
          </a:stretch>
        </p:blipFill>
        <p:spPr>
          <a:xfrm>
            <a:off x="0" y="0"/>
            <a:ext cx="13030250" cy="9753600"/>
          </a:xfrm>
          <a:prstGeom prst="rect">
            <a:avLst/>
          </a:prstGeom>
          <a:ln w="12700">
            <a:miter lim="400000"/>
          </a:ln>
        </p:spPr>
      </p:pic>
      <p:sp>
        <p:nvSpPr>
          <p:cNvPr id="24" name="Shape 24"/>
          <p:cNvSpPr>
            <a:spLocks noGrp="1"/>
          </p:cNvSpPr>
          <p:nvPr>
            <p:ph type="title"/>
          </p:nvPr>
        </p:nvSpPr>
        <p:spPr>
          <a:prstGeom prst="rect">
            <a:avLst/>
          </a:prstGeom>
        </p:spPr>
        <p:txBody>
          <a:bodyPr/>
          <a:lstStyle/>
          <a:p>
            <a:r>
              <a:t>Title Text</a:t>
            </a:r>
          </a:p>
        </p:txBody>
      </p:sp>
      <p:sp>
        <p:nvSpPr>
          <p:cNvPr id="25" name="Shape 25"/>
          <p:cNvSpPr>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p:nvPr/>
        </p:nvSpPr>
        <p:spPr>
          <a:xfrm>
            <a:off x="952499" y="9047528"/>
            <a:ext cx="5041368" cy="3608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Arial"/>
                <a:ea typeface="Arial"/>
                <a:cs typeface="Arial"/>
                <a:sym typeface="Arial"/>
              </a:defRPr>
            </a:lvl1pPr>
          </a:lstStyle>
          <a:p>
            <a:r>
              <a:t>matrix@matrixlaw.co.uk      +44 (0)20 7403 3447</a:t>
            </a:r>
          </a:p>
        </p:txBody>
      </p:sp>
      <p:pic>
        <p:nvPicPr>
          <p:cNvPr id="27" name="matrix white.png"/>
          <p:cNvPicPr>
            <a:picLocks noChangeAspect="1"/>
          </p:cNvPicPr>
          <p:nvPr/>
        </p:nvPicPr>
        <p:blipFill>
          <a:blip r:embed="rId3">
            <a:extLst/>
          </a:blip>
          <a:stretch>
            <a:fillRect/>
          </a:stretch>
        </p:blipFill>
        <p:spPr>
          <a:xfrm>
            <a:off x="11412310" y="8978900"/>
            <a:ext cx="1168401" cy="482437"/>
          </a:xfrm>
          <a:prstGeom prst="rect">
            <a:avLst/>
          </a:prstGeom>
          <a:ln w="12700">
            <a:miter lim="400000"/>
          </a:ln>
        </p:spPr>
      </p:pic>
      <p:sp>
        <p:nvSpPr>
          <p:cNvPr id="28" name="Shape 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lue.jpg"/>
          <p:cNvPicPr>
            <a:picLocks noChangeAspect="1"/>
          </p:cNvPicPr>
          <p:nvPr/>
        </p:nvPicPr>
        <p:blipFill>
          <a:blip r:embed="rId4">
            <a:extLst/>
          </a:blip>
          <a:stretch>
            <a:fillRect/>
          </a:stretch>
        </p:blipFill>
        <p:spPr>
          <a:xfrm>
            <a:off x="-1" y="0"/>
            <a:ext cx="13030201" cy="9775832"/>
          </a:xfrm>
          <a:prstGeom prst="rect">
            <a:avLst/>
          </a:prstGeom>
          <a:ln w="12700">
            <a:miter lim="400000"/>
          </a:ln>
        </p:spPr>
      </p:pic>
      <p:sp>
        <p:nvSpPr>
          <p:cNvPr id="3" name="Shape 3"/>
          <p:cNvSpPr>
            <a:spLocks noGrp="1"/>
          </p:cNvSpPr>
          <p:nvPr>
            <p:ph type="title"/>
          </p:nvPr>
        </p:nvSpPr>
        <p:spPr>
          <a:xfrm>
            <a:off x="952500" y="4000500"/>
            <a:ext cx="12052300" cy="1130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r>
              <a:t>Title Text</a:t>
            </a:r>
          </a:p>
        </p:txBody>
      </p:sp>
      <p:sp>
        <p:nvSpPr>
          <p:cNvPr id="4" name="Shape 4"/>
          <p:cNvSpPr>
            <a:spLocks noGrp="1"/>
          </p:cNvSpPr>
          <p:nvPr>
            <p:ph type="body" idx="1"/>
          </p:nvPr>
        </p:nvSpPr>
        <p:spPr>
          <a:xfrm>
            <a:off x="952500" y="5080000"/>
            <a:ext cx="10464800" cy="354429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lvl2pPr>
              <a:defRPr>
                <a:latin typeface="+mn-lt"/>
                <a:ea typeface="+mn-ea"/>
                <a:cs typeface="+mn-cs"/>
                <a:sym typeface="Helvetica Light"/>
              </a:defRPr>
            </a:lvl2pPr>
            <a:lvl3pPr>
              <a:defRPr>
                <a:latin typeface="+mn-lt"/>
                <a:ea typeface="+mn-ea"/>
                <a:cs typeface="+mn-cs"/>
                <a:sym typeface="Helvetica Light"/>
              </a:defRPr>
            </a:lvl3pPr>
            <a:lvl4pPr>
              <a:defRPr>
                <a:latin typeface="+mn-lt"/>
                <a:ea typeface="+mn-ea"/>
                <a:cs typeface="+mn-cs"/>
                <a:sym typeface="Helvetica Light"/>
              </a:defRPr>
            </a:lvl4pPr>
            <a:lvl5pPr>
              <a:defRPr>
                <a:latin typeface="+mn-lt"/>
                <a:ea typeface="+mn-ea"/>
                <a:cs typeface="+mn-cs"/>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5" name="Shape 5"/>
          <p:cNvSpPr/>
          <p:nvPr/>
        </p:nvSpPr>
        <p:spPr>
          <a:xfrm>
            <a:off x="952499" y="9047528"/>
            <a:ext cx="5041368" cy="3608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Arial"/>
                <a:ea typeface="Arial"/>
                <a:cs typeface="Arial"/>
                <a:sym typeface="Arial"/>
              </a:defRPr>
            </a:lvl1pPr>
          </a:lstStyle>
          <a:p>
            <a:r>
              <a:t>matrix@matrixlaw.co.uk      +44 (0)20 7403 3447</a:t>
            </a:r>
          </a:p>
        </p:txBody>
      </p:sp>
      <p:pic>
        <p:nvPicPr>
          <p:cNvPr id="6" name="matrix white.png"/>
          <p:cNvPicPr>
            <a:picLocks noChangeAspect="1"/>
          </p:cNvPicPr>
          <p:nvPr/>
        </p:nvPicPr>
        <p:blipFill>
          <a:blip r:embed="rId5">
            <a:extLst/>
          </a:blip>
          <a:stretch>
            <a:fillRect/>
          </a:stretch>
        </p:blipFill>
        <p:spPr>
          <a:xfrm>
            <a:off x="11412310" y="8978900"/>
            <a:ext cx="1168401" cy="482437"/>
          </a:xfrm>
          <a:prstGeom prst="rect">
            <a:avLst/>
          </a:prstGeom>
          <a:ln w="12700">
            <a:miter lim="400000"/>
          </a:ln>
        </p:spPr>
      </p:pic>
      <p:sp>
        <p:nvSpPr>
          <p:cNvPr id="7" name="Shape 7"/>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1pPr>
      <a:lvl2pPr marL="0" marR="0" indent="228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2pPr>
      <a:lvl3pPr marL="0" marR="0" indent="457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3pPr>
      <a:lvl4pPr marL="0" marR="0" indent="685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4pPr>
      <a:lvl5pPr marL="0" marR="0" indent="9144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9pPr>
    </p:titleStyle>
    <p:bodyStyle>
      <a:lvl1pPr marL="0" marR="0" indent="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1pPr>
      <a:lvl2pPr marL="0" marR="0" indent="2286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2pPr>
      <a:lvl3pPr marL="0" marR="0" indent="4572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3pPr>
      <a:lvl4pPr marL="0" marR="0" indent="6858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4pPr>
      <a:lvl5pPr marL="0" marR="0" indent="9144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Mapping the frontiers of privacy and data protection: recent cases and key </a:t>
            </a:r>
            <a:r>
              <a:rPr lang="en-GB" sz="4400" dirty="0" smtClean="0"/>
              <a:t>issues</a:t>
            </a:r>
            <a:br>
              <a:rPr lang="en-GB" sz="4400" dirty="0" smtClean="0"/>
            </a:br>
            <a:endParaRPr lang="en-US" sz="4400" dirty="0"/>
          </a:p>
        </p:txBody>
      </p:sp>
      <p:sp>
        <p:nvSpPr>
          <p:cNvPr id="3" name="Text Placeholder 2"/>
          <p:cNvSpPr>
            <a:spLocks noGrp="1"/>
          </p:cNvSpPr>
          <p:nvPr>
            <p:ph type="body" sz="half" idx="1"/>
          </p:nvPr>
        </p:nvSpPr>
        <p:spPr>
          <a:xfrm>
            <a:off x="952500" y="5130800"/>
            <a:ext cx="10464800" cy="3544293"/>
          </a:xfrm>
        </p:spPr>
        <p:txBody>
          <a:bodyPr/>
          <a:lstStyle/>
          <a:p>
            <a:endParaRPr lang="en-US" sz="3600" dirty="0" smtClean="0"/>
          </a:p>
          <a:p>
            <a:r>
              <a:rPr lang="en-US" sz="4400" dirty="0" smtClean="0"/>
              <a:t> </a:t>
            </a:r>
            <a:endParaRPr lang="en-US" sz="4400" dirty="0" smtClean="0"/>
          </a:p>
          <a:p>
            <a:endParaRPr lang="en-US" sz="5400" dirty="0" smtClean="0"/>
          </a:p>
          <a:p>
            <a:r>
              <a:rPr lang="en-US" sz="4400" dirty="0" smtClean="0"/>
              <a:t>ANTONY WHITE QC</a:t>
            </a:r>
            <a:endParaRPr lang="en-US" sz="4400" dirty="0"/>
          </a:p>
        </p:txBody>
      </p:sp>
    </p:spTree>
    <p:extLst>
      <p:ext uri="{BB962C8B-B14F-4D97-AF65-F5344CB8AC3E}">
        <p14:creationId xmlns:p14="http://schemas.microsoft.com/office/powerpoint/2010/main" val="395503936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t>AJS v News Group Newspapers</a:t>
            </a:r>
            <a:r>
              <a:rPr lang="en-GB" sz="3200" i="1" dirty="0"/>
              <a:t> </a:t>
            </a:r>
            <a:r>
              <a:rPr lang="en-GB" sz="3200" dirty="0"/>
              <a:t>(unreported, 10/3/17)</a:t>
            </a:r>
          </a:p>
        </p:txBody>
      </p:sp>
      <p:sp>
        <p:nvSpPr>
          <p:cNvPr id="3" name="Text Placeholder 2"/>
          <p:cNvSpPr>
            <a:spLocks noGrp="1"/>
          </p:cNvSpPr>
          <p:nvPr>
            <p:ph type="body" sz="half" idx="1"/>
          </p:nvPr>
        </p:nvSpPr>
        <p:spPr/>
        <p:txBody>
          <a:bodyPr/>
          <a:lstStyle/>
          <a:p>
            <a:pPr algn="just"/>
            <a:r>
              <a:rPr lang="en-GB" sz="2000" dirty="0" smtClean="0"/>
              <a:t>Nicol J granted an interim non-disclosure injunction in the context of a criminal investigation. There is no publicly available judgment but it is understood that the injunction restrained disclosure of the arrest of a person other than the Claimant arising out of an incident in the Claimant’s home. Nicol J held that there was a reasonable expectation of privacy and that the Claimant’s Article 8 rights were not outweighed by the Defendant’s Article 10 rights. </a:t>
            </a:r>
            <a:endParaRPr lang="en-GB" sz="2000" dirty="0"/>
          </a:p>
        </p:txBody>
      </p:sp>
    </p:spTree>
    <p:extLst>
      <p:ext uri="{BB962C8B-B14F-4D97-AF65-F5344CB8AC3E}">
        <p14:creationId xmlns:p14="http://schemas.microsoft.com/office/powerpoint/2010/main" val="377064733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smtClean="0"/>
              <a:t>TKR v BBC </a:t>
            </a:r>
            <a:r>
              <a:rPr lang="en-GB" sz="3200" dirty="0" smtClean="0"/>
              <a:t>NIQB</a:t>
            </a:r>
            <a:br>
              <a:rPr lang="en-GB" sz="3200" dirty="0" smtClean="0"/>
            </a:br>
            <a:r>
              <a:rPr lang="en-GB" sz="3200" b="1" i="1" dirty="0" smtClean="0"/>
              <a:t>Jackson v BBC </a:t>
            </a:r>
            <a:r>
              <a:rPr lang="en-GB" sz="3200" dirty="0" smtClean="0"/>
              <a:t>NICA</a:t>
            </a:r>
            <a:endParaRPr lang="en-GB" sz="3200" b="1" i="1" dirty="0"/>
          </a:p>
        </p:txBody>
      </p:sp>
      <p:sp>
        <p:nvSpPr>
          <p:cNvPr id="3" name="Text Placeholder 2"/>
          <p:cNvSpPr>
            <a:spLocks noGrp="1"/>
          </p:cNvSpPr>
          <p:nvPr>
            <p:ph type="body" sz="half" idx="1"/>
          </p:nvPr>
        </p:nvSpPr>
        <p:spPr/>
        <p:txBody>
          <a:bodyPr/>
          <a:lstStyle/>
          <a:p>
            <a:pPr algn="just"/>
            <a:r>
              <a:rPr lang="en-GB" sz="2000" dirty="0" smtClean="0"/>
              <a:t>In November 2016 an application for a privacy injunction brought by two Northern Ireland rugby stars to restrain further publication of information about their arrest for alleged sexual offences was dismissed by the NIQB. The Judge held that their Article 8 rights were engaged but outweighed by the defendant’s Article 10 rights, in particular because of the public interest in knowing why they had been left out of the NI squad due to play an important match in the USA. However, reporting restrictions were imposed which had the effect of preventing further press reporting.</a:t>
            </a:r>
          </a:p>
          <a:p>
            <a:pPr algn="just"/>
            <a:endParaRPr lang="en-GB" sz="2000" dirty="0"/>
          </a:p>
          <a:p>
            <a:pPr algn="just"/>
            <a:r>
              <a:rPr lang="en-GB" sz="2000" dirty="0" smtClean="0"/>
              <a:t>In June 2017 the NICA discharged the reporting restrictions and the criminal proceedings against the two players (who have since been </a:t>
            </a:r>
            <a:r>
              <a:rPr lang="en-GB" sz="2000" dirty="0" smtClean="0"/>
              <a:t>acquitted) </a:t>
            </a:r>
            <a:r>
              <a:rPr lang="en-GB" sz="2000" dirty="0" smtClean="0"/>
              <a:t>were the subject of further media reporting.</a:t>
            </a:r>
          </a:p>
          <a:p>
            <a:endParaRPr lang="en-GB" sz="2000" dirty="0"/>
          </a:p>
          <a:p>
            <a:endParaRPr lang="en-GB" sz="2000" dirty="0"/>
          </a:p>
        </p:txBody>
      </p:sp>
    </p:spTree>
    <p:extLst>
      <p:ext uri="{BB962C8B-B14F-4D97-AF65-F5344CB8AC3E}">
        <p14:creationId xmlns:p14="http://schemas.microsoft.com/office/powerpoint/2010/main" val="31797507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smtClean="0"/>
              <a:t>GIESBERT v FRANCE </a:t>
            </a:r>
            <a:r>
              <a:rPr lang="en-GB" sz="3200" dirty="0" smtClean="0"/>
              <a:t>[2017] ECHR 504</a:t>
            </a:r>
            <a:endParaRPr lang="en-GB" sz="3200" i="1" dirty="0"/>
          </a:p>
        </p:txBody>
      </p:sp>
      <p:sp>
        <p:nvSpPr>
          <p:cNvPr id="3" name="Text Placeholder 2"/>
          <p:cNvSpPr>
            <a:spLocks noGrp="1"/>
          </p:cNvSpPr>
          <p:nvPr>
            <p:ph type="body" sz="half" idx="1"/>
          </p:nvPr>
        </p:nvSpPr>
        <p:spPr/>
        <p:txBody>
          <a:bodyPr/>
          <a:lstStyle/>
          <a:p>
            <a:pPr algn="just"/>
            <a:r>
              <a:rPr lang="en-GB" sz="2000" dirty="0" smtClean="0"/>
              <a:t>The Strasbourg Court found no breach of Article 10 where a magazine was held liable in damages for publishing information taken from prosecution documents in ongoing criminal proceedings. However, the focus was on the Article 6 rights of the Claimants, not their Article 8 rights. </a:t>
            </a:r>
            <a:endParaRPr lang="en-GB" sz="2000" dirty="0"/>
          </a:p>
        </p:txBody>
      </p:sp>
    </p:spTree>
    <p:extLst>
      <p:ext uri="{BB962C8B-B14F-4D97-AF65-F5344CB8AC3E}">
        <p14:creationId xmlns:p14="http://schemas.microsoft.com/office/powerpoint/2010/main" val="19750439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smtClean="0">
                <a:latin typeface="Arial" panose="020B0604020202020204" pitchFamily="34" charset="0"/>
                <a:cs typeface="Arial" panose="020B0604020202020204" pitchFamily="34" charset="0"/>
              </a:rPr>
              <a:t>KHUJA v TIMES NEWSPAPERS LTD &amp; ORS </a:t>
            </a:r>
            <a:r>
              <a:rPr lang="en-GB" sz="3200" dirty="0" smtClean="0">
                <a:latin typeface="Arial" panose="020B0604020202020204" pitchFamily="34" charset="0"/>
                <a:cs typeface="Arial" panose="020B0604020202020204" pitchFamily="34" charset="0"/>
              </a:rPr>
              <a:t>[2017] 3 WLR 351</a:t>
            </a:r>
            <a:endParaRPr lang="en-GB" sz="3200" i="1" dirty="0">
              <a:latin typeface="Arial" panose="020B0604020202020204" pitchFamily="34" charset="0"/>
              <a:cs typeface="Arial" panose="020B0604020202020204" pitchFamily="34" charset="0"/>
            </a:endParaRPr>
          </a:p>
        </p:txBody>
      </p:sp>
      <p:sp>
        <p:nvSpPr>
          <p:cNvPr id="3" name="Text Placeholder 2"/>
          <p:cNvSpPr>
            <a:spLocks noGrp="1"/>
          </p:cNvSpPr>
          <p:nvPr>
            <p:ph type="body" sz="half" idx="1"/>
          </p:nvPr>
        </p:nvSpPr>
        <p:spPr/>
        <p:txBody>
          <a:bodyPr/>
          <a:lstStyle/>
          <a:p>
            <a:pPr algn="just"/>
            <a:r>
              <a:rPr lang="en-GB" sz="2000" dirty="0" smtClean="0"/>
              <a:t>The Supreme Court by a majority of 5:2 dismissed the Claimant’s appeal against the decision of Tugendhat J and the CA to refuse an injunction restraining publication of  his identity and information about his arrest which emerged in open court in criminal proceedings – see </a:t>
            </a:r>
            <a:r>
              <a:rPr lang="en-GB" sz="2000" b="1" i="1" dirty="0"/>
              <a:t>PNM v </a:t>
            </a:r>
            <a:r>
              <a:rPr lang="en-GB" sz="2000" dirty="0" smtClean="0"/>
              <a:t>Times</a:t>
            </a:r>
            <a:r>
              <a:rPr lang="en-GB" sz="2000" b="1" i="1" dirty="0" smtClean="0"/>
              <a:t> </a:t>
            </a:r>
            <a:r>
              <a:rPr lang="en-GB" sz="2000" b="1" i="1" dirty="0"/>
              <a:t>Newspapers Ltd </a:t>
            </a:r>
            <a:r>
              <a:rPr lang="en-GB" sz="2000" dirty="0"/>
              <a:t>[2014] EMLR 30 </a:t>
            </a:r>
            <a:r>
              <a:rPr lang="en-GB" sz="2000" dirty="0" smtClean="0"/>
              <a:t>CA above.</a:t>
            </a:r>
          </a:p>
          <a:p>
            <a:pPr algn="just"/>
            <a:endParaRPr lang="en-GB" sz="2000" dirty="0"/>
          </a:p>
          <a:p>
            <a:pPr algn="just"/>
            <a:r>
              <a:rPr lang="en-GB" sz="2000" b="1" i="1" dirty="0" smtClean="0"/>
              <a:t>Campbell </a:t>
            </a:r>
            <a:r>
              <a:rPr lang="en-GB" sz="2000" b="1" i="1" dirty="0"/>
              <a:t>v MGN Ltd</a:t>
            </a:r>
            <a:r>
              <a:rPr lang="en-GB" sz="2000" b="1" dirty="0"/>
              <a:t> </a:t>
            </a:r>
            <a:r>
              <a:rPr lang="en-GB" sz="2000" dirty="0" smtClean="0"/>
              <a:t>effectively recognised </a:t>
            </a:r>
            <a:r>
              <a:rPr lang="en-GB" sz="2000" dirty="0"/>
              <a:t>a qualified common law right of privacy, engaged if in respect of the disclosed facts the person in question had a reasonable expectation of </a:t>
            </a:r>
            <a:r>
              <a:rPr lang="en-GB" sz="2000" dirty="0" smtClean="0"/>
              <a:t>privacy: </a:t>
            </a:r>
            <a:r>
              <a:rPr lang="en-GB" sz="2000" dirty="0"/>
              <a:t>[21]. </a:t>
            </a:r>
            <a:r>
              <a:rPr lang="en-GB" sz="2000" dirty="0" smtClean="0"/>
              <a:t>Once </a:t>
            </a:r>
            <a:r>
              <a:rPr lang="en-GB" sz="2000" dirty="0"/>
              <a:t>the court is satisfied that that right is engaged, it must be balanced against a public interest in freedom of the </a:t>
            </a:r>
            <a:r>
              <a:rPr lang="en-GB" sz="2000" dirty="0" smtClean="0"/>
              <a:t>press: [22].</a:t>
            </a:r>
          </a:p>
          <a:p>
            <a:pPr algn="just"/>
            <a:endParaRPr lang="en-GB" sz="2000" dirty="0"/>
          </a:p>
          <a:p>
            <a:pPr algn="just"/>
            <a:r>
              <a:rPr lang="en-GB" sz="2000" dirty="0" smtClean="0"/>
              <a:t>Matters </a:t>
            </a:r>
            <a:r>
              <a:rPr lang="en-GB" sz="2000" dirty="0"/>
              <a:t>which were discussed at a public </a:t>
            </a:r>
            <a:r>
              <a:rPr lang="en-GB" sz="2000" dirty="0" smtClean="0"/>
              <a:t>trial </a:t>
            </a:r>
            <a:r>
              <a:rPr lang="en-GB" sz="2000" dirty="0"/>
              <a:t>are not matters in respect of </a:t>
            </a:r>
            <a:r>
              <a:rPr lang="en-GB" sz="2000" dirty="0" smtClean="0"/>
              <a:t>which the Claimant can </a:t>
            </a:r>
            <a:r>
              <a:rPr lang="en-GB" sz="2000" dirty="0"/>
              <a:t>have had any reasonable expectation of </a:t>
            </a:r>
            <a:r>
              <a:rPr lang="en-GB" sz="2000" dirty="0" smtClean="0"/>
              <a:t>privacy: [34(1)]. </a:t>
            </a:r>
            <a:endParaRPr lang="en-GB" sz="2000" dirty="0"/>
          </a:p>
          <a:p>
            <a:pPr algn="just"/>
            <a:endParaRPr lang="en-GB" sz="2000" dirty="0"/>
          </a:p>
        </p:txBody>
      </p:sp>
    </p:spTree>
    <p:extLst>
      <p:ext uri="{BB962C8B-B14F-4D97-AF65-F5344CB8AC3E}">
        <p14:creationId xmlns:p14="http://schemas.microsoft.com/office/powerpoint/2010/main" val="11672961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latin typeface="Arial" panose="020B0604020202020204" pitchFamily="34" charset="0"/>
                <a:cs typeface="Arial" panose="020B0604020202020204" pitchFamily="34" charset="0"/>
              </a:rPr>
              <a:t>KHUJA v TIMES NEWSPAPERS LTD &amp; </a:t>
            </a:r>
            <a:r>
              <a:rPr lang="en-GB" sz="3200" b="1" i="1" dirty="0" smtClean="0">
                <a:latin typeface="Arial" panose="020B0604020202020204" pitchFamily="34" charset="0"/>
                <a:cs typeface="Arial" panose="020B0604020202020204" pitchFamily="34" charset="0"/>
              </a:rPr>
              <a:t>ORS</a:t>
            </a:r>
            <a:r>
              <a:rPr lang="en-GB" sz="3200" i="1" dirty="0" smtClean="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CONT’D (1)</a:t>
            </a:r>
            <a:endParaRPr lang="en-GB" sz="3200" dirty="0"/>
          </a:p>
        </p:txBody>
      </p:sp>
      <p:sp>
        <p:nvSpPr>
          <p:cNvPr id="3" name="Text Placeholder 2"/>
          <p:cNvSpPr>
            <a:spLocks noGrp="1"/>
          </p:cNvSpPr>
          <p:nvPr>
            <p:ph type="body" sz="half" idx="1"/>
          </p:nvPr>
        </p:nvSpPr>
        <p:spPr/>
        <p:txBody>
          <a:bodyPr/>
          <a:lstStyle/>
          <a:p>
            <a:pPr algn="just"/>
            <a:r>
              <a:rPr lang="en-GB" sz="2000" dirty="0" smtClean="0"/>
              <a:t>C’s Article 8 rights could still be engaged </a:t>
            </a:r>
            <a:r>
              <a:rPr lang="en-GB" sz="2000" dirty="0"/>
              <a:t>because </a:t>
            </a:r>
            <a:r>
              <a:rPr lang="en-GB" sz="2000" dirty="0" smtClean="0"/>
              <a:t>of </a:t>
            </a:r>
            <a:r>
              <a:rPr lang="en-GB" sz="2000" dirty="0"/>
              <a:t>the impact which publication would have on his relations with his family and </a:t>
            </a:r>
            <a:r>
              <a:rPr lang="en-GB" sz="2000" dirty="0" smtClean="0"/>
              <a:t>the </a:t>
            </a:r>
            <a:r>
              <a:rPr lang="en-GB" sz="2000" dirty="0"/>
              <a:t>community in which he </a:t>
            </a:r>
            <a:r>
              <a:rPr lang="en-GB" sz="2000" dirty="0" smtClean="0"/>
              <a:t>lives: [34(2)].</a:t>
            </a:r>
          </a:p>
          <a:p>
            <a:endParaRPr lang="en-GB" sz="2000" dirty="0"/>
          </a:p>
          <a:p>
            <a:pPr algn="just"/>
            <a:r>
              <a:rPr lang="en-GB" sz="2000" dirty="0" smtClean="0"/>
              <a:t>However, balancing C’s Article </a:t>
            </a:r>
            <a:r>
              <a:rPr lang="en-GB" sz="2000" dirty="0"/>
              <a:t>8 rights </a:t>
            </a:r>
            <a:r>
              <a:rPr lang="en-GB" sz="2000" dirty="0" smtClean="0"/>
              <a:t>against the </a:t>
            </a:r>
            <a:r>
              <a:rPr lang="en-GB" sz="2000" dirty="0"/>
              <a:t>right of the press to publish proceedings in open court, the courts </a:t>
            </a:r>
            <a:r>
              <a:rPr lang="en-GB" sz="2000" dirty="0" smtClean="0"/>
              <a:t>cannot depart from </a:t>
            </a:r>
            <a:r>
              <a:rPr lang="en-GB" sz="2000" dirty="0"/>
              <a:t>principles governing </a:t>
            </a:r>
            <a:r>
              <a:rPr lang="en-GB" sz="2000" dirty="0" smtClean="0"/>
              <a:t>prior </a:t>
            </a:r>
            <a:r>
              <a:rPr lang="en-GB" sz="2000" dirty="0"/>
              <a:t>restraint of media publication </a:t>
            </a:r>
            <a:r>
              <a:rPr lang="en-GB" sz="2000" dirty="0" smtClean="0"/>
              <a:t>accepted at </a:t>
            </a:r>
            <a:r>
              <a:rPr lang="en-GB" sz="2000" dirty="0"/>
              <a:t>common law </a:t>
            </a:r>
            <a:r>
              <a:rPr lang="en-GB" sz="2000" dirty="0" smtClean="0"/>
              <a:t>in </a:t>
            </a:r>
            <a:r>
              <a:rPr lang="en-GB" sz="2000" dirty="0"/>
              <a:t>the </a:t>
            </a:r>
            <a:r>
              <a:rPr lang="en-GB" sz="2000" dirty="0" smtClean="0"/>
              <a:t>areas </a:t>
            </a:r>
            <a:r>
              <a:rPr lang="en-GB" sz="2000" dirty="0"/>
              <a:t>of contempt </a:t>
            </a:r>
            <a:r>
              <a:rPr lang="en-GB" sz="2000" dirty="0" smtClean="0"/>
              <a:t>and </a:t>
            </a:r>
            <a:r>
              <a:rPr lang="en-GB" sz="2000" dirty="0"/>
              <a:t>defamation, </a:t>
            </a:r>
            <a:r>
              <a:rPr lang="en-GB" sz="2000" dirty="0" smtClean="0"/>
              <a:t>reflected </a:t>
            </a:r>
            <a:r>
              <a:rPr lang="en-GB" sz="2000" dirty="0"/>
              <a:t>in a </a:t>
            </a:r>
            <a:r>
              <a:rPr lang="en-GB" sz="2000" dirty="0" smtClean="0"/>
              <a:t>substantial </a:t>
            </a:r>
            <a:r>
              <a:rPr lang="en-GB" sz="2000" dirty="0"/>
              <a:t>body of statute law as well as in the jurisprudence on article </a:t>
            </a:r>
            <a:r>
              <a:rPr lang="en-GB" sz="2000" dirty="0" smtClean="0"/>
              <a:t>10: [23].</a:t>
            </a:r>
          </a:p>
          <a:p>
            <a:pPr algn="just"/>
            <a:endParaRPr lang="en-GB" sz="2000" dirty="0"/>
          </a:p>
          <a:p>
            <a:pPr algn="just"/>
            <a:r>
              <a:rPr lang="en-GB" sz="2000" dirty="0" smtClean="0"/>
              <a:t>In </a:t>
            </a:r>
            <a:r>
              <a:rPr lang="en-GB" sz="2000" dirty="0"/>
              <a:t>defamation no injunction would </a:t>
            </a:r>
            <a:r>
              <a:rPr lang="en-GB" sz="2000" dirty="0" smtClean="0"/>
              <a:t>be granted preventing </a:t>
            </a:r>
            <a:r>
              <a:rPr lang="en-GB" sz="2000" dirty="0"/>
              <a:t>publication of a fair and accurate report of what was said </a:t>
            </a:r>
            <a:r>
              <a:rPr lang="en-GB" sz="2000" dirty="0" smtClean="0"/>
              <a:t>in court. </a:t>
            </a:r>
            <a:r>
              <a:rPr lang="en-GB" sz="2000" dirty="0"/>
              <a:t>It would be both privileged and </a:t>
            </a:r>
            <a:r>
              <a:rPr lang="en-GB" sz="2000" dirty="0" smtClean="0"/>
              <a:t>justified. “ … incoherent </a:t>
            </a:r>
            <a:r>
              <a:rPr lang="en-GB" sz="2000" dirty="0"/>
              <a:t>for the law to refuse an injunction to prevent damage to </a:t>
            </a:r>
            <a:r>
              <a:rPr lang="en-GB" sz="2000" dirty="0" smtClean="0"/>
              <a:t>C’s </a:t>
            </a:r>
            <a:r>
              <a:rPr lang="en-GB" sz="2000" dirty="0"/>
              <a:t>reputation directly, while granting it to prevent </a:t>
            </a:r>
            <a:r>
              <a:rPr lang="en-GB" sz="2000" dirty="0" smtClean="0"/>
              <a:t> </a:t>
            </a:r>
            <a:r>
              <a:rPr lang="en-GB" sz="2000" dirty="0"/>
              <a:t>collateral impact on his family life in </a:t>
            </a:r>
            <a:r>
              <a:rPr lang="en-GB" sz="2000" dirty="0" smtClean="0"/>
              <a:t>the </a:t>
            </a:r>
            <a:r>
              <a:rPr lang="en-GB" sz="2000" dirty="0"/>
              <a:t>same </a:t>
            </a:r>
            <a:r>
              <a:rPr lang="en-GB" sz="2000" dirty="0" smtClean="0"/>
              <a:t>circumstances”: [34(3)].</a:t>
            </a:r>
            <a:endParaRPr lang="en-GB" sz="2000" dirty="0"/>
          </a:p>
        </p:txBody>
      </p:sp>
    </p:spTree>
    <p:extLst>
      <p:ext uri="{BB962C8B-B14F-4D97-AF65-F5344CB8AC3E}">
        <p14:creationId xmlns:p14="http://schemas.microsoft.com/office/powerpoint/2010/main" val="42122494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latin typeface="Arial" panose="020B0604020202020204" pitchFamily="34" charset="0"/>
                <a:cs typeface="Arial" panose="020B0604020202020204" pitchFamily="34" charset="0"/>
              </a:rPr>
              <a:t>KHUJA v TIMES NEWSPAPERS LTD &amp; ORS</a:t>
            </a:r>
            <a:r>
              <a:rPr lang="en-GB" sz="3200" i="1"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CONT’D (2)</a:t>
            </a:r>
            <a:endParaRPr lang="en-GB" sz="3200" dirty="0"/>
          </a:p>
        </p:txBody>
      </p:sp>
      <p:sp>
        <p:nvSpPr>
          <p:cNvPr id="3" name="Text Placeholder 2"/>
          <p:cNvSpPr>
            <a:spLocks noGrp="1"/>
          </p:cNvSpPr>
          <p:nvPr>
            <p:ph type="body" sz="half" idx="1"/>
          </p:nvPr>
        </p:nvSpPr>
        <p:spPr/>
        <p:txBody>
          <a:bodyPr/>
          <a:lstStyle/>
          <a:p>
            <a:pPr algn="just"/>
            <a:r>
              <a:rPr lang="en-GB" sz="2000" dirty="0" smtClean="0"/>
              <a:t>The majority treated the case as an “open justice” case, holding that the press freedom to report what was said in open court outweighed the limited privacy interests of the claimant.</a:t>
            </a:r>
          </a:p>
          <a:p>
            <a:pPr algn="just"/>
            <a:endParaRPr lang="en-GB" sz="2000" dirty="0"/>
          </a:p>
          <a:p>
            <a:pPr algn="just"/>
            <a:r>
              <a:rPr lang="en-GB" sz="2000" dirty="0" smtClean="0"/>
              <a:t>The minority Lords Kerr and Wilson) took a different approach, and cited with approval the </a:t>
            </a:r>
            <a:r>
              <a:rPr lang="en-GB" sz="2000" dirty="0" err="1" smtClean="0"/>
              <a:t>Leveson</a:t>
            </a:r>
            <a:r>
              <a:rPr lang="en-GB" sz="2000" dirty="0" smtClean="0"/>
              <a:t> Report, the Judicial Response to the Law Commission and other materials including Canadian cases contributing to a developing jurisprudence on the privacy rights of arrested persons.  At [49] they summarised the various materials surveyed, observing:-</a:t>
            </a:r>
          </a:p>
          <a:p>
            <a:pPr algn="just"/>
            <a:endParaRPr lang="en-GB" sz="2000" dirty="0"/>
          </a:p>
          <a:p>
            <a:pPr algn="just"/>
            <a:r>
              <a:rPr lang="en-GB" sz="2000" dirty="0"/>
              <a:t>	</a:t>
            </a:r>
            <a:r>
              <a:rPr lang="en-GB" sz="2000" dirty="0" smtClean="0"/>
              <a:t>“Plainly </a:t>
            </a:r>
            <a:r>
              <a:rPr lang="en-GB" sz="2000" dirty="0"/>
              <a:t>there is increasing concern, judicial and extra-judicial, about the effect upon an </a:t>
            </a:r>
            <a:r>
              <a:rPr lang="en-GB" sz="2000" dirty="0" smtClean="0"/>
              <a:t>	innocent </a:t>
            </a:r>
            <a:r>
              <a:rPr lang="en-GB" sz="2000" dirty="0"/>
              <a:t>person’s reputation of publication of the fact of his arrest</a:t>
            </a:r>
            <a:r>
              <a:rPr lang="en-GB" sz="2000" dirty="0" smtClean="0"/>
              <a:t>.”</a:t>
            </a:r>
            <a:endParaRPr lang="en-GB" sz="2000" dirty="0"/>
          </a:p>
        </p:txBody>
      </p:sp>
    </p:spTree>
    <p:extLst>
      <p:ext uri="{BB962C8B-B14F-4D97-AF65-F5344CB8AC3E}">
        <p14:creationId xmlns:p14="http://schemas.microsoft.com/office/powerpoint/2010/main" val="424721723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i="1" dirty="0" smtClean="0"/>
              <a:t>RICHARD V BBC </a:t>
            </a:r>
            <a:r>
              <a:rPr lang="en-GB" sz="4000" b="1" dirty="0" smtClean="0"/>
              <a:t>[2018] </a:t>
            </a:r>
            <a:r>
              <a:rPr lang="en-GB" sz="4000" b="1" dirty="0" err="1" smtClean="0"/>
              <a:t>emlr</a:t>
            </a:r>
            <a:r>
              <a:rPr lang="en-GB" sz="4000" b="1" dirty="0" smtClean="0"/>
              <a:t> 26</a:t>
            </a:r>
            <a:endParaRPr lang="en-GB" sz="4000" dirty="0"/>
          </a:p>
        </p:txBody>
      </p:sp>
      <p:sp>
        <p:nvSpPr>
          <p:cNvPr id="3" name="Text Placeholder 2"/>
          <p:cNvSpPr>
            <a:spLocks noGrp="1"/>
          </p:cNvSpPr>
          <p:nvPr>
            <p:ph type="body" sz="half" idx="1"/>
          </p:nvPr>
        </p:nvSpPr>
        <p:spPr/>
        <p:txBody>
          <a:bodyPr/>
          <a:lstStyle/>
          <a:p>
            <a:r>
              <a:rPr lang="en-GB" sz="3600" dirty="0" smtClean="0"/>
              <a:t>Reasonable expectation of privacy “as a matter of general principle”.</a:t>
            </a:r>
          </a:p>
          <a:p>
            <a:endParaRPr lang="en-GB" sz="3600" dirty="0"/>
          </a:p>
          <a:p>
            <a:r>
              <a:rPr lang="en-GB" sz="3600" dirty="0" smtClean="0"/>
              <a:t>Art 8/10 balance.</a:t>
            </a:r>
          </a:p>
          <a:p>
            <a:endParaRPr lang="en-GB" sz="3600" dirty="0"/>
          </a:p>
          <a:p>
            <a:r>
              <a:rPr lang="en-GB" sz="3600" dirty="0" smtClean="0"/>
              <a:t>Public interest in progress of police investigation, but not in identifying individual/s concerned.</a:t>
            </a:r>
            <a:endParaRPr lang="en-GB" sz="3600" dirty="0"/>
          </a:p>
        </p:txBody>
      </p:sp>
    </p:spTree>
    <p:extLst>
      <p:ext uri="{BB962C8B-B14F-4D97-AF65-F5344CB8AC3E}">
        <p14:creationId xmlns:p14="http://schemas.microsoft.com/office/powerpoint/2010/main" val="304627272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ARTICLE 8 AND FAMILY LIFE</a:t>
            </a:r>
            <a:endParaRPr lang="en-GB" sz="4000" b="1" dirty="0"/>
          </a:p>
        </p:txBody>
      </p:sp>
      <p:sp>
        <p:nvSpPr>
          <p:cNvPr id="3" name="Text Placeholder 2"/>
          <p:cNvSpPr>
            <a:spLocks noGrp="1"/>
          </p:cNvSpPr>
          <p:nvPr>
            <p:ph type="body" sz="half" idx="1"/>
          </p:nvPr>
        </p:nvSpPr>
        <p:spPr/>
        <p:txBody>
          <a:bodyPr/>
          <a:lstStyle/>
          <a:p>
            <a:r>
              <a:rPr lang="en-GB" sz="2400" b="1" i="1" dirty="0"/>
              <a:t>R (Countryside Alliance and </a:t>
            </a:r>
            <a:r>
              <a:rPr lang="en-GB" sz="2400" b="1" i="1" dirty="0" err="1"/>
              <a:t>ors</a:t>
            </a:r>
            <a:r>
              <a:rPr lang="en-GB" sz="2400" b="1" i="1" dirty="0"/>
              <a:t>) v AG </a:t>
            </a:r>
            <a:r>
              <a:rPr lang="en-GB" sz="2400" dirty="0"/>
              <a:t>[2008] 1 AC </a:t>
            </a:r>
            <a:r>
              <a:rPr lang="en-GB" sz="2400" dirty="0" smtClean="0"/>
              <a:t>719</a:t>
            </a:r>
          </a:p>
          <a:p>
            <a:r>
              <a:rPr lang="en-GB" sz="2400" b="1" i="1" dirty="0"/>
              <a:t>Weller v Associated  Newspapers Ltd </a:t>
            </a:r>
            <a:r>
              <a:rPr lang="en-GB" sz="2400" dirty="0"/>
              <a:t>[2016] 1 WLR </a:t>
            </a:r>
            <a:r>
              <a:rPr lang="en-GB" sz="2400" dirty="0" smtClean="0"/>
              <a:t>1541</a:t>
            </a:r>
          </a:p>
          <a:p>
            <a:r>
              <a:rPr lang="en-GB" sz="2400" b="1" i="1" dirty="0"/>
              <a:t>OPO v MLA </a:t>
            </a:r>
            <a:r>
              <a:rPr lang="en-GB" sz="2400" dirty="0"/>
              <a:t>[2015] EMLR </a:t>
            </a:r>
            <a:r>
              <a:rPr lang="en-GB" sz="2400" dirty="0" smtClean="0"/>
              <a:t>4</a:t>
            </a:r>
          </a:p>
          <a:p>
            <a:r>
              <a:rPr lang="en-GB" sz="2400" b="1" i="1" dirty="0" smtClean="0"/>
              <a:t>Local Authority X v HI and </a:t>
            </a:r>
            <a:r>
              <a:rPr lang="en-GB" sz="2400" b="1" i="1" dirty="0" err="1" smtClean="0"/>
              <a:t>ors</a:t>
            </a:r>
            <a:r>
              <a:rPr lang="en-GB" sz="2400" b="1" i="1" dirty="0" smtClean="0"/>
              <a:t> </a:t>
            </a:r>
            <a:r>
              <a:rPr lang="en-GB" sz="2400" dirty="0" smtClean="0"/>
              <a:t>[2017] 1 FLR 1362 </a:t>
            </a:r>
          </a:p>
          <a:p>
            <a:r>
              <a:rPr lang="en-GB" sz="2400" b="1" i="1" dirty="0"/>
              <a:t>JR20 v Facebook Ireland</a:t>
            </a:r>
            <a:r>
              <a:rPr lang="en-GB" sz="2400" b="1" dirty="0"/>
              <a:t> </a:t>
            </a:r>
            <a:r>
              <a:rPr lang="en-GB" sz="2400" dirty="0"/>
              <a:t>[2017] NICA </a:t>
            </a:r>
            <a:r>
              <a:rPr lang="en-GB" sz="2400" dirty="0" smtClean="0"/>
              <a:t>48 </a:t>
            </a:r>
          </a:p>
          <a:p>
            <a:r>
              <a:rPr lang="en-GB" sz="2400" b="1" i="1" dirty="0" smtClean="0"/>
              <a:t>Ali &amp; Aslam v Channel 5 </a:t>
            </a:r>
            <a:r>
              <a:rPr lang="en-GB" sz="2400" dirty="0" smtClean="0"/>
              <a:t>[2018] </a:t>
            </a:r>
            <a:r>
              <a:rPr lang="en-GB" sz="2400" dirty="0" smtClean="0"/>
              <a:t>EMLR 17 (CA judgment awaited)</a:t>
            </a:r>
            <a:endParaRPr lang="en-GB" sz="2400" b="1" i="1" dirty="0"/>
          </a:p>
          <a:p>
            <a:endParaRPr lang="en-GB" sz="2000" b="1" i="1" dirty="0"/>
          </a:p>
        </p:txBody>
      </p:sp>
    </p:spTree>
    <p:extLst>
      <p:ext uri="{BB962C8B-B14F-4D97-AF65-F5344CB8AC3E}">
        <p14:creationId xmlns:p14="http://schemas.microsoft.com/office/powerpoint/2010/main" val="305748179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a:t>R (Countryside Alliance and </a:t>
            </a:r>
            <a:r>
              <a:rPr lang="en-GB" sz="2400" b="1" i="1" dirty="0" err="1"/>
              <a:t>ors</a:t>
            </a:r>
            <a:r>
              <a:rPr lang="en-GB" sz="2400" b="1" i="1" dirty="0"/>
              <a:t>) </a:t>
            </a:r>
            <a:r>
              <a:rPr lang="en-GB" sz="2400" b="1" i="1" dirty="0" smtClean="0"/>
              <a:t>v AG </a:t>
            </a:r>
            <a:r>
              <a:rPr lang="en-GB" sz="2400" dirty="0"/>
              <a:t>[2008] 1 AC </a:t>
            </a:r>
            <a:r>
              <a:rPr lang="en-GB" sz="2400" dirty="0" smtClean="0"/>
              <a:t>719 AT [116]</a:t>
            </a:r>
            <a:r>
              <a:rPr lang="en-GB" sz="3200" i="1" dirty="0"/>
              <a:t/>
            </a:r>
            <a:br>
              <a:rPr lang="en-GB" sz="3200" i="1" dirty="0"/>
            </a:br>
            <a:endParaRPr lang="en-GB" sz="3200" dirty="0"/>
          </a:p>
        </p:txBody>
      </p:sp>
      <p:sp>
        <p:nvSpPr>
          <p:cNvPr id="3" name="Text Placeholder 2"/>
          <p:cNvSpPr>
            <a:spLocks noGrp="1"/>
          </p:cNvSpPr>
          <p:nvPr>
            <p:ph type="body" sz="half" idx="1"/>
          </p:nvPr>
        </p:nvSpPr>
        <p:spPr/>
        <p:txBody>
          <a:bodyPr/>
          <a:lstStyle/>
          <a:p>
            <a:pPr algn="just"/>
            <a:r>
              <a:rPr lang="en-GB" sz="2000" dirty="0"/>
              <a:t>Article 8, it seems to me, reflects two separate but related fundamental values. </a:t>
            </a:r>
            <a:r>
              <a:rPr lang="en-GB" sz="2000" dirty="0" smtClean="0"/>
              <a:t>… </a:t>
            </a:r>
            <a:r>
              <a:rPr lang="en-GB" sz="2000" dirty="0"/>
              <a:t>The other is the inviolability of a different kind of space, the personal and psychological space within which each individual develops his or her own sense of self and relationships with other people. This is fundamentally what families are for and why democracies value family life so highly. Families are subversive. They nurture individuality and difference. </a:t>
            </a:r>
            <a:r>
              <a:rPr lang="en-GB" sz="2000" dirty="0" smtClean="0"/>
              <a:t>… Article </a:t>
            </a:r>
            <a:r>
              <a:rPr lang="en-GB" sz="2000" dirty="0"/>
              <a:t>8 protects the private space, both physical and psychological, within which individuals can develop and relate to others around them. </a:t>
            </a:r>
            <a:r>
              <a:rPr lang="en-GB" sz="2000" u="sng" dirty="0"/>
              <a:t>But that falls some way short of protecting everything they might want to do even in that private space; and it certainly does not protect things that they can </a:t>
            </a:r>
            <a:r>
              <a:rPr lang="en-GB" sz="2000" i="1" u="sng" dirty="0"/>
              <a:t>only</a:t>
            </a:r>
            <a:r>
              <a:rPr lang="en-GB" sz="2000" u="sng" dirty="0"/>
              <a:t> do by leaving it and engaging in a very public gathering and activity.</a:t>
            </a:r>
            <a:r>
              <a:rPr lang="en-GB" sz="2000" dirty="0"/>
              <a:t>” (emphasis added</a:t>
            </a:r>
            <a:r>
              <a:rPr lang="en-GB" sz="2000" dirty="0" smtClean="0"/>
              <a:t>)</a:t>
            </a:r>
            <a:r>
              <a:rPr lang="en-GB" sz="2400" dirty="0" smtClean="0"/>
              <a:t> </a:t>
            </a:r>
            <a:endParaRPr lang="en-GB" sz="2400" dirty="0"/>
          </a:p>
        </p:txBody>
      </p:sp>
    </p:spTree>
    <p:extLst>
      <p:ext uri="{BB962C8B-B14F-4D97-AF65-F5344CB8AC3E}">
        <p14:creationId xmlns:p14="http://schemas.microsoft.com/office/powerpoint/2010/main" val="285383158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a:t>Weller v Associated  Newspapers Ltd </a:t>
            </a:r>
            <a:r>
              <a:rPr lang="en-GB" sz="2400" dirty="0"/>
              <a:t>[2016] 1 WLR </a:t>
            </a:r>
            <a:r>
              <a:rPr lang="en-GB" sz="2400" dirty="0" smtClean="0"/>
              <a:t>1541 CA</a:t>
            </a:r>
            <a:endParaRPr lang="en-GB" sz="2400" dirty="0"/>
          </a:p>
        </p:txBody>
      </p:sp>
      <p:sp>
        <p:nvSpPr>
          <p:cNvPr id="3" name="Text Placeholder 2"/>
          <p:cNvSpPr>
            <a:spLocks noGrp="1"/>
          </p:cNvSpPr>
          <p:nvPr>
            <p:ph type="body" sz="half" idx="1"/>
          </p:nvPr>
        </p:nvSpPr>
        <p:spPr/>
        <p:txBody>
          <a:bodyPr/>
          <a:lstStyle/>
          <a:p>
            <a:pPr algn="just"/>
            <a:r>
              <a:rPr lang="en-GB" sz="2000" dirty="0"/>
              <a:t>Accepts that the effect of the Strasbourg jurisprudence (in particular </a:t>
            </a:r>
            <a:r>
              <a:rPr lang="en-GB" sz="2000" i="1" dirty="0" err="1"/>
              <a:t>Reklos</a:t>
            </a:r>
            <a:r>
              <a:rPr lang="en-GB" sz="2000" i="1" dirty="0"/>
              <a:t> v Greece </a:t>
            </a:r>
            <a:r>
              <a:rPr lang="en-GB" sz="2000" dirty="0"/>
              <a:t>[2009] EMLR at [37], [40]) is to exclude the protection of Article 8 where a photograph of an adult (or even a child) is taken in the context of an activity that is likely to be recorded or reported in a public manner: [27].</a:t>
            </a:r>
          </a:p>
          <a:p>
            <a:pPr algn="just"/>
            <a:endParaRPr lang="en-GB" sz="2000" dirty="0"/>
          </a:p>
          <a:p>
            <a:pPr algn="just"/>
            <a:r>
              <a:rPr lang="en-GB" sz="2000" dirty="0"/>
              <a:t>However reasonable expectation of privacy upheld in relation to photographs taken of children on a family shopping trip in Los Angeles because of: (</a:t>
            </a:r>
            <a:r>
              <a:rPr lang="en-GB" sz="2000" dirty="0" err="1"/>
              <a:t>i</a:t>
            </a:r>
            <a:r>
              <a:rPr lang="en-GB" sz="2000" dirty="0"/>
              <a:t>) the “family activity” or “family element” ([61]), (ii) the fact that the Claimants’ parents did not consent to the taking or publication of the photographs ([62]), (iii) the “critical factor” that the Claimants were children and were identified by their surname ([63]), and (iv) the impact of the publication on the Claimants ([64]-[65]).</a:t>
            </a:r>
          </a:p>
        </p:txBody>
      </p:sp>
    </p:spTree>
    <p:extLst>
      <p:ext uri="{BB962C8B-B14F-4D97-AF65-F5344CB8AC3E}">
        <p14:creationId xmlns:p14="http://schemas.microsoft.com/office/powerpoint/2010/main" val="9562906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ARTICLE 8 RIGHTS IN RELATION TO CRIMINAL INVESTIGATIONS</a:t>
            </a:r>
            <a:endParaRPr lang="en-GB" sz="4000" dirty="0"/>
          </a:p>
        </p:txBody>
      </p:sp>
      <p:sp>
        <p:nvSpPr>
          <p:cNvPr id="3" name="Text Placeholder 2"/>
          <p:cNvSpPr>
            <a:spLocks noGrp="1"/>
          </p:cNvSpPr>
          <p:nvPr>
            <p:ph type="body" sz="half" idx="1"/>
          </p:nvPr>
        </p:nvSpPr>
        <p:spPr>
          <a:xfrm>
            <a:off x="1073523" y="5080000"/>
            <a:ext cx="10464800" cy="3544293"/>
          </a:xfrm>
        </p:spPr>
        <p:txBody>
          <a:bodyPr/>
          <a:lstStyle/>
          <a:p>
            <a:endParaRPr lang="en-GB" sz="2800" b="1" i="1" dirty="0" smtClean="0"/>
          </a:p>
          <a:p>
            <a:r>
              <a:rPr lang="en-GB" sz="2000" dirty="0" err="1"/>
              <a:t>Leveson</a:t>
            </a:r>
            <a:r>
              <a:rPr lang="en-GB" sz="2000" dirty="0"/>
              <a:t> </a:t>
            </a:r>
            <a:r>
              <a:rPr lang="en-GB" sz="2000" dirty="0" smtClean="0"/>
              <a:t>Inquiry Report </a:t>
            </a:r>
            <a:r>
              <a:rPr lang="en-GB" sz="2000" dirty="0"/>
              <a:t>Volume II Part G Chapter 3 para </a:t>
            </a:r>
            <a:r>
              <a:rPr lang="en-GB" sz="2000" dirty="0" smtClean="0"/>
              <a:t>2.39</a:t>
            </a:r>
          </a:p>
          <a:p>
            <a:r>
              <a:rPr lang="en-GB" sz="2000" dirty="0"/>
              <a:t>Judicial Response to Law Commission Consultation Paper </a:t>
            </a:r>
            <a:r>
              <a:rPr lang="en-GB" sz="2000" dirty="0" smtClean="0"/>
              <a:t>209</a:t>
            </a:r>
          </a:p>
          <a:p>
            <a:r>
              <a:rPr lang="en-GB" sz="2000" dirty="0"/>
              <a:t>College of </a:t>
            </a:r>
            <a:r>
              <a:rPr lang="en-GB" sz="2000" dirty="0" smtClean="0"/>
              <a:t>Policing </a:t>
            </a:r>
            <a:r>
              <a:rPr lang="en-GB" sz="2000" dirty="0"/>
              <a:t>Guidance on Relationships with the </a:t>
            </a:r>
            <a:r>
              <a:rPr lang="en-GB" sz="2000" dirty="0" smtClean="0"/>
              <a:t>Media</a:t>
            </a:r>
          </a:p>
          <a:p>
            <a:r>
              <a:rPr lang="en-GB" sz="2400" b="1" i="1" dirty="0"/>
              <a:t>Hannon and </a:t>
            </a:r>
            <a:r>
              <a:rPr lang="en-GB" sz="2400" b="1" i="1" dirty="0" err="1"/>
              <a:t>Dufour</a:t>
            </a:r>
            <a:r>
              <a:rPr lang="en-GB" sz="2400" b="1" i="1" dirty="0"/>
              <a:t> v News Group Newspapers </a:t>
            </a:r>
            <a:r>
              <a:rPr lang="en-GB" sz="2400" dirty="0" smtClean="0"/>
              <a:t>[</a:t>
            </a:r>
            <a:r>
              <a:rPr lang="en-GB" sz="2400" dirty="0"/>
              <a:t>2015] EMLR </a:t>
            </a:r>
            <a:r>
              <a:rPr lang="en-GB" sz="2400" dirty="0" smtClean="0"/>
              <a:t>1</a:t>
            </a:r>
          </a:p>
          <a:p>
            <a:r>
              <a:rPr lang="en-GB" sz="2400" b="1" i="1" dirty="0"/>
              <a:t>PNM v Times Newspapers Ltd </a:t>
            </a:r>
            <a:r>
              <a:rPr lang="en-GB" sz="2400" dirty="0"/>
              <a:t>[2014] EMLR </a:t>
            </a:r>
            <a:r>
              <a:rPr lang="en-GB" sz="2400" dirty="0" smtClean="0"/>
              <a:t>30</a:t>
            </a:r>
          </a:p>
          <a:p>
            <a:r>
              <a:rPr lang="en-GB" sz="2400" b="1" i="1" dirty="0"/>
              <a:t>ERY v Associated Newspapers Ltd </a:t>
            </a:r>
            <a:r>
              <a:rPr lang="en-GB" sz="2400" dirty="0"/>
              <a:t>[</a:t>
            </a:r>
            <a:r>
              <a:rPr lang="en-GB" sz="2400" dirty="0" smtClean="0"/>
              <a:t>2017] EMLR 9</a:t>
            </a:r>
          </a:p>
          <a:p>
            <a:r>
              <a:rPr lang="en-GB" sz="2400" b="1" i="1" dirty="0" smtClean="0"/>
              <a:t>ZXC v Bloomberg LP </a:t>
            </a:r>
            <a:r>
              <a:rPr lang="en-GB" sz="2400" dirty="0" smtClean="0"/>
              <a:t>[2017] EMLR 21</a:t>
            </a:r>
          </a:p>
          <a:p>
            <a:r>
              <a:rPr lang="en-GB" sz="2400" b="1" i="1" dirty="0" smtClean="0"/>
              <a:t>TKR </a:t>
            </a:r>
            <a:r>
              <a:rPr lang="en-GB" sz="2400" b="1" i="1" dirty="0" smtClean="0"/>
              <a:t>v BBC </a:t>
            </a:r>
            <a:r>
              <a:rPr lang="en-GB" sz="2400" dirty="0" smtClean="0"/>
              <a:t>NIQB/NICA</a:t>
            </a:r>
            <a:r>
              <a:rPr lang="en-GB" sz="2400" i="1" dirty="0" smtClean="0"/>
              <a:t> </a:t>
            </a:r>
          </a:p>
          <a:p>
            <a:r>
              <a:rPr lang="en-GB" sz="2400" b="1" i="1" dirty="0" err="1" smtClean="0"/>
              <a:t>Khuja</a:t>
            </a:r>
            <a:r>
              <a:rPr lang="en-GB" sz="2400" b="1" i="1" dirty="0" smtClean="0"/>
              <a:t> v Times Newspapers Ltd and </a:t>
            </a:r>
            <a:r>
              <a:rPr lang="en-GB" sz="2400" b="1" i="1" dirty="0" err="1" smtClean="0"/>
              <a:t>ors</a:t>
            </a:r>
            <a:r>
              <a:rPr lang="en-GB" sz="2400" b="1" i="1" dirty="0" smtClean="0"/>
              <a:t> </a:t>
            </a:r>
            <a:r>
              <a:rPr lang="en-GB" sz="2400" dirty="0" smtClean="0"/>
              <a:t>[2017] 3 WLR </a:t>
            </a:r>
            <a:r>
              <a:rPr lang="en-GB" sz="2400" dirty="0" smtClean="0"/>
              <a:t>351</a:t>
            </a:r>
          </a:p>
          <a:p>
            <a:r>
              <a:rPr lang="en-GB" sz="2400" b="1" i="1" dirty="0" smtClean="0"/>
              <a:t>Richard v BBC </a:t>
            </a:r>
            <a:r>
              <a:rPr lang="en-GB" sz="2400" b="1" dirty="0" smtClean="0"/>
              <a:t>[2018] EMLR 26</a:t>
            </a:r>
            <a:endParaRPr lang="en-GB" sz="2400" b="1" i="1" dirty="0"/>
          </a:p>
          <a:p>
            <a:endParaRPr lang="en-GB" sz="2800" dirty="0"/>
          </a:p>
          <a:p>
            <a:endParaRPr lang="en-GB" sz="2800" dirty="0" smtClean="0"/>
          </a:p>
          <a:p>
            <a:endParaRPr lang="en-GB" sz="2800" dirty="0"/>
          </a:p>
        </p:txBody>
      </p:sp>
    </p:spTree>
    <p:extLst>
      <p:ext uri="{BB962C8B-B14F-4D97-AF65-F5344CB8AC3E}">
        <p14:creationId xmlns:p14="http://schemas.microsoft.com/office/powerpoint/2010/main" val="133016301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BOGOMOLOVA v. </a:t>
            </a:r>
            <a:r>
              <a:rPr lang="en-GB" sz="3200" b="1" dirty="0" smtClean="0"/>
              <a:t>RUSSIA </a:t>
            </a:r>
            <a:r>
              <a:rPr lang="en-GB" sz="3200" i="1" dirty="0" smtClean="0"/>
              <a:t>(Application </a:t>
            </a:r>
            <a:r>
              <a:rPr lang="en-GB" sz="3200" i="1" dirty="0"/>
              <a:t>no. 13812/09)</a:t>
            </a:r>
            <a:r>
              <a:rPr lang="en-GB" sz="3200" dirty="0"/>
              <a:t/>
            </a:r>
            <a:br>
              <a:rPr lang="en-GB" sz="3200" dirty="0"/>
            </a:br>
            <a:r>
              <a:rPr lang="en-GB" sz="3200" dirty="0"/>
              <a:t>20 June 2017</a:t>
            </a:r>
            <a:r>
              <a:rPr lang="en-GB" sz="3200" b="1" dirty="0"/>
              <a:t/>
            </a:r>
            <a:br>
              <a:rPr lang="en-GB" sz="3200" b="1" dirty="0"/>
            </a:br>
            <a:endParaRPr lang="en-GB" sz="3200" dirty="0"/>
          </a:p>
        </p:txBody>
      </p:sp>
      <p:sp>
        <p:nvSpPr>
          <p:cNvPr id="3" name="Text Placeholder 2"/>
          <p:cNvSpPr>
            <a:spLocks noGrp="1"/>
          </p:cNvSpPr>
          <p:nvPr>
            <p:ph type="body" sz="half" idx="1"/>
          </p:nvPr>
        </p:nvSpPr>
        <p:spPr/>
        <p:txBody>
          <a:bodyPr/>
          <a:lstStyle/>
          <a:p>
            <a:pPr algn="just"/>
            <a:r>
              <a:rPr lang="en-GB" sz="2000" dirty="0" smtClean="0"/>
              <a:t>Violation of Article 8 rights upheld when a photograph of a six year old boy taken in a public place with his mother’s consent and later posted on the internet was used without her consent to illustrate the cover of a pamphlet published by an adoption agency.</a:t>
            </a:r>
          </a:p>
          <a:p>
            <a:endParaRPr lang="en-GB" sz="2000" dirty="0"/>
          </a:p>
          <a:p>
            <a:pPr algn="just"/>
            <a:r>
              <a:rPr lang="en-GB" sz="2000" dirty="0" smtClean="0"/>
              <a:t>The ECtHR focused on two points in reaching this conclusion. First, although the photograph had been </a:t>
            </a:r>
            <a:r>
              <a:rPr lang="en-GB" sz="2000" i="1" dirty="0" smtClean="0"/>
              <a:t>taken</a:t>
            </a:r>
            <a:r>
              <a:rPr lang="en-GB" sz="2000" dirty="0" smtClean="0"/>
              <a:t> with the mother’s consent, she had not authorised the </a:t>
            </a:r>
            <a:r>
              <a:rPr lang="en-GB" sz="2000" i="1" dirty="0" smtClean="0"/>
              <a:t>use and publication</a:t>
            </a:r>
            <a:r>
              <a:rPr lang="en-GB" sz="2000" dirty="0" smtClean="0"/>
              <a:t> of the photograph by the adoption agency: [56]. Secondly, the publication of the photograph impliedly and falsely suggested the boy was an orphan:-</a:t>
            </a:r>
          </a:p>
          <a:p>
            <a:pPr algn="just"/>
            <a:r>
              <a:rPr lang="en-GB" sz="2000" dirty="0"/>
              <a:t>	</a:t>
            </a:r>
            <a:r>
              <a:rPr lang="en-US" sz="1600" dirty="0"/>
              <a:t> </a:t>
            </a:r>
            <a:r>
              <a:rPr lang="en-US" sz="1600" dirty="0" smtClean="0"/>
              <a:t>“the </a:t>
            </a:r>
            <a:r>
              <a:rPr lang="en-US" sz="1600" dirty="0"/>
              <a:t>present case concerns the publication of a photograph which, at least by inference, can be seen to </a:t>
            </a:r>
            <a:r>
              <a:rPr lang="en-US" sz="1600" dirty="0" smtClean="0"/>
              <a:t>	suggest </a:t>
            </a:r>
            <a:r>
              <a:rPr lang="en-US" sz="1600" dirty="0"/>
              <a:t>that the applicant’s son was an orphan. </a:t>
            </a:r>
            <a:r>
              <a:rPr lang="en-GB" sz="1600" dirty="0"/>
              <a:t>Consequently, the impugned publication could have given </a:t>
            </a:r>
            <a:r>
              <a:rPr lang="en-GB" sz="1600" dirty="0" smtClean="0"/>
              <a:t>	its </a:t>
            </a:r>
            <a:r>
              <a:rPr lang="en-GB" sz="1600" dirty="0"/>
              <a:t>readers the false impression that the applicant’s son had no parents or that his parents had abandoned </a:t>
            </a:r>
            <a:r>
              <a:rPr lang="en-GB" sz="1600" dirty="0" smtClean="0"/>
              <a:t>	him</a:t>
            </a:r>
            <a:r>
              <a:rPr lang="en-GB" sz="1600" dirty="0"/>
              <a:t>. Any of these or other similar false impressions could prejudice the public perception of the family bond </a:t>
            </a:r>
            <a:r>
              <a:rPr lang="en-GB" sz="1600" dirty="0" smtClean="0"/>
              <a:t>	and </a:t>
            </a:r>
            <a:r>
              <a:rPr lang="en-GB" sz="1600" dirty="0"/>
              <a:t>relations between the applicant and her son</a:t>
            </a:r>
            <a:r>
              <a:rPr lang="en-GB" sz="1600" dirty="0" smtClean="0"/>
              <a:t>.” [57]</a:t>
            </a:r>
          </a:p>
          <a:p>
            <a:pPr algn="just"/>
            <a:r>
              <a:rPr lang="en-GB" sz="2000" dirty="0" smtClean="0"/>
              <a:t> </a:t>
            </a:r>
            <a:endParaRPr lang="en-GB" sz="2000" dirty="0"/>
          </a:p>
        </p:txBody>
      </p:sp>
    </p:spTree>
    <p:extLst>
      <p:ext uri="{BB962C8B-B14F-4D97-AF65-F5344CB8AC3E}">
        <p14:creationId xmlns:p14="http://schemas.microsoft.com/office/powerpoint/2010/main" val="26017792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t>OPO v MLA </a:t>
            </a:r>
            <a:r>
              <a:rPr lang="en-GB" sz="3200" dirty="0"/>
              <a:t>[2015] EMLR </a:t>
            </a:r>
            <a:r>
              <a:rPr lang="en-GB" sz="3200" dirty="0" smtClean="0"/>
              <a:t>4 CA</a:t>
            </a:r>
            <a:r>
              <a:rPr lang="en-GB" sz="3200" dirty="0"/>
              <a:t/>
            </a:r>
            <a:br>
              <a:rPr lang="en-GB" sz="3200" dirty="0"/>
            </a:br>
            <a:endParaRPr lang="en-GB" sz="3200" dirty="0"/>
          </a:p>
        </p:txBody>
      </p:sp>
      <p:sp>
        <p:nvSpPr>
          <p:cNvPr id="3" name="Text Placeholder 2"/>
          <p:cNvSpPr>
            <a:spLocks noGrp="1"/>
          </p:cNvSpPr>
          <p:nvPr>
            <p:ph type="body" sz="half" idx="1"/>
          </p:nvPr>
        </p:nvSpPr>
        <p:spPr/>
        <p:txBody>
          <a:bodyPr/>
          <a:lstStyle/>
          <a:p>
            <a:pPr algn="just"/>
            <a:r>
              <a:rPr lang="en-GB" sz="2000" dirty="0" smtClean="0"/>
              <a:t>At </a:t>
            </a:r>
            <a:r>
              <a:rPr lang="en-GB" sz="2000" dirty="0"/>
              <a:t>[45] </a:t>
            </a:r>
            <a:r>
              <a:rPr lang="en-GB" sz="2000" dirty="0" smtClean="0"/>
              <a:t>Arden </a:t>
            </a:r>
            <a:r>
              <a:rPr lang="en-GB" sz="2000" dirty="0"/>
              <a:t>LJ explained that it is not the law that a person can sue for misuse of private information </a:t>
            </a:r>
            <a:r>
              <a:rPr lang="en-GB" sz="2000" i="1" dirty="0"/>
              <a:t>“whenever his family life was affected even if the information does not belong to him”</a:t>
            </a:r>
            <a:r>
              <a:rPr lang="en-GB" sz="2000" dirty="0"/>
              <a:t>. The rejection by the Court of Appeal of the claim based on misuse of private information in </a:t>
            </a:r>
            <a:r>
              <a:rPr lang="en-GB" sz="2000" b="1" i="1" dirty="0"/>
              <a:t>OPO v MLA</a:t>
            </a:r>
            <a:r>
              <a:rPr lang="en-GB" sz="2000" dirty="0"/>
              <a:t> was unaffected by the subsequent appeal to the Supreme Court: [2016] AC 219.</a:t>
            </a:r>
          </a:p>
        </p:txBody>
      </p:sp>
    </p:spTree>
    <p:extLst>
      <p:ext uri="{BB962C8B-B14F-4D97-AF65-F5344CB8AC3E}">
        <p14:creationId xmlns:p14="http://schemas.microsoft.com/office/powerpoint/2010/main" val="13331480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t>Local Authority X v HI and </a:t>
            </a:r>
            <a:r>
              <a:rPr lang="en-GB" sz="3200" b="1" i="1" dirty="0" err="1"/>
              <a:t>ors</a:t>
            </a:r>
            <a:r>
              <a:rPr lang="en-GB" sz="3200" b="1" i="1" dirty="0"/>
              <a:t> </a:t>
            </a:r>
            <a:r>
              <a:rPr lang="en-GB" sz="3200" dirty="0"/>
              <a:t>[2017] 1 FLR 1362 </a:t>
            </a:r>
            <a:r>
              <a:rPr lang="en-GB" sz="3200" i="1" dirty="0"/>
              <a:t/>
            </a:r>
            <a:br>
              <a:rPr lang="en-GB" sz="3200" i="1" dirty="0"/>
            </a:br>
            <a:endParaRPr lang="en-GB" sz="3200" dirty="0"/>
          </a:p>
        </p:txBody>
      </p:sp>
      <p:sp>
        <p:nvSpPr>
          <p:cNvPr id="3" name="Text Placeholder 2"/>
          <p:cNvSpPr>
            <a:spLocks noGrp="1"/>
          </p:cNvSpPr>
          <p:nvPr>
            <p:ph type="body" sz="half" idx="1"/>
          </p:nvPr>
        </p:nvSpPr>
        <p:spPr/>
        <p:txBody>
          <a:bodyPr/>
          <a:lstStyle/>
          <a:p>
            <a:pPr algn="just"/>
            <a:r>
              <a:rPr lang="en-GB" sz="2000" dirty="0"/>
              <a:t>Roberts J held that private information disclosed by a vulnerable minor to professionals involved in his care should not be disclosed to his father and stepmother who were involved in care proceedings where the minor was the subject</a:t>
            </a:r>
            <a:r>
              <a:rPr lang="en-GB" sz="2000" dirty="0" smtClean="0"/>
              <a:t>. The information was of limited relevance to the issues in the proceedings and the minor’s Article 8 rights outweighed the parents’ Article 6 rights.</a:t>
            </a:r>
            <a:endParaRPr lang="en-GB" sz="2000" dirty="0"/>
          </a:p>
          <a:p>
            <a:endParaRPr lang="en-GB" sz="2000" dirty="0" smtClean="0"/>
          </a:p>
          <a:p>
            <a:endParaRPr lang="en-GB" sz="2000" dirty="0"/>
          </a:p>
        </p:txBody>
      </p:sp>
    </p:spTree>
    <p:extLst>
      <p:ext uri="{BB962C8B-B14F-4D97-AF65-F5344CB8AC3E}">
        <p14:creationId xmlns:p14="http://schemas.microsoft.com/office/powerpoint/2010/main" val="281565013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smtClean="0"/>
              <a:t>JR20 </a:t>
            </a:r>
            <a:r>
              <a:rPr lang="en-GB" sz="3200" b="1" i="1" dirty="0"/>
              <a:t>v Facebook Ireland</a:t>
            </a:r>
            <a:r>
              <a:rPr lang="en-GB" sz="3200" b="1" dirty="0"/>
              <a:t> </a:t>
            </a:r>
            <a:r>
              <a:rPr lang="en-GB" sz="3200" dirty="0"/>
              <a:t>[</a:t>
            </a:r>
            <a:r>
              <a:rPr lang="en-GB" sz="3200" dirty="0" smtClean="0"/>
              <a:t>2017] NICA 48</a:t>
            </a:r>
            <a:r>
              <a:rPr lang="en-GB" sz="2400" dirty="0" smtClean="0"/>
              <a:t/>
            </a:r>
            <a:br>
              <a:rPr lang="en-GB" sz="2400" dirty="0" smtClean="0"/>
            </a:br>
            <a:endParaRPr lang="en-GB" sz="2400" dirty="0"/>
          </a:p>
        </p:txBody>
      </p:sp>
      <p:sp>
        <p:nvSpPr>
          <p:cNvPr id="3" name="Text Placeholder 2"/>
          <p:cNvSpPr>
            <a:spLocks noGrp="1"/>
          </p:cNvSpPr>
          <p:nvPr>
            <p:ph type="body" sz="half" idx="1"/>
          </p:nvPr>
        </p:nvSpPr>
        <p:spPr/>
        <p:txBody>
          <a:bodyPr/>
          <a:lstStyle/>
          <a:p>
            <a:pPr algn="just"/>
            <a:r>
              <a:rPr lang="en-GB" sz="2000" dirty="0" smtClean="0"/>
              <a:t>Facebook found liable at </a:t>
            </a:r>
            <a:r>
              <a:rPr lang="en-GB" sz="2000" dirty="0"/>
              <a:t>first instance </a:t>
            </a:r>
            <a:r>
              <a:rPr lang="en-GB" sz="2000" dirty="0" smtClean="0"/>
              <a:t>for misuse of private information for failing to remove postings referring to the religion of the Plaintiff’s grown-up children: [2016] NIQB 98. </a:t>
            </a:r>
          </a:p>
          <a:p>
            <a:pPr algn="just"/>
            <a:endParaRPr lang="en-GB" sz="2000" dirty="0"/>
          </a:p>
          <a:p>
            <a:pPr algn="just"/>
            <a:r>
              <a:rPr lang="en-GB" sz="2000" dirty="0" smtClean="0"/>
              <a:t>NICA overturned this finding, holding that in general there is nothing private about a person’s identity, appearance or religion:-</a:t>
            </a:r>
          </a:p>
          <a:p>
            <a:pPr algn="just"/>
            <a:r>
              <a:rPr lang="en-GB" sz="2000" dirty="0"/>
              <a:t>	</a:t>
            </a:r>
            <a:endParaRPr lang="en-GB" sz="2000" dirty="0" smtClean="0"/>
          </a:p>
          <a:p>
            <a:pPr lvl="2" algn="just"/>
            <a:r>
              <a:rPr lang="en-GB" sz="1600" dirty="0" smtClean="0"/>
              <a:t>  “A </a:t>
            </a:r>
            <a:r>
              <a:rPr lang="en-GB" sz="1600" dirty="0"/>
              <a:t>person's identity and appearance are unlikely to be capable of misuse in the context of the tort because </a:t>
            </a:r>
            <a:r>
              <a:rPr lang="en-GB" sz="1600" dirty="0" smtClean="0"/>
              <a:t>	as </a:t>
            </a:r>
            <a:r>
              <a:rPr lang="en-GB" sz="1600" dirty="0"/>
              <a:t>a matter of everyday occurrence people engaging with the person will be aware of those factors. There is </a:t>
            </a:r>
            <a:r>
              <a:rPr lang="en-GB" sz="1600" dirty="0" smtClean="0"/>
              <a:t>	nothing </a:t>
            </a:r>
            <a:r>
              <a:rPr lang="en-GB" sz="1600" dirty="0"/>
              <a:t>private about them. The same may also be true of a person's religion. Many religious people engage </a:t>
            </a:r>
            <a:r>
              <a:rPr lang="en-GB" sz="1600" dirty="0" smtClean="0"/>
              <a:t>	in </a:t>
            </a:r>
            <a:r>
              <a:rPr lang="en-GB" sz="1600" dirty="0"/>
              <a:t>regular acts of worship in the company of large numbers of worshippers of a similar persuasion. Where </a:t>
            </a:r>
            <a:r>
              <a:rPr lang="en-GB" sz="1600" dirty="0" smtClean="0"/>
              <a:t>	that </a:t>
            </a:r>
            <a:r>
              <a:rPr lang="en-GB" sz="1600" dirty="0"/>
              <a:t>is the case the publication of the fact that the person adheres to that religion would almost invariably not </a:t>
            </a:r>
            <a:r>
              <a:rPr lang="en-GB" sz="1600" dirty="0" smtClean="0"/>
              <a:t>	be </a:t>
            </a:r>
            <a:r>
              <a:rPr lang="en-GB" sz="1600" dirty="0"/>
              <a:t>private information. Whether or not to disclose one’s religious persuasion, if any, is a matter for the </a:t>
            </a:r>
            <a:r>
              <a:rPr lang="en-GB" sz="1600" dirty="0" smtClean="0"/>
              <a:t>	person </a:t>
            </a:r>
            <a:r>
              <a:rPr lang="en-GB" sz="1600" dirty="0"/>
              <a:t>holding that opinion. That is an aspect of personal autonomy</a:t>
            </a:r>
            <a:r>
              <a:rPr lang="en-GB" sz="1600" dirty="0" smtClean="0"/>
              <a:t>.” [34]</a:t>
            </a:r>
            <a:endParaRPr lang="en-GB" sz="1600" dirty="0"/>
          </a:p>
        </p:txBody>
      </p:sp>
    </p:spTree>
    <p:extLst>
      <p:ext uri="{BB962C8B-B14F-4D97-AF65-F5344CB8AC3E}">
        <p14:creationId xmlns:p14="http://schemas.microsoft.com/office/powerpoint/2010/main" val="66989511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ALI &amp; ASLAM v CHANNEL 5 [2018] </a:t>
            </a:r>
            <a:r>
              <a:rPr lang="en-GB" sz="3600" dirty="0" smtClean="0"/>
              <a:t>EMLR 17</a:t>
            </a:r>
            <a:endParaRPr lang="en-GB" sz="3600" dirty="0"/>
          </a:p>
        </p:txBody>
      </p:sp>
      <p:sp>
        <p:nvSpPr>
          <p:cNvPr id="3" name="Text Placeholder 2"/>
          <p:cNvSpPr>
            <a:spLocks noGrp="1"/>
          </p:cNvSpPr>
          <p:nvPr>
            <p:ph type="body" sz="half" idx="1"/>
          </p:nvPr>
        </p:nvSpPr>
        <p:spPr/>
        <p:txBody>
          <a:bodyPr/>
          <a:lstStyle/>
          <a:p>
            <a:r>
              <a:rPr lang="en-GB" sz="3600" dirty="0" smtClean="0"/>
              <a:t>Claim for misuse of private information arising out of inclusion of filming of eviction in documentary TV programme about debt and evictions upheld by Arnold J</a:t>
            </a:r>
            <a:r>
              <a:rPr lang="en-GB" sz="3600" dirty="0" smtClean="0"/>
              <a:t>.</a:t>
            </a:r>
          </a:p>
          <a:p>
            <a:endParaRPr lang="en-GB" sz="3600" dirty="0"/>
          </a:p>
          <a:p>
            <a:r>
              <a:rPr lang="en-GB" sz="3600" dirty="0" smtClean="0"/>
              <a:t>CA judgment awaited.</a:t>
            </a:r>
            <a:endParaRPr lang="en-GB" sz="3600" dirty="0"/>
          </a:p>
        </p:txBody>
      </p:sp>
    </p:spTree>
    <p:extLst>
      <p:ext uri="{BB962C8B-B14F-4D97-AF65-F5344CB8AC3E}">
        <p14:creationId xmlns:p14="http://schemas.microsoft.com/office/powerpoint/2010/main" val="120476043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LIABILITY OF INTERNET INTERMEDIARIES FOR THE POSTING OF PRIVATE INFORMATION</a:t>
            </a:r>
            <a:endParaRPr lang="en-GB" sz="3200" dirty="0"/>
          </a:p>
        </p:txBody>
      </p:sp>
      <p:sp>
        <p:nvSpPr>
          <p:cNvPr id="3" name="Text Placeholder 2"/>
          <p:cNvSpPr>
            <a:spLocks noGrp="1"/>
          </p:cNvSpPr>
          <p:nvPr>
            <p:ph type="body" sz="half" idx="1"/>
          </p:nvPr>
        </p:nvSpPr>
        <p:spPr/>
        <p:txBody>
          <a:bodyPr/>
          <a:lstStyle/>
          <a:p>
            <a:endParaRPr lang="en-GB" sz="2000" dirty="0" smtClean="0"/>
          </a:p>
          <a:p>
            <a:r>
              <a:rPr lang="en-GB" sz="2000" b="1" i="1" dirty="0"/>
              <a:t>CG –v- Facebook Ireland Limited</a:t>
            </a:r>
            <a:r>
              <a:rPr lang="en-GB" sz="2000" dirty="0"/>
              <a:t> [2017] EMLR 12 </a:t>
            </a:r>
            <a:endParaRPr lang="en-GB" sz="2000" dirty="0" smtClean="0"/>
          </a:p>
          <a:p>
            <a:r>
              <a:rPr lang="en-GB" sz="2000" b="1" i="1" dirty="0" err="1" smtClean="0"/>
              <a:t>Muwema</a:t>
            </a:r>
            <a:r>
              <a:rPr lang="en-GB" sz="2000" b="1" i="1" dirty="0" smtClean="0"/>
              <a:t> v Facebook Ireland Limited </a:t>
            </a:r>
            <a:r>
              <a:rPr lang="en-GB" sz="2000" dirty="0" smtClean="0"/>
              <a:t>[2016] IEHC 519</a:t>
            </a:r>
          </a:p>
          <a:p>
            <a:r>
              <a:rPr lang="en-GB" sz="2000" b="1" i="1" dirty="0"/>
              <a:t>JR20 v Facebook Ireland</a:t>
            </a:r>
            <a:r>
              <a:rPr lang="en-GB" sz="2000" b="1" dirty="0"/>
              <a:t> </a:t>
            </a:r>
            <a:r>
              <a:rPr lang="en-GB" sz="2000" dirty="0"/>
              <a:t>[2017] NICA </a:t>
            </a:r>
            <a:r>
              <a:rPr lang="en-GB" sz="2000" dirty="0" smtClean="0"/>
              <a:t>48</a:t>
            </a:r>
          </a:p>
          <a:p>
            <a:r>
              <a:rPr lang="en-GB" sz="2000" b="1" i="1" dirty="0" err="1" smtClean="0"/>
              <a:t>Tamiz</a:t>
            </a:r>
            <a:r>
              <a:rPr lang="en-GB" sz="2000" b="1" i="1" dirty="0" smtClean="0"/>
              <a:t> v UK </a:t>
            </a:r>
            <a:r>
              <a:rPr lang="en-GB" sz="2000" dirty="0" smtClean="0"/>
              <a:t>Application No. 3877/14, 19/9/17</a:t>
            </a:r>
          </a:p>
          <a:p>
            <a:r>
              <a:rPr lang="en-GB" sz="2000" i="1" dirty="0" err="1" smtClean="0"/>
              <a:t>Sabados</a:t>
            </a:r>
            <a:r>
              <a:rPr lang="en-GB" sz="2000" i="1" dirty="0" smtClean="0"/>
              <a:t> </a:t>
            </a:r>
            <a:r>
              <a:rPr lang="en-GB" sz="2000" i="1" dirty="0"/>
              <a:t>v </a:t>
            </a:r>
            <a:r>
              <a:rPr lang="en-GB" sz="2000" i="1" dirty="0" smtClean="0"/>
              <a:t>Facebook Ireland Ltd </a:t>
            </a:r>
            <a:r>
              <a:rPr lang="en-GB" sz="2000" i="1" dirty="0" smtClean="0"/>
              <a:t>2018</a:t>
            </a:r>
          </a:p>
          <a:p>
            <a:r>
              <a:rPr lang="en-GB" sz="2000" b="1" i="1" dirty="0" smtClean="0"/>
              <a:t>NT1 v Google LLC </a:t>
            </a:r>
            <a:r>
              <a:rPr lang="en-GB" sz="2000" b="1" dirty="0" smtClean="0"/>
              <a:t>[2018] 3 WLR 1165</a:t>
            </a:r>
          </a:p>
          <a:p>
            <a:r>
              <a:rPr lang="en-GB" sz="2000" b="1" dirty="0" smtClean="0"/>
              <a:t>Pending CJEU cases involving Google and Facebook</a:t>
            </a:r>
          </a:p>
          <a:p>
            <a:endParaRPr lang="en-GB" sz="2000" b="1" i="1" dirty="0" smtClean="0"/>
          </a:p>
          <a:p>
            <a:endParaRPr lang="en-GB" sz="2000" b="1" i="1" dirty="0"/>
          </a:p>
          <a:p>
            <a:endParaRPr lang="en-GB" sz="2000" b="1" dirty="0" smtClean="0"/>
          </a:p>
          <a:p>
            <a:endParaRPr lang="en-GB" sz="2000" b="1" dirty="0"/>
          </a:p>
          <a:p>
            <a:endParaRPr lang="en-GB" sz="2000" b="1" i="1" dirty="0"/>
          </a:p>
          <a:p>
            <a:endParaRPr lang="en-GB" sz="2000" b="1" dirty="0" smtClean="0"/>
          </a:p>
          <a:p>
            <a:endParaRPr lang="en-GB" sz="2000" b="1" dirty="0"/>
          </a:p>
        </p:txBody>
      </p:sp>
    </p:spTree>
    <p:extLst>
      <p:ext uri="{BB962C8B-B14F-4D97-AF65-F5344CB8AC3E}">
        <p14:creationId xmlns:p14="http://schemas.microsoft.com/office/powerpoint/2010/main" val="404370816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t>CG –v- Facebook Ireland Limited</a:t>
            </a:r>
            <a:r>
              <a:rPr lang="en-GB" sz="3200" dirty="0"/>
              <a:t> [2017] EMLR 12 </a:t>
            </a:r>
            <a:r>
              <a:rPr lang="en-GB" sz="3200" dirty="0" smtClean="0"/>
              <a:t>NICA</a:t>
            </a:r>
            <a:r>
              <a:rPr lang="en-GB" sz="3200" b="1" dirty="0"/>
              <a:t/>
            </a:r>
            <a:br>
              <a:rPr lang="en-GB" sz="3200" b="1" dirty="0"/>
            </a:br>
            <a:endParaRPr lang="en-GB" sz="3200" dirty="0"/>
          </a:p>
        </p:txBody>
      </p:sp>
      <p:sp>
        <p:nvSpPr>
          <p:cNvPr id="3" name="Text Placeholder 2"/>
          <p:cNvSpPr>
            <a:spLocks noGrp="1"/>
          </p:cNvSpPr>
          <p:nvPr>
            <p:ph type="body" sz="half" idx="1"/>
          </p:nvPr>
        </p:nvSpPr>
        <p:spPr/>
        <p:txBody>
          <a:bodyPr/>
          <a:lstStyle/>
          <a:p>
            <a:pPr algn="just"/>
            <a:r>
              <a:rPr lang="en-GB" sz="2000" dirty="0" smtClean="0"/>
              <a:t>Claim by child sex-offender with unspent convictions that Facebook had misused his private information by failing to remove postings of (</a:t>
            </a:r>
            <a:r>
              <a:rPr lang="en-GB" sz="2000" dirty="0" err="1" smtClean="0"/>
              <a:t>i</a:t>
            </a:r>
            <a:r>
              <a:rPr lang="en-GB" sz="2000" dirty="0" smtClean="0"/>
              <a:t>) his photograph (which had been published in the press at the time of his conviction), (ii) his name, (iii) details of his convictions and (iv) the area where he was living. Claim upheld at first instance.</a:t>
            </a:r>
          </a:p>
          <a:p>
            <a:endParaRPr lang="en-GB" sz="2000" dirty="0"/>
          </a:p>
          <a:p>
            <a:pPr algn="just"/>
            <a:r>
              <a:rPr lang="en-GB" sz="2000" dirty="0" smtClean="0"/>
              <a:t>On appeal NICA held no reasonable expectation of privacy in (</a:t>
            </a:r>
            <a:r>
              <a:rPr lang="en-GB" sz="2000" dirty="0" err="1" smtClean="0"/>
              <a:t>i</a:t>
            </a:r>
            <a:r>
              <a:rPr lang="en-GB" sz="2000" dirty="0" smtClean="0"/>
              <a:t>) – (iii) otherwise than in combination with (iv). Facebook were not fixed with actual knowledge of unlawful activity as a result of earlier litigation by a different child sex-offender complaining of different postings/ a different page. CG’s solicitors’ letters sent to Facebook did not identify specific postings of (iv) or suggest it was the relevant private information. These letters failed to provide Facebook with actual knowledge of unlawful information or awareness of facts from which unlawful activity was apparent. Article 14 ECD/Regulation 19 hosting defence available.   </a:t>
            </a:r>
          </a:p>
          <a:p>
            <a:pPr algn="just"/>
            <a:endParaRPr lang="en-GB" sz="2000" dirty="0"/>
          </a:p>
        </p:txBody>
      </p:sp>
    </p:spTree>
    <p:extLst>
      <p:ext uri="{BB962C8B-B14F-4D97-AF65-F5344CB8AC3E}">
        <p14:creationId xmlns:p14="http://schemas.microsoft.com/office/powerpoint/2010/main" val="257095427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err="1"/>
              <a:t>Muwema</a:t>
            </a:r>
            <a:r>
              <a:rPr lang="en-GB" sz="3200" b="1" i="1" dirty="0"/>
              <a:t> v Facebook Ireland Limited </a:t>
            </a:r>
            <a:r>
              <a:rPr lang="en-GB" sz="3200" dirty="0"/>
              <a:t>[2016] IEHC 519</a:t>
            </a:r>
            <a:r>
              <a:rPr lang="en-GB" sz="3200" b="1" i="1" dirty="0"/>
              <a:t/>
            </a:r>
            <a:br>
              <a:rPr lang="en-GB" sz="3200" b="1" i="1" dirty="0"/>
            </a:br>
            <a:endParaRPr lang="en-GB" sz="3200" dirty="0"/>
          </a:p>
        </p:txBody>
      </p:sp>
      <p:sp>
        <p:nvSpPr>
          <p:cNvPr id="3" name="Text Placeholder 2"/>
          <p:cNvSpPr>
            <a:spLocks noGrp="1"/>
          </p:cNvSpPr>
          <p:nvPr>
            <p:ph type="body" sz="half" idx="1"/>
          </p:nvPr>
        </p:nvSpPr>
        <p:spPr/>
        <p:txBody>
          <a:bodyPr/>
          <a:lstStyle/>
          <a:p>
            <a:r>
              <a:rPr lang="en-GB" sz="2000" dirty="0"/>
              <a:t>Application for interim injunction requiring Facebook to remove postings – one important consideration leading to refusal to grant injunction was that the Plaintiff had himself engaged in online debate about the allegations he sought to have removed.</a:t>
            </a:r>
          </a:p>
          <a:p>
            <a:endParaRPr lang="en-GB" sz="2000" dirty="0" smtClean="0"/>
          </a:p>
          <a:p>
            <a:endParaRPr lang="en-GB" sz="2000" dirty="0"/>
          </a:p>
        </p:txBody>
      </p:sp>
    </p:spTree>
    <p:extLst>
      <p:ext uri="{BB962C8B-B14F-4D97-AF65-F5344CB8AC3E}">
        <p14:creationId xmlns:p14="http://schemas.microsoft.com/office/powerpoint/2010/main" val="49093133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smtClean="0"/>
              <a:t>JR20 </a:t>
            </a:r>
            <a:r>
              <a:rPr lang="en-GB" sz="3200" b="1" i="1" dirty="0"/>
              <a:t>v Facebook Ireland</a:t>
            </a:r>
            <a:r>
              <a:rPr lang="en-GB" sz="3200" b="1" dirty="0"/>
              <a:t> </a:t>
            </a:r>
            <a:r>
              <a:rPr lang="en-GB" sz="3200" dirty="0"/>
              <a:t>[</a:t>
            </a:r>
            <a:r>
              <a:rPr lang="en-GB" sz="3200" dirty="0" smtClean="0"/>
              <a:t>2017] NICA 48</a:t>
            </a:r>
            <a:r>
              <a:rPr lang="en-GB" sz="3200" dirty="0"/>
              <a:t/>
            </a:r>
            <a:br>
              <a:rPr lang="en-GB" sz="3200" dirty="0"/>
            </a:br>
            <a:endParaRPr lang="en-GB" sz="3200" dirty="0"/>
          </a:p>
        </p:txBody>
      </p:sp>
      <p:sp>
        <p:nvSpPr>
          <p:cNvPr id="3" name="Text Placeholder 2"/>
          <p:cNvSpPr>
            <a:spLocks noGrp="1"/>
          </p:cNvSpPr>
          <p:nvPr>
            <p:ph type="body" sz="half" idx="1"/>
          </p:nvPr>
        </p:nvSpPr>
        <p:spPr/>
        <p:txBody>
          <a:bodyPr/>
          <a:lstStyle/>
          <a:p>
            <a:pPr algn="just"/>
            <a:r>
              <a:rPr lang="en-GB" sz="2000" dirty="0" smtClean="0"/>
              <a:t>Facebook held liable at first instance for postings (</a:t>
            </a:r>
            <a:r>
              <a:rPr lang="en-GB" sz="2000" dirty="0" err="1" smtClean="0"/>
              <a:t>i</a:t>
            </a:r>
            <a:r>
              <a:rPr lang="en-GB" sz="2000" dirty="0" smtClean="0"/>
              <a:t>) which referred to the religion of the Plaintiff’s grown-up children, and (ii) referred to him as a “tout” (slang for an informer in Belfast) – [2016] NIQB 98.</a:t>
            </a:r>
          </a:p>
          <a:p>
            <a:pPr algn="just"/>
            <a:endParaRPr lang="en-GB" sz="2000" dirty="0"/>
          </a:p>
          <a:p>
            <a:pPr algn="just"/>
            <a:r>
              <a:rPr lang="en-GB" sz="2000" dirty="0" smtClean="0"/>
              <a:t>NICA allowed the appeal in relation to (</a:t>
            </a:r>
            <a:r>
              <a:rPr lang="en-GB" sz="2000" dirty="0" err="1" smtClean="0"/>
              <a:t>i</a:t>
            </a:r>
            <a:r>
              <a:rPr lang="en-GB" sz="2000" dirty="0" smtClean="0"/>
              <a:t>), holding that in general a person’s religion is not a private matter, and that it is for the plaintiff to set out the facts and circumstances relied on to establish a reasonable expectation of privacy: [34]-[35]. NICA dismissed the appeal in relation to (ii), holding that to refer to someone as a tout “automatically gives rise to the allegation that there is a confidential relationship between the person and some agency he is assisting … the very allegation lays a basis for the required level of privacy”: [40].</a:t>
            </a:r>
          </a:p>
          <a:p>
            <a:pPr algn="just"/>
            <a:endParaRPr lang="en-GB" sz="2000" dirty="0"/>
          </a:p>
        </p:txBody>
      </p:sp>
    </p:spTree>
    <p:extLst>
      <p:ext uri="{BB962C8B-B14F-4D97-AF65-F5344CB8AC3E}">
        <p14:creationId xmlns:p14="http://schemas.microsoft.com/office/powerpoint/2010/main" val="7407839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t>JR20 v Facebook Ireland</a:t>
            </a:r>
            <a:r>
              <a:rPr lang="en-GB" sz="3200" b="1" dirty="0"/>
              <a:t> </a:t>
            </a:r>
            <a:r>
              <a:rPr lang="en-GB" sz="3200" dirty="0"/>
              <a:t>[2017] NICA </a:t>
            </a:r>
            <a:r>
              <a:rPr lang="en-GB" sz="3200" dirty="0" smtClean="0"/>
              <a:t>48 </a:t>
            </a:r>
            <a:r>
              <a:rPr lang="en-GB" sz="3200" dirty="0" err="1" smtClean="0"/>
              <a:t>cont’D</a:t>
            </a:r>
            <a:endParaRPr lang="en-GB" sz="3200" dirty="0"/>
          </a:p>
        </p:txBody>
      </p:sp>
      <p:sp>
        <p:nvSpPr>
          <p:cNvPr id="3" name="Text Placeholder 2"/>
          <p:cNvSpPr>
            <a:spLocks noGrp="1"/>
          </p:cNvSpPr>
          <p:nvPr>
            <p:ph type="body" sz="half" idx="1"/>
          </p:nvPr>
        </p:nvSpPr>
        <p:spPr/>
        <p:txBody>
          <a:bodyPr/>
          <a:lstStyle/>
          <a:p>
            <a:r>
              <a:rPr lang="en-GB" sz="2000" dirty="0" smtClean="0"/>
              <a:t>NICA also considered whether Facebook acted expeditiously after notification of the “tout” posting so as to become liable as a publisher under the approach adopted by the English CA in </a:t>
            </a:r>
            <a:r>
              <a:rPr lang="en-GB" sz="2000" b="1" i="1" dirty="0" err="1" smtClean="0"/>
              <a:t>Tamiz</a:t>
            </a:r>
            <a:r>
              <a:rPr lang="en-GB" sz="2000" b="1" i="1" dirty="0" smtClean="0"/>
              <a:t> v Google </a:t>
            </a:r>
            <a:r>
              <a:rPr lang="en-GB" sz="2000" b="1" i="1" dirty="0" err="1" smtClean="0"/>
              <a:t>Inc</a:t>
            </a:r>
            <a:r>
              <a:rPr lang="en-GB" sz="2000" b="1" i="1" dirty="0" smtClean="0"/>
              <a:t> </a:t>
            </a:r>
            <a:r>
              <a:rPr lang="en-GB" sz="2000" dirty="0" smtClean="0"/>
              <a:t>[2013] 1 WLR 2151.</a:t>
            </a:r>
          </a:p>
          <a:p>
            <a:endParaRPr lang="en-GB" sz="2000" dirty="0"/>
          </a:p>
          <a:p>
            <a:r>
              <a:rPr lang="en-GB" sz="2000" dirty="0" smtClean="0"/>
              <a:t>The NICA cited with approval at [21] </a:t>
            </a:r>
            <a:r>
              <a:rPr lang="en-GB" sz="2000" b="1" i="1" dirty="0" smtClean="0"/>
              <a:t>Davison v </a:t>
            </a:r>
            <a:r>
              <a:rPr lang="en-GB" sz="2000" b="1" i="1" dirty="0" err="1" smtClean="0"/>
              <a:t>Habeeb</a:t>
            </a:r>
            <a:r>
              <a:rPr lang="en-GB" sz="2000" b="1" i="1" dirty="0" smtClean="0"/>
              <a:t> </a:t>
            </a:r>
            <a:r>
              <a:rPr lang="en-GB" sz="2000" dirty="0" smtClean="0"/>
              <a:t>[2012] 3 CMLR 104 where Judge Parkes QC sitting as a High Court Judge held it was at least arguable that “at some point after notification [Google </a:t>
            </a:r>
            <a:r>
              <a:rPr lang="en-GB" sz="2000" dirty="0" err="1" smtClean="0"/>
              <a:t>Inc</a:t>
            </a:r>
            <a:r>
              <a:rPr lang="en-GB" sz="2000" dirty="0" smtClean="0"/>
              <a:t>] became liable for continued publication of the material complained of”.</a:t>
            </a:r>
          </a:p>
          <a:p>
            <a:endParaRPr lang="en-GB" sz="2000" dirty="0"/>
          </a:p>
          <a:p>
            <a:r>
              <a:rPr lang="en-GB" sz="2000" dirty="0" smtClean="0"/>
              <a:t>The NICA held that after service of injunction papers on 25/9/13 complaining of the “tout” posting, and a court order on 27/9/13 requiring its removal, Facebook was required to act expeditiously. Facebook became liable “from a date around the end of September”:[43-4]. </a:t>
            </a:r>
            <a:endParaRPr lang="en-GB" sz="2000" dirty="0"/>
          </a:p>
        </p:txBody>
      </p:sp>
    </p:spTree>
    <p:extLst>
      <p:ext uri="{BB962C8B-B14F-4D97-AF65-F5344CB8AC3E}">
        <p14:creationId xmlns:p14="http://schemas.microsoft.com/office/powerpoint/2010/main" val="33626469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err="1"/>
              <a:t>Leveson</a:t>
            </a:r>
            <a:r>
              <a:rPr lang="en-GB" sz="2400" b="1" dirty="0"/>
              <a:t> Inquiry Report </a:t>
            </a:r>
            <a:r>
              <a:rPr lang="en-GB" sz="2400" b="1" dirty="0" smtClean="0"/>
              <a:t> - Volume </a:t>
            </a:r>
            <a:r>
              <a:rPr lang="en-GB" sz="2400" b="1" dirty="0"/>
              <a:t>II Part G Chapter 3 para 2.39</a:t>
            </a:r>
            <a:r>
              <a:rPr lang="en-GB" dirty="0"/>
              <a:t/>
            </a:r>
            <a:br>
              <a:rPr lang="en-GB" dirty="0"/>
            </a:br>
            <a:endParaRPr lang="en-GB" dirty="0"/>
          </a:p>
        </p:txBody>
      </p:sp>
      <p:sp>
        <p:nvSpPr>
          <p:cNvPr id="3" name="Text Placeholder 2"/>
          <p:cNvSpPr>
            <a:spLocks noGrp="1"/>
          </p:cNvSpPr>
          <p:nvPr>
            <p:ph type="body" sz="half" idx="1"/>
          </p:nvPr>
        </p:nvSpPr>
        <p:spPr/>
        <p:txBody>
          <a:bodyPr/>
          <a:lstStyle/>
          <a:p>
            <a:pPr algn="just"/>
            <a:r>
              <a:rPr lang="en-GB" sz="2000" dirty="0"/>
              <a:t>“Police forces must weigh very carefully the public interest considerations of taking the media on police operations against the Article 8 and Article 6 rights of the individuals who are the subject of such an operation. Forces must also have directly in mind any potential consequential impact on the victims in such cases. More generally, I think that the current guidance in this area needs to be strengthened. For example, </a:t>
            </a:r>
            <a:r>
              <a:rPr lang="en-GB" sz="2000" u="sng" dirty="0"/>
              <a:t>I think that it should be made abundantly clear that save in exceptional and clearly identified circumstances (for example, where there may be an immediate risk to the public), the names or identifying details of those who are arrested or suspected of a crime should not be released to the press nor the public.</a:t>
            </a:r>
            <a:r>
              <a:rPr lang="en-GB" sz="2000" dirty="0"/>
              <a:t>” (emphasis added)</a:t>
            </a:r>
          </a:p>
        </p:txBody>
      </p:sp>
    </p:spTree>
    <p:extLst>
      <p:ext uri="{BB962C8B-B14F-4D97-AF65-F5344CB8AC3E}">
        <p14:creationId xmlns:p14="http://schemas.microsoft.com/office/powerpoint/2010/main" val="131959761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err="1"/>
              <a:t>Tamiz</a:t>
            </a:r>
            <a:r>
              <a:rPr lang="en-GB" sz="3200" b="1" i="1" dirty="0"/>
              <a:t> v UK </a:t>
            </a:r>
            <a:r>
              <a:rPr lang="en-GB" sz="3200" dirty="0"/>
              <a:t>Application No. 3877/14, 19/9/17</a:t>
            </a:r>
            <a:r>
              <a:rPr lang="en-GB" sz="3200" b="1" i="1" dirty="0"/>
              <a:t/>
            </a:r>
            <a:br>
              <a:rPr lang="en-GB" sz="3200" b="1" i="1" dirty="0"/>
            </a:br>
            <a:endParaRPr lang="en-GB" sz="3200" dirty="0"/>
          </a:p>
        </p:txBody>
      </p:sp>
      <p:sp>
        <p:nvSpPr>
          <p:cNvPr id="3" name="Text Placeholder 2"/>
          <p:cNvSpPr>
            <a:spLocks noGrp="1"/>
          </p:cNvSpPr>
          <p:nvPr>
            <p:ph type="body" sz="half" idx="1"/>
          </p:nvPr>
        </p:nvSpPr>
        <p:spPr/>
        <p:txBody>
          <a:bodyPr/>
          <a:lstStyle/>
          <a:p>
            <a:pPr algn="just"/>
            <a:r>
              <a:rPr lang="en-GB" sz="2000" dirty="0" smtClean="0"/>
              <a:t>ECtHR rejects </a:t>
            </a:r>
            <a:r>
              <a:rPr lang="en-GB" sz="2000" dirty="0"/>
              <a:t>as manifestly ill-founded </a:t>
            </a:r>
            <a:r>
              <a:rPr lang="en-GB" sz="2000" dirty="0" smtClean="0"/>
              <a:t>a complaint by the claimant in </a:t>
            </a:r>
            <a:r>
              <a:rPr lang="en-GB" sz="2000" b="1" i="1" dirty="0" err="1"/>
              <a:t>Tamiz</a:t>
            </a:r>
            <a:r>
              <a:rPr lang="en-GB" sz="2000" b="1" i="1" dirty="0"/>
              <a:t> v Google </a:t>
            </a:r>
            <a:r>
              <a:rPr lang="en-GB" sz="2000" b="1" i="1" dirty="0" err="1"/>
              <a:t>Inc</a:t>
            </a:r>
            <a:r>
              <a:rPr lang="en-GB" sz="2000" b="1" i="1" dirty="0"/>
              <a:t> </a:t>
            </a:r>
            <a:r>
              <a:rPr lang="en-GB" sz="2000" dirty="0" smtClean="0"/>
              <a:t>of violation of his Article 8 rights, and declares his application inadmissible.</a:t>
            </a:r>
          </a:p>
          <a:p>
            <a:endParaRPr lang="en-GB" sz="2000" dirty="0"/>
          </a:p>
          <a:p>
            <a:r>
              <a:rPr lang="en-GB" sz="2000" dirty="0" smtClean="0"/>
              <a:t>Approach of CA in holding that Google </a:t>
            </a:r>
            <a:r>
              <a:rPr lang="en-GB" sz="2000" dirty="0" err="1" smtClean="0"/>
              <a:t>Inc</a:t>
            </a:r>
            <a:r>
              <a:rPr lang="en-GB" sz="2000" dirty="0" smtClean="0"/>
              <a:t> could only be liable for the content of the postings complained of “once a reasonable period had elapsed after it was notified of their potentially defamatory nature” upheld: [83-4].</a:t>
            </a:r>
          </a:p>
          <a:p>
            <a:endParaRPr lang="en-GB" sz="2000" dirty="0"/>
          </a:p>
          <a:p>
            <a:r>
              <a:rPr lang="en-GB" sz="2000" dirty="0" smtClean="0"/>
              <a:t>Important observations on liability for postings on the internet at [80]:-</a:t>
            </a:r>
          </a:p>
          <a:p>
            <a:pPr algn="just"/>
            <a:r>
              <a:rPr lang="en-GB" sz="2000" dirty="0"/>
              <a:t>	</a:t>
            </a:r>
            <a:r>
              <a:rPr lang="en-GB" sz="2000" dirty="0" smtClean="0"/>
              <a:t>“</a:t>
            </a:r>
            <a:r>
              <a:rPr lang="en-US" sz="2000" dirty="0" smtClean="0"/>
              <a:t> </a:t>
            </a:r>
            <a:r>
              <a:rPr lang="en-US" sz="1800" dirty="0" smtClean="0"/>
              <a:t>the reality is that millions of Internet users post comments online every day and many of these 	users express themselves in ways that might be regarded as offensive or even defamatory. 	However, the majority of comments are likely to be too trivial in character, and/or the extent of 	their publication is likely to be too limited, for them to cause any significant damage to another 	person’s reputation”</a:t>
            </a:r>
            <a:r>
              <a:rPr lang="en-GB" sz="1800" dirty="0" smtClean="0"/>
              <a:t> </a:t>
            </a:r>
            <a:endParaRPr lang="en-GB" sz="1800" dirty="0"/>
          </a:p>
        </p:txBody>
      </p:sp>
    </p:spTree>
    <p:extLst>
      <p:ext uri="{BB962C8B-B14F-4D97-AF65-F5344CB8AC3E}">
        <p14:creationId xmlns:p14="http://schemas.microsoft.com/office/powerpoint/2010/main" val="239661564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SABADOS v FACEBOOK IRELAND LTD</a:t>
            </a:r>
            <a:endParaRPr lang="en-GB" sz="4000" dirty="0"/>
          </a:p>
        </p:txBody>
      </p:sp>
      <p:sp>
        <p:nvSpPr>
          <p:cNvPr id="3" name="Text Placeholder 2"/>
          <p:cNvSpPr>
            <a:spLocks noGrp="1"/>
          </p:cNvSpPr>
          <p:nvPr>
            <p:ph type="body" sz="half" idx="1"/>
          </p:nvPr>
        </p:nvSpPr>
        <p:spPr>
          <a:xfrm>
            <a:off x="777689" y="4730377"/>
            <a:ext cx="10464800" cy="3544293"/>
          </a:xfrm>
        </p:spPr>
        <p:txBody>
          <a:bodyPr/>
          <a:lstStyle/>
          <a:p>
            <a:pPr algn="just"/>
            <a:r>
              <a:rPr lang="en-GB" sz="2000" dirty="0"/>
              <a:t>In </a:t>
            </a:r>
            <a:r>
              <a:rPr lang="en-GB" sz="2000" i="1" dirty="0" err="1"/>
              <a:t>Sabados</a:t>
            </a:r>
            <a:r>
              <a:rPr lang="en-GB" sz="2000" i="1" dirty="0"/>
              <a:t> v Facebook Ireland Ltd</a:t>
            </a:r>
            <a:r>
              <a:rPr lang="en-GB" sz="2000" dirty="0"/>
              <a:t> (2018; unreported) </a:t>
            </a:r>
            <a:r>
              <a:rPr lang="en-GB" sz="2000" dirty="0" smtClean="0"/>
              <a:t>HHJ </a:t>
            </a:r>
            <a:r>
              <a:rPr lang="en-GB" sz="2000" dirty="0"/>
              <a:t>Judge Parkes QC (sitting as a Judge of the High Court) ordered Facebook Ireland to disclose information pertaining to a </a:t>
            </a:r>
            <a:r>
              <a:rPr lang="en-GB" sz="2000" dirty="0" smtClean="0"/>
              <a:t>request </a:t>
            </a:r>
            <a:r>
              <a:rPr lang="en-GB" sz="2000" dirty="0"/>
              <a:t>which it had received (and acted upon) to delete the account of a deceased person</a:t>
            </a:r>
            <a:r>
              <a:rPr lang="en-GB" sz="2000" dirty="0" smtClean="0"/>
              <a:t>.</a:t>
            </a:r>
          </a:p>
          <a:p>
            <a:pPr algn="just"/>
            <a:endParaRPr lang="en-GB" sz="2000" dirty="0"/>
          </a:p>
          <a:p>
            <a:pPr algn="just"/>
            <a:r>
              <a:rPr lang="en-GB" sz="2000" dirty="0" smtClean="0"/>
              <a:t>C, </a:t>
            </a:r>
            <a:r>
              <a:rPr lang="en-GB" sz="2000" dirty="0"/>
              <a:t>a British citizen, sought information which may enable her to identify the person who had contacted Facebook to request deletion of her late partner’s account. </a:t>
            </a:r>
            <a:r>
              <a:rPr lang="en-GB" sz="2000" dirty="0" smtClean="0"/>
              <a:t>C argued </a:t>
            </a:r>
            <a:r>
              <a:rPr lang="en-GB" sz="2000" dirty="0"/>
              <a:t>that the messages which she exchanged with her partner via his account constituted her personal data, and that its deletion may constitute a breach of </a:t>
            </a:r>
            <a:r>
              <a:rPr lang="en-GB" sz="2000" dirty="0" smtClean="0"/>
              <a:t>the DPA 1998. </a:t>
            </a:r>
            <a:r>
              <a:rPr lang="en-GB" sz="2000" dirty="0"/>
              <a:t>She further </a:t>
            </a:r>
            <a:r>
              <a:rPr lang="en-GB" sz="2000" dirty="0" smtClean="0"/>
              <a:t>argued </a:t>
            </a:r>
            <a:r>
              <a:rPr lang="en-GB" sz="2000" dirty="0"/>
              <a:t>that the deletion of the account may constitute a misuse of her private information. Her application against Facebook was made under the Court’s </a:t>
            </a:r>
            <a:r>
              <a:rPr lang="en-GB" sz="2000" i="1" dirty="0"/>
              <a:t>Norwich </a:t>
            </a:r>
            <a:r>
              <a:rPr lang="en-GB" sz="2000" i="1" dirty="0" err="1"/>
              <a:t>Pharmacal</a:t>
            </a:r>
            <a:r>
              <a:rPr lang="en-GB" sz="2000" dirty="0"/>
              <a:t> </a:t>
            </a:r>
            <a:r>
              <a:rPr lang="en-GB" sz="2000" dirty="0" smtClean="0"/>
              <a:t> jurisdiction.</a:t>
            </a:r>
            <a:endParaRPr lang="en-GB" sz="2000" dirty="0"/>
          </a:p>
        </p:txBody>
      </p:sp>
    </p:spTree>
    <p:extLst>
      <p:ext uri="{BB962C8B-B14F-4D97-AF65-F5344CB8AC3E}">
        <p14:creationId xmlns:p14="http://schemas.microsoft.com/office/powerpoint/2010/main" val="91247571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PENDING CJEU CASES V GOOGLE AND FACEBOOK</a:t>
            </a:r>
            <a:br>
              <a:rPr lang="en-GB" sz="4000" dirty="0" smtClean="0"/>
            </a:br>
            <a:endParaRPr lang="en-GB" sz="4000" dirty="0"/>
          </a:p>
        </p:txBody>
      </p:sp>
      <p:sp>
        <p:nvSpPr>
          <p:cNvPr id="3" name="Text Placeholder 2"/>
          <p:cNvSpPr>
            <a:spLocks noGrp="1"/>
          </p:cNvSpPr>
          <p:nvPr>
            <p:ph type="body" sz="half" idx="1"/>
          </p:nvPr>
        </p:nvSpPr>
        <p:spPr/>
        <p:txBody>
          <a:bodyPr/>
          <a:lstStyle/>
          <a:p>
            <a:pPr algn="just"/>
            <a:endParaRPr lang="en-GB" sz="3600" dirty="0" smtClean="0">
              <a:solidFill>
                <a:schemeClr val="bg1"/>
              </a:solidFill>
            </a:endParaRPr>
          </a:p>
          <a:p>
            <a:pPr algn="just"/>
            <a:r>
              <a:rPr lang="en-GB" sz="3600" dirty="0" smtClean="0">
                <a:solidFill>
                  <a:schemeClr val="bg1"/>
                </a:solidFill>
              </a:rPr>
              <a:t>“ 2 X Google RTBF cases – AG’s Opinions 11/1/19.</a:t>
            </a:r>
          </a:p>
          <a:p>
            <a:pPr algn="just"/>
            <a:endParaRPr lang="en-GB" sz="3600" dirty="0">
              <a:solidFill>
                <a:schemeClr val="bg1"/>
              </a:solidFill>
            </a:endParaRPr>
          </a:p>
          <a:p>
            <a:pPr algn="just"/>
            <a:r>
              <a:rPr lang="en-GB" sz="3600" dirty="0" smtClean="0">
                <a:solidFill>
                  <a:schemeClr val="bg1"/>
                </a:solidFill>
              </a:rPr>
              <a:t>Case brought by Austrian politician against </a:t>
            </a:r>
            <a:r>
              <a:rPr lang="en-GB" sz="3600" smtClean="0">
                <a:solidFill>
                  <a:schemeClr val="bg1"/>
                </a:solidFill>
              </a:rPr>
              <a:t>Facebook heard on 13/2/19</a:t>
            </a:r>
            <a:r>
              <a:rPr lang="en-GB" sz="3600" smtClean="0">
                <a:solidFill>
                  <a:schemeClr val="bg1"/>
                </a:solidFill>
              </a:rPr>
              <a:t>.</a:t>
            </a:r>
            <a:endParaRPr lang="en-GB" sz="3600" dirty="0">
              <a:solidFill>
                <a:schemeClr val="bg1"/>
              </a:solidFill>
            </a:endParaRPr>
          </a:p>
        </p:txBody>
      </p:sp>
    </p:spTree>
    <p:extLst>
      <p:ext uri="{BB962C8B-B14F-4D97-AF65-F5344CB8AC3E}">
        <p14:creationId xmlns:p14="http://schemas.microsoft.com/office/powerpoint/2010/main" val="642459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OVERLAP WITH THE DPA 1998</a:t>
            </a:r>
            <a:endParaRPr lang="en-GB" sz="3200" dirty="0"/>
          </a:p>
        </p:txBody>
      </p:sp>
      <p:sp>
        <p:nvSpPr>
          <p:cNvPr id="3" name="Text Placeholder 2"/>
          <p:cNvSpPr>
            <a:spLocks noGrp="1"/>
          </p:cNvSpPr>
          <p:nvPr>
            <p:ph type="body" sz="half" idx="1"/>
          </p:nvPr>
        </p:nvSpPr>
        <p:spPr/>
        <p:txBody>
          <a:bodyPr/>
          <a:lstStyle/>
          <a:p>
            <a:r>
              <a:rPr lang="en-GB" sz="2800" b="1" i="1" dirty="0" smtClean="0"/>
              <a:t>Stunt v Associated Newspapers Limited </a:t>
            </a:r>
            <a:r>
              <a:rPr lang="en-GB" sz="2800" dirty="0" smtClean="0"/>
              <a:t>[</a:t>
            </a:r>
            <a:r>
              <a:rPr lang="en-GB" sz="2800" dirty="0" smtClean="0"/>
              <a:t>2017] 1 WLR 3985</a:t>
            </a:r>
          </a:p>
          <a:p>
            <a:r>
              <a:rPr lang="en-GB" sz="2800" dirty="0" smtClean="0"/>
              <a:t>(</a:t>
            </a:r>
            <a:r>
              <a:rPr lang="en-GB" sz="2800" dirty="0" err="1" smtClean="0"/>
              <a:t>Popplewell</a:t>
            </a:r>
            <a:r>
              <a:rPr lang="en-GB" sz="2800" dirty="0" smtClean="0"/>
              <a:t> J) and [2018] 1 WLR 6060 (CA)</a:t>
            </a:r>
            <a:endParaRPr lang="en-GB" sz="2800" dirty="0" smtClean="0"/>
          </a:p>
          <a:p>
            <a:endParaRPr lang="en-GB" sz="2800" b="1" i="1" dirty="0"/>
          </a:p>
          <a:p>
            <a:pPr algn="just"/>
            <a:r>
              <a:rPr lang="en-GB" sz="2800" dirty="0" err="1" smtClean="0"/>
              <a:t>Popplewell</a:t>
            </a:r>
            <a:r>
              <a:rPr lang="en-GB" sz="2800" dirty="0" smtClean="0"/>
              <a:t> J held that s.32(4) and (5) of the DPA 1998 are not incompatible with the Data Protection Directive. Pre-publication claims based on the DPA stayed.</a:t>
            </a:r>
          </a:p>
          <a:p>
            <a:pPr algn="just"/>
            <a:endParaRPr lang="en-GB" sz="2800" dirty="0"/>
          </a:p>
          <a:p>
            <a:pPr algn="just"/>
            <a:r>
              <a:rPr lang="en-GB" sz="2800" dirty="0" smtClean="0"/>
              <a:t>Majority of CA agreed, but since dissent showed position not </a:t>
            </a:r>
            <a:r>
              <a:rPr lang="en-GB" sz="2800" i="1" dirty="0" err="1" smtClean="0"/>
              <a:t>acte</a:t>
            </a:r>
            <a:r>
              <a:rPr lang="en-GB" sz="2800" i="1" dirty="0" smtClean="0"/>
              <a:t> </a:t>
            </a:r>
            <a:r>
              <a:rPr lang="en-GB" sz="2800" i="1" dirty="0" err="1" smtClean="0"/>
              <a:t>clair</a:t>
            </a:r>
            <a:r>
              <a:rPr lang="en-GB" sz="2800" dirty="0" smtClean="0"/>
              <a:t> a reference made to the CJEU.</a:t>
            </a:r>
            <a:endParaRPr lang="en-GB" sz="2800" dirty="0"/>
          </a:p>
        </p:txBody>
      </p:sp>
    </p:spTree>
    <p:extLst>
      <p:ext uri="{BB962C8B-B14F-4D97-AF65-F5344CB8AC3E}">
        <p14:creationId xmlns:p14="http://schemas.microsoft.com/office/powerpoint/2010/main" val="292897531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NT1/NT2 v Google LLC [2018] </a:t>
            </a:r>
            <a:r>
              <a:rPr lang="en-GB" sz="3200" dirty="0" smtClean="0"/>
              <a:t>3 WLR 1165</a:t>
            </a:r>
            <a:endParaRPr lang="en-GB" sz="3200" dirty="0"/>
          </a:p>
        </p:txBody>
      </p:sp>
      <p:sp>
        <p:nvSpPr>
          <p:cNvPr id="3" name="Text Placeholder 2"/>
          <p:cNvSpPr>
            <a:spLocks noGrp="1"/>
          </p:cNvSpPr>
          <p:nvPr>
            <p:ph type="body" sz="half" idx="1"/>
          </p:nvPr>
        </p:nvSpPr>
        <p:spPr/>
        <p:txBody>
          <a:bodyPr/>
          <a:lstStyle/>
          <a:p>
            <a:pPr algn="just"/>
            <a:r>
              <a:rPr lang="en-GB" sz="3200" dirty="0" smtClean="0"/>
              <a:t> </a:t>
            </a:r>
            <a:r>
              <a:rPr lang="en-GB" sz="2800" dirty="0" smtClean="0"/>
              <a:t>The “right to be forgotten” cases. NT1’s case dismissed under the DPA 1998 and for misuse of private information, but </a:t>
            </a:r>
            <a:r>
              <a:rPr lang="en-GB" sz="2800" dirty="0" smtClean="0"/>
              <a:t>NT2’s </a:t>
            </a:r>
            <a:r>
              <a:rPr lang="en-GB" sz="2800" dirty="0" smtClean="0"/>
              <a:t>case upheld, delisting order made but no compensation ordered</a:t>
            </a:r>
            <a:r>
              <a:rPr lang="en-GB" sz="2800" dirty="0" smtClean="0"/>
              <a:t>.</a:t>
            </a:r>
          </a:p>
          <a:p>
            <a:pPr algn="just"/>
            <a:endParaRPr lang="en-GB" sz="2800" dirty="0"/>
          </a:p>
          <a:p>
            <a:pPr algn="just"/>
            <a:r>
              <a:rPr lang="en-GB" sz="2800" dirty="0" smtClean="0"/>
              <a:t>NT1’s appeal to CA withdrawn.</a:t>
            </a:r>
          </a:p>
          <a:p>
            <a:pPr algn="just"/>
            <a:endParaRPr lang="en-GB" sz="2800" dirty="0"/>
          </a:p>
          <a:p>
            <a:pPr algn="just"/>
            <a:r>
              <a:rPr lang="en-GB" sz="2800" dirty="0" smtClean="0"/>
              <a:t>See now Article 17 GDPR  </a:t>
            </a:r>
            <a:endParaRPr lang="en-GB" sz="2800" dirty="0"/>
          </a:p>
        </p:txBody>
      </p:sp>
    </p:spTree>
    <p:extLst>
      <p:ext uri="{BB962C8B-B14F-4D97-AF65-F5344CB8AC3E}">
        <p14:creationId xmlns:p14="http://schemas.microsoft.com/office/powerpoint/2010/main" val="103333378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LLOYD v GOOGLE </a:t>
            </a:r>
            <a:r>
              <a:rPr lang="en-GB" sz="4000" dirty="0" smtClean="0"/>
              <a:t>LLC [2019] 1 All ER 740</a:t>
            </a:r>
            <a:endParaRPr lang="en-GB" sz="4000" dirty="0"/>
          </a:p>
        </p:txBody>
      </p:sp>
      <p:sp>
        <p:nvSpPr>
          <p:cNvPr id="3" name="Text Placeholder 2"/>
          <p:cNvSpPr>
            <a:spLocks noGrp="1"/>
          </p:cNvSpPr>
          <p:nvPr>
            <p:ph type="body" sz="half" idx="1"/>
          </p:nvPr>
        </p:nvSpPr>
        <p:spPr/>
        <p:txBody>
          <a:bodyPr/>
          <a:lstStyle/>
          <a:p>
            <a:pPr algn="just"/>
            <a:r>
              <a:rPr lang="en-GB" sz="2800" dirty="0" smtClean="0"/>
              <a:t>Claim </a:t>
            </a:r>
            <a:r>
              <a:rPr lang="en-GB" sz="2800" dirty="0" smtClean="0"/>
              <a:t>for representative action based on facts giving rise to </a:t>
            </a:r>
            <a:r>
              <a:rPr lang="en-GB" sz="2800" i="1" dirty="0" smtClean="0"/>
              <a:t>Vidal-Hall v Google </a:t>
            </a:r>
            <a:r>
              <a:rPr lang="en-GB" sz="2800" i="1" dirty="0" err="1" smtClean="0"/>
              <a:t>Inc</a:t>
            </a:r>
            <a:r>
              <a:rPr lang="en-GB" sz="2800" i="1" dirty="0" smtClean="0"/>
              <a:t> </a:t>
            </a:r>
            <a:r>
              <a:rPr lang="en-GB" sz="2800" dirty="0" smtClean="0"/>
              <a:t>[2016] QB 1003</a:t>
            </a:r>
            <a:r>
              <a:rPr lang="en-GB" sz="2800" dirty="0" smtClean="0"/>
              <a:t>.</a:t>
            </a:r>
          </a:p>
          <a:p>
            <a:pPr algn="just"/>
            <a:endParaRPr lang="en-GB" sz="2800" i="1" dirty="0"/>
          </a:p>
          <a:p>
            <a:pPr algn="just"/>
            <a:r>
              <a:rPr lang="en-GB" sz="2800" dirty="0" smtClean="0"/>
              <a:t>Permission to serve out refused: (</a:t>
            </a:r>
            <a:r>
              <a:rPr lang="en-GB" sz="2800" dirty="0" err="1" smtClean="0"/>
              <a:t>i</a:t>
            </a:r>
            <a:r>
              <a:rPr lang="en-GB" sz="2800" dirty="0" smtClean="0"/>
              <a:t>) compensation not available under s.13 DPA 1998 for mere fact of contravention; CPR 19.6 not available as members of represented class did not have “same interest”; and on exercise of discretion.</a:t>
            </a:r>
          </a:p>
          <a:p>
            <a:pPr algn="just"/>
            <a:endParaRPr lang="en-GB" sz="2800" dirty="0"/>
          </a:p>
          <a:p>
            <a:pPr algn="just"/>
            <a:r>
              <a:rPr lang="en-GB" sz="2800" dirty="0" smtClean="0"/>
              <a:t>PTA granted – appeal listed for July.</a:t>
            </a:r>
            <a:endParaRPr lang="en-GB" sz="2800" dirty="0"/>
          </a:p>
        </p:txBody>
      </p:sp>
    </p:spTree>
    <p:extLst>
      <p:ext uri="{BB962C8B-B14F-4D97-AF65-F5344CB8AC3E}">
        <p14:creationId xmlns:p14="http://schemas.microsoft.com/office/powerpoint/2010/main" val="92585178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53" y="4000500"/>
            <a:ext cx="12052300" cy="1130300"/>
          </a:xfrm>
        </p:spPr>
        <p:txBody>
          <a:bodyPr/>
          <a:lstStyle/>
          <a:p>
            <a:r>
              <a:rPr lang="en-GB" sz="4000" dirty="0" smtClean="0"/>
              <a:t>MISCELLANEOUS PRIVACY INJUNCTIONS</a:t>
            </a:r>
            <a:endParaRPr lang="en-GB" sz="4000" dirty="0"/>
          </a:p>
        </p:txBody>
      </p:sp>
      <p:sp>
        <p:nvSpPr>
          <p:cNvPr id="3" name="Text Placeholder 2"/>
          <p:cNvSpPr>
            <a:spLocks noGrp="1"/>
          </p:cNvSpPr>
          <p:nvPr>
            <p:ph type="body" sz="half" idx="1"/>
          </p:nvPr>
        </p:nvSpPr>
        <p:spPr/>
        <p:txBody>
          <a:bodyPr/>
          <a:lstStyle/>
          <a:p>
            <a:r>
              <a:rPr lang="en-GB" sz="2000" b="1" i="1" dirty="0" smtClean="0"/>
              <a:t>Middleton  and </a:t>
            </a:r>
            <a:r>
              <a:rPr lang="en-GB" sz="2000" b="1" i="1" dirty="0" err="1" smtClean="0"/>
              <a:t>anor</a:t>
            </a:r>
            <a:r>
              <a:rPr lang="en-GB" sz="2000" b="1" i="1" dirty="0" smtClean="0"/>
              <a:t> v Persons Unknown </a:t>
            </a:r>
            <a:r>
              <a:rPr lang="en-GB" sz="2000" dirty="0" smtClean="0"/>
              <a:t>[2016] EWHC 2354 (QB) Whipple J (granted)</a:t>
            </a:r>
          </a:p>
          <a:p>
            <a:r>
              <a:rPr lang="en-GB" sz="2000" b="1" i="1" dirty="0" smtClean="0"/>
              <a:t>Doyen Global Ltd v Times Newspapers Ltd </a:t>
            </a:r>
            <a:r>
              <a:rPr lang="en-GB" sz="2000" dirty="0" smtClean="0"/>
              <a:t>[2016] EWHC 3642 (QB) Nicol J (granted)</a:t>
            </a:r>
          </a:p>
          <a:p>
            <a:r>
              <a:rPr lang="en-GB" sz="2000" b="1" i="1" dirty="0"/>
              <a:t>AJS v News Group Newspapers </a:t>
            </a:r>
            <a:r>
              <a:rPr lang="en-GB" sz="2000" dirty="0"/>
              <a:t>(unreported, 10/3/17</a:t>
            </a:r>
            <a:r>
              <a:rPr lang="en-GB" sz="2000" dirty="0" smtClean="0"/>
              <a:t>) Nicol J (granted)</a:t>
            </a:r>
          </a:p>
          <a:p>
            <a:r>
              <a:rPr lang="en-GB" sz="2000" b="1" i="1" dirty="0" smtClean="0"/>
              <a:t>Tobe Leigh v Channel 4 </a:t>
            </a:r>
            <a:r>
              <a:rPr lang="en-GB" sz="2000" dirty="0" smtClean="0"/>
              <a:t>(unreported, 15/6/17) </a:t>
            </a:r>
            <a:r>
              <a:rPr lang="en-GB" sz="2000" dirty="0" err="1" smtClean="0"/>
              <a:t>Popplewell</a:t>
            </a:r>
            <a:r>
              <a:rPr lang="en-GB" sz="2000" dirty="0" smtClean="0"/>
              <a:t> J (refused)</a:t>
            </a:r>
          </a:p>
          <a:p>
            <a:endParaRPr lang="en-GB" sz="2000" b="1" i="1" dirty="0"/>
          </a:p>
          <a:p>
            <a:r>
              <a:rPr lang="en-GB" sz="2000" b="1" i="1" dirty="0" err="1" smtClean="0"/>
              <a:t>Brevan</a:t>
            </a:r>
            <a:r>
              <a:rPr lang="en-GB" sz="2000" b="1" i="1" dirty="0" smtClean="0"/>
              <a:t> Howard Asset Management LLP v Reuters Ltd </a:t>
            </a:r>
            <a:r>
              <a:rPr lang="en-GB" sz="2000" dirty="0" smtClean="0"/>
              <a:t>[2017] EMLR 28 CA (refusal of injunction by </a:t>
            </a:r>
            <a:r>
              <a:rPr lang="en-GB" sz="2000" dirty="0" err="1" smtClean="0"/>
              <a:t>Popplewell</a:t>
            </a:r>
            <a:r>
              <a:rPr lang="en-GB" sz="2000" dirty="0" smtClean="0"/>
              <a:t> J upheld – added element of breach of confidence)</a:t>
            </a:r>
          </a:p>
          <a:p>
            <a:r>
              <a:rPr lang="en-GB" sz="2000" b="1" i="1" dirty="0" err="1" smtClean="0"/>
              <a:t>Lachaux</a:t>
            </a:r>
            <a:r>
              <a:rPr lang="en-GB" sz="2000" b="1" i="1" dirty="0" smtClean="0"/>
              <a:t> v Independent Print Ltd </a:t>
            </a:r>
            <a:r>
              <a:rPr lang="en-GB" sz="2000" dirty="0" smtClean="0"/>
              <a:t>[2017] EWCA </a:t>
            </a:r>
            <a:r>
              <a:rPr lang="en-GB" sz="2000" dirty="0" err="1" smtClean="0"/>
              <a:t>Civ</a:t>
            </a:r>
            <a:r>
              <a:rPr lang="en-GB" sz="2000" dirty="0" smtClean="0"/>
              <a:t> 1327 CA (injunction granted by Sir Michael Tugendhat upheld – added element of privilege)</a:t>
            </a:r>
            <a:endParaRPr lang="en-GB" sz="2000" b="1" i="1" dirty="0"/>
          </a:p>
        </p:txBody>
      </p:sp>
    </p:spTree>
    <p:extLst>
      <p:ext uri="{BB962C8B-B14F-4D97-AF65-F5344CB8AC3E}">
        <p14:creationId xmlns:p14="http://schemas.microsoft.com/office/powerpoint/2010/main" val="20549385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a:t>Mapping the frontiers of privacy and data protection: recent cases and key issues</a:t>
            </a:r>
            <a:r>
              <a:rPr lang="en-GB" sz="5400" dirty="0" smtClean="0"/>
              <a:t/>
            </a:r>
            <a:br>
              <a:rPr lang="en-GB" sz="5400" dirty="0" smtClean="0"/>
            </a:br>
            <a:r>
              <a:rPr lang="en-GB" sz="5400" dirty="0"/>
              <a:t/>
            </a:r>
            <a:br>
              <a:rPr lang="en-GB" sz="5400" dirty="0"/>
            </a:br>
            <a:endParaRPr lang="en-GB" sz="5400" dirty="0"/>
          </a:p>
        </p:txBody>
      </p:sp>
      <p:sp>
        <p:nvSpPr>
          <p:cNvPr id="3" name="Text Placeholder 2"/>
          <p:cNvSpPr>
            <a:spLocks noGrp="1"/>
          </p:cNvSpPr>
          <p:nvPr>
            <p:ph type="body" sz="half" idx="1"/>
          </p:nvPr>
        </p:nvSpPr>
        <p:spPr/>
        <p:txBody>
          <a:bodyPr/>
          <a:lstStyle/>
          <a:p>
            <a:endParaRPr lang="en-GB" dirty="0" smtClean="0"/>
          </a:p>
          <a:p>
            <a:endParaRPr lang="en-GB" sz="5400" dirty="0" smtClean="0"/>
          </a:p>
          <a:p>
            <a:endParaRPr lang="en-GB" sz="5400" dirty="0" smtClean="0"/>
          </a:p>
          <a:p>
            <a:r>
              <a:rPr lang="en-GB" sz="5400" dirty="0" smtClean="0"/>
              <a:t>ANTONY </a:t>
            </a:r>
            <a:r>
              <a:rPr lang="en-GB" sz="5400" dirty="0" smtClean="0"/>
              <a:t>WHITE QC</a:t>
            </a:r>
            <a:endParaRPr lang="en-GB" sz="5400" dirty="0"/>
          </a:p>
        </p:txBody>
      </p:sp>
    </p:spTree>
    <p:extLst>
      <p:ext uri="{BB962C8B-B14F-4D97-AF65-F5344CB8AC3E}">
        <p14:creationId xmlns:p14="http://schemas.microsoft.com/office/powerpoint/2010/main" val="16478811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a:t>Judicial Response to Law Commission Consultation Paper 209</a:t>
            </a:r>
            <a:br>
              <a:rPr lang="en-GB" sz="2400" b="1" dirty="0"/>
            </a:br>
            <a:r>
              <a:rPr lang="en-GB" sz="2400" b="1" dirty="0" smtClean="0"/>
              <a:t>4/3/13 - </a:t>
            </a:r>
            <a:r>
              <a:rPr lang="en-GB" sz="2400" b="1" dirty="0" err="1"/>
              <a:t>Treacy</a:t>
            </a:r>
            <a:r>
              <a:rPr lang="en-GB" sz="2400" b="1" dirty="0"/>
              <a:t> LJ and Tugendhat </a:t>
            </a:r>
            <a:r>
              <a:rPr lang="en-GB" sz="2400" b="1" dirty="0" smtClean="0"/>
              <a:t>J (and </a:t>
            </a:r>
            <a:r>
              <a:rPr lang="en-GB" sz="2400" b="1" dirty="0"/>
              <a:t>other senior </a:t>
            </a:r>
            <a:r>
              <a:rPr lang="en-GB" sz="2400" b="1" dirty="0" smtClean="0"/>
              <a:t>judges)</a:t>
            </a:r>
            <a:br>
              <a:rPr lang="en-GB" sz="2400" b="1" dirty="0" smtClean="0"/>
            </a:br>
            <a:endParaRPr lang="en-GB" sz="2400" b="1" dirty="0"/>
          </a:p>
        </p:txBody>
      </p:sp>
      <p:sp>
        <p:nvSpPr>
          <p:cNvPr id="3" name="Text Placeholder 2"/>
          <p:cNvSpPr>
            <a:spLocks noGrp="1"/>
          </p:cNvSpPr>
          <p:nvPr>
            <p:ph type="body" sz="half" idx="1"/>
          </p:nvPr>
        </p:nvSpPr>
        <p:spPr/>
        <p:txBody>
          <a:bodyPr/>
          <a:lstStyle/>
          <a:p>
            <a:pPr algn="just"/>
            <a:r>
              <a:rPr lang="en-GB" sz="2000" dirty="0" smtClean="0"/>
              <a:t>“</a:t>
            </a:r>
            <a:r>
              <a:rPr lang="en-GB" sz="2000" dirty="0"/>
              <a:t>A decision by the police to publish the name of a person arrested must be made after consideration of the rights of such persons, including their rights under ECHR Art 8, on a case by case basis. The police arrest many people who are never charged. If there were a policy that the police should consistently publish the fact that a person has been arrested, in many cases that information would attract substantial publicity, causing irremediable damage to the person’s reputation. Even if the fact that the person was not charged were subsequently published, that would not receive the same publicity, and would not prevent subsequent internet searches disclosing that the person had been arrested</a:t>
            </a:r>
            <a:r>
              <a:rPr lang="en-GB" sz="2000" dirty="0" smtClean="0"/>
              <a:t>. … </a:t>
            </a:r>
            <a:r>
              <a:rPr lang="en-GB" sz="2000" dirty="0"/>
              <a:t>We adopt the words of </a:t>
            </a:r>
            <a:r>
              <a:rPr lang="en-GB" sz="2000" dirty="0" err="1"/>
              <a:t>Leveson</a:t>
            </a:r>
            <a:r>
              <a:rPr lang="en-GB" sz="2000" dirty="0"/>
              <a:t> </a:t>
            </a:r>
            <a:r>
              <a:rPr lang="en-GB" sz="2000" dirty="0" smtClean="0"/>
              <a:t>LJ: “ … it </a:t>
            </a:r>
            <a:r>
              <a:rPr lang="en-GB" sz="2000" dirty="0"/>
              <a:t>should be made abundantly clear that save in exceptional and clearly identified circumstances (for example, where there may be an immediate risk to the public), the names or identifying details of those who are arrested or suspected of a crime should not be released to the press nor the </a:t>
            </a:r>
            <a:r>
              <a:rPr lang="en-GB" sz="2000" dirty="0" smtClean="0"/>
              <a:t>public.”</a:t>
            </a:r>
            <a:endParaRPr lang="en-GB" sz="2000" dirty="0"/>
          </a:p>
        </p:txBody>
      </p:sp>
    </p:spTree>
    <p:extLst>
      <p:ext uri="{BB962C8B-B14F-4D97-AF65-F5344CB8AC3E}">
        <p14:creationId xmlns:p14="http://schemas.microsoft.com/office/powerpoint/2010/main" val="28788837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a:t>College of Policing Guidance on Relationships with the Media</a:t>
            </a:r>
            <a:br>
              <a:rPr lang="en-GB" sz="2400" b="1" dirty="0"/>
            </a:br>
            <a:r>
              <a:rPr lang="en-GB" sz="2400" b="1" dirty="0"/>
              <a:t>May </a:t>
            </a:r>
            <a:r>
              <a:rPr lang="en-GB" sz="2400" b="1" dirty="0" smtClean="0"/>
              <a:t>2013 - Para </a:t>
            </a:r>
            <a:r>
              <a:rPr lang="en-GB" sz="2400" b="1" dirty="0"/>
              <a:t>3.5.2 </a:t>
            </a:r>
          </a:p>
        </p:txBody>
      </p:sp>
      <p:sp>
        <p:nvSpPr>
          <p:cNvPr id="3" name="Text Placeholder 2"/>
          <p:cNvSpPr>
            <a:spLocks noGrp="1"/>
          </p:cNvSpPr>
          <p:nvPr>
            <p:ph type="body" sz="half" idx="1"/>
          </p:nvPr>
        </p:nvSpPr>
        <p:spPr/>
        <p:txBody>
          <a:bodyPr/>
          <a:lstStyle/>
          <a:p>
            <a:pPr algn="just"/>
            <a:r>
              <a:rPr lang="en-GB" sz="2000" dirty="0"/>
              <a:t>“Police forces must balance an individual’s right to respect for a private and family life, the rights of publishers to freedom of expression and the rights of defendants to a fair trial. Decisions must be made on a case-by-case basis but, save in clearly identified circumstances, or where legal restrictions apply, the names or identifying details of those who are arrested or suspected of a crime should not be released by police forces to the press or the public. Such circumstances include a threat to life, the prevention or detection of crime or a matter of public interest and confidence</a:t>
            </a:r>
            <a:r>
              <a:rPr lang="en-GB" sz="2000" dirty="0" smtClean="0"/>
              <a:t>. </a:t>
            </a:r>
            <a:r>
              <a:rPr lang="en-GB" sz="2000" dirty="0"/>
              <a:t>This approach aims to support consistency and avoid undesirable variance which can confuse press and public</a:t>
            </a:r>
            <a:r>
              <a:rPr lang="en-GB" sz="2000" dirty="0" smtClean="0"/>
              <a:t>.”</a:t>
            </a:r>
            <a:endParaRPr lang="en-GB" sz="2000" dirty="0"/>
          </a:p>
          <a:p>
            <a:pPr algn="just"/>
            <a:endParaRPr lang="en-GB" sz="2000" dirty="0"/>
          </a:p>
        </p:txBody>
      </p:sp>
    </p:spTree>
    <p:extLst>
      <p:ext uri="{BB962C8B-B14F-4D97-AF65-F5344CB8AC3E}">
        <p14:creationId xmlns:p14="http://schemas.microsoft.com/office/powerpoint/2010/main" val="1122798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a:t>Hannon and </a:t>
            </a:r>
            <a:r>
              <a:rPr lang="en-GB" sz="2400" b="1" i="1" dirty="0" err="1"/>
              <a:t>Dufour</a:t>
            </a:r>
            <a:r>
              <a:rPr lang="en-GB" sz="2400" b="1" i="1" dirty="0"/>
              <a:t> v News Group Newspapers </a:t>
            </a:r>
            <a:r>
              <a:rPr lang="en-GB" sz="2400" dirty="0"/>
              <a:t>[2015] EMLR 1</a:t>
            </a:r>
            <a:br>
              <a:rPr lang="en-GB" sz="2400" dirty="0"/>
            </a:br>
            <a:endParaRPr lang="en-GB" sz="2400" dirty="0"/>
          </a:p>
        </p:txBody>
      </p:sp>
      <p:sp>
        <p:nvSpPr>
          <p:cNvPr id="3" name="Text Placeholder 2"/>
          <p:cNvSpPr>
            <a:spLocks noGrp="1"/>
          </p:cNvSpPr>
          <p:nvPr>
            <p:ph type="body" sz="half" idx="1"/>
          </p:nvPr>
        </p:nvSpPr>
        <p:spPr/>
        <p:txBody>
          <a:bodyPr/>
          <a:lstStyle/>
          <a:p>
            <a:pPr algn="just"/>
            <a:r>
              <a:rPr lang="en-GB" sz="2000" dirty="0"/>
              <a:t>Mann J considered the privacy rights of arrested persons in some detail at [83] to [96], and rejected a submission that there could be no reasonable expectation of privacy in the fact of an </a:t>
            </a:r>
            <a:r>
              <a:rPr lang="en-GB" sz="2000" dirty="0" smtClean="0"/>
              <a:t>arrest. After </a:t>
            </a:r>
            <a:r>
              <a:rPr lang="en-GB" sz="2000" dirty="0"/>
              <a:t>referring to the </a:t>
            </a:r>
            <a:r>
              <a:rPr lang="en-GB" sz="2000" dirty="0" err="1"/>
              <a:t>Leveson</a:t>
            </a:r>
            <a:r>
              <a:rPr lang="en-GB" sz="2000" dirty="0"/>
              <a:t> Inquiry report at [93] and the Judicial Response published by </a:t>
            </a:r>
            <a:r>
              <a:rPr lang="en-GB" sz="2000" dirty="0" err="1"/>
              <a:t>Treacy</a:t>
            </a:r>
            <a:r>
              <a:rPr lang="en-GB" sz="2000" dirty="0"/>
              <a:t> LJ and Tugendhat J at [94]-[95], Mann J concluded at [96] that there can be reasonable expectation of privacy in relation to the fact of an arrest:-</a:t>
            </a:r>
          </a:p>
          <a:p>
            <a:pPr algn="just"/>
            <a:endParaRPr lang="en-GB" sz="2000" dirty="0"/>
          </a:p>
          <a:p>
            <a:pPr algn="just"/>
            <a:r>
              <a:rPr lang="en-GB" sz="2000" dirty="0" smtClean="0"/>
              <a:t>“</a:t>
            </a:r>
            <a:r>
              <a:rPr lang="en-GB" sz="2000" dirty="0"/>
              <a:t>For present purposes it is sufficient for me to observe that the key authority relied on by Mr White (</a:t>
            </a:r>
            <a:r>
              <a:rPr lang="en-GB" sz="2000" i="1" dirty="0"/>
              <a:t>Axel Springer</a:t>
            </a:r>
            <a:r>
              <a:rPr lang="en-GB" sz="2000" dirty="0"/>
              <a:t>) does not support an absolute right of the press to have, and to publish, the fact of an arrest, and its circumstances. At most it supports a submission that, if the facts justify it, that right exists and the countervailing privacy rights do not. As with a large number of disputes under Convention rights, that is a question of fact and degree, and is highly fact sensitive</a:t>
            </a:r>
            <a:r>
              <a:rPr lang="en-GB" sz="2000" dirty="0" smtClean="0"/>
              <a:t>.” [96]</a:t>
            </a:r>
            <a:endParaRPr lang="en-GB" sz="2000" dirty="0"/>
          </a:p>
          <a:p>
            <a:endParaRPr lang="en-GB" sz="2000" dirty="0"/>
          </a:p>
        </p:txBody>
      </p:sp>
    </p:spTree>
    <p:extLst>
      <p:ext uri="{BB962C8B-B14F-4D97-AF65-F5344CB8AC3E}">
        <p14:creationId xmlns:p14="http://schemas.microsoft.com/office/powerpoint/2010/main" val="19186790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t>PNM v Times Newspapers Ltd </a:t>
            </a:r>
            <a:r>
              <a:rPr lang="en-GB" sz="3200" dirty="0"/>
              <a:t>[2014] EMLR </a:t>
            </a:r>
            <a:r>
              <a:rPr lang="en-GB" sz="3200" dirty="0" smtClean="0"/>
              <a:t>30 CA</a:t>
            </a:r>
            <a:br>
              <a:rPr lang="en-GB" sz="3200" dirty="0" smtClean="0"/>
            </a:br>
            <a:endParaRPr lang="en-GB" sz="3200" dirty="0"/>
          </a:p>
        </p:txBody>
      </p:sp>
      <p:sp>
        <p:nvSpPr>
          <p:cNvPr id="3" name="Text Placeholder 2"/>
          <p:cNvSpPr>
            <a:spLocks noGrp="1"/>
          </p:cNvSpPr>
          <p:nvPr>
            <p:ph type="body" sz="half" idx="1"/>
          </p:nvPr>
        </p:nvSpPr>
        <p:spPr/>
        <p:txBody>
          <a:bodyPr/>
          <a:lstStyle/>
          <a:p>
            <a:pPr algn="just"/>
            <a:r>
              <a:rPr lang="en-GB" sz="2000" dirty="0" smtClean="0"/>
              <a:t>PNM who had </a:t>
            </a:r>
            <a:r>
              <a:rPr lang="en-GB" sz="2000" dirty="0"/>
              <a:t>been arrested but not charged </a:t>
            </a:r>
            <a:r>
              <a:rPr lang="en-GB" sz="2000" dirty="0" smtClean="0"/>
              <a:t>was </a:t>
            </a:r>
            <a:r>
              <a:rPr lang="en-GB" sz="2000" dirty="0"/>
              <a:t>subsequently named in open court at the criminal trial of others. His application for an injunction to restrain publication of the fact of his arrest failed because </a:t>
            </a:r>
            <a:r>
              <a:rPr lang="en-GB" sz="2000" dirty="0" smtClean="0"/>
              <a:t>the </a:t>
            </a:r>
            <a:r>
              <a:rPr lang="en-GB" sz="2000" dirty="0"/>
              <a:t>right of the press to report what had been said in open court should </a:t>
            </a:r>
            <a:r>
              <a:rPr lang="en-GB" sz="2000" dirty="0" smtClean="0"/>
              <a:t>prevail. See [41]-[42]:-</a:t>
            </a:r>
          </a:p>
          <a:p>
            <a:pPr lvl="2" algn="just"/>
            <a:endParaRPr lang="en-GB" sz="1800" b="1" dirty="0" smtClean="0"/>
          </a:p>
          <a:p>
            <a:pPr lvl="2" algn="just"/>
            <a:r>
              <a:rPr lang="en-GB" sz="1800" b="1" dirty="0" smtClean="0"/>
              <a:t>“</a:t>
            </a:r>
            <a:r>
              <a:rPr lang="en-GB" sz="1800" dirty="0" smtClean="0"/>
              <a:t>Mr </a:t>
            </a:r>
            <a:r>
              <a:rPr lang="en-GB" sz="1800" dirty="0" err="1"/>
              <a:t>Barca</a:t>
            </a:r>
            <a:r>
              <a:rPr lang="en-GB" sz="1800" dirty="0"/>
              <a:t> has also drawn our attention to some recent material, which considers whether the </a:t>
            </a:r>
            <a:r>
              <a:rPr lang="en-GB" sz="1800" dirty="0" smtClean="0"/>
              <a:t>	police </a:t>
            </a:r>
            <a:r>
              <a:rPr lang="en-GB" sz="1800" dirty="0"/>
              <a:t>should publish the name of someone who has simply been arrested. I accept this material </a:t>
            </a:r>
            <a:r>
              <a:rPr lang="en-GB" sz="1800" dirty="0" smtClean="0"/>
              <a:t>	provides </a:t>
            </a:r>
            <a:r>
              <a:rPr lang="en-GB" sz="1800" dirty="0"/>
              <a:t>some support for the proposition that there should be a more careful consideration of </a:t>
            </a:r>
            <a:r>
              <a:rPr lang="en-GB" sz="1800" dirty="0" smtClean="0"/>
              <a:t>	such </a:t>
            </a:r>
            <a:r>
              <a:rPr lang="en-GB" sz="1800" dirty="0"/>
              <a:t>a person's rights than there might have been in the </a:t>
            </a:r>
            <a:r>
              <a:rPr lang="en-GB" sz="1800" dirty="0" smtClean="0"/>
              <a:t>past … [PNM] </a:t>
            </a:r>
            <a:r>
              <a:rPr lang="en-GB" sz="1800" dirty="0"/>
              <a:t>is not, however, </a:t>
            </a:r>
            <a:r>
              <a:rPr lang="en-GB" sz="1800" dirty="0" smtClean="0"/>
              <a:t>	someone </a:t>
            </a:r>
            <a:r>
              <a:rPr lang="en-GB" sz="1800" dirty="0"/>
              <a:t>who has simply been arrested. The fact of his arrest and other associated information </a:t>
            </a:r>
            <a:r>
              <a:rPr lang="en-GB" sz="1800" dirty="0" smtClean="0"/>
              <a:t>	has </a:t>
            </a:r>
            <a:r>
              <a:rPr lang="en-GB" sz="1800" dirty="0"/>
              <a:t>been extensively referred to in open court, including in public rulings given at the criminal </a:t>
            </a:r>
            <a:r>
              <a:rPr lang="en-GB" sz="1800" dirty="0" smtClean="0"/>
              <a:t>	trial</a:t>
            </a:r>
            <a:r>
              <a:rPr lang="en-GB" sz="1800" dirty="0"/>
              <a:t>, and the Respondents want to report this. It was this which gave rise to the many factors </a:t>
            </a:r>
            <a:r>
              <a:rPr lang="en-GB" sz="1800" dirty="0" smtClean="0"/>
              <a:t>	bearing </a:t>
            </a:r>
            <a:r>
              <a:rPr lang="en-GB" sz="1800" dirty="0"/>
              <a:t>on the rights engaged which the judge correctly identified and carefully considered. … “</a:t>
            </a:r>
            <a:endParaRPr lang="en-GB" sz="1800" dirty="0" smtClean="0"/>
          </a:p>
          <a:p>
            <a:pPr algn="just"/>
            <a:endParaRPr lang="en-GB" sz="2000" dirty="0"/>
          </a:p>
        </p:txBody>
      </p:sp>
    </p:spTree>
    <p:extLst>
      <p:ext uri="{BB962C8B-B14F-4D97-AF65-F5344CB8AC3E}">
        <p14:creationId xmlns:p14="http://schemas.microsoft.com/office/powerpoint/2010/main" val="9687715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t>ERY v Associated Newspapers Ltd </a:t>
            </a:r>
            <a:r>
              <a:rPr lang="en-GB" sz="3200" dirty="0"/>
              <a:t>[2017] EMLR 9</a:t>
            </a:r>
            <a:br>
              <a:rPr lang="en-GB" sz="3200" dirty="0"/>
            </a:br>
            <a:endParaRPr lang="en-GB" sz="3200" dirty="0"/>
          </a:p>
        </p:txBody>
      </p:sp>
      <p:sp>
        <p:nvSpPr>
          <p:cNvPr id="3" name="Text Placeholder 2"/>
          <p:cNvSpPr>
            <a:spLocks noGrp="1"/>
          </p:cNvSpPr>
          <p:nvPr>
            <p:ph type="body" sz="half" idx="1"/>
          </p:nvPr>
        </p:nvSpPr>
        <p:spPr/>
        <p:txBody>
          <a:bodyPr/>
          <a:lstStyle/>
          <a:p>
            <a:pPr algn="just"/>
            <a:r>
              <a:rPr lang="en-GB" sz="2000" dirty="0"/>
              <a:t>Nicol J held that the claimant had a reasonable expectation of privacy in relation to the fact that he was under investigation by the police </a:t>
            </a:r>
            <a:r>
              <a:rPr lang="en-GB" sz="2000" dirty="0" smtClean="0"/>
              <a:t>(on the basis that it had been conceded that he had a reasonable expectation of privacy in the fact that he had </a:t>
            </a:r>
            <a:r>
              <a:rPr lang="en-GB" sz="2000" dirty="0"/>
              <a:t>been interviewed under </a:t>
            </a:r>
            <a:r>
              <a:rPr lang="en-GB" sz="2000" dirty="0" smtClean="0"/>
              <a:t>caution), </a:t>
            </a:r>
            <a:r>
              <a:rPr lang="en-GB" sz="2000" dirty="0"/>
              <a:t>even though he had not been arrested</a:t>
            </a:r>
            <a:r>
              <a:rPr lang="en-GB" sz="2000" dirty="0" smtClean="0"/>
              <a:t>.</a:t>
            </a:r>
          </a:p>
          <a:p>
            <a:pPr algn="just"/>
            <a:endParaRPr lang="en-GB" sz="2000" dirty="0"/>
          </a:p>
          <a:p>
            <a:pPr algn="just"/>
            <a:r>
              <a:rPr lang="en-GB" sz="2000" dirty="0"/>
              <a:t>After referring to the </a:t>
            </a:r>
            <a:r>
              <a:rPr lang="en-GB" sz="2000" dirty="0" err="1"/>
              <a:t>Leveson</a:t>
            </a:r>
            <a:r>
              <a:rPr lang="en-GB" sz="2000" dirty="0"/>
              <a:t> Inquiry report, the College of Policing Guidance, </a:t>
            </a:r>
            <a:r>
              <a:rPr lang="en-GB" sz="2000" i="1" dirty="0"/>
              <a:t>Hannon and </a:t>
            </a:r>
            <a:r>
              <a:rPr lang="en-GB" sz="2000" i="1" dirty="0" err="1"/>
              <a:t>Dufour</a:t>
            </a:r>
            <a:r>
              <a:rPr lang="en-GB" sz="2000" i="1" dirty="0"/>
              <a:t> v NGN</a:t>
            </a:r>
            <a:r>
              <a:rPr lang="en-GB" sz="2000" dirty="0"/>
              <a:t>, and </a:t>
            </a:r>
            <a:r>
              <a:rPr lang="en-GB" sz="2000" i="1" dirty="0"/>
              <a:t>PNM v Times Newspapers Ltd</a:t>
            </a:r>
            <a:r>
              <a:rPr lang="en-GB" sz="2000" dirty="0"/>
              <a:t>, Nicol J accepted the submission (recorded by him at [60]) that it would be anomalous if a person who had been arrested would usually have a reasonable expectation of privacy in that information while a person, whose investigation had not reached even that stage, did not</a:t>
            </a:r>
            <a:r>
              <a:rPr lang="en-GB" sz="2000" dirty="0" smtClean="0"/>
              <a:t>. However, </a:t>
            </a:r>
            <a:r>
              <a:rPr lang="en-GB" sz="2000" dirty="0"/>
              <a:t>note that </a:t>
            </a:r>
            <a:r>
              <a:rPr lang="en-GB" sz="2000" dirty="0" smtClean="0"/>
              <a:t>the </a:t>
            </a:r>
            <a:r>
              <a:rPr lang="en-GB" sz="2000" dirty="0"/>
              <a:t>judgment distinguishes </a:t>
            </a:r>
            <a:r>
              <a:rPr lang="en-GB" sz="2000" dirty="0" smtClean="0"/>
              <a:t>at [71(iv)] between </a:t>
            </a:r>
            <a:r>
              <a:rPr lang="en-GB" sz="2000" dirty="0"/>
              <a:t>publication (restrained) and further investigation (</a:t>
            </a:r>
            <a:r>
              <a:rPr lang="en-GB" sz="2000" dirty="0" smtClean="0"/>
              <a:t>not restrained). </a:t>
            </a:r>
            <a:endParaRPr lang="en-GB" sz="2000" dirty="0"/>
          </a:p>
          <a:p>
            <a:pPr algn="just"/>
            <a:endParaRPr lang="en-GB" sz="2000" dirty="0" smtClean="0"/>
          </a:p>
          <a:p>
            <a:pPr algn="just"/>
            <a:endParaRPr lang="en-GB" sz="2000" dirty="0"/>
          </a:p>
        </p:txBody>
      </p:sp>
    </p:spTree>
    <p:extLst>
      <p:ext uri="{BB962C8B-B14F-4D97-AF65-F5344CB8AC3E}">
        <p14:creationId xmlns:p14="http://schemas.microsoft.com/office/powerpoint/2010/main" val="10731684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smtClean="0"/>
              <a:t>ZXC v Bloomberg </a:t>
            </a:r>
            <a:r>
              <a:rPr lang="en-GB" sz="3200" b="1" i="1" dirty="0"/>
              <a:t>LP</a:t>
            </a:r>
            <a:r>
              <a:rPr lang="en-GB" sz="3200" i="1" dirty="0"/>
              <a:t> </a:t>
            </a:r>
            <a:r>
              <a:rPr lang="en-GB" sz="3200" dirty="0"/>
              <a:t>[2017] </a:t>
            </a:r>
            <a:r>
              <a:rPr lang="en-GB" sz="3200" dirty="0" smtClean="0"/>
              <a:t>EMLR 21</a:t>
            </a:r>
            <a:endParaRPr lang="en-GB" sz="3200" dirty="0"/>
          </a:p>
        </p:txBody>
      </p:sp>
      <p:sp>
        <p:nvSpPr>
          <p:cNvPr id="3" name="Text Placeholder 2"/>
          <p:cNvSpPr>
            <a:spLocks noGrp="1"/>
          </p:cNvSpPr>
          <p:nvPr>
            <p:ph type="body" sz="half" idx="1"/>
          </p:nvPr>
        </p:nvSpPr>
        <p:spPr/>
        <p:txBody>
          <a:bodyPr/>
          <a:lstStyle/>
          <a:p>
            <a:pPr algn="just"/>
            <a:r>
              <a:rPr lang="en-GB" sz="2000" dirty="0" err="1" smtClean="0"/>
              <a:t>Garnham</a:t>
            </a:r>
            <a:r>
              <a:rPr lang="en-GB" sz="2000" dirty="0" smtClean="0"/>
              <a:t> J held that an </a:t>
            </a:r>
            <a:r>
              <a:rPr lang="en-GB" sz="2000" dirty="0"/>
              <a:t>individual's right to privacy had been engaged by the publication in a news article of information obtained from a confidential law enforcement agency document that he was part of an investigation into bribery and corruption. However, the publisher's right to freedom of expression outweighed the individual's right to privacy as the inclusion of the individual's name in the article had been a legitimate journalistic decision, it had not been suggested that he was guilty of an offence and the information was already in the public domain</a:t>
            </a:r>
            <a:r>
              <a:rPr lang="en-GB" sz="2000" dirty="0" smtClean="0"/>
              <a:t>.</a:t>
            </a:r>
          </a:p>
          <a:p>
            <a:pPr algn="just"/>
            <a:endParaRPr lang="en-GB" sz="2000" dirty="0"/>
          </a:p>
          <a:p>
            <a:pPr algn="just"/>
            <a:r>
              <a:rPr lang="en-GB" sz="2000" dirty="0" smtClean="0"/>
              <a:t>Trial heard before </a:t>
            </a:r>
            <a:r>
              <a:rPr lang="en-GB" sz="2000" dirty="0" err="1" smtClean="0"/>
              <a:t>Nicklin</a:t>
            </a:r>
            <a:r>
              <a:rPr lang="en-GB" sz="2000" dirty="0" smtClean="0"/>
              <a:t> J – judgment awaited.</a:t>
            </a:r>
            <a:endParaRPr lang="en-GB" sz="2000" dirty="0"/>
          </a:p>
        </p:txBody>
      </p:sp>
    </p:spTree>
    <p:extLst>
      <p:ext uri="{BB962C8B-B14F-4D97-AF65-F5344CB8AC3E}">
        <p14:creationId xmlns:p14="http://schemas.microsoft.com/office/powerpoint/2010/main" val="248364295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1127</TotalTime>
  <Words>4050</Words>
  <Application>Microsoft Office PowerPoint</Application>
  <PresentationFormat>Custom</PresentationFormat>
  <Paragraphs>183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White</vt:lpstr>
      <vt:lpstr>Mapping the frontiers of privacy and data protection: recent cases and key issues </vt:lpstr>
      <vt:lpstr>ARTICLE 8 RIGHTS IN RELATION TO CRIMINAL INVESTIGATIONS</vt:lpstr>
      <vt:lpstr>Leveson Inquiry Report  - Volume II Part G Chapter 3 para 2.39 </vt:lpstr>
      <vt:lpstr>Judicial Response to Law Commission Consultation Paper 209 4/3/13 - Treacy LJ and Tugendhat J (and other senior judges) </vt:lpstr>
      <vt:lpstr>College of Policing Guidance on Relationships with the Media May 2013 - Para 3.5.2 </vt:lpstr>
      <vt:lpstr>Hannon and Dufour v News Group Newspapers [2015] EMLR 1 </vt:lpstr>
      <vt:lpstr>PNM v Times Newspapers Ltd [2014] EMLR 30 CA </vt:lpstr>
      <vt:lpstr>ERY v Associated Newspapers Ltd [2017] EMLR 9 </vt:lpstr>
      <vt:lpstr>ZXC v Bloomberg LP [2017] EMLR 21</vt:lpstr>
      <vt:lpstr>AJS v News Group Newspapers (unreported, 10/3/17)</vt:lpstr>
      <vt:lpstr>TKR v BBC NIQB Jackson v BBC NICA</vt:lpstr>
      <vt:lpstr>GIESBERT v FRANCE [2017] ECHR 504</vt:lpstr>
      <vt:lpstr>KHUJA v TIMES NEWSPAPERS LTD &amp; ORS [2017] 3 WLR 351</vt:lpstr>
      <vt:lpstr>KHUJA v TIMES NEWSPAPERS LTD &amp; ORS CONT’D (1)</vt:lpstr>
      <vt:lpstr>KHUJA v TIMES NEWSPAPERS LTD &amp; ORS CONT’D (2)</vt:lpstr>
      <vt:lpstr>RICHARD V BBC [2018] emlr 26</vt:lpstr>
      <vt:lpstr>ARTICLE 8 AND FAMILY LIFE</vt:lpstr>
      <vt:lpstr>R (Countryside Alliance and ors) v AG [2008] 1 AC 719 AT [116] </vt:lpstr>
      <vt:lpstr>Weller v Associated  Newspapers Ltd [2016] 1 WLR 1541 CA</vt:lpstr>
      <vt:lpstr>BOGOMOLOVA v. RUSSIA (Application no. 13812/09) 20 June 2017 </vt:lpstr>
      <vt:lpstr>OPO v MLA [2015] EMLR 4 CA </vt:lpstr>
      <vt:lpstr>Local Authority X v HI and ors [2017] 1 FLR 1362  </vt:lpstr>
      <vt:lpstr>JR20 v Facebook Ireland [2017] NICA 48 </vt:lpstr>
      <vt:lpstr>ALI &amp; ASLAM v CHANNEL 5 [2018] EMLR 17</vt:lpstr>
      <vt:lpstr>LIABILITY OF INTERNET INTERMEDIARIES FOR THE POSTING OF PRIVATE INFORMATION</vt:lpstr>
      <vt:lpstr>CG –v- Facebook Ireland Limited [2017] EMLR 12 NICA </vt:lpstr>
      <vt:lpstr>Muwema v Facebook Ireland Limited [2016] IEHC 519 </vt:lpstr>
      <vt:lpstr>JR20 v Facebook Ireland [2017] NICA 48 </vt:lpstr>
      <vt:lpstr>JR20 v Facebook Ireland [2017] NICA 48 cont’D</vt:lpstr>
      <vt:lpstr>Tamiz v UK Application No. 3877/14, 19/9/17 </vt:lpstr>
      <vt:lpstr>SABADOS v FACEBOOK IRELAND LTD</vt:lpstr>
      <vt:lpstr>PENDING CJEU CASES V GOOGLE AND FACEBOOK </vt:lpstr>
      <vt:lpstr>OVERLAP WITH THE DPA 1998</vt:lpstr>
      <vt:lpstr>NT1/NT2 v Google LLC [2018] 3 WLR 1165</vt:lpstr>
      <vt:lpstr>LLOYD v GOOGLE LLC [2019] 1 All ER 740</vt:lpstr>
      <vt:lpstr>MISCELLANEOUS PRIVACY INJUNCTIONS</vt:lpstr>
      <vt:lpstr>Mapping the frontiers of privacy and data protection: recent cases and key issues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Hearn</dc:creator>
  <cp:lastModifiedBy>Antony White</cp:lastModifiedBy>
  <cp:revision>99</cp:revision>
  <cp:lastPrinted>2019-02-21T11:51:15Z</cp:lastPrinted>
  <dcterms:modified xsi:type="dcterms:W3CDTF">2019-02-21T12:06:56Z</dcterms:modified>
</cp:coreProperties>
</file>