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464" r:id="rId2"/>
    <p:sldId id="629" r:id="rId3"/>
    <p:sldId id="627" r:id="rId4"/>
    <p:sldId id="596" r:id="rId5"/>
    <p:sldId id="599" r:id="rId6"/>
    <p:sldId id="595" r:id="rId7"/>
    <p:sldId id="589" r:id="rId8"/>
    <p:sldId id="590" r:id="rId9"/>
    <p:sldId id="604" r:id="rId10"/>
    <p:sldId id="612" r:id="rId11"/>
    <p:sldId id="593" r:id="rId12"/>
    <p:sldId id="611" r:id="rId13"/>
    <p:sldId id="613" r:id="rId14"/>
    <p:sldId id="628" r:id="rId15"/>
    <p:sldId id="594" r:id="rId16"/>
    <p:sldId id="626" r:id="rId17"/>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558"/>
    <p:restoredTop sz="50000"/>
  </p:normalViewPr>
  <p:slideViewPr>
    <p:cSldViewPr>
      <p:cViewPr>
        <p:scale>
          <a:sx n="53" d="100"/>
          <a:sy n="53" d="100"/>
        </p:scale>
        <p:origin x="11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7" d="100"/>
          <a:sy n="57" d="100"/>
        </p:scale>
        <p:origin x="-178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smtClean="0">
                <a:cs typeface="Times New Roman" charset="0"/>
              </a:defRPr>
            </a:lvl1pPr>
          </a:lstStyle>
          <a:p>
            <a:pPr>
              <a:defRPr/>
            </a:pPr>
            <a:endParaRPr lang="en-GB"/>
          </a:p>
        </p:txBody>
      </p:sp>
      <p:sp>
        <p:nvSpPr>
          <p:cNvPr id="89091" name="Rectangle 3"/>
          <p:cNvSpPr>
            <a:spLocks noGrp="1" noChangeArrowheads="1"/>
          </p:cNvSpPr>
          <p:nvPr>
            <p:ph type="dt" sz="quarter" idx="1"/>
          </p:nvPr>
        </p:nvSpPr>
        <p:spPr bwMode="auto">
          <a:xfrm>
            <a:off x="388620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cs typeface="Times New Roman" charset="0"/>
              </a:defRPr>
            </a:lvl1pPr>
          </a:lstStyle>
          <a:p>
            <a:pPr>
              <a:defRPr/>
            </a:pPr>
            <a:endParaRPr lang="en-GB"/>
          </a:p>
        </p:txBody>
      </p:sp>
      <p:sp>
        <p:nvSpPr>
          <p:cNvPr id="89092" name="Rectangle 4"/>
          <p:cNvSpPr>
            <a:spLocks noGrp="1" noChangeArrowheads="1"/>
          </p:cNvSpPr>
          <p:nvPr>
            <p:ph type="ftr" sz="quarter" idx="2"/>
          </p:nvPr>
        </p:nvSpPr>
        <p:spPr bwMode="auto">
          <a:xfrm>
            <a:off x="0" y="868680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smtClean="0">
                <a:cs typeface="Times New Roman" charset="0"/>
              </a:defRPr>
            </a:lvl1pPr>
          </a:lstStyle>
          <a:p>
            <a:pPr>
              <a:defRPr/>
            </a:pPr>
            <a:endParaRPr lang="en-GB"/>
          </a:p>
        </p:txBody>
      </p:sp>
      <p:sp>
        <p:nvSpPr>
          <p:cNvPr id="8909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cs typeface="Times New Roman" charset="0"/>
              </a:defRPr>
            </a:lvl1pPr>
          </a:lstStyle>
          <a:p>
            <a:pPr>
              <a:defRPr/>
            </a:pPr>
            <a:fld id="{BA8B0EFA-8D14-0042-B6D3-D32B51C221E1}" type="slidenum">
              <a:rPr lang="en-GB"/>
              <a:pPr>
                <a:defRPr/>
              </a:pPr>
              <a:t>‹#›</a:t>
            </a:fld>
            <a:endParaRPr lang="en-GB"/>
          </a:p>
        </p:txBody>
      </p:sp>
    </p:spTree>
    <p:extLst>
      <p:ext uri="{BB962C8B-B14F-4D97-AF65-F5344CB8AC3E}">
        <p14:creationId xmlns:p14="http://schemas.microsoft.com/office/powerpoint/2010/main" val="3464305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200" smtClean="0">
                <a:cs typeface="Times New Roman" charset="0"/>
              </a:defRPr>
            </a:lvl1pPr>
          </a:lstStyle>
          <a:p>
            <a:pPr>
              <a:defRPr/>
            </a:pPr>
            <a:endParaRPr lang="en-GB"/>
          </a:p>
        </p:txBody>
      </p:sp>
      <p:sp>
        <p:nvSpPr>
          <p:cNvPr id="18435" name="Rectangle 3"/>
          <p:cNvSpPr>
            <a:spLocks noGrp="1" noChangeArrowheads="1"/>
          </p:cNvSpPr>
          <p:nvPr>
            <p:ph type="dt" idx="1"/>
          </p:nvPr>
        </p:nvSpPr>
        <p:spPr bwMode="auto">
          <a:xfrm>
            <a:off x="3886200" y="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cs typeface="Times New Roman" charset="0"/>
              </a:defRPr>
            </a:lvl1pPr>
          </a:lstStyle>
          <a:p>
            <a:pPr>
              <a:defRPr/>
            </a:pPr>
            <a:endParaRPr lang="en-GB"/>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843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8438" name="Rectangle 6"/>
          <p:cNvSpPr>
            <a:spLocks noGrp="1" noChangeArrowheads="1"/>
          </p:cNvSpPr>
          <p:nvPr>
            <p:ph type="ftr" sz="quarter" idx="4"/>
          </p:nvPr>
        </p:nvSpPr>
        <p:spPr bwMode="auto">
          <a:xfrm>
            <a:off x="0" y="868680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defRPr sz="1200" smtClean="0">
                <a:cs typeface="Times New Roman" charset="0"/>
              </a:defRPr>
            </a:lvl1pPr>
          </a:lstStyle>
          <a:p>
            <a:pPr>
              <a:defRPr/>
            </a:pPr>
            <a:endParaRPr lang="en-GB"/>
          </a:p>
        </p:txBody>
      </p:sp>
      <p:sp>
        <p:nvSpPr>
          <p:cNvPr id="1843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cs typeface="Times New Roman" charset="0"/>
              </a:defRPr>
            </a:lvl1pPr>
          </a:lstStyle>
          <a:p>
            <a:pPr>
              <a:defRPr/>
            </a:pPr>
            <a:fld id="{C673954C-3F95-0C40-9DE0-9E95008FED1A}" type="slidenum">
              <a:rPr lang="en-GB"/>
              <a:pPr>
                <a:defRPr/>
              </a:pPr>
              <a:t>‹#›</a:t>
            </a:fld>
            <a:endParaRPr lang="en-GB"/>
          </a:p>
        </p:txBody>
      </p:sp>
    </p:spTree>
    <p:extLst>
      <p:ext uri="{BB962C8B-B14F-4D97-AF65-F5344CB8AC3E}">
        <p14:creationId xmlns:p14="http://schemas.microsoft.com/office/powerpoint/2010/main" val="204752350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673954C-3F95-0C40-9DE0-9E95008FED1A}" type="slidenum">
              <a:rPr lang="en-GB" smtClean="0"/>
              <a:pPr>
                <a:defRPr/>
              </a:pPr>
              <a:t>6</a:t>
            </a:fld>
            <a:endParaRPr lang="en-GB"/>
          </a:p>
        </p:txBody>
      </p:sp>
    </p:spTree>
    <p:extLst>
      <p:ext uri="{BB962C8B-B14F-4D97-AF65-F5344CB8AC3E}">
        <p14:creationId xmlns:p14="http://schemas.microsoft.com/office/powerpoint/2010/main" val="1202969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673954C-3F95-0C40-9DE0-9E95008FED1A}" type="slidenum">
              <a:rPr lang="en-GB" smtClean="0"/>
              <a:pPr>
                <a:defRPr/>
              </a:pPr>
              <a:t>16</a:t>
            </a:fld>
            <a:endParaRPr lang="en-GB"/>
          </a:p>
        </p:txBody>
      </p:sp>
    </p:spTree>
    <p:extLst>
      <p:ext uri="{BB962C8B-B14F-4D97-AF65-F5344CB8AC3E}">
        <p14:creationId xmlns:p14="http://schemas.microsoft.com/office/powerpoint/2010/main" val="378409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1E3CD76-5560-D946-807D-2B3E9B39BD6B}" type="slidenum">
              <a:rPr lang="en-GB"/>
              <a:pPr>
                <a:defRPr/>
              </a:pPr>
              <a:t>‹#›</a:t>
            </a:fld>
            <a:endParaRPr lang="en-GB"/>
          </a:p>
        </p:txBody>
      </p:sp>
    </p:spTree>
    <p:extLst>
      <p:ext uri="{BB962C8B-B14F-4D97-AF65-F5344CB8AC3E}">
        <p14:creationId xmlns:p14="http://schemas.microsoft.com/office/powerpoint/2010/main" val="51395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189DBA8-4330-3245-92D8-35FA45DDF2A4}" type="slidenum">
              <a:rPr lang="en-GB"/>
              <a:pPr>
                <a:defRPr/>
              </a:pPr>
              <a:t>‹#›</a:t>
            </a:fld>
            <a:endParaRPr lang="en-GB"/>
          </a:p>
        </p:txBody>
      </p:sp>
    </p:spTree>
    <p:extLst>
      <p:ext uri="{BB962C8B-B14F-4D97-AF65-F5344CB8AC3E}">
        <p14:creationId xmlns:p14="http://schemas.microsoft.com/office/powerpoint/2010/main" val="2000554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19AAC68-E68A-2C42-9BC8-7A67EE495E58}" type="slidenum">
              <a:rPr lang="en-GB"/>
              <a:pPr>
                <a:defRPr/>
              </a:pPr>
              <a:t>‹#›</a:t>
            </a:fld>
            <a:endParaRPr lang="en-GB"/>
          </a:p>
        </p:txBody>
      </p:sp>
    </p:spTree>
    <p:extLst>
      <p:ext uri="{BB962C8B-B14F-4D97-AF65-F5344CB8AC3E}">
        <p14:creationId xmlns:p14="http://schemas.microsoft.com/office/powerpoint/2010/main" val="1779335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DECBE6F-9584-F649-8894-1C1602481625}" type="slidenum">
              <a:rPr lang="en-GB"/>
              <a:pPr>
                <a:defRPr/>
              </a:pPr>
              <a:t>‹#›</a:t>
            </a:fld>
            <a:endParaRPr lang="en-GB"/>
          </a:p>
        </p:txBody>
      </p:sp>
    </p:spTree>
    <p:extLst>
      <p:ext uri="{BB962C8B-B14F-4D97-AF65-F5344CB8AC3E}">
        <p14:creationId xmlns:p14="http://schemas.microsoft.com/office/powerpoint/2010/main" val="181531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034A58B-B31A-2047-B73A-44FB3992BA57}" type="slidenum">
              <a:rPr lang="en-GB"/>
              <a:pPr>
                <a:defRPr/>
              </a:pPr>
              <a:t>‹#›</a:t>
            </a:fld>
            <a:endParaRPr lang="en-GB"/>
          </a:p>
        </p:txBody>
      </p:sp>
    </p:spTree>
    <p:extLst>
      <p:ext uri="{BB962C8B-B14F-4D97-AF65-F5344CB8AC3E}">
        <p14:creationId xmlns:p14="http://schemas.microsoft.com/office/powerpoint/2010/main" val="1252856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4CB2248-4E9C-9C4B-8CEC-FED08D8D8E10}" type="slidenum">
              <a:rPr lang="en-GB"/>
              <a:pPr>
                <a:defRPr/>
              </a:pPr>
              <a:t>‹#›</a:t>
            </a:fld>
            <a:endParaRPr lang="en-GB"/>
          </a:p>
        </p:txBody>
      </p:sp>
    </p:spTree>
    <p:extLst>
      <p:ext uri="{BB962C8B-B14F-4D97-AF65-F5344CB8AC3E}">
        <p14:creationId xmlns:p14="http://schemas.microsoft.com/office/powerpoint/2010/main" val="154288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A633C51-A67B-2F45-B4AA-95347C244B8C}" type="slidenum">
              <a:rPr lang="en-GB"/>
              <a:pPr>
                <a:defRPr/>
              </a:pPr>
              <a:t>‹#›</a:t>
            </a:fld>
            <a:endParaRPr lang="en-GB"/>
          </a:p>
        </p:txBody>
      </p:sp>
    </p:spTree>
    <p:extLst>
      <p:ext uri="{BB962C8B-B14F-4D97-AF65-F5344CB8AC3E}">
        <p14:creationId xmlns:p14="http://schemas.microsoft.com/office/powerpoint/2010/main" val="275248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CBBE84B3-AE75-D545-A36D-25511641E6D0}" type="slidenum">
              <a:rPr lang="en-GB"/>
              <a:pPr>
                <a:defRPr/>
              </a:pPr>
              <a:t>‹#›</a:t>
            </a:fld>
            <a:endParaRPr lang="en-GB"/>
          </a:p>
        </p:txBody>
      </p:sp>
    </p:spTree>
    <p:extLst>
      <p:ext uri="{BB962C8B-B14F-4D97-AF65-F5344CB8AC3E}">
        <p14:creationId xmlns:p14="http://schemas.microsoft.com/office/powerpoint/2010/main" val="397488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5E2CEDBB-09A3-2942-8429-EF637A20E6F2}" type="slidenum">
              <a:rPr lang="en-GB"/>
              <a:pPr>
                <a:defRPr/>
              </a:pPr>
              <a:t>‹#›</a:t>
            </a:fld>
            <a:endParaRPr lang="en-GB"/>
          </a:p>
        </p:txBody>
      </p:sp>
    </p:spTree>
    <p:extLst>
      <p:ext uri="{BB962C8B-B14F-4D97-AF65-F5344CB8AC3E}">
        <p14:creationId xmlns:p14="http://schemas.microsoft.com/office/powerpoint/2010/main" val="2369330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3368A7F-57D1-C64D-9B57-1D23313C7905}" type="slidenum">
              <a:rPr lang="en-GB"/>
              <a:pPr>
                <a:defRPr/>
              </a:pPr>
              <a:t>‹#›</a:t>
            </a:fld>
            <a:endParaRPr lang="en-GB"/>
          </a:p>
        </p:txBody>
      </p:sp>
    </p:spTree>
    <p:extLst>
      <p:ext uri="{BB962C8B-B14F-4D97-AF65-F5344CB8AC3E}">
        <p14:creationId xmlns:p14="http://schemas.microsoft.com/office/powerpoint/2010/main" val="1077702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BDB8C91-06F5-F84E-B54C-34B2F2505705}" type="slidenum">
              <a:rPr lang="en-GB"/>
              <a:pPr>
                <a:defRPr/>
              </a:pPr>
              <a:t>‹#›</a:t>
            </a:fld>
            <a:endParaRPr lang="en-GB"/>
          </a:p>
        </p:txBody>
      </p:sp>
    </p:spTree>
    <p:extLst>
      <p:ext uri="{BB962C8B-B14F-4D97-AF65-F5344CB8AC3E}">
        <p14:creationId xmlns:p14="http://schemas.microsoft.com/office/powerpoint/2010/main" val="21671411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defRPr sz="1400" smtClean="0">
                <a:cs typeface="Times New Roman" charset="0"/>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cs typeface="Times New Roman"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FAA26D3D-D897-4be2-8F04-BA451C77F1D7}">
              <ma14:placeholderFlag xmlns:ma14="http://schemas.microsoft.com/office/mac/drawingml/2011/main"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cs typeface="Times New Roman" charset="0"/>
              </a:defRPr>
            </a:lvl1pPr>
          </a:lstStyle>
          <a:p>
            <a:pPr>
              <a:defRPr/>
            </a:pPr>
            <a:fld id="{8E9E095B-1D6A-884C-B30D-154D6A10B0D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Times New Roman" charset="0"/>
          <a:ea typeface="ＭＳ Ｐゴシック" charset="0"/>
          <a:cs typeface="Times New Roman" charset="0"/>
        </a:defRPr>
      </a:lvl6pPr>
      <a:lvl7pPr marL="914400" algn="ctr" rtl="0" fontAlgn="base">
        <a:spcBef>
          <a:spcPct val="0"/>
        </a:spcBef>
        <a:spcAft>
          <a:spcPct val="0"/>
        </a:spcAft>
        <a:defRPr sz="4400">
          <a:solidFill>
            <a:schemeClr val="tx2"/>
          </a:solidFill>
          <a:latin typeface="Times New Roman" charset="0"/>
          <a:ea typeface="ＭＳ Ｐゴシック" charset="0"/>
          <a:cs typeface="Times New Roman" charset="0"/>
        </a:defRPr>
      </a:lvl7pPr>
      <a:lvl8pPr marL="1371600" algn="ctr" rtl="0" fontAlgn="base">
        <a:spcBef>
          <a:spcPct val="0"/>
        </a:spcBef>
        <a:spcAft>
          <a:spcPct val="0"/>
        </a:spcAft>
        <a:defRPr sz="4400">
          <a:solidFill>
            <a:schemeClr val="tx2"/>
          </a:solidFill>
          <a:latin typeface="Times New Roman" charset="0"/>
          <a:ea typeface="ＭＳ Ｐゴシック" charset="0"/>
          <a:cs typeface="Times New Roman" charset="0"/>
        </a:defRPr>
      </a:lvl8pPr>
      <a:lvl9pPr marL="1828800" algn="ctr" rtl="0" fontAlgn="base">
        <a:spcBef>
          <a:spcPct val="0"/>
        </a:spcBef>
        <a:spcAft>
          <a:spcPct val="0"/>
        </a:spcAft>
        <a:defRPr sz="4400">
          <a:solidFill>
            <a:schemeClr val="tx2"/>
          </a:solidFill>
          <a:latin typeface="Times New Roman" charset="0"/>
          <a:ea typeface="ＭＳ Ｐゴシック" charset="0"/>
          <a:cs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cs typeface="Times New Roman" charset="0"/>
        </a:defRPr>
      </a:lvl2pPr>
      <a:lvl3pPr marL="1143000" indent="-228600" algn="l" rtl="0" eaLnBrk="0" fontAlgn="base" hangingPunct="0">
        <a:spcBef>
          <a:spcPct val="20000"/>
        </a:spcBef>
        <a:spcAft>
          <a:spcPct val="0"/>
        </a:spcAft>
        <a:buChar char="•"/>
        <a:defRPr sz="2400">
          <a:solidFill>
            <a:schemeClr val="tx1"/>
          </a:solidFill>
          <a:latin typeface="+mn-lt"/>
          <a:ea typeface="Times New Roman" charset="0"/>
          <a:cs typeface="Times New Roman" charset="0"/>
        </a:defRPr>
      </a:lvl3pPr>
      <a:lvl4pPr marL="1600200" indent="-228600" algn="l" rtl="0" eaLnBrk="0" fontAlgn="base" hangingPunct="0">
        <a:spcBef>
          <a:spcPct val="20000"/>
        </a:spcBef>
        <a:spcAft>
          <a:spcPct val="0"/>
        </a:spcAft>
        <a:buChar char="–"/>
        <a:defRPr sz="2000">
          <a:solidFill>
            <a:schemeClr val="tx1"/>
          </a:solidFill>
          <a:latin typeface="+mn-lt"/>
          <a:ea typeface="Times New Roman" charset="0"/>
          <a:cs typeface="Times New Roman" charset="0"/>
        </a:defRPr>
      </a:lvl4pPr>
      <a:lvl5pPr marL="2057400" indent="-228600" algn="l" rtl="0" eaLnBrk="0" fontAlgn="base" hangingPunct="0">
        <a:spcBef>
          <a:spcPct val="20000"/>
        </a:spcBef>
        <a:spcAft>
          <a:spcPct val="0"/>
        </a:spcAft>
        <a:buChar char="»"/>
        <a:defRPr sz="2000">
          <a:solidFill>
            <a:schemeClr val="tx1"/>
          </a:solidFill>
          <a:latin typeface="+mn-lt"/>
          <a:ea typeface="Times New Roman" charset="0"/>
          <a:cs typeface="Times New Roman" charset="0"/>
        </a:defRPr>
      </a:lvl5pPr>
      <a:lvl6pPr marL="2514600" indent="-228600" algn="l" rtl="0" fontAlgn="base">
        <a:spcBef>
          <a:spcPct val="20000"/>
        </a:spcBef>
        <a:spcAft>
          <a:spcPct val="0"/>
        </a:spcAft>
        <a:buChar char="»"/>
        <a:defRPr sz="2000">
          <a:solidFill>
            <a:schemeClr val="tx1"/>
          </a:solidFill>
          <a:latin typeface="+mn-lt"/>
          <a:ea typeface="Times New Roman" charset="0"/>
          <a:cs typeface="+mn-cs"/>
        </a:defRPr>
      </a:lvl6pPr>
      <a:lvl7pPr marL="2971800" indent="-228600" algn="l" rtl="0" fontAlgn="base">
        <a:spcBef>
          <a:spcPct val="20000"/>
        </a:spcBef>
        <a:spcAft>
          <a:spcPct val="0"/>
        </a:spcAft>
        <a:buChar char="»"/>
        <a:defRPr sz="2000">
          <a:solidFill>
            <a:schemeClr val="tx1"/>
          </a:solidFill>
          <a:latin typeface="+mn-lt"/>
          <a:ea typeface="Times New Roman" charset="0"/>
          <a:cs typeface="+mn-cs"/>
        </a:defRPr>
      </a:lvl7pPr>
      <a:lvl8pPr marL="3429000" indent="-228600" algn="l" rtl="0" fontAlgn="base">
        <a:spcBef>
          <a:spcPct val="20000"/>
        </a:spcBef>
        <a:spcAft>
          <a:spcPct val="0"/>
        </a:spcAft>
        <a:buChar char="»"/>
        <a:defRPr sz="2000">
          <a:solidFill>
            <a:schemeClr val="tx1"/>
          </a:solidFill>
          <a:latin typeface="+mn-lt"/>
          <a:ea typeface="Times New Roman" charset="0"/>
          <a:cs typeface="+mn-cs"/>
        </a:defRPr>
      </a:lvl8pPr>
      <a:lvl9pPr marL="3886200" indent="-228600" algn="l" rtl="0" fontAlgn="base">
        <a:spcBef>
          <a:spcPct val="20000"/>
        </a:spcBef>
        <a:spcAft>
          <a:spcPct val="0"/>
        </a:spcAft>
        <a:buChar char="»"/>
        <a:defRPr sz="2000">
          <a:solidFill>
            <a:schemeClr val="tx1"/>
          </a:solidFill>
          <a:latin typeface="+mn-lt"/>
          <a:ea typeface="Times New Roman"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354" y="620688"/>
            <a:ext cx="7737574" cy="2520280"/>
          </a:xfrm>
        </p:spPr>
        <p:txBody>
          <a:bodyPr lIns="88896" tIns="50798" rIns="88896" bIns="50798"/>
          <a:lstStyle/>
          <a:p>
            <a:pPr defTabSz="880659"/>
            <a:r>
              <a:rPr lang="en-US" sz="4000" b="1" dirty="0" smtClean="0"/>
              <a:t>The balancing methodology </a:t>
            </a:r>
            <a:endParaRPr lang="en-US" sz="4000" b="1" dirty="0"/>
          </a:p>
        </p:txBody>
      </p:sp>
      <p:sp>
        <p:nvSpPr>
          <p:cNvPr id="3074" name="Rectangle 2"/>
          <p:cNvSpPr>
            <a:spLocks noGrp="1" noChangeArrowheads="1"/>
          </p:cNvSpPr>
          <p:nvPr>
            <p:ph type="body" idx="1"/>
          </p:nvPr>
        </p:nvSpPr>
        <p:spPr>
          <a:xfrm>
            <a:off x="683121" y="2132856"/>
            <a:ext cx="7849195" cy="3096344"/>
          </a:xfrm>
        </p:spPr>
        <p:txBody>
          <a:bodyPr lIns="88896" tIns="50798" rIns="88896" bIns="50798" anchor="t"/>
          <a:lstStyle/>
          <a:p>
            <a:pPr marL="0" indent="0" algn="ctr" defTabSz="880659">
              <a:spcBef>
                <a:spcPct val="0"/>
              </a:spcBef>
              <a:buNone/>
            </a:pPr>
            <a:endParaRPr lang="en-US" sz="2200" dirty="0" smtClean="0">
              <a:latin typeface="+mj-lt"/>
              <a:cs typeface="Times New Roman" pitchFamily="18" charset="0"/>
              <a:sym typeface="Times New Roman" pitchFamily="18" charset="0"/>
            </a:endParaRPr>
          </a:p>
          <a:p>
            <a:pPr marL="0" indent="0" algn="ctr" defTabSz="880659">
              <a:spcBef>
                <a:spcPct val="0"/>
              </a:spcBef>
              <a:buNone/>
            </a:pPr>
            <a:endParaRPr lang="en-US" sz="2200" dirty="0" smtClean="0">
              <a:latin typeface="+mj-lt"/>
              <a:cs typeface="Times New Roman" pitchFamily="18" charset="0"/>
              <a:sym typeface="Times New Roman" pitchFamily="18" charset="0"/>
            </a:endParaRPr>
          </a:p>
          <a:p>
            <a:pPr marL="0" indent="0" algn="ctr" defTabSz="880659">
              <a:spcBef>
                <a:spcPct val="0"/>
              </a:spcBef>
              <a:buNone/>
            </a:pPr>
            <a:r>
              <a:rPr lang="en-US" sz="2400" dirty="0" smtClean="0">
                <a:latin typeface="+mj-lt"/>
                <a:cs typeface="Times New Roman" pitchFamily="18" charset="0"/>
                <a:sym typeface="Times New Roman" pitchFamily="18" charset="0"/>
              </a:rPr>
              <a:t>Jonathan Griffiths</a:t>
            </a:r>
            <a:endParaRPr lang="en-US" sz="2400" dirty="0">
              <a:latin typeface="+mj-lt"/>
              <a:cs typeface="Times New Roman" pitchFamily="18" charset="0"/>
              <a:sym typeface="Times New Roman" pitchFamily="18" charset="0"/>
            </a:endParaRPr>
          </a:p>
          <a:p>
            <a:pPr marL="0" indent="0" algn="ctr" defTabSz="880659">
              <a:spcBef>
                <a:spcPct val="0"/>
              </a:spcBef>
              <a:buNone/>
            </a:pPr>
            <a:r>
              <a:rPr lang="en-US" sz="2400" dirty="0" smtClean="0">
                <a:latin typeface="+mj-lt"/>
                <a:cs typeface="Times New Roman" pitchFamily="18" charset="0"/>
                <a:sym typeface="Times New Roman" pitchFamily="18" charset="0"/>
              </a:rPr>
              <a:t>Queen </a:t>
            </a:r>
            <a:r>
              <a:rPr lang="en-US" sz="2400" dirty="0">
                <a:latin typeface="+mj-lt"/>
                <a:cs typeface="Times New Roman" pitchFamily="18" charset="0"/>
                <a:sym typeface="Times New Roman" pitchFamily="18" charset="0"/>
              </a:rPr>
              <a:t>Mary, University of </a:t>
            </a:r>
            <a:r>
              <a:rPr lang="en-US" sz="2400" dirty="0" smtClean="0">
                <a:latin typeface="+mj-lt"/>
                <a:cs typeface="Times New Roman" pitchFamily="18" charset="0"/>
                <a:sym typeface="Times New Roman" pitchFamily="18" charset="0"/>
              </a:rPr>
              <a:t>London</a:t>
            </a:r>
          </a:p>
          <a:p>
            <a:pPr marL="0" indent="0" algn="ctr" defTabSz="880659">
              <a:spcBef>
                <a:spcPct val="0"/>
              </a:spcBef>
              <a:buNone/>
            </a:pPr>
            <a:endParaRPr lang="en-US" sz="2400" dirty="0" smtClean="0">
              <a:latin typeface="+mj-lt"/>
              <a:cs typeface="Times New Roman" pitchFamily="18" charset="0"/>
              <a:sym typeface="Times New Roman" pitchFamily="18" charset="0"/>
            </a:endParaRPr>
          </a:p>
          <a:p>
            <a:pPr marL="0" indent="0" algn="ctr" defTabSz="880659">
              <a:spcBef>
                <a:spcPct val="0"/>
              </a:spcBef>
              <a:buNone/>
            </a:pPr>
            <a:endParaRPr lang="en-US" sz="2400" dirty="0" smtClean="0">
              <a:cs typeface="Times New Roman" pitchFamily="18" charset="0"/>
              <a:sym typeface="Times New Roman" pitchFamily="18" charset="0"/>
            </a:endParaRPr>
          </a:p>
          <a:p>
            <a:pPr marL="0" indent="0" algn="ctr" defTabSz="880659">
              <a:spcBef>
                <a:spcPct val="0"/>
              </a:spcBef>
              <a:buNone/>
            </a:pPr>
            <a:r>
              <a:rPr lang="en-US" sz="2400" dirty="0" smtClean="0">
                <a:cs typeface="Times New Roman" pitchFamily="18" charset="0"/>
                <a:sym typeface="Times New Roman" pitchFamily="18" charset="0"/>
              </a:rPr>
              <a:t>CIPIL </a:t>
            </a:r>
            <a:r>
              <a:rPr lang="en-US" sz="2400" dirty="0">
                <a:cs typeface="Times New Roman" pitchFamily="18" charset="0"/>
                <a:sym typeface="Times New Roman" pitchFamily="18" charset="0"/>
              </a:rPr>
              <a:t>Spring </a:t>
            </a:r>
            <a:r>
              <a:rPr lang="en-US" sz="2400" dirty="0" smtClean="0">
                <a:cs typeface="Times New Roman" pitchFamily="18" charset="0"/>
                <a:sym typeface="Times New Roman" pitchFamily="18" charset="0"/>
              </a:rPr>
              <a:t>Conference, </a:t>
            </a:r>
            <a:r>
              <a:rPr lang="en-US" sz="2400" dirty="0">
                <a:cs typeface="Times New Roman" pitchFamily="18" charset="0"/>
                <a:sym typeface="Times New Roman" pitchFamily="18" charset="0"/>
              </a:rPr>
              <a:t>11</a:t>
            </a:r>
            <a:r>
              <a:rPr lang="en-US" sz="2400" baseline="30000" dirty="0">
                <a:cs typeface="Times New Roman" pitchFamily="18" charset="0"/>
                <a:sym typeface="Times New Roman" pitchFamily="18" charset="0"/>
              </a:rPr>
              <a:t>th</a:t>
            </a:r>
            <a:r>
              <a:rPr lang="en-US" sz="2400" dirty="0">
                <a:cs typeface="Times New Roman" pitchFamily="18" charset="0"/>
                <a:sym typeface="Times New Roman" pitchFamily="18" charset="0"/>
              </a:rPr>
              <a:t> March 2017</a:t>
            </a:r>
          </a:p>
          <a:p>
            <a:pPr marL="0" indent="0" algn="ctr" defTabSz="880659">
              <a:spcBef>
                <a:spcPct val="0"/>
              </a:spcBef>
              <a:buNone/>
            </a:pPr>
            <a:endParaRPr lang="en-US" sz="2400" dirty="0" smtClean="0">
              <a:latin typeface="+mj-lt"/>
              <a:cs typeface="Times New Roman" pitchFamily="18" charset="0"/>
              <a:sym typeface="Times New Roman" pitchFamily="18" charset="0"/>
            </a:endParaRPr>
          </a:p>
          <a:p>
            <a:pPr marL="0" indent="0" algn="ctr" defTabSz="880659">
              <a:spcBef>
                <a:spcPct val="0"/>
              </a:spcBef>
              <a:buNone/>
            </a:pPr>
            <a:endParaRPr lang="en-US" sz="2000" dirty="0">
              <a:latin typeface="+mj-lt"/>
              <a:cs typeface="Times New Roman" pitchFamily="18" charset="0"/>
              <a:sym typeface="Times New Roman" pitchFamily="18" charset="0"/>
            </a:endParaRPr>
          </a:p>
          <a:p>
            <a:pPr marL="0" indent="0" algn="ctr" defTabSz="880659">
              <a:spcBef>
                <a:spcPct val="0"/>
              </a:spcBef>
              <a:buNone/>
            </a:pPr>
            <a:endParaRPr lang="en-US" sz="1800" dirty="0" smtClean="0">
              <a:latin typeface="+mj-lt"/>
              <a:cs typeface="Times New Roman" pitchFamily="18" charset="0"/>
              <a:sym typeface="Times New Roman" pitchFamily="18" charset="0"/>
            </a:endParaRPr>
          </a:p>
          <a:p>
            <a:pPr marL="0" indent="0" algn="ctr" defTabSz="880659">
              <a:spcBef>
                <a:spcPct val="0"/>
              </a:spcBef>
              <a:buNone/>
            </a:pPr>
            <a:endParaRPr lang="en-US" sz="1800" dirty="0" smtClean="0">
              <a:latin typeface="+mj-lt"/>
              <a:cs typeface="Times New Roman" pitchFamily="18" charset="0"/>
              <a:sym typeface="Times New Roman" pitchFamily="18" charset="0"/>
            </a:endParaRPr>
          </a:p>
          <a:p>
            <a:pPr marL="0" indent="0" algn="ctr" defTabSz="880659">
              <a:spcBef>
                <a:spcPct val="0"/>
              </a:spcBef>
              <a:buNone/>
            </a:pPr>
            <a:endParaRPr lang="en-US" sz="1800" dirty="0">
              <a:latin typeface="+mj-lt"/>
              <a:cs typeface="Times New Roman" pitchFamily="18" charset="0"/>
              <a:sym typeface="Times New Roman" pitchFamily="18" charset="0"/>
            </a:endParaRPr>
          </a:p>
          <a:p>
            <a:pPr marL="0" indent="0" algn="ctr" defTabSz="880659">
              <a:spcBef>
                <a:spcPct val="0"/>
              </a:spcBef>
              <a:buNone/>
            </a:pPr>
            <a:endParaRPr lang="en-US" sz="1800" dirty="0" smtClean="0">
              <a:latin typeface="+mj-lt"/>
              <a:cs typeface="Times New Roman" pitchFamily="18" charset="0"/>
              <a:sym typeface="Times New Roman" pitchFamily="18" charset="0"/>
            </a:endParaRPr>
          </a:p>
          <a:p>
            <a:pPr marL="0" indent="0" algn="ctr" defTabSz="880659">
              <a:spcBef>
                <a:spcPct val="0"/>
              </a:spcBef>
              <a:buNone/>
            </a:pPr>
            <a:endParaRPr lang="en-US" sz="1800" dirty="0">
              <a:latin typeface="+mj-lt"/>
              <a:cs typeface="Times New Roman" pitchFamily="18" charset="0"/>
              <a:sym typeface="Times New Roman" pitchFamily="18" charset="0"/>
            </a:endParaRPr>
          </a:p>
          <a:p>
            <a:pPr marL="0" indent="0" algn="ctr" defTabSz="880659">
              <a:spcBef>
                <a:spcPct val="0"/>
              </a:spcBef>
              <a:buNone/>
            </a:pPr>
            <a:endParaRPr lang="en-US" sz="1800" dirty="0">
              <a:latin typeface="+mj-lt"/>
              <a:cs typeface="Times New Roman" pitchFamily="18" charset="0"/>
              <a:sym typeface="Times New Roman" pitchFamily="18" charset="0"/>
            </a:endParaRPr>
          </a:p>
        </p:txBody>
      </p:sp>
      <p:pic>
        <p:nvPicPr>
          <p:cNvPr id="8" name="Picture 7" descr="qm-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5085184"/>
            <a:ext cx="2664296" cy="1296144"/>
          </a:xfrm>
          <a:prstGeom prst="rect">
            <a:avLst/>
          </a:prstGeom>
        </p:spPr>
      </p:pic>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a:t>
            </a:fld>
            <a:endParaRPr lang="en-GB"/>
          </a:p>
        </p:txBody>
      </p:sp>
    </p:spTree>
    <p:extLst>
      <p:ext uri="{BB962C8B-B14F-4D97-AF65-F5344CB8AC3E}">
        <p14:creationId xmlns:p14="http://schemas.microsoft.com/office/powerpoint/2010/main" val="1688039786"/>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What is happening in these cases?</a:t>
            </a:r>
            <a:endParaRPr lang="en-US" sz="3600" b="1" dirty="0"/>
          </a:p>
        </p:txBody>
      </p:sp>
      <p:sp>
        <p:nvSpPr>
          <p:cNvPr id="3" name="Content Placeholder 2"/>
          <p:cNvSpPr>
            <a:spLocks noGrp="1"/>
          </p:cNvSpPr>
          <p:nvPr>
            <p:ph idx="1"/>
          </p:nvPr>
        </p:nvSpPr>
        <p:spPr>
          <a:xfrm>
            <a:off x="685800" y="1988840"/>
            <a:ext cx="7772400" cy="4107160"/>
          </a:xfrm>
        </p:spPr>
        <p:txBody>
          <a:bodyPr/>
          <a:lstStyle/>
          <a:p>
            <a:r>
              <a:rPr lang="en-US" sz="2800" dirty="0" smtClean="0"/>
              <a:t>Movement towards “fair balance” as a more deeply integrated principle?</a:t>
            </a:r>
          </a:p>
          <a:p>
            <a:r>
              <a:rPr lang="en-US" sz="2800" dirty="0" smtClean="0"/>
              <a:t>Situation </a:t>
            </a:r>
            <a:r>
              <a:rPr lang="en-GB" sz="2800" dirty="0"/>
              <a:t>i</a:t>
            </a:r>
            <a:r>
              <a:rPr lang="en-GB" sz="2800" dirty="0" smtClean="0"/>
              <a:t>n which existing rules provide little guidance (or an obstacle to a desirable outcome) </a:t>
            </a:r>
          </a:p>
          <a:p>
            <a:r>
              <a:rPr lang="en-US" sz="2800" dirty="0" smtClean="0"/>
              <a:t>Fundamental rights providing structure of justification for outcomes</a:t>
            </a:r>
          </a:p>
          <a:p>
            <a:r>
              <a:rPr lang="en-US" sz="2800" dirty="0" smtClean="0"/>
              <a:t>Allows progressive development of regulation</a:t>
            </a:r>
          </a:p>
          <a:p>
            <a:pPr marL="0" indent="0">
              <a:buNone/>
            </a:pPr>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10</a:t>
            </a:fld>
            <a:endParaRPr lang="en-GB"/>
          </a:p>
        </p:txBody>
      </p:sp>
    </p:spTree>
    <p:extLst>
      <p:ext uri="{BB962C8B-B14F-4D97-AF65-F5344CB8AC3E}">
        <p14:creationId xmlns:p14="http://schemas.microsoft.com/office/powerpoint/2010/main" val="13974892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A</a:t>
            </a:r>
            <a:r>
              <a:rPr lang="en-US" sz="3600" b="1" dirty="0" smtClean="0"/>
              <a:t>dvantages of reliance on concept of “fair balance”</a:t>
            </a:r>
            <a:endParaRPr lang="en-US" sz="3600" b="1" dirty="0"/>
          </a:p>
        </p:txBody>
      </p:sp>
      <p:sp>
        <p:nvSpPr>
          <p:cNvPr id="3" name="Content Placeholder 2"/>
          <p:cNvSpPr>
            <a:spLocks noGrp="1"/>
          </p:cNvSpPr>
          <p:nvPr>
            <p:ph idx="1"/>
          </p:nvPr>
        </p:nvSpPr>
        <p:spPr/>
        <p:txBody>
          <a:bodyPr/>
          <a:lstStyle/>
          <a:p>
            <a:r>
              <a:rPr lang="en-US" sz="2800" dirty="0" smtClean="0"/>
              <a:t>Particularly underdeveloped set of rules in EU copyright law</a:t>
            </a:r>
          </a:p>
          <a:p>
            <a:r>
              <a:rPr lang="en-US" sz="2800" dirty="0" smtClean="0"/>
              <a:t>Provision of a framework of principled development – what alternative?</a:t>
            </a:r>
          </a:p>
          <a:p>
            <a:r>
              <a:rPr lang="en-US" sz="2800" dirty="0" smtClean="0"/>
              <a:t>Ensures consistent development with other adjacent areas of law</a:t>
            </a:r>
          </a:p>
          <a:p>
            <a:endParaRPr lang="en-US" sz="2800" dirty="0" smtClean="0"/>
          </a:p>
          <a:p>
            <a:r>
              <a:rPr lang="en-US" sz="2800" dirty="0" smtClean="0"/>
              <a:t>Scholars welcoming development – notably Geiger, also </a:t>
            </a:r>
            <a:r>
              <a:rPr lang="en-US" sz="2800" dirty="0" err="1" smtClean="0"/>
              <a:t>Ohly</a:t>
            </a:r>
            <a:r>
              <a:rPr lang="en-US" sz="2800" dirty="0" smtClean="0"/>
              <a:t>, </a:t>
            </a:r>
            <a:r>
              <a:rPr lang="en-US" sz="2800" dirty="0" err="1" smtClean="0"/>
              <a:t>Schovsbo</a:t>
            </a:r>
            <a:r>
              <a:rPr lang="en-US" sz="2800" dirty="0" smtClean="0"/>
              <a:t>, Angelopoulos</a:t>
            </a:r>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11</a:t>
            </a:fld>
            <a:endParaRPr lang="en-GB"/>
          </a:p>
        </p:txBody>
      </p:sp>
    </p:spTree>
    <p:extLst>
      <p:ext uri="{BB962C8B-B14F-4D97-AF65-F5344CB8AC3E}">
        <p14:creationId xmlns:p14="http://schemas.microsoft.com/office/powerpoint/2010/main" val="566112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2060848"/>
          </a:xfrm>
        </p:spPr>
        <p:txBody>
          <a:bodyPr/>
          <a:lstStyle/>
          <a:p>
            <a:r>
              <a:rPr lang="en-US" sz="3600" b="1" dirty="0"/>
              <a:t>Potential problems of reliance on the </a:t>
            </a:r>
            <a:r>
              <a:rPr lang="en-US" sz="3600" b="1" dirty="0" smtClean="0"/>
              <a:t>“fair balance” model </a:t>
            </a:r>
            <a:endParaRPr lang="en-US" sz="3600" b="1" dirty="0"/>
          </a:p>
        </p:txBody>
      </p:sp>
      <p:sp>
        <p:nvSpPr>
          <p:cNvPr id="3" name="Content Placeholder 2"/>
          <p:cNvSpPr>
            <a:spLocks noGrp="1"/>
          </p:cNvSpPr>
          <p:nvPr>
            <p:ph idx="1"/>
          </p:nvPr>
        </p:nvSpPr>
        <p:spPr>
          <a:xfrm>
            <a:off x="685800" y="1844824"/>
            <a:ext cx="7772400" cy="4251176"/>
          </a:xfrm>
        </p:spPr>
        <p:txBody>
          <a:bodyPr/>
          <a:lstStyle/>
          <a:p>
            <a:r>
              <a:rPr lang="en-US" sz="2800" dirty="0" smtClean="0"/>
              <a:t>Relatively uncertain geometry of the balancing methodology – meaning of “fair balance” not entirely settled - discretion? proportionality? </a:t>
            </a:r>
            <a:r>
              <a:rPr lang="en-US" sz="2800" dirty="0"/>
              <a:t>e</a:t>
            </a:r>
            <a:r>
              <a:rPr lang="en-US" sz="2800" dirty="0" smtClean="0"/>
              <a:t>ssence? </a:t>
            </a:r>
            <a:r>
              <a:rPr lang="en-US" sz="2800" dirty="0"/>
              <a:t>r</a:t>
            </a:r>
            <a:r>
              <a:rPr lang="en-US" sz="2800" dirty="0" smtClean="0"/>
              <a:t>elationship with fundamental freedoms?</a:t>
            </a:r>
          </a:p>
          <a:p>
            <a:endParaRPr lang="en-US" sz="2800" dirty="0" smtClean="0"/>
          </a:p>
          <a:p>
            <a:r>
              <a:rPr lang="en-US" sz="2800" dirty="0" smtClean="0"/>
              <a:t>Differing </a:t>
            </a:r>
            <a:r>
              <a:rPr lang="en-US" sz="2800" dirty="0"/>
              <a:t>categories of problem:</a:t>
            </a:r>
          </a:p>
          <a:p>
            <a:pPr lvl="1"/>
            <a:r>
              <a:rPr lang="en-US" dirty="0" smtClean="0"/>
              <a:t>Incomplete application of the model</a:t>
            </a:r>
            <a:endParaRPr lang="en-US" dirty="0"/>
          </a:p>
          <a:p>
            <a:pPr lvl="1"/>
            <a:r>
              <a:rPr lang="en-US" dirty="0"/>
              <a:t>Consequences of full adoption of the model</a:t>
            </a:r>
          </a:p>
          <a:p>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12</a:t>
            </a:fld>
            <a:endParaRPr lang="en-GB"/>
          </a:p>
        </p:txBody>
      </p:sp>
    </p:spTree>
    <p:extLst>
      <p:ext uri="{BB962C8B-B14F-4D97-AF65-F5344CB8AC3E}">
        <p14:creationId xmlns:p14="http://schemas.microsoft.com/office/powerpoint/2010/main" val="17237057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80120"/>
          </a:xfrm>
        </p:spPr>
        <p:txBody>
          <a:bodyPr/>
          <a:lstStyle/>
          <a:p>
            <a:r>
              <a:rPr lang="en-US" sz="3600" b="1" dirty="0" smtClean="0"/>
              <a:t>Insufficient commitment to the “fair balance” model?</a:t>
            </a:r>
            <a:endParaRPr lang="en-US" sz="3600" b="1" dirty="0"/>
          </a:p>
        </p:txBody>
      </p:sp>
      <p:sp>
        <p:nvSpPr>
          <p:cNvPr id="3" name="Content Placeholder 2"/>
          <p:cNvSpPr>
            <a:spLocks noGrp="1"/>
          </p:cNvSpPr>
          <p:nvPr>
            <p:ph idx="1"/>
          </p:nvPr>
        </p:nvSpPr>
        <p:spPr>
          <a:xfrm>
            <a:off x="685800" y="1772816"/>
            <a:ext cx="7772400" cy="4323184"/>
          </a:xfrm>
        </p:spPr>
        <p:txBody>
          <a:bodyPr/>
          <a:lstStyle/>
          <a:p>
            <a:r>
              <a:rPr lang="en-US" sz="2800" dirty="0" smtClean="0"/>
              <a:t>Inconsistent </a:t>
            </a:r>
            <a:r>
              <a:rPr lang="en-US" sz="2800" dirty="0"/>
              <a:t>application of </a:t>
            </a:r>
            <a:r>
              <a:rPr lang="en-US" sz="2800" dirty="0" smtClean="0"/>
              <a:t>fundamental rights framework?</a:t>
            </a:r>
          </a:p>
          <a:p>
            <a:pPr lvl="1"/>
            <a:r>
              <a:rPr lang="en-US" sz="2400" dirty="0" smtClean="0"/>
              <a:t>(C-466/12) </a:t>
            </a:r>
            <a:r>
              <a:rPr lang="en-US" sz="2400" i="1" dirty="0" err="1" smtClean="0"/>
              <a:t>Svensson</a:t>
            </a:r>
            <a:r>
              <a:rPr lang="en-US" sz="2400" i="1" dirty="0" smtClean="0"/>
              <a:t> </a:t>
            </a:r>
            <a:r>
              <a:rPr lang="en-US" sz="2400" i="1" dirty="0" err="1" smtClean="0"/>
              <a:t>cf</a:t>
            </a:r>
            <a:r>
              <a:rPr lang="en-US" sz="2400" i="1" dirty="0" smtClean="0"/>
              <a:t> </a:t>
            </a:r>
            <a:r>
              <a:rPr lang="en-US" sz="2400" dirty="0" smtClean="0"/>
              <a:t>(C-160/15) </a:t>
            </a:r>
            <a:r>
              <a:rPr lang="en-US" sz="2400" i="1" dirty="0" smtClean="0"/>
              <a:t>GS Media</a:t>
            </a:r>
          </a:p>
          <a:p>
            <a:pPr lvl="1"/>
            <a:r>
              <a:rPr lang="en-US" sz="2400" dirty="0" smtClean="0"/>
              <a:t>(C-277/10) </a:t>
            </a:r>
            <a:r>
              <a:rPr lang="en-US" sz="2400" i="1" dirty="0" err="1" smtClean="0"/>
              <a:t>Luksan</a:t>
            </a:r>
            <a:r>
              <a:rPr lang="en-US" sz="2400" dirty="0"/>
              <a:t> </a:t>
            </a:r>
            <a:r>
              <a:rPr lang="en-US" sz="2400" dirty="0" err="1" smtClean="0"/>
              <a:t>cf</a:t>
            </a:r>
            <a:r>
              <a:rPr lang="en-US" sz="2400" dirty="0" smtClean="0"/>
              <a:t> (C-52/13) </a:t>
            </a:r>
            <a:r>
              <a:rPr lang="en-US" sz="2400" i="1" dirty="0" err="1" smtClean="0"/>
              <a:t>Reprobel</a:t>
            </a:r>
            <a:r>
              <a:rPr lang="en-US" sz="2400" i="1" dirty="0"/>
              <a:t> </a:t>
            </a:r>
            <a:r>
              <a:rPr lang="en-US" sz="2400" i="1" dirty="0" smtClean="0"/>
              <a:t>(C-301/15) </a:t>
            </a:r>
            <a:r>
              <a:rPr lang="en-US" sz="2400" i="1" dirty="0" err="1" smtClean="0"/>
              <a:t>Soulier</a:t>
            </a:r>
            <a:endParaRPr lang="en-US" sz="2400" i="1" dirty="0"/>
          </a:p>
          <a:p>
            <a:pPr lvl="1"/>
            <a:r>
              <a:rPr lang="en-US" sz="2400" dirty="0" smtClean="0"/>
              <a:t>(C-174/15) </a:t>
            </a:r>
            <a:r>
              <a:rPr lang="en-US" sz="2400" i="1" dirty="0" err="1" smtClean="0"/>
              <a:t>Vereniging</a:t>
            </a:r>
            <a:r>
              <a:rPr lang="en-US" sz="2400" i="1" dirty="0" smtClean="0"/>
              <a:t> </a:t>
            </a:r>
            <a:r>
              <a:rPr lang="en-US" sz="2400" i="1" dirty="0" err="1"/>
              <a:t>Openbare</a:t>
            </a:r>
            <a:r>
              <a:rPr lang="en-US" sz="2400" i="1" dirty="0"/>
              <a:t> </a:t>
            </a:r>
            <a:r>
              <a:rPr lang="en-US" sz="2400" i="1" dirty="0" err="1"/>
              <a:t>Bibliotheken</a:t>
            </a:r>
            <a:endParaRPr lang="en-US" sz="2400" i="1" dirty="0"/>
          </a:p>
          <a:p>
            <a:endParaRPr lang="en-US" sz="2800" dirty="0" smtClean="0"/>
          </a:p>
          <a:p>
            <a:r>
              <a:rPr lang="en-US" sz="2800" dirty="0" smtClean="0"/>
              <a:t>Consistency with other interpretative principles? – narrow interpretation, “three-step test”, purposive interpretation?</a:t>
            </a:r>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13</a:t>
            </a:fld>
            <a:endParaRPr lang="en-GB"/>
          </a:p>
        </p:txBody>
      </p:sp>
    </p:spTree>
    <p:extLst>
      <p:ext uri="{BB962C8B-B14F-4D97-AF65-F5344CB8AC3E}">
        <p14:creationId xmlns:p14="http://schemas.microsoft.com/office/powerpoint/2010/main" val="1035317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Insufficient commitment to the “fair balance” model?</a:t>
            </a:r>
            <a:endParaRPr lang="en-US" sz="3600" dirty="0"/>
          </a:p>
        </p:txBody>
      </p:sp>
      <p:sp>
        <p:nvSpPr>
          <p:cNvPr id="3" name="Content Placeholder 2"/>
          <p:cNvSpPr>
            <a:spLocks noGrp="1"/>
          </p:cNvSpPr>
          <p:nvPr>
            <p:ph idx="1"/>
          </p:nvPr>
        </p:nvSpPr>
        <p:spPr>
          <a:xfrm>
            <a:off x="685800" y="2060848"/>
            <a:ext cx="7772400" cy="4035152"/>
          </a:xfrm>
        </p:spPr>
        <p:txBody>
          <a:bodyPr/>
          <a:lstStyle/>
          <a:p>
            <a:r>
              <a:rPr lang="en-US" dirty="0"/>
              <a:t>Lack of detailed reference to fundamental rights law (</a:t>
            </a:r>
            <a:r>
              <a:rPr lang="en-US" dirty="0" err="1"/>
              <a:t>eg</a:t>
            </a:r>
            <a:r>
              <a:rPr lang="en-US" dirty="0"/>
              <a:t> </a:t>
            </a:r>
            <a:r>
              <a:rPr lang="en-US" dirty="0" smtClean="0"/>
              <a:t>(C-484/14) </a:t>
            </a:r>
            <a:r>
              <a:rPr lang="en-US" i="1" dirty="0" smtClean="0"/>
              <a:t>McFadden</a:t>
            </a:r>
            <a:r>
              <a:rPr lang="en-US" dirty="0"/>
              <a:t>)</a:t>
            </a:r>
          </a:p>
          <a:p>
            <a:endParaRPr lang="en-US" dirty="0"/>
          </a:p>
          <a:p>
            <a:r>
              <a:rPr lang="en-US" dirty="0"/>
              <a:t>Particular problem with the right of </a:t>
            </a:r>
            <a:r>
              <a:rPr lang="en-US" dirty="0" smtClean="0"/>
              <a:t>property (</a:t>
            </a:r>
            <a:r>
              <a:rPr lang="en-US" dirty="0" err="1" smtClean="0"/>
              <a:t>Husovec</a:t>
            </a:r>
            <a:r>
              <a:rPr lang="en-US" dirty="0" smtClean="0"/>
              <a:t>, </a:t>
            </a:r>
            <a:r>
              <a:rPr lang="en-US" dirty="0" err="1" smtClean="0"/>
              <a:t>Mylly</a:t>
            </a:r>
            <a:r>
              <a:rPr lang="en-US" dirty="0" smtClean="0"/>
              <a:t>, </a:t>
            </a:r>
            <a:r>
              <a:rPr lang="en-US" dirty="0" err="1" smtClean="0"/>
              <a:t>Peukert</a:t>
            </a:r>
            <a:r>
              <a:rPr lang="en-US" dirty="0" smtClean="0"/>
              <a:t>)</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14</a:t>
            </a:fld>
            <a:endParaRPr lang="en-GB"/>
          </a:p>
        </p:txBody>
      </p:sp>
    </p:spTree>
    <p:extLst>
      <p:ext uri="{BB962C8B-B14F-4D97-AF65-F5344CB8AC3E}">
        <p14:creationId xmlns:p14="http://schemas.microsoft.com/office/powerpoint/2010/main" val="1940599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7772400" cy="1152128"/>
          </a:xfrm>
        </p:spPr>
        <p:txBody>
          <a:bodyPr/>
          <a:lstStyle/>
          <a:p>
            <a:r>
              <a:rPr lang="en-US" sz="3600" b="1" dirty="0"/>
              <a:t>M</a:t>
            </a:r>
            <a:r>
              <a:rPr lang="en-US" sz="3600" b="1" dirty="0" smtClean="0"/>
              <a:t>ore consistent application of a “fair balance” model?</a:t>
            </a:r>
            <a:endParaRPr lang="en-US" sz="3600" b="1" dirty="0"/>
          </a:p>
        </p:txBody>
      </p:sp>
      <p:sp>
        <p:nvSpPr>
          <p:cNvPr id="3" name="Content Placeholder 2"/>
          <p:cNvSpPr>
            <a:spLocks noGrp="1"/>
          </p:cNvSpPr>
          <p:nvPr>
            <p:ph idx="1"/>
          </p:nvPr>
        </p:nvSpPr>
        <p:spPr>
          <a:xfrm>
            <a:off x="685800" y="1700808"/>
            <a:ext cx="7772400" cy="4395192"/>
          </a:xfrm>
        </p:spPr>
        <p:txBody>
          <a:bodyPr/>
          <a:lstStyle/>
          <a:p>
            <a:r>
              <a:rPr lang="en-US" sz="2800" dirty="0" smtClean="0"/>
              <a:t>Diminution in significance of secondary legislation </a:t>
            </a:r>
          </a:p>
          <a:p>
            <a:r>
              <a:rPr lang="en-US" sz="2800" dirty="0" smtClean="0"/>
              <a:t>Risk of “petrification” (</a:t>
            </a:r>
            <a:r>
              <a:rPr lang="en-US" sz="2800" dirty="0" err="1" smtClean="0"/>
              <a:t>Husovec</a:t>
            </a:r>
            <a:r>
              <a:rPr lang="en-US" sz="2800" dirty="0" smtClean="0"/>
              <a:t>); “lock-in” (</a:t>
            </a:r>
            <a:r>
              <a:rPr lang="en-US" sz="2800" dirty="0" err="1" smtClean="0"/>
              <a:t>Mylly</a:t>
            </a:r>
            <a:r>
              <a:rPr lang="en-US" sz="2800" dirty="0" smtClean="0"/>
              <a:t>)</a:t>
            </a:r>
          </a:p>
          <a:p>
            <a:r>
              <a:rPr lang="en-US" sz="2800" dirty="0" smtClean="0"/>
              <a:t>Difficulty of accommodating more diffuse interests</a:t>
            </a:r>
          </a:p>
          <a:p>
            <a:pPr lvl="1"/>
            <a:r>
              <a:rPr lang="en-US" sz="2400" dirty="0" smtClean="0"/>
              <a:t>Analysis not always bipolar</a:t>
            </a:r>
          </a:p>
          <a:p>
            <a:pPr lvl="1"/>
            <a:r>
              <a:rPr lang="en-US" sz="2400" dirty="0"/>
              <a:t>b</a:t>
            </a:r>
            <a:r>
              <a:rPr lang="en-US" sz="2400" dirty="0" smtClean="0"/>
              <a:t>ut </a:t>
            </a:r>
            <a:r>
              <a:rPr lang="en-US" sz="2400" dirty="0" err="1" smtClean="0"/>
              <a:t>cf</a:t>
            </a:r>
            <a:r>
              <a:rPr lang="en-US" sz="2400" dirty="0" smtClean="0"/>
              <a:t> </a:t>
            </a:r>
            <a:r>
              <a:rPr lang="en-US" sz="2400" dirty="0" err="1" smtClean="0"/>
              <a:t>transformativeness</a:t>
            </a:r>
            <a:r>
              <a:rPr lang="en-US" sz="2400" dirty="0" smtClean="0"/>
              <a:t>, economic efficiency</a:t>
            </a:r>
          </a:p>
          <a:p>
            <a:pPr lvl="1"/>
            <a:r>
              <a:rPr lang="en-US" sz="2400" dirty="0" smtClean="0"/>
              <a:t>Mitigated by broad potential coverage of rights</a:t>
            </a:r>
          </a:p>
          <a:p>
            <a:pPr lvl="1"/>
            <a:endParaRPr lang="en-US" sz="2400" dirty="0" smtClean="0"/>
          </a:p>
          <a:p>
            <a:pPr lvl="1"/>
            <a:endParaRPr lang="en-US" sz="24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15</a:t>
            </a:fld>
            <a:endParaRPr lang="en-GB"/>
          </a:p>
        </p:txBody>
      </p:sp>
    </p:spTree>
    <p:extLst>
      <p:ext uri="{BB962C8B-B14F-4D97-AF65-F5344CB8AC3E}">
        <p14:creationId xmlns:p14="http://schemas.microsoft.com/office/powerpoint/2010/main" val="9167684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Conclusion</a:t>
            </a:r>
            <a:endParaRPr lang="en-US" sz="3600" b="1" dirty="0"/>
          </a:p>
        </p:txBody>
      </p:sp>
      <p:sp>
        <p:nvSpPr>
          <p:cNvPr id="3" name="Content Placeholder 2"/>
          <p:cNvSpPr>
            <a:spLocks noGrp="1"/>
          </p:cNvSpPr>
          <p:nvPr>
            <p:ph idx="1"/>
          </p:nvPr>
        </p:nvSpPr>
        <p:spPr>
          <a:xfrm>
            <a:off x="685800" y="2060848"/>
            <a:ext cx="7772400" cy="4035152"/>
          </a:xfrm>
        </p:spPr>
        <p:txBody>
          <a:bodyPr/>
          <a:lstStyle/>
          <a:p>
            <a:r>
              <a:rPr lang="en-US" dirty="0" smtClean="0"/>
              <a:t>“Fair balance” – a background value, useful tool or consistent </a:t>
            </a:r>
            <a:r>
              <a:rPr lang="en-US" dirty="0" err="1" smtClean="0"/>
              <a:t>organising</a:t>
            </a:r>
            <a:r>
              <a:rPr lang="en-US" dirty="0" smtClean="0"/>
              <a:t> principle?</a:t>
            </a:r>
          </a:p>
          <a:p>
            <a:endParaRPr lang="en-US" dirty="0"/>
          </a:p>
          <a:p>
            <a:r>
              <a:rPr lang="en-US" i="1" dirty="0" smtClean="0"/>
              <a:t>Ad hoc </a:t>
            </a:r>
            <a:r>
              <a:rPr lang="en-US" dirty="0" smtClean="0"/>
              <a:t>reference acceptable?</a:t>
            </a:r>
            <a:endParaRPr lang="en-US"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16</a:t>
            </a:fld>
            <a:endParaRPr lang="en-GB"/>
          </a:p>
        </p:txBody>
      </p:sp>
    </p:spTree>
    <p:extLst>
      <p:ext uri="{BB962C8B-B14F-4D97-AF65-F5344CB8AC3E}">
        <p14:creationId xmlns:p14="http://schemas.microsoft.com/office/powerpoint/2010/main" val="978467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1152128"/>
          </a:xfrm>
        </p:spPr>
        <p:txBody>
          <a:bodyPr/>
          <a:lstStyle/>
          <a:p>
            <a:r>
              <a:rPr lang="en-US" sz="3600" b="1" dirty="0" smtClean="0">
                <a:latin typeface="+mn-lt"/>
              </a:rPr>
              <a:t>Balancing in IP and fundamental rights</a:t>
            </a:r>
            <a:endParaRPr lang="en-US" sz="3600" b="1" dirty="0">
              <a:latin typeface="+mn-lt"/>
            </a:endParaRPr>
          </a:p>
        </p:txBody>
      </p:sp>
      <p:sp>
        <p:nvSpPr>
          <p:cNvPr id="3" name="Content Placeholder 2"/>
          <p:cNvSpPr>
            <a:spLocks noGrp="1"/>
          </p:cNvSpPr>
          <p:nvPr>
            <p:ph idx="1"/>
          </p:nvPr>
        </p:nvSpPr>
        <p:spPr>
          <a:xfrm>
            <a:off x="685800" y="1772816"/>
            <a:ext cx="7772400" cy="4323184"/>
          </a:xfrm>
        </p:spPr>
        <p:txBody>
          <a:bodyPr/>
          <a:lstStyle/>
          <a:p>
            <a:r>
              <a:rPr lang="en-US" sz="2800" dirty="0" smtClean="0"/>
              <a:t>The rhetoric of “balance” in IP discourse</a:t>
            </a:r>
          </a:p>
          <a:p>
            <a:endParaRPr lang="en-US" sz="2800" dirty="0" smtClean="0"/>
          </a:p>
          <a:p>
            <a:r>
              <a:rPr lang="en-US" sz="2800" dirty="0" smtClean="0"/>
              <a:t>More than rhetoric?</a:t>
            </a:r>
          </a:p>
          <a:p>
            <a:pPr lvl="1"/>
            <a:r>
              <a:rPr lang="en-US" sz="2400" dirty="0" smtClean="0"/>
              <a:t>Canadian copyright law and balance</a:t>
            </a:r>
          </a:p>
          <a:p>
            <a:pPr lvl="1"/>
            <a:r>
              <a:rPr lang="en-US" sz="2400" dirty="0" smtClean="0"/>
              <a:t>“Fair balance” in EU copyright law</a:t>
            </a:r>
          </a:p>
          <a:p>
            <a:endParaRPr lang="en-US" sz="2800" dirty="0" smtClean="0"/>
          </a:p>
          <a:p>
            <a:r>
              <a:rPr lang="en-US" sz="2800" dirty="0" smtClean="0"/>
              <a:t>My focus today </a:t>
            </a:r>
          </a:p>
          <a:p>
            <a:pPr lvl="1"/>
            <a:r>
              <a:rPr lang="en-US" sz="2400" dirty="0" smtClean="0"/>
              <a:t>The application of the “fair balance” model</a:t>
            </a:r>
          </a:p>
          <a:p>
            <a:pPr lvl="1"/>
            <a:r>
              <a:rPr lang="en-US" sz="2400" dirty="0" smtClean="0"/>
              <a:t>Issues presented by adoption of the model</a:t>
            </a:r>
            <a:endParaRPr lang="en-US" sz="24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2</a:t>
            </a:fld>
            <a:endParaRPr lang="en-GB"/>
          </a:p>
        </p:txBody>
      </p:sp>
    </p:spTree>
    <p:extLst>
      <p:ext uri="{BB962C8B-B14F-4D97-AF65-F5344CB8AC3E}">
        <p14:creationId xmlns:p14="http://schemas.microsoft.com/office/powerpoint/2010/main" val="1265989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864096"/>
          </a:xfrm>
        </p:spPr>
        <p:txBody>
          <a:bodyPr/>
          <a:lstStyle/>
          <a:p>
            <a:r>
              <a:rPr lang="en-US" sz="3600" b="1" dirty="0" smtClean="0"/>
              <a:t>“Fair balance” as a background value in EU copyright law</a:t>
            </a:r>
            <a:endParaRPr lang="en-US" sz="3600" b="1" dirty="0"/>
          </a:p>
        </p:txBody>
      </p:sp>
      <p:sp>
        <p:nvSpPr>
          <p:cNvPr id="3" name="Content Placeholder 2"/>
          <p:cNvSpPr>
            <a:spLocks noGrp="1"/>
          </p:cNvSpPr>
          <p:nvPr>
            <p:ph idx="1"/>
          </p:nvPr>
        </p:nvSpPr>
        <p:spPr>
          <a:xfrm>
            <a:off x="685800" y="1556792"/>
            <a:ext cx="7772400" cy="4539208"/>
          </a:xfrm>
        </p:spPr>
        <p:txBody>
          <a:bodyPr/>
          <a:lstStyle/>
          <a:p>
            <a:r>
              <a:rPr lang="en-US" sz="2800" dirty="0" smtClean="0"/>
              <a:t>Early copyright jurisprudence – e.g. </a:t>
            </a:r>
            <a:r>
              <a:rPr lang="is-IS" sz="2800" dirty="0"/>
              <a:t>(</a:t>
            </a:r>
            <a:r>
              <a:rPr lang="is-IS" sz="2800" dirty="0" smtClean="0"/>
              <a:t>C-200/96) </a:t>
            </a:r>
            <a:r>
              <a:rPr lang="en-US" sz="2800" i="1" dirty="0" smtClean="0"/>
              <a:t>Metronome </a:t>
            </a:r>
            <a:r>
              <a:rPr lang="en-US" sz="2800" i="1" dirty="0" err="1" smtClean="0"/>
              <a:t>Musik</a:t>
            </a:r>
            <a:r>
              <a:rPr lang="en-US" sz="2800" i="1" dirty="0" smtClean="0"/>
              <a:t> GmbH</a:t>
            </a:r>
          </a:p>
          <a:p>
            <a:r>
              <a:rPr lang="en-US" sz="2800" dirty="0" smtClean="0"/>
              <a:t>“</a:t>
            </a:r>
            <a:r>
              <a:rPr lang="en-US" sz="2800" dirty="0"/>
              <a:t>A fair balance of rights and interests between the different categories of </a:t>
            </a:r>
            <a:r>
              <a:rPr lang="en-US" sz="2800" dirty="0" err="1"/>
              <a:t>rightholders</a:t>
            </a:r>
            <a:r>
              <a:rPr lang="en-US" sz="2800" dirty="0"/>
              <a:t>, as well as between the different categories of </a:t>
            </a:r>
            <a:r>
              <a:rPr lang="en-US" sz="2800" dirty="0" err="1"/>
              <a:t>rightholders</a:t>
            </a:r>
            <a:r>
              <a:rPr lang="en-US" sz="2800" dirty="0"/>
              <a:t> and users of protected subject-matter must be safeguarded</a:t>
            </a:r>
            <a:r>
              <a:rPr lang="is-IS" sz="2800" dirty="0" smtClean="0"/>
              <a:t>….”	(ISD, </a:t>
            </a:r>
            <a:r>
              <a:rPr lang="is-IS" sz="2800" dirty="0"/>
              <a:t>Recital 31</a:t>
            </a:r>
            <a:r>
              <a:rPr lang="is-IS" sz="2800" dirty="0" smtClean="0"/>
              <a:t>)</a:t>
            </a:r>
          </a:p>
          <a:p>
            <a:r>
              <a:rPr lang="is-IS" sz="2800" dirty="0" smtClean="0"/>
              <a:t>“Fair balance” a term of art in EU public / human rights law</a:t>
            </a:r>
            <a:endParaRPr lang="en-US" sz="2800" dirty="0"/>
          </a:p>
          <a:p>
            <a:endParaRPr lang="en-US" i="1"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3</a:t>
            </a:fld>
            <a:endParaRPr lang="en-GB"/>
          </a:p>
        </p:txBody>
      </p:sp>
    </p:spTree>
    <p:extLst>
      <p:ext uri="{BB962C8B-B14F-4D97-AF65-F5344CB8AC3E}">
        <p14:creationId xmlns:p14="http://schemas.microsoft.com/office/powerpoint/2010/main" val="1350573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936104"/>
          </a:xfrm>
        </p:spPr>
        <p:txBody>
          <a:bodyPr/>
          <a:lstStyle/>
          <a:p>
            <a:r>
              <a:rPr lang="en-US" sz="3200" b="1" dirty="0" smtClean="0"/>
              <a:t>“Fair balance” in remedial measures - (C-275/06) </a:t>
            </a:r>
            <a:r>
              <a:rPr lang="en-US" sz="3200" b="1" i="1" dirty="0" err="1" smtClean="0"/>
              <a:t>Promusicae</a:t>
            </a:r>
            <a:r>
              <a:rPr lang="en-US" sz="3200" b="1" i="1" dirty="0" smtClean="0"/>
              <a:t> v </a:t>
            </a:r>
            <a:r>
              <a:rPr lang="en-US" sz="3200" b="1" i="1" dirty="0" err="1" smtClean="0"/>
              <a:t>Telefónica</a:t>
            </a:r>
            <a:r>
              <a:rPr lang="en-US" sz="3200" b="1" i="1" dirty="0" smtClean="0"/>
              <a:t> </a:t>
            </a:r>
            <a:r>
              <a:rPr lang="en-US" sz="3200" b="1" i="1" dirty="0"/>
              <a:t>de </a:t>
            </a:r>
            <a:r>
              <a:rPr lang="en-US" sz="3200" b="1" i="1" dirty="0" err="1"/>
              <a:t>España</a:t>
            </a:r>
            <a:r>
              <a:rPr lang="en-US" sz="3200" b="1" i="1" dirty="0"/>
              <a:t> SAU</a:t>
            </a:r>
          </a:p>
        </p:txBody>
      </p:sp>
      <p:sp>
        <p:nvSpPr>
          <p:cNvPr id="3" name="Content Placeholder 2"/>
          <p:cNvSpPr>
            <a:spLocks noGrp="1"/>
          </p:cNvSpPr>
          <p:nvPr>
            <p:ph idx="1"/>
          </p:nvPr>
        </p:nvSpPr>
        <p:spPr>
          <a:xfrm>
            <a:off x="685800" y="1700808"/>
            <a:ext cx="7772400" cy="4395192"/>
          </a:xfrm>
        </p:spPr>
        <p:txBody>
          <a:bodyPr/>
          <a:lstStyle/>
          <a:p>
            <a:pPr marL="0" indent="0">
              <a:buNone/>
            </a:pPr>
            <a:r>
              <a:rPr lang="en-US" sz="2800" dirty="0" smtClean="0"/>
              <a:t>“</a:t>
            </a:r>
            <a:r>
              <a:rPr lang="is-IS" sz="2800" dirty="0" smtClean="0"/>
              <a:t>…</a:t>
            </a:r>
            <a:r>
              <a:rPr lang="en-US" sz="2800" dirty="0" smtClean="0"/>
              <a:t>Member </a:t>
            </a:r>
            <a:r>
              <a:rPr lang="en-US" sz="2800" dirty="0"/>
              <a:t>States must, when transposing the </a:t>
            </a:r>
            <a:r>
              <a:rPr lang="en-US" sz="2800" dirty="0" smtClean="0"/>
              <a:t>directives</a:t>
            </a:r>
            <a:r>
              <a:rPr lang="is-IS" sz="2800" dirty="0" smtClean="0"/>
              <a:t>…</a:t>
            </a:r>
            <a:r>
              <a:rPr lang="en-US" sz="2800" dirty="0" smtClean="0"/>
              <a:t>, </a:t>
            </a:r>
            <a:r>
              <a:rPr lang="en-US" sz="2800" dirty="0"/>
              <a:t>take care to rely on an interpretation of the directives which allows a fair balance to be struck between the various fundamental rights protected by the Community legal order. Further, when implementing the measures transposing those directives, the authorities and courts of the Member States </a:t>
            </a:r>
            <a:r>
              <a:rPr lang="en-US" sz="2800" dirty="0" smtClean="0"/>
              <a:t>must</a:t>
            </a:r>
            <a:r>
              <a:rPr lang="is-IS" sz="2800" dirty="0" smtClean="0"/>
              <a:t>…</a:t>
            </a:r>
            <a:r>
              <a:rPr lang="en-US" sz="2800" dirty="0" smtClean="0"/>
              <a:t>make </a:t>
            </a:r>
            <a:r>
              <a:rPr lang="en-US" sz="2800" dirty="0"/>
              <a:t>sure that they do not rely on an interpretation of them which would be in conflict with those fundamental </a:t>
            </a:r>
            <a:r>
              <a:rPr lang="en-US" sz="2800" dirty="0" smtClean="0"/>
              <a:t>rights</a:t>
            </a:r>
            <a:r>
              <a:rPr lang="is-IS" sz="2800" dirty="0" smtClean="0"/>
              <a:t>…”	[68]</a:t>
            </a:r>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4</a:t>
            </a:fld>
            <a:endParaRPr lang="en-GB"/>
          </a:p>
        </p:txBody>
      </p:sp>
    </p:spTree>
    <p:extLst>
      <p:ext uri="{BB962C8B-B14F-4D97-AF65-F5344CB8AC3E}">
        <p14:creationId xmlns:p14="http://schemas.microsoft.com/office/powerpoint/2010/main" val="3261273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1071736"/>
          </a:xfrm>
        </p:spPr>
        <p:txBody>
          <a:bodyPr/>
          <a:lstStyle/>
          <a:p>
            <a:r>
              <a:rPr lang="en-US" sz="3600" b="1" dirty="0" smtClean="0"/>
              <a:t>Building on </a:t>
            </a:r>
            <a:r>
              <a:rPr lang="en-US" sz="3600" b="1" i="1" dirty="0" err="1" smtClean="0"/>
              <a:t>Promusicae</a:t>
            </a:r>
            <a:endParaRPr lang="en-US" dirty="0"/>
          </a:p>
        </p:txBody>
      </p:sp>
      <p:sp>
        <p:nvSpPr>
          <p:cNvPr id="3" name="Content Placeholder 2"/>
          <p:cNvSpPr>
            <a:spLocks noGrp="1"/>
          </p:cNvSpPr>
          <p:nvPr>
            <p:ph idx="1"/>
          </p:nvPr>
        </p:nvSpPr>
        <p:spPr>
          <a:xfrm>
            <a:off x="685800" y="1556792"/>
            <a:ext cx="7772400" cy="4539208"/>
          </a:xfrm>
        </p:spPr>
        <p:txBody>
          <a:bodyPr/>
          <a:lstStyle/>
          <a:p>
            <a:r>
              <a:rPr lang="en-US" dirty="0" smtClean="0"/>
              <a:t>(C-70/10) </a:t>
            </a:r>
            <a:r>
              <a:rPr lang="en-US" i="1" dirty="0" smtClean="0"/>
              <a:t>Scarlet Extended</a:t>
            </a:r>
          </a:p>
          <a:p>
            <a:r>
              <a:rPr lang="en-US" dirty="0"/>
              <a:t>(</a:t>
            </a:r>
            <a:r>
              <a:rPr lang="en-US" dirty="0" smtClean="0"/>
              <a:t>C-461/10) </a:t>
            </a:r>
            <a:r>
              <a:rPr lang="en-US" i="1" dirty="0" smtClean="0"/>
              <a:t>Bonnier Audio AB </a:t>
            </a:r>
          </a:p>
          <a:p>
            <a:r>
              <a:rPr lang="en-US" dirty="0" smtClean="0"/>
              <a:t>(C-314/12) </a:t>
            </a:r>
            <a:r>
              <a:rPr lang="en-US" i="1" dirty="0" smtClean="0"/>
              <a:t>UPC </a:t>
            </a:r>
            <a:r>
              <a:rPr lang="en-US" i="1" dirty="0" err="1" smtClean="0"/>
              <a:t>Telekabel</a:t>
            </a:r>
            <a:r>
              <a:rPr lang="en-US" i="1" dirty="0" smtClean="0"/>
              <a:t> Wien GmbH</a:t>
            </a:r>
          </a:p>
          <a:p>
            <a:r>
              <a:rPr lang="en-US" dirty="0" smtClean="0"/>
              <a:t>[(C-580/13) </a:t>
            </a:r>
            <a:r>
              <a:rPr lang="en-US" i="1" dirty="0" smtClean="0"/>
              <a:t>Coty Germany</a:t>
            </a:r>
            <a:r>
              <a:rPr lang="en-US" dirty="0" smtClean="0"/>
              <a:t>]</a:t>
            </a:r>
          </a:p>
          <a:p>
            <a:r>
              <a:rPr lang="en-US" dirty="0" smtClean="0"/>
              <a:t>(C-484/14) </a:t>
            </a:r>
            <a:r>
              <a:rPr lang="en-US" i="1" dirty="0" smtClean="0"/>
              <a:t>McFadden</a:t>
            </a:r>
          </a:p>
          <a:p>
            <a:endParaRPr lang="en-US" dirty="0" smtClean="0"/>
          </a:p>
          <a:p>
            <a:r>
              <a:rPr lang="en-US" dirty="0" smtClean="0"/>
              <a:t>National application in the United Kingdom</a:t>
            </a:r>
            <a:endParaRPr lang="en-GB" dirty="0">
              <a:cs typeface="Times New Roman" charset="0"/>
            </a:endParaRPr>
          </a:p>
          <a:p>
            <a:endParaRPr lang="en-US" i="1" dirty="0" smtClean="0"/>
          </a:p>
          <a:p>
            <a:endParaRPr lang="en-US" i="1"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5</a:t>
            </a:fld>
            <a:endParaRPr lang="en-GB"/>
          </a:p>
        </p:txBody>
      </p:sp>
    </p:spTree>
    <p:extLst>
      <p:ext uri="{BB962C8B-B14F-4D97-AF65-F5344CB8AC3E}">
        <p14:creationId xmlns:p14="http://schemas.microsoft.com/office/powerpoint/2010/main" val="3282982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8640"/>
            <a:ext cx="7772400" cy="936104"/>
          </a:xfrm>
        </p:spPr>
        <p:txBody>
          <a:bodyPr/>
          <a:lstStyle/>
          <a:p>
            <a:r>
              <a:rPr lang="en-US" sz="3200" b="1" dirty="0" smtClean="0"/>
              <a:t>Interpretation of exceptions</a:t>
            </a:r>
            <a:endParaRPr lang="en-US" sz="3200" dirty="0"/>
          </a:p>
        </p:txBody>
      </p:sp>
      <p:sp>
        <p:nvSpPr>
          <p:cNvPr id="3" name="Content Placeholder 2"/>
          <p:cNvSpPr>
            <a:spLocks noGrp="1"/>
          </p:cNvSpPr>
          <p:nvPr>
            <p:ph idx="1"/>
          </p:nvPr>
        </p:nvSpPr>
        <p:spPr>
          <a:xfrm>
            <a:off x="685800" y="1124744"/>
            <a:ext cx="7772400" cy="5040560"/>
          </a:xfrm>
        </p:spPr>
        <p:txBody>
          <a:bodyPr/>
          <a:lstStyle/>
          <a:p>
            <a:r>
              <a:rPr lang="en-US" sz="2800" dirty="0"/>
              <a:t>“That fair balance is </a:t>
            </a:r>
            <a:r>
              <a:rPr lang="en-US" sz="2800" dirty="0" smtClean="0"/>
              <a:t>struck</a:t>
            </a:r>
            <a:r>
              <a:rPr lang="is-IS" sz="2800" dirty="0" smtClean="0"/>
              <a:t>…</a:t>
            </a:r>
            <a:r>
              <a:rPr lang="en-US" sz="2800" dirty="0" smtClean="0"/>
              <a:t>by </a:t>
            </a:r>
            <a:r>
              <a:rPr lang="en-US" sz="2800" dirty="0" err="1"/>
              <a:t>favouring</a:t>
            </a:r>
            <a:r>
              <a:rPr lang="en-US" sz="2800" dirty="0"/>
              <a:t> the exercise of the users’ right to freedom of expression over the interest of the author in being able to prevent the reproduction of extracts from his work</a:t>
            </a:r>
            <a:r>
              <a:rPr lang="is-IS" sz="2800" dirty="0"/>
              <a:t>…</a:t>
            </a:r>
            <a:r>
              <a:rPr lang="en-US" sz="2800" dirty="0"/>
              <a:t> From those two opposing points of view, the issue of whether the quotation is made as part of a work protected by </a:t>
            </a:r>
            <a:r>
              <a:rPr lang="en-US" sz="2800" dirty="0" smtClean="0"/>
              <a:t>copyright</a:t>
            </a:r>
            <a:r>
              <a:rPr lang="is-IS" sz="2800" dirty="0" smtClean="0"/>
              <a:t>…</a:t>
            </a:r>
            <a:r>
              <a:rPr lang="en-US" sz="2800" dirty="0" smtClean="0"/>
              <a:t>is </a:t>
            </a:r>
            <a:r>
              <a:rPr lang="en-US" sz="2800" dirty="0"/>
              <a:t>irrelevant</a:t>
            </a:r>
            <a:r>
              <a:rPr lang="en-US" sz="2800" dirty="0" smtClean="0"/>
              <a:t>.” (C-145/10) </a:t>
            </a:r>
            <a:r>
              <a:rPr lang="en-US" sz="2800" i="1" dirty="0" err="1" smtClean="0"/>
              <a:t>Painer</a:t>
            </a:r>
            <a:r>
              <a:rPr lang="en-US" sz="2800" i="1" dirty="0" smtClean="0"/>
              <a:t> v Standard </a:t>
            </a:r>
            <a:r>
              <a:rPr lang="en-US" sz="2800" i="1" dirty="0" err="1" smtClean="0"/>
              <a:t>VerlagsGmbH</a:t>
            </a:r>
            <a:r>
              <a:rPr lang="en-US" sz="2800" i="1" dirty="0" smtClean="0"/>
              <a:t> </a:t>
            </a:r>
            <a:r>
              <a:rPr lang="en-US" sz="2800" dirty="0" smtClean="0"/>
              <a:t>[135]-[136])</a:t>
            </a:r>
          </a:p>
          <a:p>
            <a:endParaRPr lang="en-US" sz="2800" dirty="0" smtClean="0"/>
          </a:p>
          <a:p>
            <a:r>
              <a:rPr lang="en-US" sz="2800" dirty="0" smtClean="0"/>
              <a:t>“</a:t>
            </a:r>
            <a:r>
              <a:rPr lang="en-US" sz="2800" i="1" dirty="0" err="1" smtClean="0"/>
              <a:t>Metall</a:t>
            </a:r>
            <a:r>
              <a:rPr lang="en-US" sz="2800" i="1" dirty="0" smtClean="0"/>
              <a:t>-auf-</a:t>
            </a:r>
            <a:r>
              <a:rPr lang="en-US" sz="2800" i="1" dirty="0" err="1" smtClean="0"/>
              <a:t>Metall</a:t>
            </a:r>
            <a:r>
              <a:rPr lang="en-US" sz="2800" dirty="0" smtClean="0"/>
              <a:t>” 1 </a:t>
            </a:r>
            <a:r>
              <a:rPr lang="en-US" sz="2800" dirty="0" err="1" smtClean="0"/>
              <a:t>BvR</a:t>
            </a:r>
            <a:r>
              <a:rPr lang="en-US" sz="2800" dirty="0" smtClean="0"/>
              <a:t> 1585/13 (Germany)</a:t>
            </a:r>
            <a:endParaRPr lang="en-US" sz="2800" dirty="0"/>
          </a:p>
          <a:p>
            <a:endParaRPr lang="en-US"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6</a:t>
            </a:fld>
            <a:endParaRPr lang="en-GB"/>
          </a:p>
        </p:txBody>
      </p:sp>
    </p:spTree>
    <p:extLst>
      <p:ext uri="{BB962C8B-B14F-4D97-AF65-F5344CB8AC3E}">
        <p14:creationId xmlns:p14="http://schemas.microsoft.com/office/powerpoint/2010/main" val="1006047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Application of exceptions - (C-201/13</a:t>
            </a:r>
            <a:r>
              <a:rPr lang="en-US" sz="3600" b="1" dirty="0"/>
              <a:t>) </a:t>
            </a:r>
            <a:r>
              <a:rPr lang="en-US" sz="3600" b="1" i="1" dirty="0" err="1"/>
              <a:t>Deckmyn</a:t>
            </a:r>
            <a:r>
              <a:rPr lang="en-US" sz="3600" b="1" i="1" dirty="0"/>
              <a:t> v </a:t>
            </a:r>
            <a:r>
              <a:rPr lang="en-US" sz="3600" b="1" i="1" dirty="0" err="1"/>
              <a:t>Vandersteen</a:t>
            </a:r>
            <a:endParaRPr lang="en-US" sz="3600" b="1" dirty="0"/>
          </a:p>
        </p:txBody>
      </p:sp>
      <p:sp>
        <p:nvSpPr>
          <p:cNvPr id="3" name="Content Placeholder 2"/>
          <p:cNvSpPr>
            <a:spLocks noGrp="1"/>
          </p:cNvSpPr>
          <p:nvPr>
            <p:ph idx="1"/>
          </p:nvPr>
        </p:nvSpPr>
        <p:spPr/>
        <p:txBody>
          <a:bodyPr/>
          <a:lstStyle/>
          <a:p>
            <a:pPr marL="0" indent="0">
              <a:buNone/>
            </a:pPr>
            <a:r>
              <a:rPr lang="en-GB" sz="2800" dirty="0" smtClean="0"/>
              <a:t>“It </a:t>
            </a:r>
            <a:r>
              <a:rPr lang="en-GB" sz="2800" dirty="0"/>
              <a:t>follows </a:t>
            </a:r>
            <a:r>
              <a:rPr lang="en-GB" sz="2800" dirty="0" smtClean="0"/>
              <a:t>that the application, in a particular case, of </a:t>
            </a:r>
            <a:r>
              <a:rPr lang="en-GB" sz="2800" dirty="0"/>
              <a:t>the exception for parody, within the meaning of Article 5(3)(k) of Directive 2001/29, must strike a fair balance between, on the one hand, the interests and rights of persons referred to in Articles 2 and 3 of that directive, and, on the other, the freedom of expression of the user of a protected work who is relying on the exception for </a:t>
            </a:r>
            <a:r>
              <a:rPr lang="en-GB" sz="2800" dirty="0" smtClean="0"/>
              <a:t>parody</a:t>
            </a:r>
            <a:r>
              <a:rPr lang="is-IS" sz="2800" dirty="0" smtClean="0"/>
              <a:t>…” [27]</a:t>
            </a:r>
            <a:r>
              <a:rPr lang="en-GB" sz="2800" dirty="0"/>
              <a:t>      </a:t>
            </a:r>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7</a:t>
            </a:fld>
            <a:endParaRPr lang="en-GB"/>
          </a:p>
        </p:txBody>
      </p:sp>
    </p:spTree>
    <p:extLst>
      <p:ext uri="{BB962C8B-B14F-4D97-AF65-F5344CB8AC3E}">
        <p14:creationId xmlns:p14="http://schemas.microsoft.com/office/powerpoint/2010/main" val="986478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0648"/>
            <a:ext cx="7772400" cy="1296144"/>
          </a:xfrm>
        </p:spPr>
        <p:txBody>
          <a:bodyPr/>
          <a:lstStyle/>
          <a:p>
            <a:r>
              <a:rPr lang="en-US" sz="3600" b="1" dirty="0" smtClean="0"/>
              <a:t>Scope of rights - (C-160/15) </a:t>
            </a:r>
            <a:r>
              <a:rPr lang="en-US" sz="3600" b="1" i="1" dirty="0" smtClean="0"/>
              <a:t>GS Media</a:t>
            </a:r>
            <a:endParaRPr lang="en-US" sz="3600" b="1" i="1" dirty="0"/>
          </a:p>
        </p:txBody>
      </p:sp>
      <p:sp>
        <p:nvSpPr>
          <p:cNvPr id="3" name="Content Placeholder 2"/>
          <p:cNvSpPr>
            <a:spLocks noGrp="1"/>
          </p:cNvSpPr>
          <p:nvPr>
            <p:ph idx="1"/>
          </p:nvPr>
        </p:nvSpPr>
        <p:spPr>
          <a:xfrm>
            <a:off x="685800" y="1556792"/>
            <a:ext cx="7772400" cy="4539208"/>
          </a:xfrm>
        </p:spPr>
        <p:txBody>
          <a:bodyPr/>
          <a:lstStyle/>
          <a:p>
            <a:r>
              <a:rPr lang="en-US" sz="2800" dirty="0" smtClean="0"/>
              <a:t>“</a:t>
            </a:r>
            <a:r>
              <a:rPr lang="is-IS" sz="2800" dirty="0" smtClean="0"/>
              <a:t>…[T]</a:t>
            </a:r>
            <a:r>
              <a:rPr lang="en-US" sz="2800" dirty="0" smtClean="0"/>
              <a:t>he </a:t>
            </a:r>
            <a:r>
              <a:rPr lang="en-US" sz="2800" dirty="0" err="1"/>
              <a:t>harmonisation</a:t>
            </a:r>
            <a:r>
              <a:rPr lang="en-US" sz="2800" dirty="0"/>
              <a:t> effected by </a:t>
            </a:r>
            <a:r>
              <a:rPr lang="en-US" sz="2800" dirty="0" smtClean="0"/>
              <a:t>[Directive 2001/29</a:t>
            </a:r>
            <a:r>
              <a:rPr lang="en-US" sz="2800" smtClean="0"/>
              <a:t>] </a:t>
            </a:r>
            <a:r>
              <a:rPr lang="en-US" sz="2800" smtClean="0"/>
              <a:t>is </a:t>
            </a:r>
            <a:r>
              <a:rPr lang="en-US" sz="2800" dirty="0"/>
              <a:t>to </a:t>
            </a:r>
            <a:r>
              <a:rPr lang="en-US" sz="2800" dirty="0" smtClean="0"/>
              <a:t>maintain</a:t>
            </a:r>
            <a:r>
              <a:rPr lang="is-IS" sz="2800" dirty="0" smtClean="0"/>
              <a:t>…</a:t>
            </a:r>
            <a:r>
              <a:rPr lang="en-US" sz="2800" dirty="0" smtClean="0"/>
              <a:t>a </a:t>
            </a:r>
            <a:r>
              <a:rPr lang="en-US" sz="2800" dirty="0"/>
              <a:t>fair balance </a:t>
            </a:r>
            <a:r>
              <a:rPr lang="en-US" sz="2800" dirty="0" smtClean="0"/>
              <a:t>between</a:t>
            </a:r>
            <a:r>
              <a:rPr lang="is-IS" sz="2800" dirty="0" smtClean="0"/>
              <a:t>…</a:t>
            </a:r>
            <a:r>
              <a:rPr lang="en-US" sz="2800" dirty="0" smtClean="0"/>
              <a:t>the </a:t>
            </a:r>
            <a:r>
              <a:rPr lang="en-US" sz="2800" dirty="0"/>
              <a:t>interests of copyright holders and related rights in protecting their intellectual property rights, safeguarded by Article 17(2</a:t>
            </a:r>
            <a:r>
              <a:rPr lang="en-US" sz="2800" dirty="0" smtClean="0"/>
              <a:t>)</a:t>
            </a:r>
            <a:r>
              <a:rPr lang="is-IS" sz="2800" dirty="0" smtClean="0"/>
              <a:t>…</a:t>
            </a:r>
            <a:r>
              <a:rPr lang="en-US" sz="2800" dirty="0" smtClean="0"/>
              <a:t>and</a:t>
            </a:r>
            <a:r>
              <a:rPr lang="is-IS" sz="2800" dirty="0" smtClean="0"/>
              <a:t>…</a:t>
            </a:r>
            <a:r>
              <a:rPr lang="en-US" sz="2800" dirty="0" smtClean="0"/>
              <a:t>the </a:t>
            </a:r>
            <a:r>
              <a:rPr lang="en-US" sz="2800" dirty="0"/>
              <a:t>protection of the interests and fundamental rights of users of protected objects, in particular their freedom of expression and of </a:t>
            </a:r>
            <a:r>
              <a:rPr lang="en-US" sz="2800" dirty="0" smtClean="0"/>
              <a:t>information, safeguarded </a:t>
            </a:r>
            <a:r>
              <a:rPr lang="en-US" sz="2800" dirty="0"/>
              <a:t>by Article 11 of the Charter, and of the general interest.” [31]</a:t>
            </a:r>
          </a:p>
          <a:p>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8</a:t>
            </a:fld>
            <a:endParaRPr lang="en-GB"/>
          </a:p>
        </p:txBody>
      </p:sp>
    </p:spTree>
    <p:extLst>
      <p:ext uri="{BB962C8B-B14F-4D97-AF65-F5344CB8AC3E}">
        <p14:creationId xmlns:p14="http://schemas.microsoft.com/office/powerpoint/2010/main" val="118993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864096"/>
          </a:xfrm>
        </p:spPr>
        <p:txBody>
          <a:bodyPr/>
          <a:lstStyle/>
          <a:p>
            <a:r>
              <a:rPr lang="en-US" sz="3600" b="1" dirty="0" smtClean="0"/>
              <a:t>Scope of rights - (C-160/15</a:t>
            </a:r>
            <a:r>
              <a:rPr lang="en-US" sz="3600" b="1" dirty="0"/>
              <a:t>) </a:t>
            </a:r>
            <a:r>
              <a:rPr lang="en-US" sz="3600" b="1" i="1" dirty="0"/>
              <a:t>GS Media</a:t>
            </a:r>
            <a:endParaRPr lang="en-US" sz="3600" dirty="0"/>
          </a:p>
        </p:txBody>
      </p:sp>
      <p:sp>
        <p:nvSpPr>
          <p:cNvPr id="3" name="Content Placeholder 2"/>
          <p:cNvSpPr>
            <a:spLocks noGrp="1"/>
          </p:cNvSpPr>
          <p:nvPr>
            <p:ph idx="1"/>
          </p:nvPr>
        </p:nvSpPr>
        <p:spPr>
          <a:xfrm>
            <a:off x="685800" y="1556792"/>
            <a:ext cx="7772400" cy="4539208"/>
          </a:xfrm>
        </p:spPr>
        <p:txBody>
          <a:bodyPr/>
          <a:lstStyle/>
          <a:p>
            <a:r>
              <a:rPr lang="en-US" sz="2800" dirty="0" smtClean="0"/>
              <a:t>Internet of particular importance to freedom of expression and information [45]</a:t>
            </a:r>
          </a:p>
          <a:p>
            <a:endParaRPr lang="en-US" sz="2800" dirty="0" smtClean="0"/>
          </a:p>
          <a:p>
            <a:r>
              <a:rPr lang="en-US" sz="2800" dirty="0" smtClean="0"/>
              <a:t>“[I]t </a:t>
            </a:r>
            <a:r>
              <a:rPr lang="en-US" sz="2800" dirty="0"/>
              <a:t>may be </a:t>
            </a:r>
            <a:r>
              <a:rPr lang="en-US" sz="2800" dirty="0" smtClean="0"/>
              <a:t>difficult</a:t>
            </a:r>
            <a:r>
              <a:rPr lang="is-IS" sz="2800" dirty="0" smtClean="0"/>
              <a:t>…</a:t>
            </a:r>
            <a:r>
              <a:rPr lang="en-US" sz="2800" dirty="0" smtClean="0"/>
              <a:t>for </a:t>
            </a:r>
            <a:r>
              <a:rPr lang="en-US" sz="2800" dirty="0"/>
              <a:t>individuals who wish to post such links, to ascertain whether </a:t>
            </a:r>
            <a:r>
              <a:rPr lang="en-US" sz="2800" dirty="0" smtClean="0"/>
              <a:t>the website </a:t>
            </a:r>
            <a:r>
              <a:rPr lang="en-US" sz="2800" dirty="0"/>
              <a:t>to which those links are expected to lead, provides access to works which are protected and, if necessary, whether the copyright holders of those works have consented to their posting on the </a:t>
            </a:r>
            <a:r>
              <a:rPr lang="en-US" sz="2800" dirty="0" smtClean="0"/>
              <a:t>internet</a:t>
            </a:r>
            <a:r>
              <a:rPr lang="is-IS" sz="2800" dirty="0" smtClean="0"/>
              <a:t>….” </a:t>
            </a:r>
            <a:r>
              <a:rPr lang="en-US" sz="2800" dirty="0" smtClean="0"/>
              <a:t>[46]</a:t>
            </a:r>
            <a:endParaRPr lang="en-US" sz="2800" dirty="0"/>
          </a:p>
        </p:txBody>
      </p:sp>
      <p:sp>
        <p:nvSpPr>
          <p:cNvPr id="4" name="Slide Number Placeholder 3"/>
          <p:cNvSpPr>
            <a:spLocks noGrp="1"/>
          </p:cNvSpPr>
          <p:nvPr>
            <p:ph type="sldNum" sz="quarter" idx="12"/>
          </p:nvPr>
        </p:nvSpPr>
        <p:spPr/>
        <p:txBody>
          <a:bodyPr/>
          <a:lstStyle/>
          <a:p>
            <a:pPr>
              <a:defRPr/>
            </a:pPr>
            <a:fld id="{7DECBE6F-9584-F649-8894-1C1602481625}" type="slidenum">
              <a:rPr lang="en-GB" smtClean="0"/>
              <a:pPr>
                <a:defRPr/>
              </a:pPr>
              <a:t>9</a:t>
            </a:fld>
            <a:endParaRPr lang="en-GB"/>
          </a:p>
        </p:txBody>
      </p:sp>
    </p:spTree>
    <p:extLst>
      <p:ext uri="{BB962C8B-B14F-4D97-AF65-F5344CB8AC3E}">
        <p14:creationId xmlns:p14="http://schemas.microsoft.com/office/powerpoint/2010/main" val="1998994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5963</TotalTime>
  <Words>823</Words>
  <Application>Microsoft Macintosh PowerPoint</Application>
  <PresentationFormat>On-screen Show (4:3)</PresentationFormat>
  <Paragraphs>107</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ＭＳ Ｐゴシック</vt:lpstr>
      <vt:lpstr>Times New Roman</vt:lpstr>
      <vt:lpstr>Arial</vt:lpstr>
      <vt:lpstr>Default Design</vt:lpstr>
      <vt:lpstr>The balancing methodology </vt:lpstr>
      <vt:lpstr>Balancing in IP and fundamental rights</vt:lpstr>
      <vt:lpstr>“Fair balance” as a background value in EU copyright law</vt:lpstr>
      <vt:lpstr>“Fair balance” in remedial measures - (C-275/06) Promusicae v Telefónica de España SAU</vt:lpstr>
      <vt:lpstr>Building on Promusicae</vt:lpstr>
      <vt:lpstr>Interpretation of exceptions</vt:lpstr>
      <vt:lpstr>Application of exceptions - (C-201/13) Deckmyn v Vandersteen</vt:lpstr>
      <vt:lpstr>Scope of rights - (C-160/15) GS Media</vt:lpstr>
      <vt:lpstr>Scope of rights - (C-160/15) GS Media</vt:lpstr>
      <vt:lpstr>What is happening in these cases?</vt:lpstr>
      <vt:lpstr>Advantages of reliance on concept of “fair balance”</vt:lpstr>
      <vt:lpstr>Potential problems of reliance on the “fair balance” model </vt:lpstr>
      <vt:lpstr>Insufficient commitment to the “fair balance” model?</vt:lpstr>
      <vt:lpstr>Insufficient commitment to the “fair balance” model?</vt:lpstr>
      <vt:lpstr>More consistent application of a “fair balance” model?</vt:lpstr>
      <vt:lpstr>Conclusion</vt:lpstr>
    </vt:vector>
  </TitlesOfParts>
  <Company> LAW DEPT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“Three-Step test in UK Copyright Law </dc:title>
  <dc:creator>jgriffiths</dc:creator>
  <cp:lastModifiedBy>Microsoft Office User</cp:lastModifiedBy>
  <cp:revision>303</cp:revision>
  <cp:lastPrinted>2017-03-11T08:24:03Z</cp:lastPrinted>
  <dcterms:created xsi:type="dcterms:W3CDTF">2007-09-08T09:53:28Z</dcterms:created>
  <dcterms:modified xsi:type="dcterms:W3CDTF">2017-03-11T08:37:17Z</dcterms:modified>
</cp:coreProperties>
</file>