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1" r:id="rId21"/>
    <p:sldId id="273"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64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1BB32F-38B4-4DBE-A657-346E49591B2A}" type="datetimeFigureOut">
              <a:rPr lang="en-GB" smtClean="0"/>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EB7C0C-19F0-4CF0-BEDE-0F7F1BF6023B}" type="slidenum">
              <a:rPr lang="en-GB" smtClean="0"/>
              <a:t>‹#›</a:t>
            </a:fld>
            <a:endParaRPr lang="en-GB"/>
          </a:p>
        </p:txBody>
      </p:sp>
    </p:spTree>
    <p:extLst>
      <p:ext uri="{BB962C8B-B14F-4D97-AF65-F5344CB8AC3E}">
        <p14:creationId xmlns:p14="http://schemas.microsoft.com/office/powerpoint/2010/main" val="183201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1BB32F-38B4-4DBE-A657-346E49591B2A}" type="datetimeFigureOut">
              <a:rPr lang="en-GB" smtClean="0"/>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EB7C0C-19F0-4CF0-BEDE-0F7F1BF6023B}" type="slidenum">
              <a:rPr lang="en-GB" smtClean="0"/>
              <a:t>‹#›</a:t>
            </a:fld>
            <a:endParaRPr lang="en-GB"/>
          </a:p>
        </p:txBody>
      </p:sp>
    </p:spTree>
    <p:extLst>
      <p:ext uri="{BB962C8B-B14F-4D97-AF65-F5344CB8AC3E}">
        <p14:creationId xmlns:p14="http://schemas.microsoft.com/office/powerpoint/2010/main" val="280693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1BB32F-38B4-4DBE-A657-346E49591B2A}" type="datetimeFigureOut">
              <a:rPr lang="en-GB" smtClean="0"/>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EB7C0C-19F0-4CF0-BEDE-0F7F1BF6023B}" type="slidenum">
              <a:rPr lang="en-GB" smtClean="0"/>
              <a:t>‹#›</a:t>
            </a:fld>
            <a:endParaRPr lang="en-GB"/>
          </a:p>
        </p:txBody>
      </p:sp>
    </p:spTree>
    <p:extLst>
      <p:ext uri="{BB962C8B-B14F-4D97-AF65-F5344CB8AC3E}">
        <p14:creationId xmlns:p14="http://schemas.microsoft.com/office/powerpoint/2010/main" val="88509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1BB32F-38B4-4DBE-A657-346E49591B2A}" type="datetimeFigureOut">
              <a:rPr lang="en-GB" smtClean="0"/>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EB7C0C-19F0-4CF0-BEDE-0F7F1BF6023B}" type="slidenum">
              <a:rPr lang="en-GB" smtClean="0"/>
              <a:t>‹#›</a:t>
            </a:fld>
            <a:endParaRPr lang="en-GB"/>
          </a:p>
        </p:txBody>
      </p:sp>
    </p:spTree>
    <p:extLst>
      <p:ext uri="{BB962C8B-B14F-4D97-AF65-F5344CB8AC3E}">
        <p14:creationId xmlns:p14="http://schemas.microsoft.com/office/powerpoint/2010/main" val="16041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1BB32F-38B4-4DBE-A657-346E49591B2A}" type="datetimeFigureOut">
              <a:rPr lang="en-GB" smtClean="0"/>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EB7C0C-19F0-4CF0-BEDE-0F7F1BF6023B}" type="slidenum">
              <a:rPr lang="en-GB" smtClean="0"/>
              <a:t>‹#›</a:t>
            </a:fld>
            <a:endParaRPr lang="en-GB"/>
          </a:p>
        </p:txBody>
      </p:sp>
    </p:spTree>
    <p:extLst>
      <p:ext uri="{BB962C8B-B14F-4D97-AF65-F5344CB8AC3E}">
        <p14:creationId xmlns:p14="http://schemas.microsoft.com/office/powerpoint/2010/main" val="3351142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01BB32F-38B4-4DBE-A657-346E49591B2A}" type="datetimeFigureOut">
              <a:rPr lang="en-GB" smtClean="0"/>
              <a:t>08/03/2019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EB7C0C-19F0-4CF0-BEDE-0F7F1BF6023B}" type="slidenum">
              <a:rPr lang="en-GB" smtClean="0"/>
              <a:t>‹#›</a:t>
            </a:fld>
            <a:endParaRPr lang="en-GB"/>
          </a:p>
        </p:txBody>
      </p:sp>
    </p:spTree>
    <p:extLst>
      <p:ext uri="{BB962C8B-B14F-4D97-AF65-F5344CB8AC3E}">
        <p14:creationId xmlns:p14="http://schemas.microsoft.com/office/powerpoint/2010/main" val="2228572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01BB32F-38B4-4DBE-A657-346E49591B2A}" type="datetimeFigureOut">
              <a:rPr lang="en-GB" smtClean="0"/>
              <a:t>08/03/2019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EB7C0C-19F0-4CF0-BEDE-0F7F1BF6023B}" type="slidenum">
              <a:rPr lang="en-GB" smtClean="0"/>
              <a:t>‹#›</a:t>
            </a:fld>
            <a:endParaRPr lang="en-GB"/>
          </a:p>
        </p:txBody>
      </p:sp>
    </p:spTree>
    <p:extLst>
      <p:ext uri="{BB962C8B-B14F-4D97-AF65-F5344CB8AC3E}">
        <p14:creationId xmlns:p14="http://schemas.microsoft.com/office/powerpoint/2010/main" val="308381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1BB32F-38B4-4DBE-A657-346E49591B2A}" type="datetimeFigureOut">
              <a:rPr lang="en-GB" smtClean="0"/>
              <a:t>08/03/2019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EB7C0C-19F0-4CF0-BEDE-0F7F1BF6023B}" type="slidenum">
              <a:rPr lang="en-GB" smtClean="0"/>
              <a:t>‹#›</a:t>
            </a:fld>
            <a:endParaRPr lang="en-GB"/>
          </a:p>
        </p:txBody>
      </p:sp>
    </p:spTree>
    <p:extLst>
      <p:ext uri="{BB962C8B-B14F-4D97-AF65-F5344CB8AC3E}">
        <p14:creationId xmlns:p14="http://schemas.microsoft.com/office/powerpoint/2010/main" val="146629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BB32F-38B4-4DBE-A657-346E49591B2A}" type="datetimeFigureOut">
              <a:rPr lang="en-GB" smtClean="0"/>
              <a:t>08/03/2019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EB7C0C-19F0-4CF0-BEDE-0F7F1BF6023B}" type="slidenum">
              <a:rPr lang="en-GB" smtClean="0"/>
              <a:t>‹#›</a:t>
            </a:fld>
            <a:endParaRPr lang="en-GB"/>
          </a:p>
        </p:txBody>
      </p:sp>
    </p:spTree>
    <p:extLst>
      <p:ext uri="{BB962C8B-B14F-4D97-AF65-F5344CB8AC3E}">
        <p14:creationId xmlns:p14="http://schemas.microsoft.com/office/powerpoint/2010/main" val="317548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1BB32F-38B4-4DBE-A657-346E49591B2A}" type="datetimeFigureOut">
              <a:rPr lang="en-GB" smtClean="0"/>
              <a:t>08/03/2019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EB7C0C-19F0-4CF0-BEDE-0F7F1BF6023B}" type="slidenum">
              <a:rPr lang="en-GB" smtClean="0"/>
              <a:t>‹#›</a:t>
            </a:fld>
            <a:endParaRPr lang="en-GB"/>
          </a:p>
        </p:txBody>
      </p:sp>
    </p:spTree>
    <p:extLst>
      <p:ext uri="{BB962C8B-B14F-4D97-AF65-F5344CB8AC3E}">
        <p14:creationId xmlns:p14="http://schemas.microsoft.com/office/powerpoint/2010/main" val="404292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1BB32F-38B4-4DBE-A657-346E49591B2A}" type="datetimeFigureOut">
              <a:rPr lang="en-GB" smtClean="0"/>
              <a:t>08/03/2019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EB7C0C-19F0-4CF0-BEDE-0F7F1BF6023B}" type="slidenum">
              <a:rPr lang="en-GB" smtClean="0"/>
              <a:t>‹#›</a:t>
            </a:fld>
            <a:endParaRPr lang="en-GB"/>
          </a:p>
        </p:txBody>
      </p:sp>
    </p:spTree>
    <p:extLst>
      <p:ext uri="{BB962C8B-B14F-4D97-AF65-F5344CB8AC3E}">
        <p14:creationId xmlns:p14="http://schemas.microsoft.com/office/powerpoint/2010/main" val="253371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BB32F-38B4-4DBE-A657-346E49591B2A}" type="datetimeFigureOut">
              <a:rPr lang="en-GB" smtClean="0"/>
              <a:t>08/03/2019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B7C0C-19F0-4CF0-BEDE-0F7F1BF6023B}" type="slidenum">
              <a:rPr lang="en-GB" smtClean="0"/>
              <a:t>‹#›</a:t>
            </a:fld>
            <a:endParaRPr lang="en-GB"/>
          </a:p>
        </p:txBody>
      </p:sp>
    </p:spTree>
    <p:extLst>
      <p:ext uri="{BB962C8B-B14F-4D97-AF65-F5344CB8AC3E}">
        <p14:creationId xmlns:p14="http://schemas.microsoft.com/office/powerpoint/2010/main" val="2882180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Mens</a:t>
            </a:r>
            <a:r>
              <a:rPr lang="en-GB" dirty="0" smtClean="0"/>
              <a:t> rea </a:t>
            </a:r>
            <a:br>
              <a:rPr lang="en-GB" dirty="0" smtClean="0"/>
            </a:br>
            <a:r>
              <a:rPr lang="en-GB" dirty="0" smtClean="0"/>
              <a:t>and trade mark law</a:t>
            </a:r>
            <a:endParaRPr lang="en-GB" dirty="0"/>
          </a:p>
        </p:txBody>
      </p:sp>
      <p:sp>
        <p:nvSpPr>
          <p:cNvPr id="3" name="Subtitle 2"/>
          <p:cNvSpPr>
            <a:spLocks noGrp="1"/>
          </p:cNvSpPr>
          <p:nvPr>
            <p:ph type="subTitle" idx="1"/>
          </p:nvPr>
        </p:nvSpPr>
        <p:spPr/>
        <p:txBody>
          <a:bodyPr/>
          <a:lstStyle/>
          <a:p>
            <a:r>
              <a:rPr lang="en-GB" dirty="0" smtClean="0"/>
              <a:t>In particular: marks having a reputation; due cause</a:t>
            </a:r>
            <a:endParaRPr lang="en-GB" dirty="0"/>
          </a:p>
        </p:txBody>
      </p:sp>
    </p:spTree>
    <p:extLst>
      <p:ext uri="{BB962C8B-B14F-4D97-AF65-F5344CB8AC3E}">
        <p14:creationId xmlns:p14="http://schemas.microsoft.com/office/powerpoint/2010/main" val="230468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normAutofit/>
          </a:bodyPr>
          <a:lstStyle/>
          <a:p>
            <a:r>
              <a:rPr lang="en-GB" sz="4000" dirty="0" smtClean="0"/>
              <a:t>Comments and questions</a:t>
            </a:r>
            <a:endParaRPr lang="en-GB" sz="4000" dirty="0"/>
          </a:p>
        </p:txBody>
      </p:sp>
      <p:sp>
        <p:nvSpPr>
          <p:cNvPr id="3" name="Content Placeholder 2"/>
          <p:cNvSpPr>
            <a:spLocks noGrp="1"/>
          </p:cNvSpPr>
          <p:nvPr>
            <p:ph idx="1"/>
          </p:nvPr>
        </p:nvSpPr>
        <p:spPr>
          <a:xfrm>
            <a:off x="838200" y="1413164"/>
            <a:ext cx="10515600" cy="4763799"/>
          </a:xfrm>
        </p:spPr>
        <p:txBody>
          <a:bodyPr>
            <a:normAutofit lnSpcReduction="10000"/>
          </a:bodyPr>
          <a:lstStyle/>
          <a:p>
            <a:r>
              <a:rPr lang="en-GB" dirty="0" smtClean="0"/>
              <a:t>Although </a:t>
            </a:r>
            <a:r>
              <a:rPr lang="en-GB" dirty="0" err="1"/>
              <a:t>L</a:t>
            </a:r>
            <a:r>
              <a:rPr lang="en-GB" dirty="0" err="1" smtClean="0"/>
              <a:t>eidseplein</a:t>
            </a:r>
            <a:r>
              <a:rPr lang="en-GB" dirty="0" smtClean="0"/>
              <a:t> is a welcome indication that the CJEU (finally!) recognises the importance of considering  ‘due cause’, its impact may be narrower than what appears at first glance.</a:t>
            </a:r>
          </a:p>
          <a:p>
            <a:r>
              <a:rPr lang="en-GB" dirty="0" smtClean="0"/>
              <a:t>It is unclear </a:t>
            </a:r>
          </a:p>
          <a:p>
            <a:pPr lvl="1"/>
            <a:r>
              <a:rPr lang="en-GB" dirty="0" smtClean="0"/>
              <a:t>whether and to what extent a ‘natural expansion of business’  is acceptable if it occurs </a:t>
            </a:r>
            <a:r>
              <a:rPr lang="en-GB" i="1" dirty="0" smtClean="0"/>
              <a:t>after</a:t>
            </a:r>
            <a:r>
              <a:rPr lang="en-GB" dirty="0" smtClean="0"/>
              <a:t> the allegedly infringed sign had acquired reputation (see also GC - 528/13</a:t>
            </a:r>
            <a:r>
              <a:rPr lang="en-GB" dirty="0"/>
              <a:t>…. </a:t>
            </a:r>
            <a:r>
              <a:rPr lang="en-GB" dirty="0" smtClean="0"/>
              <a:t>– </a:t>
            </a:r>
            <a:r>
              <a:rPr lang="en-GB" dirty="0" err="1" smtClean="0"/>
              <a:t>Kenzo</a:t>
            </a:r>
            <a:r>
              <a:rPr lang="en-GB" dirty="0" smtClean="0"/>
              <a:t> Estate; confirmed by the CJEU </a:t>
            </a:r>
            <a:r>
              <a:rPr lang="en-GB" dirty="0"/>
              <a:t>by order </a:t>
            </a:r>
            <a:r>
              <a:rPr lang="en-GB" dirty="0" smtClean="0"/>
              <a:t>(C-87/16 </a:t>
            </a:r>
            <a:r>
              <a:rPr lang="en-GB" dirty="0"/>
              <a:t>P)</a:t>
            </a:r>
            <a:endParaRPr lang="en-GB" dirty="0" smtClean="0"/>
          </a:p>
          <a:p>
            <a:pPr lvl="1"/>
            <a:r>
              <a:rPr lang="en-GB" dirty="0"/>
              <a:t>w</a:t>
            </a:r>
            <a:r>
              <a:rPr lang="en-GB" dirty="0" smtClean="0"/>
              <a:t>hether this means that if the alleged infringer knew or must have known that the mark had a reputation when use was made of it, any attempt to establish due cause is bound to fail (with an exception only for comparative advertisement and similar cases (</a:t>
            </a:r>
            <a:r>
              <a:rPr lang="en-GB" dirty="0" err="1" smtClean="0"/>
              <a:t>adwords</a:t>
            </a:r>
            <a:r>
              <a:rPr lang="en-GB" dirty="0" smtClean="0"/>
              <a:t>)), or whether more (and if so, what?) is required</a:t>
            </a:r>
          </a:p>
          <a:p>
            <a:pPr lvl="1"/>
            <a:r>
              <a:rPr lang="en-GB" dirty="0" smtClean="0"/>
              <a:t>And: What all this means for parodies….</a:t>
            </a:r>
          </a:p>
          <a:p>
            <a:endParaRPr lang="en-GB" dirty="0"/>
          </a:p>
        </p:txBody>
      </p:sp>
    </p:spTree>
    <p:extLst>
      <p:ext uri="{BB962C8B-B14F-4D97-AF65-F5344CB8AC3E}">
        <p14:creationId xmlns:p14="http://schemas.microsoft.com/office/powerpoint/2010/main" val="26077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look at passing off:</a:t>
            </a:r>
            <a:br>
              <a:rPr lang="en-GB" dirty="0" smtClean="0"/>
            </a:br>
            <a:r>
              <a:rPr lang="en-GB" dirty="0" err="1" smtClean="0"/>
              <a:t>Moroccanoil</a:t>
            </a:r>
            <a:r>
              <a:rPr lang="en-GB" dirty="0" smtClean="0"/>
              <a:t> Israel Ltd v. ALDI Stores [2014] EWHC (IPEC) (and other decisions)</a:t>
            </a:r>
            <a:r>
              <a:rPr lang="en-GB" dirty="0"/>
              <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1696516" y="1800687"/>
            <a:ext cx="3295943" cy="4351338"/>
          </a:xfrm>
          <a:prstGeom prst="rect">
            <a:avLst/>
          </a:prstGeom>
        </p:spPr>
      </p:pic>
      <p:pic>
        <p:nvPicPr>
          <p:cNvPr id="6" name="Picture 5"/>
          <p:cNvPicPr>
            <a:picLocks noChangeAspect="1"/>
          </p:cNvPicPr>
          <p:nvPr/>
        </p:nvPicPr>
        <p:blipFill>
          <a:blip r:embed="rId3"/>
          <a:stretch>
            <a:fillRect/>
          </a:stretch>
        </p:blipFill>
        <p:spPr>
          <a:xfrm>
            <a:off x="6008802" y="2257685"/>
            <a:ext cx="4048125" cy="3057525"/>
          </a:xfrm>
          <a:prstGeom prst="rect">
            <a:avLst/>
          </a:prstGeom>
        </p:spPr>
      </p:pic>
    </p:spTree>
    <p:extLst>
      <p:ext uri="{BB962C8B-B14F-4D97-AF65-F5344CB8AC3E}">
        <p14:creationId xmlns:p14="http://schemas.microsoft.com/office/powerpoint/2010/main" val="3380864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8162"/>
          </a:xfrm>
        </p:spPr>
        <p:txBody>
          <a:bodyPr>
            <a:normAutofit fontScale="90000"/>
          </a:bodyPr>
          <a:lstStyle/>
          <a:p>
            <a:r>
              <a:rPr lang="en-GB" dirty="0" smtClean="0"/>
              <a:t>Intention to deceive v. intention to ‘live dangerously’</a:t>
            </a:r>
            <a:endParaRPr lang="en-GB" dirty="0"/>
          </a:p>
        </p:txBody>
      </p:sp>
      <p:sp>
        <p:nvSpPr>
          <p:cNvPr id="3" name="Content Placeholder 2"/>
          <p:cNvSpPr>
            <a:spLocks noGrp="1"/>
          </p:cNvSpPr>
          <p:nvPr>
            <p:ph idx="1"/>
          </p:nvPr>
        </p:nvSpPr>
        <p:spPr>
          <a:xfrm>
            <a:off x="838200" y="1363288"/>
            <a:ext cx="10515600" cy="4813675"/>
          </a:xfrm>
        </p:spPr>
        <p:txBody>
          <a:bodyPr>
            <a:normAutofit/>
          </a:bodyPr>
          <a:lstStyle/>
          <a:p>
            <a:r>
              <a:rPr lang="en-GB" dirty="0" smtClean="0"/>
              <a:t>In </a:t>
            </a:r>
            <a:r>
              <a:rPr lang="en-GB" dirty="0" err="1" smtClean="0"/>
              <a:t>Moroccanoil</a:t>
            </a:r>
            <a:r>
              <a:rPr lang="en-GB" dirty="0" smtClean="0"/>
              <a:t>, Judge </a:t>
            </a:r>
            <a:r>
              <a:rPr lang="en-GB" dirty="0" err="1" smtClean="0"/>
              <a:t>Hacon</a:t>
            </a:r>
            <a:r>
              <a:rPr lang="en-GB" dirty="0" smtClean="0"/>
              <a:t> (quoting inter alia </a:t>
            </a:r>
            <a:r>
              <a:rPr lang="en-GB" dirty="0" err="1" smtClean="0"/>
              <a:t>Kitchin</a:t>
            </a:r>
            <a:r>
              <a:rPr lang="en-GB" dirty="0" smtClean="0"/>
              <a:t> LJ in Specsavers v. ASDA) distinguishes between ‘an intent to take the benefit of the claimant's goodwill’ and ‘an intent to live dangerously’, considering that the first indicates infringement whereas the latter is  neutral. </a:t>
            </a:r>
          </a:p>
          <a:p>
            <a:r>
              <a:rPr lang="en-GB" dirty="0" smtClean="0"/>
              <a:t>Regarding the actual dispute the judge concluded</a:t>
            </a:r>
          </a:p>
          <a:p>
            <a:pPr marL="457200" lvl="1" indent="0">
              <a:buNone/>
            </a:pPr>
            <a:r>
              <a:rPr lang="en-GB" dirty="0" smtClean="0"/>
              <a:t>“I do not think there was anything unlawful in Aldi creating a product with get-up which brought the get-up of </a:t>
            </a:r>
            <a:r>
              <a:rPr lang="en-GB" dirty="0" err="1" smtClean="0"/>
              <a:t>Moroccanoil</a:t>
            </a:r>
            <a:r>
              <a:rPr lang="en-GB" dirty="0" smtClean="0"/>
              <a:t> to mind. I think Aldi intended to do so and succeeded, to the point that some of the public interested in hair oil thought that the similarities were cheeky and might infringe rights relating to design. That is not passing off. So living dangerously in that regard is not relevant.”</a:t>
            </a:r>
            <a:endParaRPr lang="en-GB" dirty="0"/>
          </a:p>
        </p:txBody>
      </p:sp>
    </p:spTree>
    <p:extLst>
      <p:ext uri="{BB962C8B-B14F-4D97-AF65-F5344CB8AC3E}">
        <p14:creationId xmlns:p14="http://schemas.microsoft.com/office/powerpoint/2010/main" val="2202339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69"/>
            <a:ext cx="10515600" cy="1449619"/>
          </a:xfrm>
        </p:spPr>
        <p:txBody>
          <a:bodyPr>
            <a:normAutofit/>
          </a:bodyPr>
          <a:lstStyle/>
          <a:p>
            <a:r>
              <a:rPr lang="en-GB" sz="4000" dirty="0" smtClean="0"/>
              <a:t>Arguments transferrable to ‘unfair advantage’ and ‘due cause’?</a:t>
            </a:r>
            <a:endParaRPr lang="en-GB" sz="4000" dirty="0"/>
          </a:p>
        </p:txBody>
      </p:sp>
      <p:sp>
        <p:nvSpPr>
          <p:cNvPr id="3" name="Content Placeholder 2"/>
          <p:cNvSpPr>
            <a:spLocks noGrp="1"/>
          </p:cNvSpPr>
          <p:nvPr>
            <p:ph idx="1"/>
          </p:nvPr>
        </p:nvSpPr>
        <p:spPr>
          <a:xfrm>
            <a:off x="838200" y="1936865"/>
            <a:ext cx="10515600" cy="4630190"/>
          </a:xfrm>
        </p:spPr>
        <p:txBody>
          <a:bodyPr>
            <a:normAutofit fontScale="92500" lnSpcReduction="10000"/>
          </a:bodyPr>
          <a:lstStyle/>
          <a:p>
            <a:r>
              <a:rPr lang="en-GB" dirty="0" smtClean="0"/>
              <a:t>In L’Oréal v. </a:t>
            </a:r>
            <a:r>
              <a:rPr lang="en-GB" dirty="0" err="1" smtClean="0"/>
              <a:t>Bellure</a:t>
            </a:r>
            <a:r>
              <a:rPr lang="en-GB" dirty="0" smtClean="0"/>
              <a:t>, the defendants had certainly chosen to ‘live dangerously’, but clearly had no intent to deceive. </a:t>
            </a:r>
          </a:p>
          <a:p>
            <a:r>
              <a:rPr lang="en-GB" dirty="0" smtClean="0"/>
              <a:t>As said before, the CJEU nevertheless concluded that the attempt to ride on the coat-tails of the precious marks was sufficient to find for infringement (possibly under the influence of the Comparative Advertising Directive; see above).</a:t>
            </a:r>
          </a:p>
          <a:p>
            <a:r>
              <a:rPr lang="en-GB" dirty="0" err="1" smtClean="0"/>
              <a:t>Leidseplein</a:t>
            </a:r>
            <a:r>
              <a:rPr lang="en-GB" dirty="0" smtClean="0"/>
              <a:t> did not send a sufficiently clear message to change the situation</a:t>
            </a:r>
          </a:p>
          <a:p>
            <a:r>
              <a:rPr lang="en-GB" dirty="0" smtClean="0"/>
              <a:t>And, in contrast to passing off, extended protection does not require misrepresentation, so the distinction may be inapplicable anyhow… </a:t>
            </a:r>
          </a:p>
          <a:p>
            <a:pPr lvl="1"/>
            <a:r>
              <a:rPr lang="en-GB" dirty="0" smtClean="0"/>
              <a:t>But does that render the provision inherently imbalanced? (maybe, unless ‘due cause’ is interpreted broadly)</a:t>
            </a:r>
          </a:p>
          <a:p>
            <a:endParaRPr lang="en-GB" dirty="0"/>
          </a:p>
        </p:txBody>
      </p:sp>
    </p:spTree>
    <p:extLst>
      <p:ext uri="{BB962C8B-B14F-4D97-AF65-F5344CB8AC3E}">
        <p14:creationId xmlns:p14="http://schemas.microsoft.com/office/powerpoint/2010/main" val="25765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0839"/>
          </a:xfrm>
        </p:spPr>
        <p:txBody>
          <a:bodyPr>
            <a:normAutofit fontScale="90000"/>
          </a:bodyPr>
          <a:lstStyle/>
          <a:p>
            <a:r>
              <a:rPr lang="en-GB" dirty="0" smtClean="0"/>
              <a:t>Lastly, what about parodies?</a:t>
            </a:r>
            <a:br>
              <a:rPr lang="en-GB" dirty="0" smtClean="0"/>
            </a:br>
            <a:endParaRPr lang="en-GB" dirty="0"/>
          </a:p>
        </p:txBody>
      </p:sp>
      <p:sp>
        <p:nvSpPr>
          <p:cNvPr id="3" name="Content Placeholder 2"/>
          <p:cNvSpPr>
            <a:spLocks noGrp="1"/>
          </p:cNvSpPr>
          <p:nvPr>
            <p:ph idx="1"/>
          </p:nvPr>
        </p:nvSpPr>
        <p:spPr>
          <a:xfrm>
            <a:off x="838200" y="955964"/>
            <a:ext cx="10515600" cy="5220999"/>
          </a:xfrm>
        </p:spPr>
        <p:txBody>
          <a:bodyPr>
            <a:normAutofit fontScale="92500" lnSpcReduction="10000"/>
          </a:bodyPr>
          <a:lstStyle/>
          <a:p>
            <a:r>
              <a:rPr lang="en-GB" dirty="0" smtClean="0"/>
              <a:t>There seems to be very little case law in Europe regarding trade mark parodies</a:t>
            </a:r>
          </a:p>
          <a:p>
            <a:r>
              <a:rPr lang="en-GB" dirty="0" smtClean="0"/>
              <a:t>EP suggested inserting an express provision making use of marks in the context of parody and satire permissible (if compliant with ‘honest practices’). </a:t>
            </a:r>
          </a:p>
          <a:p>
            <a:r>
              <a:rPr lang="en-GB" dirty="0" smtClean="0"/>
              <a:t>The suggestions are reflected to some extent in Recital 21:</a:t>
            </a:r>
          </a:p>
          <a:p>
            <a:pPr marL="457200" lvl="1" indent="0">
              <a:buNone/>
            </a:pPr>
            <a:r>
              <a:rPr lang="en-GB" dirty="0" smtClean="0"/>
              <a:t>“Use of a trade mark by third parties for the purpose of artistic expression should be considered as being fair as long as it is at the same time in accordance with honest practices in industrial and commercial matters. Furthermore, this Regulation should be applied in a way that ensures full respect for fundamental rights and freedoms, and in particular the freedom of expression”</a:t>
            </a:r>
          </a:p>
          <a:p>
            <a:r>
              <a:rPr lang="en-GB" dirty="0" smtClean="0"/>
              <a:t>Most likely, parodies are only considered as permissible if intent to profit commercially (selling of postcards, T-shirts etc.) is (non-existent or) offset by the seriousness of the policy goals underlying the message </a:t>
            </a:r>
          </a:p>
          <a:p>
            <a:r>
              <a:rPr lang="en-GB" dirty="0" smtClean="0"/>
              <a:t>No place in Europe for simply making fun of famous marks?</a:t>
            </a:r>
            <a:endParaRPr lang="en-GB" dirty="0"/>
          </a:p>
        </p:txBody>
      </p:sp>
    </p:spTree>
    <p:extLst>
      <p:ext uri="{BB962C8B-B14F-4D97-AF65-F5344CB8AC3E}">
        <p14:creationId xmlns:p14="http://schemas.microsoft.com/office/powerpoint/2010/main" val="353633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German case: Thor Steinar v. </a:t>
            </a:r>
            <a:r>
              <a:rPr lang="en-GB" dirty="0" err="1" smtClean="0"/>
              <a:t>Storch</a:t>
            </a:r>
            <a:r>
              <a:rPr lang="en-GB" dirty="0" smtClean="0"/>
              <a:t> </a:t>
            </a:r>
            <a:r>
              <a:rPr lang="en-GB" dirty="0" err="1"/>
              <a:t>H</a:t>
            </a:r>
            <a:r>
              <a:rPr lang="en-GB" dirty="0" err="1" smtClean="0"/>
              <a:t>einar</a:t>
            </a:r>
            <a:r>
              <a:rPr lang="en-GB" dirty="0" smtClean="0"/>
              <a:t> - Parody permitted</a:t>
            </a:r>
            <a:endParaRPr lang="en-GB" dirty="0"/>
          </a:p>
        </p:txBody>
      </p:sp>
      <p:pic>
        <p:nvPicPr>
          <p:cNvPr id="4" name="Content Placeholder 3"/>
          <p:cNvPicPr>
            <a:picLocks noGrp="1" noChangeAspect="1"/>
          </p:cNvPicPr>
          <p:nvPr>
            <p:ph idx="1"/>
          </p:nvPr>
        </p:nvPicPr>
        <p:blipFill>
          <a:blip r:embed="rId2"/>
          <a:stretch>
            <a:fillRect/>
          </a:stretch>
        </p:blipFill>
        <p:spPr>
          <a:xfrm>
            <a:off x="5191125" y="2568633"/>
            <a:ext cx="4792460" cy="4073236"/>
          </a:xfrm>
          <a:prstGeom prst="rect">
            <a:avLst/>
          </a:prstGeom>
        </p:spPr>
      </p:pic>
      <p:pic>
        <p:nvPicPr>
          <p:cNvPr id="5" name="Picture 4"/>
          <p:cNvPicPr>
            <a:picLocks noChangeAspect="1"/>
          </p:cNvPicPr>
          <p:nvPr/>
        </p:nvPicPr>
        <p:blipFill>
          <a:blip r:embed="rId3"/>
          <a:stretch>
            <a:fillRect/>
          </a:stretch>
        </p:blipFill>
        <p:spPr>
          <a:xfrm>
            <a:off x="681644" y="3084023"/>
            <a:ext cx="2899929" cy="3258588"/>
          </a:xfrm>
          <a:prstGeom prst="rect">
            <a:avLst/>
          </a:prstGeom>
        </p:spPr>
      </p:pic>
    </p:spTree>
    <p:extLst>
      <p:ext uri="{BB962C8B-B14F-4D97-AF65-F5344CB8AC3E}">
        <p14:creationId xmlns:p14="http://schemas.microsoft.com/office/powerpoint/2010/main" val="3644010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example from Design Law: </a:t>
            </a:r>
            <a:r>
              <a:rPr lang="en-GB" dirty="0" err="1" smtClean="0"/>
              <a:t>Nadja</a:t>
            </a:r>
            <a:r>
              <a:rPr lang="en-GB" dirty="0" smtClean="0"/>
              <a:t> </a:t>
            </a:r>
            <a:r>
              <a:rPr lang="en-GB" dirty="0" err="1" smtClean="0"/>
              <a:t>Plesner’s</a:t>
            </a:r>
            <a:r>
              <a:rPr lang="en-GB" dirty="0" smtClean="0"/>
              <a:t> ‘Darfur’ tableau </a:t>
            </a:r>
            <a:r>
              <a:rPr lang="en-GB" dirty="0"/>
              <a:t>(</a:t>
            </a:r>
            <a:r>
              <a:rPr lang="en-GB" dirty="0" smtClean="0"/>
              <a:t>with detail)</a:t>
            </a:r>
            <a:endParaRPr lang="en-GB" dirty="0"/>
          </a:p>
        </p:txBody>
      </p:sp>
      <p:pic>
        <p:nvPicPr>
          <p:cNvPr id="4" name="Content Placeholder 3"/>
          <p:cNvPicPr>
            <a:picLocks noGrp="1" noChangeAspect="1"/>
          </p:cNvPicPr>
          <p:nvPr>
            <p:ph idx="1"/>
          </p:nvPr>
        </p:nvPicPr>
        <p:blipFill>
          <a:blip r:embed="rId2"/>
          <a:stretch>
            <a:fillRect/>
          </a:stretch>
        </p:blipFill>
        <p:spPr>
          <a:xfrm>
            <a:off x="182880" y="2460567"/>
            <a:ext cx="5105746" cy="2397457"/>
          </a:xfrm>
          <a:prstGeom prst="rect">
            <a:avLst/>
          </a:prstGeom>
        </p:spPr>
      </p:pic>
      <p:pic>
        <p:nvPicPr>
          <p:cNvPr id="5" name="Picture 4"/>
          <p:cNvPicPr>
            <a:picLocks noChangeAspect="1"/>
          </p:cNvPicPr>
          <p:nvPr/>
        </p:nvPicPr>
        <p:blipFill>
          <a:blip r:embed="rId3"/>
          <a:stretch>
            <a:fillRect/>
          </a:stretch>
        </p:blipFill>
        <p:spPr>
          <a:xfrm>
            <a:off x="6096000" y="1765156"/>
            <a:ext cx="3399471" cy="4573886"/>
          </a:xfrm>
          <a:prstGeom prst="rect">
            <a:avLst/>
          </a:prstGeom>
        </p:spPr>
      </p:pic>
    </p:spTree>
    <p:extLst>
      <p:ext uri="{BB962C8B-B14F-4D97-AF65-F5344CB8AC3E}">
        <p14:creationId xmlns:p14="http://schemas.microsoft.com/office/powerpoint/2010/main" val="1065499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would judges in Europe look upon this?</a:t>
            </a:r>
            <a:endParaRPr lang="en-GB" dirty="0"/>
          </a:p>
        </p:txBody>
      </p:sp>
      <p:pic>
        <p:nvPicPr>
          <p:cNvPr id="4" name="Content Placeholder 3"/>
          <p:cNvPicPr>
            <a:picLocks noGrp="1" noChangeAspect="1"/>
          </p:cNvPicPr>
          <p:nvPr>
            <p:ph idx="1"/>
          </p:nvPr>
        </p:nvPicPr>
        <p:blipFill>
          <a:blip r:embed="rId2"/>
          <a:stretch>
            <a:fillRect/>
          </a:stretch>
        </p:blipFill>
        <p:spPr>
          <a:xfrm>
            <a:off x="1228725" y="2086697"/>
            <a:ext cx="3333750" cy="3333750"/>
          </a:xfrm>
          <a:prstGeom prst="rect">
            <a:avLst/>
          </a:prstGeom>
        </p:spPr>
      </p:pic>
      <p:pic>
        <p:nvPicPr>
          <p:cNvPr id="5" name="Picture 4"/>
          <p:cNvPicPr>
            <a:picLocks noChangeAspect="1"/>
          </p:cNvPicPr>
          <p:nvPr/>
        </p:nvPicPr>
        <p:blipFill>
          <a:blip r:embed="rId3"/>
          <a:stretch>
            <a:fillRect/>
          </a:stretch>
        </p:blipFill>
        <p:spPr>
          <a:xfrm>
            <a:off x="4896197" y="2518757"/>
            <a:ext cx="3042458" cy="3848792"/>
          </a:xfrm>
          <a:prstGeom prst="rect">
            <a:avLst/>
          </a:prstGeom>
        </p:spPr>
      </p:pic>
    </p:spTree>
    <p:extLst>
      <p:ext uri="{BB962C8B-B14F-4D97-AF65-F5344CB8AC3E}">
        <p14:creationId xmlns:p14="http://schemas.microsoft.com/office/powerpoint/2010/main" val="1187160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r>
              <a:rPr lang="en-GB" sz="3200" dirty="0" smtClean="0"/>
              <a:t>Thank you for your attention!</a:t>
            </a:r>
          </a:p>
          <a:p>
            <a:pPr marL="0" indent="0" algn="ctr">
              <a:buNone/>
            </a:pPr>
            <a:r>
              <a:rPr lang="en-GB" sz="3200" dirty="0" smtClean="0"/>
              <a:t>annette.kur@ip.mpg.de</a:t>
            </a:r>
            <a:endParaRPr lang="en-GB" sz="3200" dirty="0"/>
          </a:p>
        </p:txBody>
      </p:sp>
    </p:spTree>
    <p:extLst>
      <p:ext uri="{BB962C8B-B14F-4D97-AF65-F5344CB8AC3E}">
        <p14:creationId xmlns:p14="http://schemas.microsoft.com/office/powerpoint/2010/main" val="161260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Objective and subjective elements in trade mark conflicts: overview</a:t>
            </a:r>
            <a:endParaRPr lang="en-GB" sz="3600" dirty="0"/>
          </a:p>
        </p:txBody>
      </p:sp>
      <p:sp>
        <p:nvSpPr>
          <p:cNvPr id="3" name="Content Placeholder 2"/>
          <p:cNvSpPr>
            <a:spLocks noGrp="1"/>
          </p:cNvSpPr>
          <p:nvPr>
            <p:ph idx="1"/>
          </p:nvPr>
        </p:nvSpPr>
        <p:spPr/>
        <p:txBody>
          <a:bodyPr>
            <a:normAutofit/>
          </a:bodyPr>
          <a:lstStyle/>
          <a:p>
            <a:r>
              <a:rPr lang="en-GB" sz="2400" dirty="0" smtClean="0"/>
              <a:t>In general, subjective elements (</a:t>
            </a:r>
            <a:r>
              <a:rPr lang="en-GB" sz="2400" i="1" dirty="0" err="1" smtClean="0"/>
              <a:t>mens</a:t>
            </a:r>
            <a:r>
              <a:rPr lang="en-GB" sz="2400" i="1" dirty="0" smtClean="0"/>
              <a:t> rea</a:t>
            </a:r>
            <a:r>
              <a:rPr lang="en-GB" sz="2400" dirty="0" smtClean="0"/>
              <a:t>) does not play a role in ‘ordinary’ trade mark infringement cases – i.e. cases dealing with likelihood of confusion</a:t>
            </a:r>
          </a:p>
          <a:p>
            <a:pPr lvl="1"/>
            <a:r>
              <a:rPr lang="en-GB" dirty="0" smtClean="0"/>
              <a:t>That scheme</a:t>
            </a:r>
            <a:r>
              <a:rPr lang="en-GB" dirty="0"/>
              <a:t> </a:t>
            </a:r>
            <a:r>
              <a:rPr lang="en-GB" dirty="0" smtClean="0"/>
              <a:t>is qualified </a:t>
            </a:r>
          </a:p>
          <a:p>
            <a:pPr lvl="2"/>
            <a:r>
              <a:rPr lang="en-GB" dirty="0"/>
              <a:t>w</a:t>
            </a:r>
            <a:r>
              <a:rPr lang="en-GB" dirty="0" smtClean="0"/>
              <a:t>hen limitations (Art. 14 TMD/EUTM) are invoked</a:t>
            </a:r>
          </a:p>
          <a:p>
            <a:pPr lvl="3"/>
            <a:r>
              <a:rPr lang="en-GB" dirty="0" smtClean="0"/>
              <a:t>Gerri/Kerry Spring; Anheuser Busch/</a:t>
            </a:r>
            <a:r>
              <a:rPr lang="en-GB" dirty="0" err="1" smtClean="0"/>
              <a:t>Budejovicky</a:t>
            </a:r>
            <a:r>
              <a:rPr lang="en-GB" dirty="0" smtClean="0"/>
              <a:t> Budvar</a:t>
            </a:r>
          </a:p>
          <a:p>
            <a:pPr lvl="2"/>
            <a:r>
              <a:rPr lang="en-GB" dirty="0"/>
              <a:t>i</a:t>
            </a:r>
            <a:r>
              <a:rPr lang="en-GB" dirty="0" smtClean="0"/>
              <a:t>n case of certain uses on the Internet</a:t>
            </a:r>
          </a:p>
          <a:p>
            <a:pPr lvl="3"/>
            <a:r>
              <a:rPr lang="en-GB" dirty="0" smtClean="0"/>
              <a:t>WIPO Recommendations; UDRP</a:t>
            </a:r>
          </a:p>
          <a:p>
            <a:r>
              <a:rPr lang="en-GB" sz="2400" dirty="0" smtClean="0"/>
              <a:t>Posited: </a:t>
            </a:r>
            <a:r>
              <a:rPr lang="en-GB" sz="2400" dirty="0" err="1" smtClean="0"/>
              <a:t>Mens</a:t>
            </a:r>
            <a:r>
              <a:rPr lang="en-GB" sz="2400" dirty="0" smtClean="0"/>
              <a:t> rea becomes relevant in those cases because – just as with extended protection of marks having a reputation (and passing off) – the realm of (pure) trade mark law is left for the broader domain of ‘unfair competition’</a:t>
            </a:r>
          </a:p>
          <a:p>
            <a:endParaRPr lang="en-GB" dirty="0" smtClean="0"/>
          </a:p>
          <a:p>
            <a:endParaRPr lang="en-GB" dirty="0"/>
          </a:p>
        </p:txBody>
      </p:sp>
    </p:spTree>
    <p:extLst>
      <p:ext uri="{BB962C8B-B14F-4D97-AF65-F5344CB8AC3E}">
        <p14:creationId xmlns:p14="http://schemas.microsoft.com/office/powerpoint/2010/main" val="402242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Protection of marks having a reputation – </a:t>
            </a:r>
            <a:br>
              <a:rPr lang="en-GB" sz="4000" dirty="0" smtClean="0"/>
            </a:br>
            <a:r>
              <a:rPr lang="en-GB" sz="4000" dirty="0" smtClean="0"/>
              <a:t>types of injuries</a:t>
            </a:r>
            <a:endParaRPr lang="en-GB" sz="4000" dirty="0"/>
          </a:p>
        </p:txBody>
      </p:sp>
      <p:sp>
        <p:nvSpPr>
          <p:cNvPr id="3" name="Content Placeholder 2"/>
          <p:cNvSpPr>
            <a:spLocks noGrp="1"/>
          </p:cNvSpPr>
          <p:nvPr>
            <p:ph idx="1"/>
          </p:nvPr>
        </p:nvSpPr>
        <p:spPr/>
        <p:txBody>
          <a:bodyPr/>
          <a:lstStyle/>
          <a:p>
            <a:r>
              <a:rPr lang="en-GB" sz="2400" dirty="0" smtClean="0"/>
              <a:t>It is established CJEU case law that Article 9(2)(c) EUTMR (formerly: Article 9(1)(c) CTMR) and Article 10(2)(c) TMD (formerly: Article 5(2) TMD) comprise three types of injury, namely</a:t>
            </a:r>
          </a:p>
          <a:p>
            <a:pPr lvl="1"/>
            <a:r>
              <a:rPr lang="en-GB" dirty="0" smtClean="0"/>
              <a:t>first, detriment to the distinctive character of the trade mark (‘blurring’), </a:t>
            </a:r>
          </a:p>
          <a:p>
            <a:pPr lvl="1"/>
            <a:r>
              <a:rPr lang="en-GB" dirty="0" smtClean="0"/>
              <a:t>second, detriment to the repute of that mark (‘</a:t>
            </a:r>
            <a:r>
              <a:rPr lang="en-GB" dirty="0" err="1" smtClean="0"/>
              <a:t>tarnishment</a:t>
            </a:r>
            <a:r>
              <a:rPr lang="en-GB" dirty="0" smtClean="0"/>
              <a:t>’) and, </a:t>
            </a:r>
          </a:p>
          <a:p>
            <a:pPr lvl="1"/>
            <a:r>
              <a:rPr lang="en-GB" dirty="0" smtClean="0"/>
              <a:t>third, unfair advantage taken of the distinctive character or the repute of the mark,</a:t>
            </a:r>
          </a:p>
          <a:p>
            <a:pPr marL="457200" lvl="1" indent="0">
              <a:buNone/>
            </a:pPr>
            <a:r>
              <a:rPr lang="en-GB" dirty="0" smtClean="0"/>
              <a:t>just one of those types of injury sufficing for the rule set out in those provisions to apply. </a:t>
            </a:r>
            <a:endParaRPr lang="en-GB" dirty="0"/>
          </a:p>
        </p:txBody>
      </p:sp>
    </p:spTree>
    <p:extLst>
      <p:ext uri="{BB962C8B-B14F-4D97-AF65-F5344CB8AC3E}">
        <p14:creationId xmlns:p14="http://schemas.microsoft.com/office/powerpoint/2010/main" val="165852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9602"/>
          </a:xfrm>
        </p:spPr>
        <p:txBody>
          <a:bodyPr>
            <a:normAutofit/>
          </a:bodyPr>
          <a:lstStyle/>
          <a:p>
            <a:r>
              <a:rPr lang="en-GB" sz="3600" dirty="0" smtClean="0"/>
              <a:t>Commonalities and differences between the individual types of injuries, I</a:t>
            </a:r>
            <a:endParaRPr lang="en-GB" sz="3600" dirty="0"/>
          </a:p>
        </p:txBody>
      </p:sp>
      <p:sp>
        <p:nvSpPr>
          <p:cNvPr id="3" name="Content Placeholder 2"/>
          <p:cNvSpPr>
            <a:spLocks noGrp="1"/>
          </p:cNvSpPr>
          <p:nvPr>
            <p:ph idx="1"/>
          </p:nvPr>
        </p:nvSpPr>
        <p:spPr>
          <a:xfrm>
            <a:off x="838200" y="1454728"/>
            <a:ext cx="10515600" cy="4722235"/>
          </a:xfrm>
        </p:spPr>
        <p:txBody>
          <a:bodyPr>
            <a:normAutofit/>
          </a:bodyPr>
          <a:lstStyle/>
          <a:p>
            <a:r>
              <a:rPr lang="en-GB" dirty="0" smtClean="0"/>
              <a:t>For all three types of injuries alike, a finding of infringement requires the existence of a ‘link’, i.e. that the mark is called to mind by the sign used by the competitor</a:t>
            </a:r>
          </a:p>
          <a:p>
            <a:pPr lvl="1"/>
            <a:r>
              <a:rPr lang="en-GB" dirty="0" smtClean="0"/>
              <a:t>The following – objective! - factors are considered for that purpose:</a:t>
            </a:r>
          </a:p>
          <a:p>
            <a:pPr lvl="2"/>
            <a:r>
              <a:rPr lang="en-GB" sz="2400" dirty="0" smtClean="0"/>
              <a:t>the degree of similarity between the conflicting marks; </a:t>
            </a:r>
          </a:p>
          <a:p>
            <a:pPr lvl="2"/>
            <a:r>
              <a:rPr lang="en-GB" sz="2400" dirty="0" smtClean="0"/>
              <a:t>the nature of the goods or services for which the conflicting marks were registered, including the degree of closeness or dissimilarity between those goods or services, and the relevant section of the public; </a:t>
            </a:r>
          </a:p>
          <a:p>
            <a:pPr lvl="2"/>
            <a:r>
              <a:rPr lang="en-GB" sz="2400" dirty="0" smtClean="0"/>
              <a:t>the strength of the earlier mark’s reputation; </a:t>
            </a:r>
          </a:p>
          <a:p>
            <a:pPr lvl="2"/>
            <a:r>
              <a:rPr lang="en-GB" sz="2400" dirty="0" smtClean="0"/>
              <a:t>the degree of the earlier mark’s distinctive character, whether inherent or acquired through use; </a:t>
            </a:r>
          </a:p>
          <a:p>
            <a:pPr lvl="2"/>
            <a:r>
              <a:rPr lang="en-GB" sz="2400" dirty="0" smtClean="0"/>
              <a:t>the existence of a likelihood of confusion on the part of the public.</a:t>
            </a:r>
          </a:p>
        </p:txBody>
      </p:sp>
    </p:spTree>
    <p:extLst>
      <p:ext uri="{BB962C8B-B14F-4D97-AF65-F5344CB8AC3E}">
        <p14:creationId xmlns:p14="http://schemas.microsoft.com/office/powerpoint/2010/main" val="329035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Commonalities and differences between the individual types of injuries, II</a:t>
            </a:r>
            <a:endParaRPr lang="en-GB" dirty="0"/>
          </a:p>
        </p:txBody>
      </p:sp>
      <p:sp>
        <p:nvSpPr>
          <p:cNvPr id="3" name="Content Placeholder 2"/>
          <p:cNvSpPr>
            <a:spLocks noGrp="1"/>
          </p:cNvSpPr>
          <p:nvPr>
            <p:ph idx="1"/>
          </p:nvPr>
        </p:nvSpPr>
        <p:spPr/>
        <p:txBody>
          <a:bodyPr/>
          <a:lstStyle/>
          <a:p>
            <a:r>
              <a:rPr lang="en-GB" dirty="0" smtClean="0"/>
              <a:t>In case of blurring and </a:t>
            </a:r>
            <a:r>
              <a:rPr lang="en-GB" dirty="0" err="1" smtClean="0"/>
              <a:t>tarnishment</a:t>
            </a:r>
            <a:r>
              <a:rPr lang="en-GB" dirty="0" smtClean="0"/>
              <a:t>, it must be shown in addition to the existence of a link, </a:t>
            </a:r>
          </a:p>
          <a:p>
            <a:pPr lvl="1"/>
            <a:r>
              <a:rPr lang="en-GB" dirty="0" smtClean="0"/>
              <a:t>“that the use of the later mark is or would be detrimental to the distinctive character of the earlier mark requires evidence of a change in the economic behaviour of the average consumer of the goods or services for which the earlier mark was registered consequent on the use of the later mark, or a serious likelihood that such a change will occur in the future” </a:t>
            </a:r>
            <a:r>
              <a:rPr lang="en-GB" sz="1800" dirty="0" smtClean="0"/>
              <a:t>(CJEU, Intel, para 81)</a:t>
            </a:r>
          </a:p>
          <a:p>
            <a:r>
              <a:rPr lang="en-GB" dirty="0" smtClean="0"/>
              <a:t>The concept of ‘change in the economic behaviour of the average consumer’ lays down an </a:t>
            </a:r>
            <a:r>
              <a:rPr lang="en-GB" i="1" dirty="0" smtClean="0"/>
              <a:t>objective condition </a:t>
            </a:r>
            <a:r>
              <a:rPr lang="en-GB" sz="1800" dirty="0" smtClean="0"/>
              <a:t>(CJEU, Environmental manufacturing (‘Wolf’), para 37)</a:t>
            </a:r>
            <a:r>
              <a:rPr lang="en-GB" i="1" dirty="0" smtClean="0"/>
              <a:t>.</a:t>
            </a:r>
          </a:p>
          <a:p>
            <a:endParaRPr lang="en-GB" dirty="0"/>
          </a:p>
        </p:txBody>
      </p:sp>
    </p:spTree>
    <p:extLst>
      <p:ext uri="{BB962C8B-B14F-4D97-AF65-F5344CB8AC3E}">
        <p14:creationId xmlns:p14="http://schemas.microsoft.com/office/powerpoint/2010/main" val="3534694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Commonalities and differences between the individual types of injuries, III</a:t>
            </a:r>
            <a:endParaRPr lang="en-GB" dirty="0"/>
          </a:p>
        </p:txBody>
      </p:sp>
      <p:sp>
        <p:nvSpPr>
          <p:cNvPr id="3" name="Content Placeholder 2"/>
          <p:cNvSpPr>
            <a:spLocks noGrp="1"/>
          </p:cNvSpPr>
          <p:nvPr>
            <p:ph idx="1"/>
          </p:nvPr>
        </p:nvSpPr>
        <p:spPr/>
        <p:txBody>
          <a:bodyPr>
            <a:normAutofit lnSpcReduction="10000"/>
          </a:bodyPr>
          <a:lstStyle/>
          <a:p>
            <a:r>
              <a:rPr lang="en-GB" dirty="0" smtClean="0"/>
              <a:t>In case of taking advantage, the additional requirement appears to be a </a:t>
            </a:r>
            <a:r>
              <a:rPr lang="en-GB" i="1" dirty="0" smtClean="0"/>
              <a:t>subjective</a:t>
            </a:r>
            <a:r>
              <a:rPr lang="en-GB" dirty="0" smtClean="0"/>
              <a:t> one, namely that </a:t>
            </a:r>
          </a:p>
          <a:p>
            <a:pPr marL="457200" lvl="1" indent="0">
              <a:buNone/>
            </a:pPr>
            <a:r>
              <a:rPr lang="en-GB" dirty="0" smtClean="0"/>
              <a:t>“a third party </a:t>
            </a:r>
            <a:r>
              <a:rPr lang="en-GB" i="1" dirty="0" smtClean="0"/>
              <a:t>attempts</a:t>
            </a:r>
            <a:r>
              <a:rPr lang="en-GB" dirty="0" smtClean="0"/>
              <a:t>, through the use of a sign similar to a mark with a reputation, </a:t>
            </a:r>
            <a:r>
              <a:rPr lang="en-GB" i="1" dirty="0" smtClean="0"/>
              <a:t>to ride on the coat-tails </a:t>
            </a:r>
            <a:r>
              <a:rPr lang="en-GB" dirty="0" smtClean="0"/>
              <a:t>of that mark in order to benefit from its power of attraction, its reputation and its prestige, </a:t>
            </a:r>
            <a:r>
              <a:rPr lang="en-GB" i="1" dirty="0" smtClean="0"/>
              <a:t>and to exploit</a:t>
            </a:r>
            <a:r>
              <a:rPr lang="en-GB" dirty="0" smtClean="0"/>
              <a:t>, without paying any financial compensation and without being required to make efforts of his own in that regard, </a:t>
            </a:r>
            <a:r>
              <a:rPr lang="en-GB" i="1" dirty="0" smtClean="0"/>
              <a:t>the marketing effort expended by the proprietor of that mark</a:t>
            </a:r>
            <a:r>
              <a:rPr lang="en-GB" dirty="0" smtClean="0"/>
              <a:t> in order to create and maintain the image of that mark, the advantage resulting from such use must be considered to be an advantage that has been unfairly taken of the distinctive character or the repute of that mark” </a:t>
            </a:r>
            <a:r>
              <a:rPr lang="en-GB" sz="1400" dirty="0" smtClean="0"/>
              <a:t>(CJEU, L’Oréal/</a:t>
            </a:r>
            <a:r>
              <a:rPr lang="en-GB" sz="1400" dirty="0" err="1" smtClean="0"/>
              <a:t>Bellure</a:t>
            </a:r>
            <a:r>
              <a:rPr lang="en-GB" sz="1400" dirty="0" smtClean="0"/>
              <a:t>, para 49; emphasis added)</a:t>
            </a:r>
          </a:p>
          <a:p>
            <a:pPr marL="0" indent="0">
              <a:buNone/>
            </a:pPr>
            <a:r>
              <a:rPr lang="en-GB" dirty="0" smtClean="0"/>
              <a:t>Thus, intent is a necessary – and also sufficient? – requirement for finding infringement</a:t>
            </a:r>
          </a:p>
        </p:txBody>
      </p:sp>
    </p:spTree>
    <p:extLst>
      <p:ext uri="{BB962C8B-B14F-4D97-AF65-F5344CB8AC3E}">
        <p14:creationId xmlns:p14="http://schemas.microsoft.com/office/powerpoint/2010/main" val="123759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47544"/>
          </a:xfrm>
        </p:spPr>
        <p:txBody>
          <a:bodyPr>
            <a:normAutofit fontScale="90000"/>
          </a:bodyPr>
          <a:lstStyle/>
          <a:p>
            <a:r>
              <a:rPr lang="en-GB" dirty="0" smtClean="0"/>
              <a:t>…and what about ‘due cause’?</a:t>
            </a:r>
            <a:br>
              <a:rPr lang="en-GB" dirty="0" smtClean="0"/>
            </a:br>
            <a:endParaRPr lang="en-GB" dirty="0"/>
          </a:p>
        </p:txBody>
      </p:sp>
      <p:sp>
        <p:nvSpPr>
          <p:cNvPr id="3" name="Content Placeholder 2"/>
          <p:cNvSpPr>
            <a:spLocks noGrp="1"/>
          </p:cNvSpPr>
          <p:nvPr>
            <p:ph idx="1"/>
          </p:nvPr>
        </p:nvSpPr>
        <p:spPr>
          <a:xfrm>
            <a:off x="838200" y="1379913"/>
            <a:ext cx="10515600" cy="4797050"/>
          </a:xfrm>
        </p:spPr>
        <p:txBody>
          <a:bodyPr/>
          <a:lstStyle/>
          <a:p>
            <a:r>
              <a:rPr lang="en-GB" dirty="0" smtClean="0"/>
              <a:t>In L’Oréal the CJEU did not bother about examining possible justifications for the alleged infringers’ actions</a:t>
            </a:r>
          </a:p>
          <a:p>
            <a:pPr lvl="1"/>
            <a:r>
              <a:rPr lang="en-GB" dirty="0"/>
              <a:t>t</a:t>
            </a:r>
            <a:r>
              <a:rPr lang="en-GB" dirty="0" smtClean="0"/>
              <a:t>hey obviously considered themselves bound by Article 4 lit. g (then: Article 3a(1)(h)) of the Comparative </a:t>
            </a:r>
            <a:r>
              <a:rPr lang="en-GB" dirty="0"/>
              <a:t>A</a:t>
            </a:r>
            <a:r>
              <a:rPr lang="en-GB" dirty="0" smtClean="0"/>
              <a:t>dvertising Directive</a:t>
            </a:r>
          </a:p>
          <a:p>
            <a:r>
              <a:rPr lang="en-GB" dirty="0" smtClean="0"/>
              <a:t>More emphasis was placed on ‘due cause’ in </a:t>
            </a:r>
            <a:r>
              <a:rPr lang="en-GB" dirty="0" err="1" smtClean="0"/>
              <a:t>Interflora</a:t>
            </a:r>
            <a:r>
              <a:rPr lang="en-GB" dirty="0" smtClean="0"/>
              <a:t> and, in particular, </a:t>
            </a:r>
            <a:r>
              <a:rPr lang="en-GB" dirty="0" err="1" smtClean="0"/>
              <a:t>Leidseplein</a:t>
            </a:r>
            <a:r>
              <a:rPr lang="en-GB" dirty="0" smtClean="0"/>
              <a:t> (Red Bull)</a:t>
            </a:r>
            <a:endParaRPr lang="en-GB" dirty="0"/>
          </a:p>
        </p:txBody>
      </p:sp>
    </p:spTree>
    <p:extLst>
      <p:ext uri="{BB962C8B-B14F-4D97-AF65-F5344CB8AC3E}">
        <p14:creationId xmlns:p14="http://schemas.microsoft.com/office/powerpoint/2010/main" val="363996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0590"/>
          </a:xfrm>
        </p:spPr>
        <p:txBody>
          <a:bodyPr>
            <a:normAutofit/>
          </a:bodyPr>
          <a:lstStyle/>
          <a:p>
            <a:r>
              <a:rPr lang="en-GB" sz="4000" dirty="0" smtClean="0"/>
              <a:t>C-65/12 - </a:t>
            </a:r>
            <a:r>
              <a:rPr lang="en-GB" sz="4000" dirty="0" err="1" smtClean="0"/>
              <a:t>Leidseplein</a:t>
            </a:r>
            <a:r>
              <a:rPr lang="en-GB" sz="4000" dirty="0" smtClean="0"/>
              <a:t> v. Red Bull, I</a:t>
            </a:r>
            <a:endParaRPr lang="en-GB" sz="4000" dirty="0"/>
          </a:p>
        </p:txBody>
      </p:sp>
      <p:sp>
        <p:nvSpPr>
          <p:cNvPr id="3" name="Content Placeholder 2"/>
          <p:cNvSpPr>
            <a:spLocks noGrp="1"/>
          </p:cNvSpPr>
          <p:nvPr>
            <p:ph idx="1"/>
          </p:nvPr>
        </p:nvSpPr>
        <p:spPr>
          <a:xfrm>
            <a:off x="838200" y="1113905"/>
            <a:ext cx="10515600" cy="5063058"/>
          </a:xfrm>
        </p:spPr>
        <p:txBody>
          <a:bodyPr>
            <a:normAutofit lnSpcReduction="10000"/>
          </a:bodyPr>
          <a:lstStyle/>
          <a:p>
            <a:r>
              <a:rPr lang="en-GB" sz="2000" dirty="0" smtClean="0"/>
              <a:t>Defendant had used the sign ‘The Bulldog’ as a trade name for hotel, restaurant and café services involving the sale of drinks, prior to 1983 when ‘Red Bull’ was registered for the plaintiff in the Netherlands. </a:t>
            </a:r>
          </a:p>
          <a:p>
            <a:pPr lvl="1"/>
            <a:r>
              <a:rPr lang="en-GB" sz="1800" dirty="0" smtClean="0"/>
              <a:t>Defendant registered ‘The Bulldog Energy drink’ as Benelux mark in 2000, when the defendant already enjoyed a reputation </a:t>
            </a:r>
          </a:p>
          <a:p>
            <a:pPr lvl="1"/>
            <a:r>
              <a:rPr lang="en-GB" sz="1800" dirty="0" smtClean="0"/>
              <a:t>The question was referred to the CJEU whether prior use of the sign ‘The Bulldog’ constituted ‘due cause’ for use of that sign for goods identical with those that the plaintiff’s mark had a reputation for.</a:t>
            </a:r>
          </a:p>
          <a:p>
            <a:r>
              <a:rPr lang="en-GB" sz="2000" dirty="0" smtClean="0"/>
              <a:t>The CJEU noted</a:t>
            </a:r>
            <a:r>
              <a:rPr lang="en-GB" sz="1600" dirty="0" smtClean="0"/>
              <a:t> </a:t>
            </a:r>
          </a:p>
          <a:p>
            <a:pPr lvl="1"/>
            <a:r>
              <a:rPr lang="en-GB" sz="1800" dirty="0" smtClean="0"/>
              <a:t>that the protection of a mark under (then Article 5(2) TMD) is extensive, but not unconditional, meaning that a balance must be struck between the interests involved (para 42);</a:t>
            </a:r>
          </a:p>
          <a:p>
            <a:pPr lvl="1"/>
            <a:r>
              <a:rPr lang="en-GB" sz="1800" dirty="0"/>
              <a:t>t</a:t>
            </a:r>
            <a:r>
              <a:rPr lang="en-GB" sz="1800" dirty="0" smtClean="0"/>
              <a:t>hat the onus to prove due cause lies on the party invoking it (para 44);</a:t>
            </a:r>
          </a:p>
          <a:p>
            <a:pPr lvl="1"/>
            <a:r>
              <a:rPr lang="en-GB" sz="1800" dirty="0"/>
              <a:t>t</a:t>
            </a:r>
            <a:r>
              <a:rPr lang="en-GB" sz="1800" dirty="0" smtClean="0"/>
              <a:t>hat concept of ‘due cause’ may not only include objectively overriding reasons but may also relate to the subjective interests of the alleged infringer (para 45); </a:t>
            </a:r>
          </a:p>
          <a:p>
            <a:pPr lvl="1"/>
            <a:r>
              <a:rPr lang="en-GB" sz="1800" dirty="0"/>
              <a:t>t</a:t>
            </a:r>
            <a:r>
              <a:rPr lang="en-GB" sz="1800" dirty="0" smtClean="0"/>
              <a:t>hat the deciding court had to </a:t>
            </a:r>
          </a:p>
          <a:p>
            <a:pPr lvl="2"/>
            <a:r>
              <a:rPr lang="en-GB" sz="1800" dirty="0" smtClean="0"/>
              <a:t>determine how the earlier sign is accepted by, and what its reputation is with, the relevant public (para 54): </a:t>
            </a:r>
          </a:p>
          <a:p>
            <a:pPr lvl="2"/>
            <a:r>
              <a:rPr lang="en-GB" sz="1800" dirty="0" smtClean="0"/>
              <a:t>examine the </a:t>
            </a:r>
            <a:r>
              <a:rPr lang="en-GB" sz="1800" i="1" dirty="0" smtClean="0"/>
              <a:t>intention</a:t>
            </a:r>
            <a:r>
              <a:rPr lang="en-GB" sz="1800" dirty="0" smtClean="0"/>
              <a:t> of the person using that sign, that is, whether the use is made in </a:t>
            </a:r>
            <a:r>
              <a:rPr lang="en-GB" sz="1800" i="1" dirty="0" smtClean="0"/>
              <a:t>good faith (para 55)</a:t>
            </a:r>
            <a:r>
              <a:rPr lang="en-GB" sz="1800" dirty="0" smtClean="0"/>
              <a:t>.</a:t>
            </a:r>
            <a:endParaRPr lang="en-GB" sz="1800" dirty="0"/>
          </a:p>
        </p:txBody>
      </p:sp>
    </p:spTree>
    <p:extLst>
      <p:ext uri="{BB962C8B-B14F-4D97-AF65-F5344CB8AC3E}">
        <p14:creationId xmlns:p14="http://schemas.microsoft.com/office/powerpoint/2010/main" val="55649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2401"/>
          </a:xfrm>
        </p:spPr>
        <p:txBody>
          <a:bodyPr>
            <a:normAutofit fontScale="90000"/>
          </a:bodyPr>
          <a:lstStyle/>
          <a:p>
            <a:r>
              <a:rPr lang="en-GB" sz="4000" dirty="0" smtClean="0"/>
              <a:t>C-65/12 - </a:t>
            </a:r>
            <a:r>
              <a:rPr lang="en-GB" sz="4000" dirty="0" err="1" smtClean="0"/>
              <a:t>Leidseplein</a:t>
            </a:r>
            <a:r>
              <a:rPr lang="en-GB" sz="4000" dirty="0" smtClean="0"/>
              <a:t> v. Red Bull, II</a:t>
            </a:r>
            <a:endParaRPr lang="en-GB" sz="4000" dirty="0"/>
          </a:p>
        </p:txBody>
      </p:sp>
      <p:sp>
        <p:nvSpPr>
          <p:cNvPr id="3" name="Content Placeholder 2"/>
          <p:cNvSpPr>
            <a:spLocks noGrp="1"/>
          </p:cNvSpPr>
          <p:nvPr>
            <p:ph idx="1"/>
          </p:nvPr>
        </p:nvSpPr>
        <p:spPr>
          <a:xfrm>
            <a:off x="838200" y="1097280"/>
            <a:ext cx="10515600" cy="5079683"/>
          </a:xfrm>
        </p:spPr>
        <p:txBody>
          <a:bodyPr>
            <a:normAutofit/>
          </a:bodyPr>
          <a:lstStyle/>
          <a:p>
            <a:r>
              <a:rPr lang="en-GB" dirty="0" smtClean="0"/>
              <a:t>More specifically, the CJEU pointed out that </a:t>
            </a:r>
          </a:p>
          <a:p>
            <a:pPr marL="457200" lvl="1" indent="0">
              <a:buNone/>
            </a:pPr>
            <a:r>
              <a:rPr lang="en-GB" dirty="0" smtClean="0"/>
              <a:t>“(56) For determining whether the use of the sign…was in good faith, it is necessary to take account of the degree of proximity between the goods and services for which that sign has been used and the product for which that mark was registered, as well as to have regard for </a:t>
            </a:r>
            <a:r>
              <a:rPr lang="en-GB" i="1" dirty="0" smtClean="0"/>
              <a:t>when</a:t>
            </a:r>
            <a:r>
              <a:rPr lang="en-GB" dirty="0" smtClean="0"/>
              <a:t> that sign was first used for a product identical to that for which that mark was registered, and when that mark acquired its reputation.</a:t>
            </a:r>
          </a:p>
          <a:p>
            <a:pPr marL="457200" lvl="1" indent="0">
              <a:buNone/>
            </a:pPr>
            <a:r>
              <a:rPr lang="en-GB" dirty="0" smtClean="0"/>
              <a:t>(57) First, where a sign has been used prior to the registration of a mark with a reputation in relation to services and goods which may be linked to the product for which that mark has been registered, the use of that sign in relation to that latter product </a:t>
            </a:r>
            <a:r>
              <a:rPr lang="en-GB" i="1" dirty="0" smtClean="0"/>
              <a:t>may appear to be a natural extension of the range of services and goods for which that sign already enjoys a certain reputation </a:t>
            </a:r>
            <a:r>
              <a:rPr lang="en-GB" dirty="0" smtClean="0"/>
              <a:t>with the relevant public.” </a:t>
            </a:r>
            <a:r>
              <a:rPr lang="en-GB" dirty="0"/>
              <a:t>(</a:t>
            </a:r>
            <a:r>
              <a:rPr lang="en-GB" dirty="0" smtClean="0"/>
              <a:t>emphasis added)</a:t>
            </a:r>
            <a:endParaRPr lang="en-GB" dirty="0"/>
          </a:p>
        </p:txBody>
      </p:sp>
    </p:spTree>
    <p:extLst>
      <p:ext uri="{BB962C8B-B14F-4D97-AF65-F5344CB8AC3E}">
        <p14:creationId xmlns:p14="http://schemas.microsoft.com/office/powerpoint/2010/main" val="3028471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CD2BC9A727BD41824CEBAA2425E587" ma:contentTypeVersion="5" ma:contentTypeDescription="Create a new document." ma:contentTypeScope="" ma:versionID="0bcbc81b0220a6d41e5ffd788b2c5101">
  <xsd:schema xmlns:xsd="http://www.w3.org/2001/XMLSchema" xmlns:xs="http://www.w3.org/2001/XMLSchema" xmlns:p="http://schemas.microsoft.com/office/2006/metadata/properties" xmlns:ns2="a46a402f-8785-424b-ac89-783bde2122e4" targetNamespace="http://schemas.microsoft.com/office/2006/metadata/properties" ma:root="true" ma:fieldsID="b9884fa6d871a2596245511625a248d9" ns2:_="">
    <xsd:import namespace="a46a402f-8785-424b-ac89-783bde2122e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a402f-8785-424b-ac89-783bde2122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CA22AF-B2C4-4C95-95C8-38128E89FC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6a402f-8785-424b-ac89-783bde2122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4E83F3-7829-49AA-9F6D-280200746EB6}">
  <ds:schemaRefs>
    <ds:schemaRef ds:uri="http://schemas.microsoft.com/sharepoint/v3/contenttype/forms"/>
  </ds:schemaRefs>
</ds:datastoreItem>
</file>

<file path=customXml/itemProps3.xml><?xml version="1.0" encoding="utf-8"?>
<ds:datastoreItem xmlns:ds="http://schemas.openxmlformats.org/officeDocument/2006/customXml" ds:itemID="{C868EAAA-2F54-4110-B151-2ED1733EC794}">
  <ds:schemaRefs>
    <ds:schemaRef ds:uri="http://purl.org/dc/dcmitype/"/>
    <ds:schemaRef ds:uri="a46a402f-8785-424b-ac89-783bde2122e4"/>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277</TotalTime>
  <Words>1788</Words>
  <Application>Microsoft Office PowerPoint</Application>
  <PresentationFormat>Widescreen</PresentationFormat>
  <Paragraphs>80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Mens rea  and trade mark law</vt:lpstr>
      <vt:lpstr>Objective and subjective elements in trade mark conflicts: overview</vt:lpstr>
      <vt:lpstr>Protection of marks having a reputation –  types of injuries</vt:lpstr>
      <vt:lpstr>Commonalities and differences between the individual types of injuries, I</vt:lpstr>
      <vt:lpstr>Commonalities and differences between the individual types of injuries, II</vt:lpstr>
      <vt:lpstr>Commonalities and differences between the individual types of injuries, III</vt:lpstr>
      <vt:lpstr>…and what about ‘due cause’? </vt:lpstr>
      <vt:lpstr>C-65/12 - Leidseplein v. Red Bull, I</vt:lpstr>
      <vt:lpstr>C-65/12 - Leidseplein v. Red Bull, II</vt:lpstr>
      <vt:lpstr>Comments and questions</vt:lpstr>
      <vt:lpstr>A look at passing off: Moroccanoil Israel Ltd v. ALDI Stores [2014] EWHC (IPEC) (and other decisions) </vt:lpstr>
      <vt:lpstr>Intention to deceive v. intention to ‘live dangerously’</vt:lpstr>
      <vt:lpstr>Arguments transferrable to ‘unfair advantage’ and ‘due cause’?</vt:lpstr>
      <vt:lpstr>Lastly, what about parodies? </vt:lpstr>
      <vt:lpstr>German case: Thor Steinar v. Storch Heinar - Parody permitted</vt:lpstr>
      <vt:lpstr>An example from Design Law: Nadja Plesner’s ‘Darfur’ tableau (with detail)</vt:lpstr>
      <vt:lpstr>How would judges in Europe look upon this?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Mens rea  and trade mark law</dc:title>
  <dc:creator>Annette Kur</dc:creator>
  <cp:lastModifiedBy>Felicity Eves</cp:lastModifiedBy>
  <cp:revision>31</cp:revision>
  <cp:lastPrinted>2019-03-08T13:56:41Z</cp:lastPrinted>
  <dcterms:created xsi:type="dcterms:W3CDTF">2019-02-28T11:12:22Z</dcterms:created>
  <dcterms:modified xsi:type="dcterms:W3CDTF">2019-03-08T13:57:52Z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0x0101000ACD2BC9A727BD41824CEBAA2425E587</vt:lpwstr>
  </property>
</Properties>
</file>