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335" r:id="rId12"/>
    <p:sldId id="562" r:id="rId13"/>
    <p:sldId id="336" r:id="rId14"/>
    <p:sldId id="561" r:id="rId15"/>
    <p:sldId id="337" r:id="rId16"/>
    <p:sldId id="341" r:id="rId17"/>
    <p:sldId id="564" r:id="rId18"/>
    <p:sldId id="264" r:id="rId19"/>
    <p:sldId id="565" r:id="rId20"/>
    <p:sldId id="267" r:id="rId21"/>
    <p:sldId id="330" r:id="rId22"/>
    <p:sldId id="563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/>
    <p:restoredTop sz="80746"/>
  </p:normalViewPr>
  <p:slideViewPr>
    <p:cSldViewPr snapToGrid="0" snapToObjects="1">
      <p:cViewPr varScale="1">
        <p:scale>
          <a:sx n="62" d="100"/>
          <a:sy n="62" d="100"/>
        </p:scale>
        <p:origin x="20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223BD-F9E2-904C-B73D-A17519EBCEE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F94E7-82B1-EE40-8DD4-411A94522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56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/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Previously, the Council text said: 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GB" altLang="ja-JP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Infringing goods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GB" altLang="ja-JP" dirty="0">
                <a:latin typeface="Times New Roman" panose="02020603050405020304" pitchFamily="18" charset="0"/>
                <a:ea typeface="+mn-ea"/>
              </a:rPr>
              <a:t> are 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GB" altLang="ja-JP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goods</a:t>
            </a:r>
            <a:r>
              <a:rPr lang="en-GB" altLang="ja-JP" dirty="0">
                <a:latin typeface="Times New Roman" panose="02020603050405020304" pitchFamily="18" charset="0"/>
                <a:ea typeface="+mn-ea"/>
              </a:rPr>
              <a:t> </a:t>
            </a:r>
            <a:r>
              <a:rPr lang="en-GB" altLang="ja-JP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whose design, </a:t>
            </a:r>
            <a:r>
              <a:rPr lang="en-GB" altLang="ja-JP" b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quality</a:t>
            </a:r>
            <a:r>
              <a:rPr lang="en-GB" altLang="ja-JP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, manufacturing process or marketing</a:t>
            </a:r>
            <a:r>
              <a:rPr lang="en-GB" altLang="ja-JP" dirty="0">
                <a:latin typeface="Times New Roman" panose="02020603050405020304" pitchFamily="18" charset="0"/>
                <a:ea typeface="+mn-ea"/>
              </a:rPr>
              <a:t> </a:t>
            </a:r>
            <a:r>
              <a:rPr lang="en-GB" altLang="ja-JP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</a:rPr>
              <a:t>significantly benefits from trade secrets</a:t>
            </a:r>
            <a:r>
              <a:rPr lang="en-GB" altLang="ja-JP" dirty="0">
                <a:latin typeface="Times New Roman" panose="02020603050405020304" pitchFamily="18" charset="0"/>
                <a:ea typeface="+mn-ea"/>
              </a:rPr>
              <a:t> unlawfully acquired, used or disclosed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GB" altLang="ja-JP" dirty="0">
                <a:latin typeface="Times New Roman" panose="02020603050405020304" pitchFamily="18" charset="0"/>
                <a:ea typeface="+mn-ea"/>
              </a:rPr>
              <a:t>.</a:t>
            </a:r>
            <a:endParaRPr lang="en-GB" altLang="fi-FI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685800" lvl="1" indent="-228600"/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NB Goods can be recalled from the market, altered, destroyed and delivered up</a:t>
            </a:r>
            <a:endParaRPr lang="en-GB" altLang="fi-FI" sz="12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685800" lvl="1" indent="-228600"/>
            <a:r>
              <a:rPr lang="en-GB" altLang="fi-FI" sz="24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Seems to require little </a:t>
            </a:r>
            <a:r>
              <a:rPr lang="en-GB" altLang="fi-FI" sz="24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factual connection between the goods produced and the use of the trade secret</a:t>
            </a:r>
          </a:p>
          <a:p>
            <a:pPr marL="685800" lvl="1" indent="-228600">
              <a:lnSpc>
                <a:spcPct val="90000"/>
              </a:lnSpc>
            </a:pPr>
            <a:r>
              <a:rPr lang="en-GB" altLang="fi-FI" sz="20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cf</a:t>
            </a:r>
            <a:r>
              <a:rPr lang="en-GB" altLang="fi-FI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patent law - products obtained </a:t>
            </a:r>
            <a:r>
              <a:rPr lang="en-GB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‘</a:t>
            </a:r>
            <a:r>
              <a:rPr lang="en-GB" altLang="fi-FI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directly</a:t>
            </a:r>
            <a:r>
              <a:rPr lang="en-GB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GB" altLang="fi-FI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from a patented process and the English </a:t>
            </a:r>
            <a:r>
              <a:rPr lang="en-GB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‘</a:t>
            </a:r>
            <a:r>
              <a:rPr lang="en-GB" altLang="fi-FI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matter of degree</a:t>
            </a:r>
            <a:r>
              <a:rPr lang="en-GB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GB" altLang="fi-FI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test in confidentiality</a:t>
            </a:r>
          </a:p>
          <a:p>
            <a:pPr>
              <a:lnSpc>
                <a:spcPct val="90000"/>
              </a:lnSpc>
            </a:pPr>
            <a:r>
              <a:rPr lang="en-GB" altLang="fi-FI" sz="24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This could mean focusing on the commercial benefits of using trade secrets rather than the causal connection between use of trade secrets and the resulting </a:t>
            </a:r>
            <a:r>
              <a:rPr lang="en-GB" altLang="fi-FI" sz="24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goods</a:t>
            </a:r>
            <a:r>
              <a:rPr lang="en-GB" altLang="fi-FI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Rec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17 In those cases </a:t>
            </a:r>
            <a:r>
              <a:rPr lang="en-GB" altLang="fi-FI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where trade secret is unlawfully used to design, manufacture or </a:t>
            </a:r>
            <a:r>
              <a:rPr lang="en-GB" altLang="fi-FI" b="1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market goods or components thereof, 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and </a:t>
            </a:r>
            <a:r>
              <a:rPr lang="en-GB" altLang="fi-FI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when trade secret has a significant impact on quality, value or price of the resulting good or on reducing the cost, facilitating or speeding up its manufacturing or marketing processes,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it is important to empower judicial authorities to order effective and appropriate measures with a view to ensure that those goods are not put on the market or are removed from it.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13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517232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CF to</a:t>
            </a:r>
            <a:r>
              <a:rPr lang="en-US" baseline="0" dirty="0"/>
              <a:t> the law of restitution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33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1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Vestergaard</a:t>
            </a:r>
            <a:r>
              <a:rPr lang="en-GB" dirty="0"/>
              <a:t>: No strict liability for secondary misappropriation (former employee) without knowledge (not aware at the time of acquisition that the product incorporated protected knowledge. </a:t>
            </a:r>
          </a:p>
          <a:p>
            <a:r>
              <a:rPr lang="en-GB" dirty="0"/>
              <a:t>- There was absolute duty of confidence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43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From </a:t>
            </a:r>
            <a:r>
              <a:rPr lang="en-GB" dirty="0" err="1"/>
              <a:t>Mens</a:t>
            </a:r>
            <a:r>
              <a:rPr lang="en-GB" dirty="0"/>
              <a:t> Rea to Actus Reus in Trade secrets misappropriation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18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390709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2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MPI Commentary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2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22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8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230428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F94E7-82B1-EE40-8DD4-411A94522C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40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10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108480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11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133048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Previously, the council text said: 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</a:t>
            </a:r>
            <a:r>
              <a:rPr lang="en-GB" altLang="fi-FI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conscious and deliberate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production, offering or placing on the market of infringing goods, or import, export or storage of infringing goods for those purposes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This was problematic because it wasn</a:t>
            </a:r>
            <a:r>
              <a:rPr lang="en-GB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 clear whether it referred to the act of making, selling or distributing OR knowledge that the goods are infringing. This seems to have been clarified in the adopted text. (</a:t>
            </a:r>
            <a:r>
              <a:rPr lang="en-GB" altLang="fi-FI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Aplin</a:t>
            </a:r>
            <a:r>
              <a:rPr lang="en-GB" altLang="fi-FI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EE2A0-ACB8-D248-A2A8-BEEE832C0782}" type="slidenum">
              <a:rPr lang="en-US" altLang="sv-FI" smtClean="0"/>
              <a:pPr>
                <a:defRPr/>
              </a:pPr>
              <a:t>12</a:t>
            </a:fld>
            <a:endParaRPr lang="en-US" altLang="sv-FI"/>
          </a:p>
        </p:txBody>
      </p:sp>
    </p:spTree>
    <p:extLst>
      <p:ext uri="{BB962C8B-B14F-4D97-AF65-F5344CB8AC3E}">
        <p14:creationId xmlns:p14="http://schemas.microsoft.com/office/powerpoint/2010/main" val="354146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tiff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9" descr="turun_yliopisto_rg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1910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uva 10" descr="eco_palkki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7818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uva 21" descr="TuKKK_sauva.eps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6324600"/>
            <a:ext cx="40322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iruutu 13"/>
          <p:cNvSpPr txBox="1"/>
          <p:nvPr/>
        </p:nvSpPr>
        <p:spPr>
          <a:xfrm>
            <a:off x="685800" y="6477000"/>
            <a:ext cx="36576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i-FI" sz="1000">
                <a:solidFill>
                  <a:srgbClr val="000000"/>
                </a:solidFill>
              </a:rPr>
              <a:t>Turun kauppakorkeakoulu </a:t>
            </a:r>
            <a:r>
              <a:rPr lang="fi-FI" sz="1000">
                <a:solidFill>
                  <a:srgbClr val="000000"/>
                </a:solidFill>
                <a:latin typeface="Wingdings" charset="2"/>
              </a:rPr>
              <a:t></a:t>
            </a:r>
            <a:r>
              <a:rPr lang="fi-FI" sz="1000">
                <a:solidFill>
                  <a:srgbClr val="000000"/>
                </a:solidFill>
              </a:rPr>
              <a:t> Turku School of Economics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67077"/>
            <a:ext cx="7772400" cy="89217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45002"/>
            <a:ext cx="6400800" cy="8842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5B89B4-63EC-0245-A148-99940948E4D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5805" y="285750"/>
            <a:ext cx="1295400" cy="1295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412875"/>
            <a:ext cx="2057400" cy="4321175"/>
          </a:xfrm>
        </p:spPr>
        <p:txBody>
          <a:bodyPr vert="eaVert"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412875"/>
            <a:ext cx="6019800" cy="432117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4FC06B-2458-4D4B-9951-9DDFDFE6D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3280" y="150813"/>
            <a:ext cx="1076408" cy="1076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038" y="2420938"/>
            <a:ext cx="3560762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3560763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2420938"/>
            <a:ext cx="727392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357938"/>
            <a:ext cx="23574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8B268298-AA7C-074A-8C37-AB914D3CC1A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72250" y="285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B2B2B2"/>
                </a:solidFill>
              </a:defRPr>
            </a:lvl1pPr>
          </a:lstStyle>
          <a:p>
            <a:fld id="{FD728702-5164-B143-868C-8F13392C0F9D}" type="slidenum">
              <a:rPr lang="en-US" smtClean="0"/>
              <a:t>‹#›</a:t>
            </a:fld>
            <a:endParaRPr lang="en-US"/>
          </a:p>
        </p:txBody>
      </p:sp>
      <p:sp>
        <p:nvSpPr>
          <p:cNvPr id="5840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DIA</a:t>
            </a:r>
          </a:p>
        </p:txBody>
      </p:sp>
      <p:pic>
        <p:nvPicPr>
          <p:cNvPr id="1031" name="Kuva 22" descr="eco_palkki_rgb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7818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Kuva 23" descr="turun_yliopisto_rgb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1000" y="304800"/>
            <a:ext cx="2133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iruutu 9"/>
          <p:cNvSpPr txBox="1"/>
          <p:nvPr/>
        </p:nvSpPr>
        <p:spPr>
          <a:xfrm>
            <a:off x="685800" y="6477000"/>
            <a:ext cx="3657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endParaRPr lang="fi-FI" sz="1000" dirty="0">
              <a:solidFill>
                <a:srgbClr val="000000"/>
              </a:solidFill>
            </a:endParaRPr>
          </a:p>
          <a:p>
            <a:endParaRPr lang="fi-FI" sz="1000" dirty="0">
              <a:solidFill>
                <a:srgbClr val="0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F6FFB2-6D4C-D24B-93BC-091D227C759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969167" y="140410"/>
            <a:ext cx="960521" cy="9605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cap="all">
          <a:solidFill>
            <a:srgbClr val="2C2C2C"/>
          </a:solidFill>
          <a:latin typeface="+mj-lt"/>
          <a:ea typeface="Arial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rgbClr val="474747"/>
          </a:solidFill>
          <a:latin typeface="+mn-lt"/>
          <a:ea typeface="Arial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74747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474747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474747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474747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ulla-maija.mylly@utu.fi" TargetMode="External"/><Relationship Id="rId2" Type="http://schemas.openxmlformats.org/officeDocument/2006/relationships/hyperlink" Target="mailto:Nari.lee@hanken.f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707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/>
              <a:t>The place of knowledge in </a:t>
            </a:r>
            <a:br>
              <a:rPr lang="en-GB" dirty="0"/>
            </a:br>
            <a:r>
              <a:rPr lang="en-GB" dirty="0"/>
              <a:t>trade secret liability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7095"/>
            <a:ext cx="6400800" cy="3087484"/>
          </a:xfrm>
        </p:spPr>
        <p:txBody>
          <a:bodyPr>
            <a:normAutofit/>
          </a:bodyPr>
          <a:lstStyle/>
          <a:p>
            <a:r>
              <a:rPr lang="en-US" sz="2200" dirty="0" err="1"/>
              <a:t>Nari</a:t>
            </a:r>
            <a:r>
              <a:rPr lang="en-US" sz="2200" dirty="0"/>
              <a:t> Lee</a:t>
            </a:r>
          </a:p>
          <a:p>
            <a:r>
              <a:rPr lang="en-US" sz="2200" dirty="0" err="1"/>
              <a:t>Hanken</a:t>
            </a:r>
            <a:r>
              <a:rPr lang="en-US" sz="2200" dirty="0"/>
              <a:t> School of Economics </a:t>
            </a:r>
          </a:p>
          <a:p>
            <a:endParaRPr lang="en-US" sz="2200" dirty="0"/>
          </a:p>
          <a:p>
            <a:r>
              <a:rPr lang="en-US" sz="2200" dirty="0"/>
              <a:t>Ulla-Maija Mylly</a:t>
            </a:r>
          </a:p>
          <a:p>
            <a:r>
              <a:rPr lang="en-US" sz="2200" dirty="0"/>
              <a:t>TIAS Collegium postdoctoral researcher, University of Turku</a:t>
            </a:r>
          </a:p>
          <a:p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212050-BAB1-3941-A498-A19EFC373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637" y="146588"/>
            <a:ext cx="1019660" cy="101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66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488" y="820753"/>
            <a:ext cx="6787166" cy="98279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Dir Art 4.4. Third party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TRIPS Footnote 10  </a:t>
            </a:r>
            <a:r>
              <a:rPr lang="en-US" dirty="0">
                <a:solidFill>
                  <a:srgbClr val="0070C0"/>
                </a:solidFill>
              </a:rPr>
              <a:t>and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499" y="2095267"/>
            <a:ext cx="8042988" cy="43114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/>
              <a:t>4. </a:t>
            </a:r>
            <a:r>
              <a:rPr lang="en-US" b="0" dirty="0">
                <a:solidFill>
                  <a:srgbClr val="00B050"/>
                </a:solidFill>
              </a:rPr>
              <a:t>The acquisition,</a:t>
            </a:r>
            <a:r>
              <a:rPr lang="en-US" b="0" dirty="0">
                <a:solidFill>
                  <a:srgbClr val="FF0000"/>
                </a:solidFill>
              </a:rPr>
              <a:t> </a:t>
            </a:r>
            <a:r>
              <a:rPr lang="en-US" b="0" dirty="0">
                <a:solidFill>
                  <a:srgbClr val="0070C0"/>
                </a:solidFill>
              </a:rPr>
              <a:t>use or disclosure </a:t>
            </a:r>
            <a:r>
              <a:rPr lang="en-US" b="0" dirty="0">
                <a:solidFill>
                  <a:schemeClr val="tx2"/>
                </a:solidFill>
              </a:rPr>
              <a:t>of a trade secret shall also be considered unlawful </a:t>
            </a:r>
            <a:r>
              <a:rPr lang="en-US" b="0" dirty="0"/>
              <a:t>whenever a person, 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at the time of the acquisition, </a:t>
            </a:r>
            <a:r>
              <a:rPr lang="en-US" b="0" dirty="0">
                <a:solidFill>
                  <a:srgbClr val="0070C0"/>
                </a:solidFill>
              </a:rPr>
              <a:t>use or disclosure</a:t>
            </a:r>
            <a:r>
              <a:rPr lang="en-US" b="0" dirty="0">
                <a:solidFill>
                  <a:srgbClr val="FF0000"/>
                </a:solidFill>
              </a:rPr>
              <a:t>, 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B050"/>
                </a:solidFill>
              </a:rPr>
              <a:t>knew or ought, under the circumstances, to have known </a:t>
            </a:r>
            <a:r>
              <a:rPr lang="en-US" b="0" dirty="0">
                <a:solidFill>
                  <a:schemeClr val="tx2"/>
                </a:solidFill>
              </a:rPr>
              <a:t>that the trade secret had been obtained </a:t>
            </a:r>
            <a:r>
              <a:rPr lang="en-US" b="0" dirty="0">
                <a:solidFill>
                  <a:srgbClr val="FF0000"/>
                </a:solidFill>
              </a:rPr>
              <a:t>directly or indirectly </a:t>
            </a:r>
            <a:r>
              <a:rPr lang="en-US" b="0" dirty="0"/>
              <a:t>from another person who was using or disclosing the trade secret unlawfully within the meaning of paragraph 3. 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825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1A5B-641C-1B40-B210-6929FFE8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466530"/>
            <a:ext cx="7331183" cy="1850866"/>
          </a:xfrm>
        </p:spPr>
        <p:txBody>
          <a:bodyPr>
            <a:normAutofit/>
          </a:bodyPr>
          <a:lstStyle/>
          <a:p>
            <a:r>
              <a:rPr lang="en-GB" dirty="0"/>
              <a:t>Comparison to patent</a:t>
            </a:r>
            <a:br>
              <a:rPr lang="en-GB" dirty="0"/>
            </a:br>
            <a:r>
              <a:rPr lang="en-GB" dirty="0"/>
              <a:t>Secondary / Third Party Liability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A2AC7-B19F-2D48-B9D3-95E680AF7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1890793"/>
            <a:ext cx="8248070" cy="4769624"/>
          </a:xfrm>
        </p:spPr>
        <p:txBody>
          <a:bodyPr>
            <a:normAutofit fontScale="92500" lnSpcReduction="20000"/>
          </a:bodyPr>
          <a:lstStyle/>
          <a:p>
            <a:pPr lvl="2"/>
            <a:endParaRPr lang="en-GB" sz="2000" dirty="0"/>
          </a:p>
          <a:p>
            <a:r>
              <a:rPr lang="en-GB" b="0" dirty="0"/>
              <a:t>Indirect infringement:</a:t>
            </a:r>
          </a:p>
          <a:p>
            <a:pPr marL="636588" lvl="1" indent="-457200">
              <a:buAutoNum type="alphaLcPeriod"/>
            </a:pPr>
            <a:r>
              <a:rPr lang="en-GB" sz="2000" dirty="0"/>
              <a:t>Accessory/ Secondary / Third party actors with knowledge and intent </a:t>
            </a:r>
          </a:p>
          <a:p>
            <a:pPr marL="598488" lvl="2" indent="0">
              <a:buNone/>
            </a:pPr>
            <a:r>
              <a:rPr lang="en-GB" sz="2000" dirty="0"/>
              <a:t>: some distinction on inducement and contributory L </a:t>
            </a:r>
          </a:p>
          <a:p>
            <a:pPr marL="636588" lvl="1" indent="-457200">
              <a:buAutoNum type="alphaLcPeriod"/>
            </a:pPr>
            <a:r>
              <a:rPr lang="en-GB" sz="2000" dirty="0"/>
              <a:t>Partially involved in ‘working’ of the invention </a:t>
            </a:r>
          </a:p>
          <a:p>
            <a:pPr marL="0" indent="0">
              <a:buNone/>
            </a:pPr>
            <a:endParaRPr lang="en-GB" b="0" dirty="0"/>
          </a:p>
          <a:p>
            <a:pPr>
              <a:buFont typeface="Wingdings" pitchFamily="2" charset="2"/>
              <a:buChar char="à"/>
            </a:pPr>
            <a:r>
              <a:rPr lang="en-GB" b="0" dirty="0">
                <a:sym typeface="Wingdings" pitchFamily="2" charset="2"/>
              </a:rPr>
              <a:t>Partial knowledge/intent shown by partial use (not all elements of the protected invention) </a:t>
            </a:r>
          </a:p>
          <a:p>
            <a:pPr>
              <a:buFont typeface="Wingdings" pitchFamily="2" charset="2"/>
              <a:buChar char="à"/>
            </a:pPr>
            <a:r>
              <a:rPr lang="en-GB" b="0" dirty="0">
                <a:sym typeface="Wingdings" pitchFamily="2" charset="2"/>
              </a:rPr>
              <a:t>Knowledge (actual or constructed) is not presumed and may need to be shown but may be implied </a:t>
            </a:r>
          </a:p>
          <a:p>
            <a:pPr>
              <a:buFont typeface="Wingdings" pitchFamily="2" charset="2"/>
              <a:buChar char="à"/>
            </a:pPr>
            <a:r>
              <a:rPr lang="en-GB" b="0" dirty="0">
                <a:sym typeface="Wingdings" pitchFamily="2" charset="2"/>
              </a:rPr>
              <a:t>Specific intent to induce (US) or supplier’s knowledge of the buyer’s intent (DE, UK) may need to be shown  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4211773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299" y="883403"/>
            <a:ext cx="6854702" cy="1143000"/>
          </a:xfrm>
        </p:spPr>
        <p:txBody>
          <a:bodyPr>
            <a:normAutofit/>
          </a:bodyPr>
          <a:lstStyle/>
          <a:p>
            <a:r>
              <a:rPr lang="en-US" dirty="0"/>
              <a:t>Moreover. </a:t>
            </a:r>
            <a:r>
              <a:rPr lang="en-US" dirty="0">
                <a:solidFill>
                  <a:srgbClr val="0070C0"/>
                </a:solidFill>
              </a:rPr>
              <a:t>Infringing goods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- A new type?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299" y="2263489"/>
            <a:ext cx="7405688" cy="41767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dirty="0"/>
              <a:t>5. </a:t>
            </a:r>
            <a:r>
              <a:rPr lang="en-US" b="0" dirty="0">
                <a:solidFill>
                  <a:srgbClr val="0070C0"/>
                </a:solidFill>
              </a:rPr>
              <a:t>The production, offering or placing on the market of </a:t>
            </a:r>
            <a:r>
              <a:rPr lang="en-US" b="0" dirty="0">
                <a:solidFill>
                  <a:srgbClr val="FF0000"/>
                </a:solidFill>
              </a:rPr>
              <a:t>infringing goods</a:t>
            </a:r>
            <a:r>
              <a:rPr lang="en-US" b="0" dirty="0">
                <a:solidFill>
                  <a:srgbClr val="0070C0"/>
                </a:solidFill>
              </a:rPr>
              <a:t>, or the importation, export or storage of infringing goods for those purposes, shall also be considered an unlawful use of a trade secret </a:t>
            </a:r>
            <a:r>
              <a:rPr lang="en-US" b="0" dirty="0"/>
              <a:t>where the person carrying out such activities </a:t>
            </a:r>
            <a:r>
              <a:rPr lang="en-US" b="0" i="1" dirty="0">
                <a:solidFill>
                  <a:srgbClr val="FF0000"/>
                </a:solidFill>
              </a:rPr>
              <a:t>knew, or ought, under the circumstances, to have known </a:t>
            </a:r>
            <a:r>
              <a:rPr lang="en-US" b="0" dirty="0"/>
              <a:t>that </a:t>
            </a:r>
            <a:r>
              <a:rPr lang="en-US" b="0" i="1" dirty="0">
                <a:solidFill>
                  <a:srgbClr val="FF0000"/>
                </a:solidFill>
              </a:rPr>
              <a:t>the trade secret was used unlawfully </a:t>
            </a:r>
            <a:r>
              <a:rPr lang="en-US" b="0" dirty="0"/>
              <a:t>within the meaning of paragraph 3. </a:t>
            </a:r>
          </a:p>
          <a:p>
            <a:pPr>
              <a:buFont typeface="Wingdings" pitchFamily="2" charset="2"/>
              <a:buChar char="à"/>
            </a:pPr>
            <a:r>
              <a:rPr lang="en-US" b="0" dirty="0">
                <a:sym typeface="Wingdings" pitchFamily="2" charset="2"/>
              </a:rPr>
              <a:t>Broad </a:t>
            </a:r>
          </a:p>
          <a:p>
            <a:pPr>
              <a:buFont typeface="Wingdings" pitchFamily="2" charset="2"/>
              <a:buChar char="à"/>
            </a:pPr>
            <a:r>
              <a:rPr lang="en-US" b="0" dirty="0">
                <a:sym typeface="Wingdings" pitchFamily="2" charset="2"/>
              </a:rPr>
              <a:t>Knowledge of unlawful use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42383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5F34E-43E8-F24E-AC1C-755BC2788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" y="916929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Art 2. Infringing Goods Definition </a:t>
            </a:r>
            <a:br>
              <a:rPr lang="en-GB" dirty="0"/>
            </a:br>
            <a:r>
              <a:rPr lang="en-GB" dirty="0">
                <a:sym typeface="Wingdings" pitchFamily="2" charset="2"/>
              </a:rPr>
              <a:t> even broader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1799-E967-7D4C-8293-91B7D396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034" y="2059929"/>
            <a:ext cx="7744155" cy="451798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0" dirty="0"/>
              <a:t>‘infringing goods’ means </a:t>
            </a:r>
            <a:r>
              <a:rPr lang="en-US" sz="2400" b="0" dirty="0">
                <a:solidFill>
                  <a:srgbClr val="FF0000"/>
                </a:solidFill>
              </a:rPr>
              <a:t>goods, the design, characteristics, functioning, production process or marketing </a:t>
            </a:r>
            <a:r>
              <a:rPr lang="en-US" sz="2400" b="0" dirty="0"/>
              <a:t>of which </a:t>
            </a:r>
            <a:r>
              <a:rPr lang="en-US" sz="2400" dirty="0">
                <a:solidFill>
                  <a:srgbClr val="FF0000"/>
                </a:solidFill>
              </a:rPr>
              <a:t>significantly benefits </a:t>
            </a:r>
            <a:r>
              <a:rPr lang="en-US" sz="2400" dirty="0"/>
              <a:t>from </a:t>
            </a:r>
            <a:r>
              <a:rPr lang="en-US" sz="2400" b="0" dirty="0"/>
              <a:t>trade secrets unlawfully acquired, used or disclosed</a:t>
            </a:r>
            <a:endParaRPr lang="fi-FI" sz="2400" b="0" dirty="0"/>
          </a:p>
          <a:p>
            <a:pPr>
              <a:lnSpc>
                <a:spcPct val="100000"/>
              </a:lnSpc>
            </a:pPr>
            <a:endParaRPr lang="en-GB" sz="2400" b="0" dirty="0"/>
          </a:p>
          <a:p>
            <a:pPr>
              <a:lnSpc>
                <a:spcPct val="100000"/>
              </a:lnSpc>
              <a:buFont typeface="Wingdings" pitchFamily="2" charset="2"/>
              <a:buChar char="à"/>
            </a:pPr>
            <a:r>
              <a:rPr lang="en-GB" sz="2400" b="0" dirty="0">
                <a:sym typeface="Wingdings" pitchFamily="2" charset="2"/>
              </a:rPr>
              <a:t>Qualitatively not limited to the substance of TS</a:t>
            </a:r>
          </a:p>
          <a:p>
            <a:pPr>
              <a:lnSpc>
                <a:spcPct val="100000"/>
              </a:lnSpc>
              <a:buFont typeface="Wingdings" pitchFamily="2" charset="2"/>
              <a:buChar char="à"/>
            </a:pPr>
            <a:r>
              <a:rPr lang="en-GB" sz="2400" b="0" dirty="0">
                <a:sym typeface="Wingdings" pitchFamily="2" charset="2"/>
              </a:rPr>
              <a:t> Commercial benefit or substantive or technical qualitative benefit tied to the object ?</a:t>
            </a:r>
          </a:p>
          <a:p>
            <a:pPr>
              <a:lnSpc>
                <a:spcPct val="100000"/>
              </a:lnSpc>
              <a:buFont typeface="Wingdings" pitchFamily="2" charset="2"/>
              <a:buChar char="à"/>
            </a:pPr>
            <a:r>
              <a:rPr lang="en-GB" sz="2400" b="0" dirty="0">
                <a:sym typeface="Wingdings" pitchFamily="2" charset="2"/>
              </a:rPr>
              <a:t> Benefit /unlawful when? (at the time of acquisition, use or disclosure?)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b="0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376989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211" y="925568"/>
            <a:ext cx="8229600" cy="575446"/>
          </a:xfrm>
        </p:spPr>
        <p:txBody>
          <a:bodyPr>
            <a:noAutofit/>
          </a:bodyPr>
          <a:lstStyle/>
          <a:p>
            <a:r>
              <a:rPr lang="en-US" sz="3000" dirty="0"/>
              <a:t>Alternative remedies: Article 13.3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211" y="1501014"/>
            <a:ext cx="8640296" cy="514775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at the request of the person </a:t>
            </a:r>
            <a:r>
              <a:rPr lang="en-US" sz="2400" b="0" dirty="0"/>
              <a:t>liable to be subject to the measures provided for in Article 12 </a:t>
            </a:r>
          </a:p>
          <a:p>
            <a:r>
              <a:rPr lang="en-US" sz="2400" b="0" dirty="0"/>
              <a:t>“ </a:t>
            </a:r>
            <a:r>
              <a:rPr lang="en-US" sz="2400" dirty="0"/>
              <a:t>court </a:t>
            </a:r>
            <a:r>
              <a:rPr lang="en-US" sz="2400" dirty="0">
                <a:solidFill>
                  <a:srgbClr val="FF0000"/>
                </a:solidFill>
              </a:rPr>
              <a:t>may</a:t>
            </a:r>
            <a:r>
              <a:rPr lang="en-US" sz="2400" dirty="0"/>
              <a:t> order pecuniary compensation” when a party </a:t>
            </a:r>
            <a:r>
              <a:rPr lang="en-US" sz="2400" dirty="0">
                <a:solidFill>
                  <a:srgbClr val="FF0000"/>
                </a:solidFill>
              </a:rPr>
              <a:t>neither knew or ought to have known</a:t>
            </a:r>
            <a:r>
              <a:rPr lang="en-US" sz="2400" dirty="0"/>
              <a:t>” that trade secrets were acquired unlawfully. </a:t>
            </a:r>
          </a:p>
          <a:p>
            <a:r>
              <a:rPr lang="en-US" sz="2400" b="0" dirty="0"/>
              <a:t>Additional other requirements (cumulative criteria)</a:t>
            </a:r>
          </a:p>
          <a:p>
            <a:pPr lvl="1"/>
            <a:r>
              <a:rPr lang="en-US" dirty="0"/>
              <a:t>execution of normal measures would cause that person </a:t>
            </a:r>
            <a:r>
              <a:rPr lang="en-US" b="1" dirty="0"/>
              <a:t>disproportionate harm </a:t>
            </a:r>
            <a:r>
              <a:rPr lang="en-US" dirty="0"/>
              <a:t>and</a:t>
            </a:r>
          </a:p>
          <a:p>
            <a:pPr lvl="2"/>
            <a:r>
              <a:rPr lang="en-US" sz="2400" dirty="0"/>
              <a:t>Finnish interpretation: if a party has already done huge investments and it would be unreasonable not to let him/her to make use of such investments (Government bill)</a:t>
            </a:r>
          </a:p>
          <a:p>
            <a:pPr lvl="1"/>
            <a:r>
              <a:rPr lang="en-US" dirty="0"/>
              <a:t>pecuniary compensation to the injured party appears </a:t>
            </a:r>
            <a:r>
              <a:rPr lang="en-US" b="1" dirty="0"/>
              <a:t>reasonably satisfactory</a:t>
            </a:r>
          </a:p>
          <a:p>
            <a:endParaRPr lang="fi-FI" sz="2400" b="0" dirty="0"/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0454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956161"/>
            <a:ext cx="8229600" cy="438142"/>
          </a:xfrm>
        </p:spPr>
        <p:txBody>
          <a:bodyPr>
            <a:normAutofit fontScale="90000"/>
          </a:bodyPr>
          <a:lstStyle/>
          <a:p>
            <a:r>
              <a:rPr lang="en-US" dirty="0"/>
              <a:t>the Enforcement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83" y="1748279"/>
            <a:ext cx="8600459" cy="5395472"/>
          </a:xfrm>
        </p:spPr>
        <p:txBody>
          <a:bodyPr>
            <a:normAutofit/>
          </a:bodyPr>
          <a:lstStyle/>
          <a:p>
            <a:r>
              <a:rPr lang="en-US" sz="2600" b="0" dirty="0"/>
              <a:t>Article 12 pecuniary compensation </a:t>
            </a:r>
            <a:r>
              <a:rPr lang="is-IS" sz="2600" b="0" dirty="0"/>
              <a:t>…</a:t>
            </a:r>
            <a:r>
              <a:rPr lang="en-US" sz="2600" b="0" dirty="0"/>
              <a:t> if that person acted </a:t>
            </a:r>
            <a:r>
              <a:rPr lang="en-US" sz="2600" dirty="0"/>
              <a:t>unintentionally and without negligence </a:t>
            </a:r>
            <a:r>
              <a:rPr lang="en-US" sz="2600" b="0" dirty="0"/>
              <a:t>(otherwise same requirements)</a:t>
            </a:r>
          </a:p>
          <a:p>
            <a:r>
              <a:rPr lang="en-US" sz="2600" b="0" dirty="0"/>
              <a:t>MS have been free to apply Enforcement Directive to trade secrets (to the area of unfair competition law; preamble 13)</a:t>
            </a:r>
            <a:endParaRPr lang="en-US" sz="2600" dirty="0"/>
          </a:p>
          <a:p>
            <a:r>
              <a:rPr lang="en-US" sz="2600" b="0" dirty="0"/>
              <a:t>But now Trade Secret Directive is </a:t>
            </a:r>
            <a:r>
              <a:rPr lang="en-US" sz="2600" b="0" i="1" dirty="0" err="1"/>
              <a:t>lex</a:t>
            </a:r>
            <a:r>
              <a:rPr lang="en-US" sz="2600" b="0" i="1" dirty="0"/>
              <a:t> </a:t>
            </a:r>
            <a:r>
              <a:rPr lang="en-US" sz="2600" b="0" i="1" dirty="0" err="1"/>
              <a:t>specialis</a:t>
            </a:r>
            <a:r>
              <a:rPr lang="en-US" sz="2600" b="0" i="1" dirty="0"/>
              <a:t> </a:t>
            </a:r>
            <a:r>
              <a:rPr lang="en-US" sz="2600" b="0" dirty="0"/>
              <a:t>for trade secrets (preamble 39), but remedies are similar?</a:t>
            </a:r>
          </a:p>
        </p:txBody>
      </p:sp>
    </p:spTree>
    <p:extLst>
      <p:ext uri="{BB962C8B-B14F-4D97-AF65-F5344CB8AC3E}">
        <p14:creationId xmlns:p14="http://schemas.microsoft.com/office/powerpoint/2010/main" val="3166950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41609"/>
            <a:ext cx="8229600" cy="717138"/>
          </a:xfrm>
        </p:spPr>
        <p:txBody>
          <a:bodyPr>
            <a:normAutofit fontScale="90000"/>
          </a:bodyPr>
          <a:lstStyle/>
          <a:p>
            <a:r>
              <a:rPr lang="en-US" dirty="0"/>
              <a:t>remedies </a:t>
            </a:r>
            <a:r>
              <a:rPr lang="en-US" dirty="0">
                <a:sym typeface="Wingdings"/>
              </a:rPr>
              <a:t>under Article 13.3.??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820"/>
            <a:ext cx="8229600" cy="527263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Without knowledge: without a sufficient notice to the party in question</a:t>
            </a:r>
          </a:p>
          <a:p>
            <a:pPr lvl="1"/>
            <a:r>
              <a:rPr lang="en-US" dirty="0"/>
              <a:t>Trade secret protection is uncertain, because protection is not given against the world?</a:t>
            </a:r>
          </a:p>
          <a:p>
            <a:r>
              <a:rPr lang="en-US" dirty="0"/>
              <a:t>Not an exclusive right, Not IP, etc. /Cf. enforcement directive</a:t>
            </a:r>
          </a:p>
          <a:p>
            <a:r>
              <a:rPr lang="en-US" dirty="0"/>
              <a:t>Objective of information sharing</a:t>
            </a:r>
          </a:p>
          <a:p>
            <a:r>
              <a:rPr lang="fi-FI" b="0" dirty="0"/>
              <a:t>COMPARE: THE REQUIRED LEVEL OF KNOWLEDGE UNDER THE TRIPS (</a:t>
            </a:r>
            <a:r>
              <a:rPr lang="fi-FI" b="0" dirty="0" err="1"/>
              <a:t>footnote</a:t>
            </a:r>
            <a:r>
              <a:rPr lang="fi-FI" b="0" dirty="0"/>
              <a:t>)</a:t>
            </a:r>
          </a:p>
          <a:p>
            <a:r>
              <a:rPr lang="en-GB" dirty="0"/>
              <a:t>The maximum amount of compensation</a:t>
            </a:r>
            <a:r>
              <a:rPr lang="en-GB" b="0" dirty="0"/>
              <a:t>: </a:t>
            </a:r>
            <a:r>
              <a:rPr lang="en-GB" dirty="0">
                <a:solidFill>
                  <a:srgbClr val="FF0000"/>
                </a:solidFill>
              </a:rPr>
              <a:t>shall not exceed the amount of royalties or fees </a:t>
            </a:r>
            <a:r>
              <a:rPr lang="en-GB" b="0" dirty="0"/>
              <a:t>which would have been due, had that person requested authorisation: </a:t>
            </a:r>
          </a:p>
          <a:p>
            <a:pPr lvl="1"/>
            <a:r>
              <a:rPr lang="en-GB" sz="2800" b="0" dirty="0"/>
              <a:t>This latitude should be utilised by national courts to the </a:t>
            </a:r>
            <a:r>
              <a:rPr lang="en-GB" sz="2800" dirty="0"/>
              <a:t>fullest</a:t>
            </a:r>
            <a:r>
              <a:rPr lang="en-GB" sz="2800" b="0" dirty="0"/>
              <a:t> extent</a:t>
            </a:r>
          </a:p>
          <a:p>
            <a:pPr lvl="1"/>
            <a:r>
              <a:rPr lang="en-GB" sz="2800" dirty="0"/>
              <a:t>The Article refers to the balancing between the parties of the dispute</a:t>
            </a:r>
            <a:r>
              <a:rPr lang="is-IS" sz="2800" dirty="0"/>
              <a:t>…how about objective of the information sharing?</a:t>
            </a:r>
            <a:endParaRPr lang="en-GB" sz="2800" b="0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4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78" y="537278"/>
            <a:ext cx="7956864" cy="1478570"/>
          </a:xfrm>
        </p:spPr>
        <p:txBody>
          <a:bodyPr>
            <a:normAutofit/>
          </a:bodyPr>
          <a:lstStyle/>
          <a:p>
            <a:r>
              <a:rPr lang="en-US" dirty="0"/>
              <a:t>Need to Disaggregate knowledge requirements for different actions?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78" y="2031446"/>
            <a:ext cx="7956864" cy="4540470"/>
          </a:xfrm>
        </p:spPr>
        <p:txBody>
          <a:bodyPr>
            <a:noAutofit/>
          </a:bodyPr>
          <a:lstStyle/>
          <a:p>
            <a:r>
              <a:rPr lang="en-US" sz="2200" b="0" dirty="0"/>
              <a:t>Acquisition</a:t>
            </a:r>
          </a:p>
          <a:p>
            <a:r>
              <a:rPr lang="en-US" sz="2200" b="0" dirty="0"/>
              <a:t>Disclosure</a:t>
            </a:r>
          </a:p>
          <a:p>
            <a:r>
              <a:rPr lang="en-US" sz="2200" b="0" dirty="0"/>
              <a:t>Use</a:t>
            </a:r>
          </a:p>
          <a:p>
            <a:endParaRPr lang="en-US" sz="2200" b="0" dirty="0"/>
          </a:p>
          <a:p>
            <a:endParaRPr lang="en-US" sz="2200" b="0" dirty="0"/>
          </a:p>
          <a:p>
            <a:r>
              <a:rPr lang="en-US" sz="2200" b="0" dirty="0"/>
              <a:t>Who : primary liability v secondary liability</a:t>
            </a:r>
          </a:p>
          <a:p>
            <a:r>
              <a:rPr lang="en-US" sz="2200" b="0" dirty="0"/>
              <a:t>What : general or specific: significant benefit)</a:t>
            </a:r>
          </a:p>
          <a:p>
            <a:r>
              <a:rPr lang="en-US" sz="2200" b="0" dirty="0"/>
              <a:t>When: at the time of action? </a:t>
            </a:r>
          </a:p>
        </p:txBody>
      </p:sp>
    </p:spTree>
    <p:extLst>
      <p:ext uri="{BB962C8B-B14F-4D97-AF65-F5344CB8AC3E}">
        <p14:creationId xmlns:p14="http://schemas.microsoft.com/office/powerpoint/2010/main" val="1544031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46448"/>
            <a:ext cx="8229600" cy="1143000"/>
          </a:xfrm>
        </p:spPr>
        <p:txBody>
          <a:bodyPr/>
          <a:lstStyle/>
          <a:p>
            <a:r>
              <a:rPr lang="en-US" dirty="0"/>
              <a:t>Some concluding remarks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226" y="1889448"/>
            <a:ext cx="7997687" cy="48851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3rd party liability in TS misappropriation SHOULD be carefully and limitedly applied </a:t>
            </a:r>
          </a:p>
          <a:p>
            <a:r>
              <a:rPr lang="en-US" dirty="0"/>
              <a:t>Need to take reasonable steps seriously</a:t>
            </a:r>
          </a:p>
          <a:p>
            <a:r>
              <a:rPr lang="en-US" dirty="0"/>
              <a:t>Inching closer to IP(Patent)?</a:t>
            </a:r>
          </a:p>
          <a:p>
            <a:pPr lvl="1"/>
            <a:r>
              <a:rPr lang="en-US" dirty="0"/>
              <a:t>IMPORTATION of OBJECTIVE Requirement into SUBJECTIVE Wrongs</a:t>
            </a:r>
          </a:p>
          <a:p>
            <a:pPr lvl="1"/>
            <a:r>
              <a:rPr lang="en-US" dirty="0"/>
              <a:t>Direct IP Infringement does not require separate harms  (objective comparison of protected subject matter + prohibited conduct)</a:t>
            </a:r>
          </a:p>
          <a:p>
            <a:pPr lvl="1"/>
            <a:r>
              <a:rPr lang="en-US" dirty="0"/>
              <a:t>Indirect IP Infringement liability (knowledge and intent required): yet need to be developed further : </a:t>
            </a:r>
          </a:p>
          <a:p>
            <a:pPr lvl="1"/>
            <a:r>
              <a:rPr lang="en-US" dirty="0"/>
              <a:t>Traders of Goods embodying IP punishable</a:t>
            </a:r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66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C44D8-DC75-2640-9ABE-5DBCDD9FB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THANK YOU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Nari.lee@hanken.fi</a:t>
            </a: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3"/>
              </a:rPr>
              <a:t>ulla-maija.mylly@utu.fi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50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categorize trade secrets?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2555875"/>
            <a:ext cx="7549395" cy="3680059"/>
          </a:xfrm>
        </p:spPr>
        <p:txBody>
          <a:bodyPr>
            <a:normAutofit fontScale="85000" lnSpcReduction="20000"/>
          </a:bodyPr>
          <a:lstStyle/>
          <a:p>
            <a:r>
              <a:rPr lang="en-US" b="0" dirty="0"/>
              <a:t>Categorization is assumed to serve a function that enables us to attach for example right type of remedies to the right</a:t>
            </a:r>
          </a:p>
          <a:p>
            <a:r>
              <a:rPr lang="en-US" b="0" dirty="0"/>
              <a:t>It has been questionable if trade secrets qualify for property and/or intellectual property</a:t>
            </a:r>
          </a:p>
          <a:p>
            <a:r>
              <a:rPr lang="en-US" b="0" dirty="0"/>
              <a:t>Different  countries have divergent responses to this issue</a:t>
            </a:r>
          </a:p>
          <a:p>
            <a:pPr lvl="1"/>
            <a:r>
              <a:rPr lang="en-US" dirty="0"/>
              <a:t>Cf. UK vs. Germany</a:t>
            </a:r>
          </a:p>
          <a:p>
            <a:r>
              <a:rPr lang="en-US" b="0" dirty="0"/>
              <a:t>TRIPS: IP treaty, but trade secret protection is given against disclosure which is against honest commercial practices (unfair competition law?)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1648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6081"/>
            <a:ext cx="8229600" cy="1403089"/>
          </a:xfrm>
        </p:spPr>
        <p:txBody>
          <a:bodyPr>
            <a:normAutofit/>
          </a:bodyPr>
          <a:lstStyle/>
          <a:p>
            <a:r>
              <a:rPr lang="en-US" dirty="0"/>
              <a:t>What designations are used in the Trade Secret Directive?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9170"/>
            <a:ext cx="8229600" cy="4215418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Not treated as IP</a:t>
            </a:r>
            <a:r>
              <a:rPr lang="en-US" i="1" dirty="0"/>
              <a:t>:</a:t>
            </a:r>
          </a:p>
          <a:p>
            <a:pPr lvl="1"/>
            <a:r>
              <a:rPr lang="en-US" i="1" dirty="0"/>
              <a:t>one means to appropriate innovation-based investments are intellectual property rights, while other mean is protection of trade secrets (preamble 1)</a:t>
            </a:r>
          </a:p>
          <a:p>
            <a:pPr lvl="1"/>
            <a:r>
              <a:rPr lang="en-US" dirty="0"/>
              <a:t>in the preamble (34), where the relevant EU Charter fundamental rights are listed, the protection of intellectual property is not mentioned </a:t>
            </a:r>
            <a:endParaRPr lang="en-US" i="1" dirty="0"/>
          </a:p>
          <a:p>
            <a:r>
              <a:rPr lang="en-US" i="1" dirty="0"/>
              <a:t>OR other type of </a:t>
            </a:r>
            <a:r>
              <a:rPr lang="en-US" b="1" i="1" dirty="0"/>
              <a:t>exclusive right</a:t>
            </a:r>
          </a:p>
          <a:p>
            <a:pPr lvl="1"/>
            <a:r>
              <a:rPr lang="en-US" i="1" dirty="0"/>
              <a:t>this Directive does not create any exclusive right (preamble 16)</a:t>
            </a:r>
          </a:p>
          <a:p>
            <a:pPr lvl="1"/>
            <a:r>
              <a:rPr lang="en-US" i="1" dirty="0"/>
              <a:t>Independent discovery and creation are allowed (Art 3.1 (a)) </a:t>
            </a:r>
          </a:p>
        </p:txBody>
      </p:sp>
    </p:spTree>
    <p:extLst>
      <p:ext uri="{BB962C8B-B14F-4D97-AF65-F5344CB8AC3E}">
        <p14:creationId xmlns:p14="http://schemas.microsoft.com/office/powerpoint/2010/main" val="283838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09" y="95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designations are used in the Trade Secret Directive?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035" y="2170482"/>
            <a:ext cx="7928574" cy="4687518"/>
          </a:xfrm>
        </p:spPr>
        <p:txBody>
          <a:bodyPr>
            <a:normAutofit lnSpcReduction="10000"/>
          </a:bodyPr>
          <a:lstStyle/>
          <a:p>
            <a:r>
              <a:rPr lang="en-US" b="0" dirty="0"/>
              <a:t>Not as a property</a:t>
            </a:r>
          </a:p>
          <a:p>
            <a:r>
              <a:rPr lang="en-US" b="0" dirty="0"/>
              <a:t>The vocabulary utilized consistently applies “a holder of a trade secret”(Article 2) and not the owner of a trade secret</a:t>
            </a:r>
          </a:p>
          <a:p>
            <a:r>
              <a:rPr lang="en-US" b="0" dirty="0"/>
              <a:t>However, in the preamble (34) the protection of property under the EU Charter is mentioned</a:t>
            </a:r>
          </a:p>
          <a:p>
            <a:pPr lvl="1"/>
            <a:r>
              <a:rPr lang="en-US" dirty="0"/>
              <a:t>Yet, in civil law countries something can be protected as property under constitutional law even though it would not be treated as a property under the private law/statutory law. Constitutional concept is broader.</a:t>
            </a:r>
          </a:p>
        </p:txBody>
      </p:sp>
    </p:spTree>
    <p:extLst>
      <p:ext uri="{BB962C8B-B14F-4D97-AF65-F5344CB8AC3E}">
        <p14:creationId xmlns:p14="http://schemas.microsoft.com/office/powerpoint/2010/main" val="245675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203" y="946731"/>
            <a:ext cx="8229600" cy="820897"/>
          </a:xfrm>
        </p:spPr>
        <p:txBody>
          <a:bodyPr/>
          <a:lstStyle/>
          <a:p>
            <a:r>
              <a:rPr lang="en-US" dirty="0"/>
              <a:t>Threshold for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590" y="1767628"/>
            <a:ext cx="8102655" cy="4667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0" dirty="0"/>
              <a:t>(Art. 2) ‘trade secret’ means information which meets all of the following requirements: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US" sz="2000" b="0" dirty="0"/>
              <a:t>it is secret in the sense that it is not, as a body or in the precise configuration and assembly of its components, </a:t>
            </a:r>
            <a:r>
              <a:rPr lang="en-US" sz="2000" b="0" i="1" dirty="0"/>
              <a:t>generally known </a:t>
            </a:r>
            <a:r>
              <a:rPr lang="en-US" sz="2000" b="0" dirty="0"/>
              <a:t>among or </a:t>
            </a:r>
            <a:r>
              <a:rPr lang="en-US" sz="2000" b="0" i="1" dirty="0"/>
              <a:t>readily accessible </a:t>
            </a:r>
            <a:r>
              <a:rPr lang="en-US" sz="2000" b="0" dirty="0"/>
              <a:t>to persons within the circles that normally deal with the kind of information in question</a:t>
            </a:r>
            <a:endParaRPr lang="en-US" sz="2000" b="0" i="1" dirty="0"/>
          </a:p>
          <a:p>
            <a:pPr marL="457200" indent="-457200">
              <a:buAutoNum type="arabicParenR"/>
            </a:pPr>
            <a:r>
              <a:rPr lang="en-US" sz="2000" b="0" dirty="0"/>
              <a:t>it has commercial value because it is secret;</a:t>
            </a:r>
          </a:p>
          <a:p>
            <a:pPr marL="457200" indent="-457200">
              <a:buAutoNum type="arabicParenR"/>
            </a:pPr>
            <a:r>
              <a:rPr lang="en-US" sz="2000" b="0" dirty="0"/>
              <a:t>it has been subject to reasonable steps under the circumstances, by the person lawfully in control of the information, to keep it secret</a:t>
            </a:r>
            <a:r>
              <a:rPr lang="en-US" sz="2000" b="0" i="1" dirty="0"/>
              <a:t>;</a:t>
            </a: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The definition is identical to the definition in Article 39 TRIPS</a:t>
            </a:r>
          </a:p>
          <a:p>
            <a:pPr marL="0" indent="0">
              <a:buNone/>
            </a:pPr>
            <a:r>
              <a:rPr lang="en-US" sz="2000" b="0" dirty="0"/>
              <a:t>REASONABLE STEPS IS OFTEN UNDERSTOOD AS A NOTICE FUNCTION</a:t>
            </a:r>
          </a:p>
          <a:p>
            <a:pPr marL="0" indent="0">
              <a:buNone/>
            </a:pPr>
            <a:r>
              <a:rPr lang="en-US" sz="2000" b="0" i="1" dirty="0"/>
              <a:t>	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01524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0584"/>
            <a:ext cx="8229600" cy="855497"/>
          </a:xfrm>
        </p:spPr>
        <p:txBody>
          <a:bodyPr/>
          <a:lstStyle/>
          <a:p>
            <a:r>
              <a:rPr lang="en-US" dirty="0"/>
              <a:t>TRADE SECRET Notice function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1790"/>
            <a:ext cx="8229600" cy="4728978"/>
          </a:xfrm>
        </p:spPr>
        <p:txBody>
          <a:bodyPr>
            <a:normAutofit/>
          </a:bodyPr>
          <a:lstStyle/>
          <a:p>
            <a:r>
              <a:rPr lang="en-US" b="0" dirty="0"/>
              <a:t>The similar requirement under the TRIPS agreement has been construed in a very strict manner in some TRIPS’ MS </a:t>
            </a:r>
          </a:p>
          <a:p>
            <a:r>
              <a:rPr lang="en-US" b="0" dirty="0"/>
              <a:t>For the purposes of the Directive it has been suggested that the interpretation would cover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explicit agreements AND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factual circumstances (clear safekeeping measures)  </a:t>
            </a:r>
          </a:p>
          <a:p>
            <a:pPr marL="0" indent="0">
              <a:buNone/>
            </a:pPr>
            <a:r>
              <a:rPr lang="en-US" b="0" dirty="0"/>
              <a:t>In any case the nature of the information has to be conveyed in a manner that there is no ambiguity over its secret nature </a:t>
            </a:r>
          </a:p>
        </p:txBody>
      </p:sp>
    </p:spTree>
    <p:extLst>
      <p:ext uri="{BB962C8B-B14F-4D97-AF65-F5344CB8AC3E}">
        <p14:creationId xmlns:p14="http://schemas.microsoft.com/office/powerpoint/2010/main" val="71434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7650"/>
            <a:ext cx="8229600" cy="932777"/>
          </a:xfrm>
        </p:spPr>
        <p:txBody>
          <a:bodyPr>
            <a:normAutofit fontScale="90000"/>
          </a:bodyPr>
          <a:lstStyle/>
          <a:p>
            <a:r>
              <a:rPr lang="en-US" dirty="0"/>
              <a:t>The objective of the trade secret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134"/>
            <a:ext cx="8229600" cy="4813065"/>
          </a:xfrm>
        </p:spPr>
        <p:txBody>
          <a:bodyPr>
            <a:normAutofit fontScale="92500" lnSpcReduction="10000"/>
          </a:bodyPr>
          <a:lstStyle/>
          <a:p>
            <a:r>
              <a:rPr lang="en-US" b="0" dirty="0"/>
              <a:t>Trade secrets have an important role </a:t>
            </a:r>
            <a:r>
              <a:rPr lang="en-US" b="0" i="1" dirty="0"/>
              <a:t>in protecting the exchange of information</a:t>
            </a:r>
            <a:r>
              <a:rPr lang="en-US" b="0" dirty="0"/>
              <a:t> between businesses (Preamble 3). </a:t>
            </a:r>
          </a:p>
          <a:p>
            <a:pPr lvl="1"/>
            <a:r>
              <a:rPr lang="en-US" dirty="0"/>
              <a:t>However, if whatsoever information could later be claimed as trade secret (without reasonable steps / notice requirement), there would no longer be good conditions for information sharing. </a:t>
            </a:r>
          </a:p>
          <a:p>
            <a:r>
              <a:rPr lang="en-US" b="0" dirty="0"/>
              <a:t>Also no exclusive right: independent discovery or creation are allowed (Art. 3.1 (a))</a:t>
            </a:r>
          </a:p>
          <a:p>
            <a:pPr lvl="1"/>
            <a:r>
              <a:rPr lang="en-US" dirty="0"/>
              <a:t>The limits of other parties’ protected information should be known: </a:t>
            </a:r>
          </a:p>
          <a:p>
            <a:pPr marL="457200" lvl="1" indent="0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Notice should play an important role: one should be aware if committing unlawful acquisition, use or disclosure </a:t>
            </a:r>
          </a:p>
        </p:txBody>
      </p:sp>
    </p:spTree>
    <p:extLst>
      <p:ext uri="{BB962C8B-B14F-4D97-AF65-F5344CB8AC3E}">
        <p14:creationId xmlns:p14="http://schemas.microsoft.com/office/powerpoint/2010/main" val="236193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077" y="339154"/>
            <a:ext cx="6773126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Misappropriation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83" y="1665423"/>
            <a:ext cx="7696117" cy="4847370"/>
          </a:xfrm>
        </p:spPr>
        <p:txBody>
          <a:bodyPr/>
          <a:lstStyle/>
          <a:p>
            <a:r>
              <a:rPr lang="en-US" dirty="0"/>
              <a:t>Misappropriation (Art 4) </a:t>
            </a:r>
          </a:p>
          <a:p>
            <a:r>
              <a:rPr lang="en-US" dirty="0"/>
              <a:t>Four types tied to underlying unlawfulness (principle) </a:t>
            </a:r>
            <a:endParaRPr lang="en-GB" altLang="fi-FI" sz="2000" dirty="0"/>
          </a:p>
          <a:p>
            <a:pPr lvl="1">
              <a:lnSpc>
                <a:spcPct val="90000"/>
              </a:lnSpc>
            </a:pPr>
            <a:r>
              <a:rPr lang="en-GB" altLang="fi-FI" sz="2000" dirty="0"/>
              <a:t>Unauthorized Acquisition or against honest commercial practices (4.2) </a:t>
            </a:r>
          </a:p>
          <a:p>
            <a:pPr lvl="1">
              <a:lnSpc>
                <a:spcPct val="90000"/>
              </a:lnSpc>
            </a:pPr>
            <a:r>
              <a:rPr lang="en-GB" altLang="fi-FI" sz="2000" dirty="0"/>
              <a:t>Use or disclosure (after unlawful acquisition or in breach of contractual duty of non disclosure or other duty of restriction) (4.3.)  </a:t>
            </a:r>
          </a:p>
          <a:p>
            <a:pPr lvl="1">
              <a:lnSpc>
                <a:spcPct val="90000"/>
              </a:lnSpc>
            </a:pPr>
            <a:r>
              <a:rPr lang="en-GB" altLang="fi-FI" sz="2000" b="1" dirty="0"/>
              <a:t>Acquisition, use or disclosure by a third party (4.4)</a:t>
            </a:r>
          </a:p>
          <a:p>
            <a:pPr lvl="1">
              <a:lnSpc>
                <a:spcPct val="90000"/>
              </a:lnSpc>
            </a:pPr>
            <a:r>
              <a:rPr lang="en-GB" altLang="fi-FI" sz="2000" b="1" dirty="0"/>
              <a:t>Infringing goods (4.5) </a:t>
            </a:r>
          </a:p>
          <a:p>
            <a:pPr>
              <a:lnSpc>
                <a:spcPct val="90000"/>
              </a:lnSpc>
            </a:pPr>
            <a:r>
              <a:rPr lang="en-GB" altLang="fi-FI" sz="2400" dirty="0"/>
              <a:t>Knowledge ?</a:t>
            </a:r>
          </a:p>
          <a:p>
            <a:pPr lvl="1">
              <a:lnSpc>
                <a:spcPct val="90000"/>
              </a:lnSpc>
            </a:pPr>
            <a:r>
              <a:rPr lang="en-GB" altLang="fi-FI" sz="2000" dirty="0"/>
              <a:t>Primary Liability: Implied (?)  from reasonable steps - Notice</a:t>
            </a:r>
          </a:p>
          <a:p>
            <a:pPr lvl="1">
              <a:lnSpc>
                <a:spcPct val="90000"/>
              </a:lnSpc>
            </a:pPr>
            <a:r>
              <a:rPr lang="en-GB" altLang="fi-FI" sz="2000" dirty="0"/>
              <a:t>Secondary Liability: Explicitly required (4.4 &amp; 4.5) </a:t>
            </a:r>
          </a:p>
        </p:txBody>
      </p:sp>
    </p:spTree>
    <p:extLst>
      <p:ext uri="{BB962C8B-B14F-4D97-AF65-F5344CB8AC3E}">
        <p14:creationId xmlns:p14="http://schemas.microsoft.com/office/powerpoint/2010/main" val="52172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334739"/>
            <a:ext cx="7429499" cy="1478570"/>
          </a:xfrm>
        </p:spPr>
        <p:txBody>
          <a:bodyPr/>
          <a:lstStyle/>
          <a:p>
            <a:r>
              <a:rPr lang="en-GB" dirty="0"/>
              <a:t>Third Party L.</a:t>
            </a:r>
            <a:br>
              <a:rPr lang="en-GB" dirty="0"/>
            </a:br>
            <a:r>
              <a:rPr lang="en-GB" dirty="0"/>
              <a:t>Footnote 10 to TRIPS 39.2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615" y="1813308"/>
            <a:ext cx="8064709" cy="4587491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10"/>
            </a:pPr>
            <a:r>
              <a:rPr lang="fi-FI" sz="2600" b="0" dirty="0"/>
              <a:t>For the </a:t>
            </a:r>
            <a:r>
              <a:rPr lang="en-CA" sz="2600" b="0" dirty="0"/>
              <a:t>purpose of this provision, “a manner contrary to honest commercial practices”  shall mean at least practices such as : 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en-CA" sz="2600" dirty="0"/>
              <a:t>breach of contract, 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en-CA" sz="2600" dirty="0"/>
              <a:t>breach of confidence and inducement to breach, 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en-CA" sz="2600" dirty="0"/>
              <a:t>and includes  </a:t>
            </a:r>
          </a:p>
          <a:p>
            <a:pPr lvl="1" indent="0">
              <a:lnSpc>
                <a:spcPct val="100000"/>
              </a:lnSpc>
              <a:buNone/>
            </a:pPr>
            <a:r>
              <a:rPr lang="en-CA" sz="2600" dirty="0"/>
              <a:t>the acquisition of undisclosed information by </a:t>
            </a:r>
            <a:r>
              <a:rPr lang="en-CA" sz="3000" b="1" dirty="0">
                <a:solidFill>
                  <a:srgbClr val="FF0000"/>
                </a:solidFill>
              </a:rPr>
              <a:t>third parties who knew, or were grossly negligent </a:t>
            </a:r>
            <a:r>
              <a:rPr lang="en-CA" sz="2600" b="1" dirty="0">
                <a:solidFill>
                  <a:srgbClr val="000000"/>
                </a:solidFill>
              </a:rPr>
              <a:t>in failing to know</a:t>
            </a:r>
            <a:r>
              <a:rPr lang="en-CA" sz="2600" dirty="0">
                <a:solidFill>
                  <a:srgbClr val="000000"/>
                </a:solidFill>
              </a:rPr>
              <a:t>, that such practices were involved in the acquisition</a:t>
            </a:r>
            <a:r>
              <a:rPr lang="en-CA" sz="2200" dirty="0"/>
              <a:t>.</a:t>
            </a:r>
            <a:endParaRPr lang="fi-FI" sz="2600" dirty="0"/>
          </a:p>
          <a:p>
            <a:pPr indent="0">
              <a:buNone/>
            </a:pPr>
            <a:endParaRPr lang="fi-FI" sz="2600" b="0" dirty="0"/>
          </a:p>
          <a:p>
            <a:pPr indent="0">
              <a:buNone/>
            </a:pPr>
            <a:endParaRPr lang="fi-FI" sz="2600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825660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yliopiston värit">
      <a:dk1>
        <a:srgbClr val="A5A5A5"/>
      </a:dk1>
      <a:lt1>
        <a:srgbClr val="FFFFFF"/>
      </a:lt1>
      <a:dk2>
        <a:srgbClr val="595959"/>
      </a:dk2>
      <a:lt2>
        <a:srgbClr val="8F8F8F"/>
      </a:lt2>
      <a:accent1>
        <a:srgbClr val="A22436"/>
      </a:accent1>
      <a:accent2>
        <a:srgbClr val="6B2B59"/>
      </a:accent2>
      <a:accent3>
        <a:srgbClr val="003774"/>
      </a:accent3>
      <a:accent4>
        <a:srgbClr val="00684E"/>
      </a:accent4>
      <a:accent5>
        <a:srgbClr val="72A045"/>
      </a:accent5>
      <a:accent6>
        <a:srgbClr val="6EBDEB"/>
      </a:accent6>
      <a:hlink>
        <a:srgbClr val="FD7813"/>
      </a:hlink>
      <a:folHlink>
        <a:srgbClr val="44969F"/>
      </a:folHlink>
    </a:clrScheme>
    <a:fontScheme name="TY_bulletdi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Y_bulletd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CD2BC9A727BD41824CEBAA2425E587" ma:contentTypeVersion="5" ma:contentTypeDescription="Create a new document." ma:contentTypeScope="" ma:versionID="0bcbc81b0220a6d41e5ffd788b2c5101">
  <xsd:schema xmlns:xsd="http://www.w3.org/2001/XMLSchema" xmlns:xs="http://www.w3.org/2001/XMLSchema" xmlns:p="http://schemas.microsoft.com/office/2006/metadata/properties" xmlns:ns2="a46a402f-8785-424b-ac89-783bde2122e4" targetNamespace="http://schemas.microsoft.com/office/2006/metadata/properties" ma:root="true" ma:fieldsID="b9884fa6d871a2596245511625a248d9" ns2:_="">
    <xsd:import namespace="a46a402f-8785-424b-ac89-783bde2122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a402f-8785-424b-ac89-783bde212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CE64E4-F740-4786-83C9-31021D712B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6a402f-8785-424b-ac89-783bde2122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89027E-BDF1-4075-895D-9BD665FAAD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316502-02BF-48E7-AFC4-21A3A0BBBF2B}">
  <ds:schemaRefs>
    <ds:schemaRef ds:uri="http://www.w3.org/XML/1998/namespace"/>
    <ds:schemaRef ds:uri="http://schemas.openxmlformats.org/package/2006/metadata/core-properties"/>
    <ds:schemaRef ds:uri="http://purl.org/dc/elements/1.1/"/>
    <ds:schemaRef ds:uri="a46a402f-8785-424b-ac89-783bde2122e4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9293</TotalTime>
  <Words>1774</Words>
  <Application>Microsoft Office PowerPoint</Application>
  <PresentationFormat>On-screen Show (4:3)</PresentationFormat>
  <Paragraphs>155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MS PGothic</vt:lpstr>
      <vt:lpstr>Arial</vt:lpstr>
      <vt:lpstr>Calibri</vt:lpstr>
      <vt:lpstr>Times New Roman</vt:lpstr>
      <vt:lpstr>Wingdings</vt:lpstr>
      <vt:lpstr>Default Theme</vt:lpstr>
      <vt:lpstr>The place of knowledge in  trade secret liability </vt:lpstr>
      <vt:lpstr>How to categorize trade secrets?</vt:lpstr>
      <vt:lpstr>What designations are used in the Trade Secret Directive?</vt:lpstr>
      <vt:lpstr>What designations are used in the Trade Secret Directive?</vt:lpstr>
      <vt:lpstr>Threshold for protection</vt:lpstr>
      <vt:lpstr>TRADE SECRET Notice function ?</vt:lpstr>
      <vt:lpstr>The objective of the trade secret protection</vt:lpstr>
      <vt:lpstr> Misappropriation</vt:lpstr>
      <vt:lpstr>Third Party L. Footnote 10 to TRIPS 39.2</vt:lpstr>
      <vt:lpstr>Dir Art 4.4. Third party TRIPS Footnote 10  and more</vt:lpstr>
      <vt:lpstr>Comparison to patent Secondary / Third Party Liability  </vt:lpstr>
      <vt:lpstr>Moreover. Infringing goods - A new type?</vt:lpstr>
      <vt:lpstr>Art 2. Infringing Goods Definition   even broader</vt:lpstr>
      <vt:lpstr>Alternative remedies: Article 13.3</vt:lpstr>
      <vt:lpstr>the Enforcement Directive</vt:lpstr>
      <vt:lpstr>remedies under Article 13.3.?? </vt:lpstr>
      <vt:lpstr>Need to Disaggregate knowledge requirements for different actions?</vt:lpstr>
      <vt:lpstr>Some concluding remarks </vt:lpstr>
      <vt:lpstr>PowerPoint Presentation</vt:lpstr>
    </vt:vector>
  </TitlesOfParts>
  <Company>Turun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place of knowledge</dc:title>
  <dc:creator>Ulla-Maija Mylly</dc:creator>
  <cp:lastModifiedBy>Felicity Eves</cp:lastModifiedBy>
  <cp:revision>90</cp:revision>
  <cp:lastPrinted>2019-03-08T09:16:52Z</cp:lastPrinted>
  <dcterms:created xsi:type="dcterms:W3CDTF">2019-02-14T09:48:34Z</dcterms:created>
  <dcterms:modified xsi:type="dcterms:W3CDTF">2019-03-08T09:20:19Z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0x0101000ACD2BC9A727BD41824CEBAA2425E587</vt:lpwstr>
  </property>
</Properties>
</file>