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9" r:id="rId6"/>
    <p:sldId id="258" r:id="rId7"/>
    <p:sldId id="257" r:id="rId8"/>
    <p:sldId id="264" r:id="rId9"/>
    <p:sldId id="260" r:id="rId10"/>
    <p:sldId id="263" r:id="rId11"/>
    <p:sldId id="262" r:id="rId12"/>
    <p:sldId id="261" r:id="rId13"/>
    <p:sldId id="265" r:id="rId14"/>
    <p:sldId id="266" r:id="rId15"/>
    <p:sldId id="267"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53"/>
    <p:restoredTop sz="94719"/>
  </p:normalViewPr>
  <p:slideViewPr>
    <p:cSldViewPr snapToGrid="0" snapToObjects="1">
      <p:cViewPr varScale="1">
        <p:scale>
          <a:sx n="73" d="100"/>
          <a:sy n="73" d="100"/>
        </p:scale>
        <p:origin x="84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69E07-3424-C546-86A2-6FA8DA6AAD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16DD7E-AF06-AF42-90C1-CB72CD12D3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39C383-7A2C-9A45-88C4-C2BDBC8ADF5E}"/>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5" name="Footer Placeholder 4">
            <a:extLst>
              <a:ext uri="{FF2B5EF4-FFF2-40B4-BE49-F238E27FC236}">
                <a16:creationId xmlns:a16="http://schemas.microsoft.com/office/drawing/2014/main" id="{684A4066-F4F4-3A40-AF7D-0064C1635B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25AACB-982B-5646-ADB6-B8069D0E1064}"/>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41800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56647-91D4-7A48-8BD0-37CB2F5715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0BF30E-920F-0B4B-9A1A-6FF1F02783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FBFEFE-5798-394A-936F-4B4C56F2FB97}"/>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5" name="Footer Placeholder 4">
            <a:extLst>
              <a:ext uri="{FF2B5EF4-FFF2-40B4-BE49-F238E27FC236}">
                <a16:creationId xmlns:a16="http://schemas.microsoft.com/office/drawing/2014/main" id="{4B7190EC-6F6D-A945-8C7B-A2E62EA3C9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C52941-90B2-1D4B-B16B-31FAAF8CB4B9}"/>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3079829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12BD22-CF38-AD45-AF0E-02E32E232C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5A1AF1-4966-A549-8946-D265A79183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856AB-E5F7-914B-88A8-29ADF67E6E9E}"/>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5" name="Footer Placeholder 4">
            <a:extLst>
              <a:ext uri="{FF2B5EF4-FFF2-40B4-BE49-F238E27FC236}">
                <a16:creationId xmlns:a16="http://schemas.microsoft.com/office/drawing/2014/main" id="{3F822543-778C-EC45-96DA-522BADD60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C2AC45-9A63-D64D-BA12-F4B4D09A68F4}"/>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4042991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FEE0-8856-EB48-BE69-6E99E970A0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552E7E-9B97-DF49-A5B5-9C7162E63F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965BD-43EF-9549-B84D-E3E568051C6F}"/>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5" name="Footer Placeholder 4">
            <a:extLst>
              <a:ext uri="{FF2B5EF4-FFF2-40B4-BE49-F238E27FC236}">
                <a16:creationId xmlns:a16="http://schemas.microsoft.com/office/drawing/2014/main" id="{9215EC0A-AD62-CE41-8FBF-A0C01B6ADB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1D5D4-5F8F-AD4D-A414-1542966E25C3}"/>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12867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F28BC-117F-4641-9A4C-5DC1D8B693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10456F-0288-EC43-A537-F2B2E19B54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2A41D6-D099-D54B-BA80-1748979A9692}"/>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5" name="Footer Placeholder 4">
            <a:extLst>
              <a:ext uri="{FF2B5EF4-FFF2-40B4-BE49-F238E27FC236}">
                <a16:creationId xmlns:a16="http://schemas.microsoft.com/office/drawing/2014/main" id="{A2BC3CC1-BF0C-B341-A214-60D4FB7ACE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294FC6-B337-6D4E-A8D4-4B80A4CF6817}"/>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141534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F47FB-1991-2548-92A5-69B6C83B6B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E400C5-AB4F-394B-AA37-235BB24C85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954287-C57A-6940-AFFA-9023275CCC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4F5C33-76A5-E24A-9375-0C3F23EC2EE6}"/>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6" name="Footer Placeholder 5">
            <a:extLst>
              <a:ext uri="{FF2B5EF4-FFF2-40B4-BE49-F238E27FC236}">
                <a16:creationId xmlns:a16="http://schemas.microsoft.com/office/drawing/2014/main" id="{D74B4A07-F7CD-9C45-A576-9706DAC000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ECA3AA-ED24-0A49-B03B-951C2FE4F930}"/>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258302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5582B-A551-D84E-9667-FC1FACD544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BEBD13-03B3-304C-B476-275B889DC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D03249-785C-C541-9062-37FFBFA725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1297C8-4572-6844-A480-3B124FED85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1112AA-B4A4-BD4F-926C-9630DB6F2E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1F72B4-61AB-114A-82AD-B211DBC12320}"/>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8" name="Footer Placeholder 7">
            <a:extLst>
              <a:ext uri="{FF2B5EF4-FFF2-40B4-BE49-F238E27FC236}">
                <a16:creationId xmlns:a16="http://schemas.microsoft.com/office/drawing/2014/main" id="{F944AA4C-3806-D24D-A624-47E81DBBF8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0E945E-57E2-9B4A-AA32-140D46DCFA73}"/>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330425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8AD3-2502-A940-A503-A3F1B2CF2C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FEEB3B-BD3D-304E-A66C-7657CF75135F}"/>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4" name="Footer Placeholder 3">
            <a:extLst>
              <a:ext uri="{FF2B5EF4-FFF2-40B4-BE49-F238E27FC236}">
                <a16:creationId xmlns:a16="http://schemas.microsoft.com/office/drawing/2014/main" id="{1999E3F1-1224-B743-902F-8941EE8B99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2D22ED-A173-184F-84AA-B3B1384CD1C1}"/>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43589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793DDB-0058-6D46-9D3A-690042032CC3}"/>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3" name="Footer Placeholder 2">
            <a:extLst>
              <a:ext uri="{FF2B5EF4-FFF2-40B4-BE49-F238E27FC236}">
                <a16:creationId xmlns:a16="http://schemas.microsoft.com/office/drawing/2014/main" id="{DFFB2D66-847E-C045-8411-4EFBCF9D5A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4F0BDC-02A1-4F4E-90A7-8D84DD251D40}"/>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3228582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8691A-F317-2A45-8635-0F80BC5219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1FC3FA-E018-904D-9C38-A1B8C73C2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DBE55A-467B-C94C-9ED4-1A25E24AD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4D88FF-DF49-834D-A286-ED1916AE39B6}"/>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6" name="Footer Placeholder 5">
            <a:extLst>
              <a:ext uri="{FF2B5EF4-FFF2-40B4-BE49-F238E27FC236}">
                <a16:creationId xmlns:a16="http://schemas.microsoft.com/office/drawing/2014/main" id="{6A7AD623-9DA7-5E4C-80CE-C95726527F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375135-DF3C-F442-B1FF-44F8E02C0666}"/>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924826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EC29-A0DA-744C-9AAA-1634285A9B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2154E7-B8F3-B94A-A93B-20A680FA50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6F464E-031F-4A47-BE39-23832B5ED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7D7B4C-D5B7-4E4F-BCF5-591918924652}"/>
              </a:ext>
            </a:extLst>
          </p:cNvPr>
          <p:cNvSpPr>
            <a:spLocks noGrp="1"/>
          </p:cNvSpPr>
          <p:nvPr>
            <p:ph type="dt" sz="half" idx="10"/>
          </p:nvPr>
        </p:nvSpPr>
        <p:spPr/>
        <p:txBody>
          <a:bodyPr/>
          <a:lstStyle/>
          <a:p>
            <a:fld id="{2B170A71-FA47-AD4C-AEC8-1A760E2CA257}" type="datetimeFigureOut">
              <a:rPr lang="en-US" smtClean="0"/>
              <a:t>3/8/2019</a:t>
            </a:fld>
            <a:endParaRPr lang="en-US"/>
          </a:p>
        </p:txBody>
      </p:sp>
      <p:sp>
        <p:nvSpPr>
          <p:cNvPr id="6" name="Footer Placeholder 5">
            <a:extLst>
              <a:ext uri="{FF2B5EF4-FFF2-40B4-BE49-F238E27FC236}">
                <a16:creationId xmlns:a16="http://schemas.microsoft.com/office/drawing/2014/main" id="{6028DBAF-4EB0-024D-987E-8D73C89B59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6AF76F-1DFB-394C-BF8F-1E45DE113EF0}"/>
              </a:ext>
            </a:extLst>
          </p:cNvPr>
          <p:cNvSpPr>
            <a:spLocks noGrp="1"/>
          </p:cNvSpPr>
          <p:nvPr>
            <p:ph type="sldNum" sz="quarter" idx="12"/>
          </p:nvPr>
        </p:nvSpPr>
        <p:spPr/>
        <p:txBody>
          <a:bodyPr/>
          <a:lstStyle/>
          <a:p>
            <a:fld id="{484DD475-9CFA-9B46-A941-395FDE1C0758}" type="slidenum">
              <a:rPr lang="en-US" smtClean="0"/>
              <a:t>‹#›</a:t>
            </a:fld>
            <a:endParaRPr lang="en-US"/>
          </a:p>
        </p:txBody>
      </p:sp>
    </p:spTree>
    <p:extLst>
      <p:ext uri="{BB962C8B-B14F-4D97-AF65-F5344CB8AC3E}">
        <p14:creationId xmlns:p14="http://schemas.microsoft.com/office/powerpoint/2010/main" val="148742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C594A6-996B-ED42-AE14-40AE7AD70C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50DD00-E827-C049-8CE3-6D4838BFFE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2AA845-903F-E843-BDB9-8AFA94AFC4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0A71-FA47-AD4C-AEC8-1A760E2CA257}" type="datetimeFigureOut">
              <a:rPr lang="en-US" smtClean="0"/>
              <a:t>3/8/2019</a:t>
            </a:fld>
            <a:endParaRPr lang="en-US"/>
          </a:p>
        </p:txBody>
      </p:sp>
      <p:sp>
        <p:nvSpPr>
          <p:cNvPr id="5" name="Footer Placeholder 4">
            <a:extLst>
              <a:ext uri="{FF2B5EF4-FFF2-40B4-BE49-F238E27FC236}">
                <a16:creationId xmlns:a16="http://schemas.microsoft.com/office/drawing/2014/main" id="{CD33A5BD-D401-FE43-B796-1E6A77D13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E30725-87AD-B948-9994-E31E1E3DD9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DD475-9CFA-9B46-A941-395FDE1C0758}" type="slidenum">
              <a:rPr lang="en-US" smtClean="0"/>
              <a:t>‹#›</a:t>
            </a:fld>
            <a:endParaRPr lang="en-US"/>
          </a:p>
        </p:txBody>
      </p:sp>
    </p:spTree>
    <p:extLst>
      <p:ext uri="{BB962C8B-B14F-4D97-AF65-F5344CB8AC3E}">
        <p14:creationId xmlns:p14="http://schemas.microsoft.com/office/powerpoint/2010/main" val="213644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A6551-38FE-844A-B2B3-66937AF3D897}"/>
              </a:ext>
            </a:extLst>
          </p:cNvPr>
          <p:cNvSpPr>
            <a:spLocks noGrp="1"/>
          </p:cNvSpPr>
          <p:nvPr>
            <p:ph type="ctrTitle"/>
          </p:nvPr>
        </p:nvSpPr>
        <p:spPr/>
        <p:txBody>
          <a:bodyPr>
            <a:normAutofit fontScale="90000"/>
          </a:bodyPr>
          <a:lstStyle/>
          <a:p>
            <a:r>
              <a:rPr lang="en-US" b="1" dirty="0"/>
              <a:t>Intention, off-label prescriptions and new use patents after </a:t>
            </a:r>
            <a:r>
              <a:rPr lang="en-US" b="1" i="1" dirty="0"/>
              <a:t>Warner-Lambert</a:t>
            </a:r>
            <a:endParaRPr lang="en-US" b="1" dirty="0"/>
          </a:p>
        </p:txBody>
      </p:sp>
      <p:sp>
        <p:nvSpPr>
          <p:cNvPr id="3" name="Subtitle 2">
            <a:extLst>
              <a:ext uri="{FF2B5EF4-FFF2-40B4-BE49-F238E27FC236}">
                <a16:creationId xmlns:a16="http://schemas.microsoft.com/office/drawing/2014/main" id="{A2846A65-E2E8-5845-AA4E-5D855C82BD4D}"/>
              </a:ext>
            </a:extLst>
          </p:cNvPr>
          <p:cNvSpPr>
            <a:spLocks noGrp="1"/>
          </p:cNvSpPr>
          <p:nvPr>
            <p:ph type="subTitle" idx="1"/>
          </p:nvPr>
        </p:nvSpPr>
        <p:spPr/>
        <p:txBody>
          <a:bodyPr/>
          <a:lstStyle/>
          <a:p>
            <a:r>
              <a:rPr lang="en-US" dirty="0"/>
              <a:t>Kathryn Pickard</a:t>
            </a:r>
          </a:p>
          <a:p>
            <a:r>
              <a:rPr lang="en-US" dirty="0"/>
              <a:t>Barrister</a:t>
            </a:r>
          </a:p>
          <a:p>
            <a:r>
              <a:rPr lang="en-US" dirty="0"/>
              <a:t>11 South Square</a:t>
            </a:r>
          </a:p>
        </p:txBody>
      </p:sp>
    </p:spTree>
    <p:extLst>
      <p:ext uri="{BB962C8B-B14F-4D97-AF65-F5344CB8AC3E}">
        <p14:creationId xmlns:p14="http://schemas.microsoft.com/office/powerpoint/2010/main" val="42081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56B06-6526-8848-8A40-9A801691FA36}"/>
              </a:ext>
            </a:extLst>
          </p:cNvPr>
          <p:cNvSpPr>
            <a:spLocks noGrp="1"/>
          </p:cNvSpPr>
          <p:nvPr>
            <p:ph type="title"/>
          </p:nvPr>
        </p:nvSpPr>
        <p:spPr/>
        <p:txBody>
          <a:bodyPr/>
          <a:lstStyle/>
          <a:p>
            <a:pPr algn="ctr"/>
            <a:r>
              <a:rPr lang="en-US" b="1" i="1" dirty="0"/>
              <a:t>Subjective intention</a:t>
            </a:r>
          </a:p>
        </p:txBody>
      </p:sp>
      <p:sp>
        <p:nvSpPr>
          <p:cNvPr id="3" name="Content Placeholder 2">
            <a:extLst>
              <a:ext uri="{FF2B5EF4-FFF2-40B4-BE49-F238E27FC236}">
                <a16:creationId xmlns:a16="http://schemas.microsoft.com/office/drawing/2014/main" id="{7B25A96C-905F-E34D-A031-29E01807F798}"/>
              </a:ext>
            </a:extLst>
          </p:cNvPr>
          <p:cNvSpPr>
            <a:spLocks noGrp="1"/>
          </p:cNvSpPr>
          <p:nvPr>
            <p:ph idx="1"/>
          </p:nvPr>
        </p:nvSpPr>
        <p:spPr/>
        <p:txBody>
          <a:bodyPr/>
          <a:lstStyle/>
          <a:p>
            <a:pPr marL="0" indent="0">
              <a:buNone/>
            </a:pPr>
            <a:r>
              <a:rPr lang="en-US" i="1" dirty="0"/>
              <a:t>“It seems unsatisfactory that patent infringement should depend on investigation of a subjective intention, internal to the manufacturer”</a:t>
            </a:r>
          </a:p>
          <a:p>
            <a:pPr marL="0" indent="0" algn="r">
              <a:buNone/>
            </a:pPr>
            <a:r>
              <a:rPr lang="en-US" dirty="0"/>
              <a:t>Per Lord </a:t>
            </a:r>
            <a:r>
              <a:rPr lang="en-US" dirty="0" err="1"/>
              <a:t>Mance</a:t>
            </a:r>
            <a:r>
              <a:rPr lang="en-US" dirty="0"/>
              <a:t>, §204</a:t>
            </a:r>
          </a:p>
          <a:p>
            <a:pPr algn="just"/>
            <a:r>
              <a:rPr lang="en-US" dirty="0"/>
              <a:t>Is manufacturer targeting the market for patented or non-patented use?</a:t>
            </a:r>
          </a:p>
          <a:p>
            <a:pPr algn="just"/>
            <a:r>
              <a:rPr lang="en-US" dirty="0"/>
              <a:t>Reflects purpose of Swiss-form claim</a:t>
            </a:r>
          </a:p>
          <a:p>
            <a:pPr algn="just"/>
            <a:r>
              <a:rPr lang="en-US" dirty="0"/>
              <a:t>Balances rights of patentee against those of generic manufacturer</a:t>
            </a:r>
          </a:p>
          <a:p>
            <a:pPr algn="just"/>
            <a:r>
              <a:rPr lang="en-US" dirty="0"/>
              <a:t>Commercial certainty for third parties? </a:t>
            </a:r>
          </a:p>
          <a:p>
            <a:pPr algn="just"/>
            <a:r>
              <a:rPr lang="en-US" dirty="0"/>
              <a:t>Evidential problems?</a:t>
            </a:r>
          </a:p>
          <a:p>
            <a:pPr algn="just"/>
            <a:endParaRPr lang="en-US" dirty="0"/>
          </a:p>
        </p:txBody>
      </p:sp>
    </p:spTree>
    <p:extLst>
      <p:ext uri="{BB962C8B-B14F-4D97-AF65-F5344CB8AC3E}">
        <p14:creationId xmlns:p14="http://schemas.microsoft.com/office/powerpoint/2010/main" val="1391856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2F1B-9B21-344F-BE05-1254C6E1D3C5}"/>
              </a:ext>
            </a:extLst>
          </p:cNvPr>
          <p:cNvSpPr>
            <a:spLocks noGrp="1"/>
          </p:cNvSpPr>
          <p:nvPr>
            <p:ph type="title"/>
          </p:nvPr>
        </p:nvSpPr>
        <p:spPr/>
        <p:txBody>
          <a:bodyPr/>
          <a:lstStyle/>
          <a:p>
            <a:pPr algn="ctr"/>
            <a:r>
              <a:rPr lang="en-US" b="1" i="1" dirty="0"/>
              <a:t>Outward appearance</a:t>
            </a:r>
          </a:p>
        </p:txBody>
      </p:sp>
      <p:sp>
        <p:nvSpPr>
          <p:cNvPr id="3" name="Content Placeholder 2">
            <a:extLst>
              <a:ext uri="{FF2B5EF4-FFF2-40B4-BE49-F238E27FC236}">
                <a16:creationId xmlns:a16="http://schemas.microsoft.com/office/drawing/2014/main" id="{1352A3A4-3992-BC48-BF5B-403A3C0133A1}"/>
              </a:ext>
            </a:extLst>
          </p:cNvPr>
          <p:cNvSpPr>
            <a:spLocks noGrp="1"/>
          </p:cNvSpPr>
          <p:nvPr>
            <p:ph idx="1"/>
          </p:nvPr>
        </p:nvSpPr>
        <p:spPr/>
        <p:txBody>
          <a:bodyPr/>
          <a:lstStyle/>
          <a:p>
            <a:pPr marL="0" indent="0">
              <a:buNone/>
            </a:pPr>
            <a:r>
              <a:rPr lang="en-US" i="1" dirty="0"/>
              <a:t>“…the intention of the manufacturer…is irrelevant to the question of infringement…in a purpose-limited process claim, the badge of purpose is the physical characteristics of the product as it emerges from the relevant process” </a:t>
            </a:r>
          </a:p>
          <a:p>
            <a:pPr marL="0" indent="0" algn="r">
              <a:buNone/>
            </a:pPr>
            <a:r>
              <a:rPr lang="en-US" dirty="0"/>
              <a:t>Per Lord Sumption, §§83-84</a:t>
            </a:r>
          </a:p>
          <a:p>
            <a:pPr algn="just"/>
            <a:r>
              <a:rPr lang="en-US" dirty="0"/>
              <a:t>Objective test</a:t>
            </a:r>
          </a:p>
          <a:p>
            <a:pPr algn="just"/>
            <a:r>
              <a:rPr lang="en-US" dirty="0"/>
              <a:t>Commercial certainty to manufacturer and third parties dealing in product</a:t>
            </a:r>
          </a:p>
          <a:p>
            <a:pPr algn="just"/>
            <a:r>
              <a:rPr lang="en-US" dirty="0"/>
              <a:t>Sufficient protection for patentee? Charade? </a:t>
            </a:r>
          </a:p>
        </p:txBody>
      </p:sp>
    </p:spTree>
    <p:extLst>
      <p:ext uri="{BB962C8B-B14F-4D97-AF65-F5344CB8AC3E}">
        <p14:creationId xmlns:p14="http://schemas.microsoft.com/office/powerpoint/2010/main" val="3393174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EC385-C628-3341-AF2D-63C5FDE521C6}"/>
              </a:ext>
            </a:extLst>
          </p:cNvPr>
          <p:cNvSpPr>
            <a:spLocks noGrp="1"/>
          </p:cNvSpPr>
          <p:nvPr>
            <p:ph type="title"/>
          </p:nvPr>
        </p:nvSpPr>
        <p:spPr/>
        <p:txBody>
          <a:bodyPr/>
          <a:lstStyle/>
          <a:p>
            <a:pPr algn="ctr"/>
            <a:r>
              <a:rPr lang="en-US" b="1" i="1" dirty="0"/>
              <a:t>Further issues</a:t>
            </a:r>
          </a:p>
        </p:txBody>
      </p:sp>
      <p:sp>
        <p:nvSpPr>
          <p:cNvPr id="3" name="Content Placeholder 2">
            <a:extLst>
              <a:ext uri="{FF2B5EF4-FFF2-40B4-BE49-F238E27FC236}">
                <a16:creationId xmlns:a16="http://schemas.microsoft.com/office/drawing/2014/main" id="{FA88B1C2-E060-9549-A8CF-E8FD3B1C3D24}"/>
              </a:ext>
            </a:extLst>
          </p:cNvPr>
          <p:cNvSpPr>
            <a:spLocks noGrp="1"/>
          </p:cNvSpPr>
          <p:nvPr>
            <p:ph idx="1"/>
          </p:nvPr>
        </p:nvSpPr>
        <p:spPr/>
        <p:txBody>
          <a:bodyPr/>
          <a:lstStyle/>
          <a:p>
            <a:r>
              <a:rPr lang="en-US" dirty="0"/>
              <a:t>How should outward appearance test be applied? </a:t>
            </a:r>
          </a:p>
          <a:p>
            <a:endParaRPr lang="en-US" dirty="0"/>
          </a:p>
          <a:p>
            <a:r>
              <a:rPr lang="en-US" dirty="0"/>
              <a:t>What, if anything, must manufacturer do to make clear that permitted use is limited?</a:t>
            </a:r>
          </a:p>
          <a:p>
            <a:endParaRPr lang="en-US" dirty="0"/>
          </a:p>
          <a:p>
            <a:r>
              <a:rPr lang="en-US" dirty="0"/>
              <a:t>In what, if any, circumstances is it legitimate to look at factors external to the product? </a:t>
            </a:r>
          </a:p>
          <a:p>
            <a:endParaRPr lang="en-US" dirty="0"/>
          </a:p>
          <a:p>
            <a:r>
              <a:rPr lang="en-US" dirty="0"/>
              <a:t>What should the test for EPC 2000 claims be? </a:t>
            </a:r>
          </a:p>
          <a:p>
            <a:endParaRPr lang="en-US" dirty="0"/>
          </a:p>
        </p:txBody>
      </p:sp>
    </p:spTree>
    <p:extLst>
      <p:ext uri="{BB962C8B-B14F-4D97-AF65-F5344CB8AC3E}">
        <p14:creationId xmlns:p14="http://schemas.microsoft.com/office/powerpoint/2010/main" val="752978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94D23-5B90-0846-9F91-DD621CC77B06}"/>
              </a:ext>
            </a:extLst>
          </p:cNvPr>
          <p:cNvSpPr>
            <a:spLocks noGrp="1"/>
          </p:cNvSpPr>
          <p:nvPr>
            <p:ph type="title"/>
          </p:nvPr>
        </p:nvSpPr>
        <p:spPr/>
        <p:txBody>
          <a:bodyPr/>
          <a:lstStyle/>
          <a:p>
            <a:pPr algn="ctr"/>
            <a:r>
              <a:rPr lang="en-US" b="1" i="1" dirty="0"/>
              <a:t>Second medical use claims</a:t>
            </a:r>
          </a:p>
        </p:txBody>
      </p:sp>
      <p:sp>
        <p:nvSpPr>
          <p:cNvPr id="3" name="Content Placeholder 2">
            <a:extLst>
              <a:ext uri="{FF2B5EF4-FFF2-40B4-BE49-F238E27FC236}">
                <a16:creationId xmlns:a16="http://schemas.microsoft.com/office/drawing/2014/main" id="{690AA4F6-7745-254A-BEFC-40BE9388E942}"/>
              </a:ext>
            </a:extLst>
          </p:cNvPr>
          <p:cNvSpPr>
            <a:spLocks noGrp="1"/>
          </p:cNvSpPr>
          <p:nvPr>
            <p:ph idx="1"/>
          </p:nvPr>
        </p:nvSpPr>
        <p:spPr/>
        <p:txBody>
          <a:bodyPr/>
          <a:lstStyle/>
          <a:p>
            <a:pPr marL="0" indent="0">
              <a:buNone/>
            </a:pPr>
            <a:r>
              <a:rPr lang="en-US" dirty="0"/>
              <a:t>Swiss-form claims: </a:t>
            </a:r>
          </a:p>
          <a:p>
            <a:pPr marL="0" indent="0">
              <a:buNone/>
            </a:pPr>
            <a:endParaRPr lang="en-US" dirty="0"/>
          </a:p>
          <a:p>
            <a:pPr marL="0" indent="0" algn="ctr">
              <a:buNone/>
            </a:pPr>
            <a:r>
              <a:rPr lang="en-US" dirty="0"/>
              <a:t>“Use of X for the preparation of a pharmaceutical for treating Y” </a:t>
            </a:r>
          </a:p>
          <a:p>
            <a:pPr marL="0" indent="0">
              <a:buNone/>
            </a:pPr>
            <a:endParaRPr lang="en-US" dirty="0"/>
          </a:p>
          <a:p>
            <a:pPr marL="0" indent="0">
              <a:buNone/>
            </a:pPr>
            <a:r>
              <a:rPr lang="en-US" dirty="0"/>
              <a:t>EPC 2000 claims: </a:t>
            </a:r>
          </a:p>
          <a:p>
            <a:pPr marL="0" indent="0">
              <a:buNone/>
            </a:pPr>
            <a:endParaRPr lang="en-US" dirty="0"/>
          </a:p>
          <a:p>
            <a:pPr marL="0" indent="0" algn="ctr">
              <a:buNone/>
            </a:pPr>
            <a:r>
              <a:rPr lang="en-US" dirty="0"/>
              <a:t>“Product X for the treatment of Y” </a:t>
            </a:r>
          </a:p>
        </p:txBody>
      </p:sp>
    </p:spTree>
    <p:extLst>
      <p:ext uri="{BB962C8B-B14F-4D97-AF65-F5344CB8AC3E}">
        <p14:creationId xmlns:p14="http://schemas.microsoft.com/office/powerpoint/2010/main" val="99154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6CA4B7-C3DC-DB47-BAE3-1477E3DB7825}"/>
              </a:ext>
            </a:extLst>
          </p:cNvPr>
          <p:cNvSpPr txBox="1"/>
          <p:nvPr/>
        </p:nvSpPr>
        <p:spPr>
          <a:xfrm>
            <a:off x="1036753" y="1155036"/>
            <a:ext cx="1560171" cy="369332"/>
          </a:xfrm>
          <a:prstGeom prst="rect">
            <a:avLst/>
          </a:prstGeom>
          <a:noFill/>
        </p:spPr>
        <p:txBody>
          <a:bodyPr wrap="none" rtlCol="0">
            <a:spAutoFit/>
          </a:bodyPr>
          <a:lstStyle/>
          <a:p>
            <a:r>
              <a:rPr lang="en-US" b="1" dirty="0"/>
              <a:t>Manufacturer</a:t>
            </a:r>
            <a:r>
              <a:rPr lang="en-US" dirty="0"/>
              <a:t> </a:t>
            </a:r>
          </a:p>
        </p:txBody>
      </p:sp>
      <p:sp>
        <p:nvSpPr>
          <p:cNvPr id="4" name="TextBox 3">
            <a:extLst>
              <a:ext uri="{FF2B5EF4-FFF2-40B4-BE49-F238E27FC236}">
                <a16:creationId xmlns:a16="http://schemas.microsoft.com/office/drawing/2014/main" id="{EDD260E4-4BD0-8140-9CAC-33D3048A76FF}"/>
              </a:ext>
            </a:extLst>
          </p:cNvPr>
          <p:cNvSpPr txBox="1"/>
          <p:nvPr/>
        </p:nvSpPr>
        <p:spPr>
          <a:xfrm>
            <a:off x="2806148" y="2009554"/>
            <a:ext cx="1276311" cy="369332"/>
          </a:xfrm>
          <a:prstGeom prst="rect">
            <a:avLst/>
          </a:prstGeom>
          <a:noFill/>
        </p:spPr>
        <p:txBody>
          <a:bodyPr wrap="none" rtlCol="0">
            <a:spAutoFit/>
          </a:bodyPr>
          <a:lstStyle/>
          <a:p>
            <a:r>
              <a:rPr lang="en-US" b="1" dirty="0"/>
              <a:t>Distributor </a:t>
            </a:r>
          </a:p>
        </p:txBody>
      </p:sp>
      <p:sp>
        <p:nvSpPr>
          <p:cNvPr id="5" name="TextBox 4">
            <a:extLst>
              <a:ext uri="{FF2B5EF4-FFF2-40B4-BE49-F238E27FC236}">
                <a16:creationId xmlns:a16="http://schemas.microsoft.com/office/drawing/2014/main" id="{85284E55-0634-4948-98BC-B3EC2E7DA002}"/>
              </a:ext>
            </a:extLst>
          </p:cNvPr>
          <p:cNvSpPr txBox="1"/>
          <p:nvPr/>
        </p:nvSpPr>
        <p:spPr>
          <a:xfrm>
            <a:off x="9898912" y="1155036"/>
            <a:ext cx="1507272" cy="369332"/>
          </a:xfrm>
          <a:prstGeom prst="rect">
            <a:avLst/>
          </a:prstGeom>
          <a:noFill/>
        </p:spPr>
        <p:txBody>
          <a:bodyPr wrap="none" rtlCol="0">
            <a:spAutoFit/>
          </a:bodyPr>
          <a:lstStyle/>
          <a:p>
            <a:r>
              <a:rPr lang="en-US" b="1" dirty="0"/>
              <a:t>Manufacturer</a:t>
            </a:r>
          </a:p>
        </p:txBody>
      </p:sp>
      <p:sp>
        <p:nvSpPr>
          <p:cNvPr id="6" name="TextBox 5">
            <a:extLst>
              <a:ext uri="{FF2B5EF4-FFF2-40B4-BE49-F238E27FC236}">
                <a16:creationId xmlns:a16="http://schemas.microsoft.com/office/drawing/2014/main" id="{06D49507-F437-784B-B882-6BDB28815F87}"/>
              </a:ext>
            </a:extLst>
          </p:cNvPr>
          <p:cNvSpPr txBox="1"/>
          <p:nvPr/>
        </p:nvSpPr>
        <p:spPr>
          <a:xfrm>
            <a:off x="8325293" y="2009554"/>
            <a:ext cx="1221809" cy="369332"/>
          </a:xfrm>
          <a:prstGeom prst="rect">
            <a:avLst/>
          </a:prstGeom>
          <a:noFill/>
        </p:spPr>
        <p:txBody>
          <a:bodyPr wrap="none" rtlCol="0">
            <a:spAutoFit/>
          </a:bodyPr>
          <a:lstStyle/>
          <a:p>
            <a:r>
              <a:rPr lang="en-US" b="1" dirty="0"/>
              <a:t>Distributo</a:t>
            </a:r>
            <a:r>
              <a:rPr lang="en-US" dirty="0"/>
              <a:t>r</a:t>
            </a:r>
          </a:p>
        </p:txBody>
      </p:sp>
      <p:sp>
        <p:nvSpPr>
          <p:cNvPr id="7" name="TextBox 6">
            <a:extLst>
              <a:ext uri="{FF2B5EF4-FFF2-40B4-BE49-F238E27FC236}">
                <a16:creationId xmlns:a16="http://schemas.microsoft.com/office/drawing/2014/main" id="{74F9712A-AAF8-BB46-98C9-C731B2504F33}"/>
              </a:ext>
            </a:extLst>
          </p:cNvPr>
          <p:cNvSpPr txBox="1"/>
          <p:nvPr/>
        </p:nvSpPr>
        <p:spPr>
          <a:xfrm>
            <a:off x="5460376" y="2705986"/>
            <a:ext cx="1249701" cy="369332"/>
          </a:xfrm>
          <a:prstGeom prst="rect">
            <a:avLst/>
          </a:prstGeom>
          <a:noFill/>
        </p:spPr>
        <p:txBody>
          <a:bodyPr wrap="none" rtlCol="0">
            <a:spAutoFit/>
          </a:bodyPr>
          <a:lstStyle/>
          <a:p>
            <a:r>
              <a:rPr lang="en-US" b="1" dirty="0"/>
              <a:t>Pharmacist</a:t>
            </a:r>
          </a:p>
        </p:txBody>
      </p:sp>
      <p:sp>
        <p:nvSpPr>
          <p:cNvPr id="8" name="TextBox 7">
            <a:extLst>
              <a:ext uri="{FF2B5EF4-FFF2-40B4-BE49-F238E27FC236}">
                <a16:creationId xmlns:a16="http://schemas.microsoft.com/office/drawing/2014/main" id="{7E90B6BD-F472-724E-A1EC-3C0DEDFABAC2}"/>
              </a:ext>
            </a:extLst>
          </p:cNvPr>
          <p:cNvSpPr txBox="1"/>
          <p:nvPr/>
        </p:nvSpPr>
        <p:spPr>
          <a:xfrm>
            <a:off x="5671621" y="5045448"/>
            <a:ext cx="868443" cy="369332"/>
          </a:xfrm>
          <a:prstGeom prst="rect">
            <a:avLst/>
          </a:prstGeom>
          <a:noFill/>
        </p:spPr>
        <p:txBody>
          <a:bodyPr wrap="none" rtlCol="0">
            <a:spAutoFit/>
          </a:bodyPr>
          <a:lstStyle/>
          <a:p>
            <a:r>
              <a:rPr lang="en-US" b="1" dirty="0"/>
              <a:t>Patient</a:t>
            </a:r>
          </a:p>
        </p:txBody>
      </p:sp>
      <p:sp>
        <p:nvSpPr>
          <p:cNvPr id="9" name="TextBox 8">
            <a:extLst>
              <a:ext uri="{FF2B5EF4-FFF2-40B4-BE49-F238E27FC236}">
                <a16:creationId xmlns:a16="http://schemas.microsoft.com/office/drawing/2014/main" id="{EF16409A-CACD-5047-B0CF-F3696E2CC373}"/>
              </a:ext>
            </a:extLst>
          </p:cNvPr>
          <p:cNvSpPr txBox="1"/>
          <p:nvPr/>
        </p:nvSpPr>
        <p:spPr>
          <a:xfrm>
            <a:off x="5587333" y="3875717"/>
            <a:ext cx="987771" cy="369332"/>
          </a:xfrm>
          <a:prstGeom prst="rect">
            <a:avLst/>
          </a:prstGeom>
          <a:noFill/>
        </p:spPr>
        <p:txBody>
          <a:bodyPr wrap="none" rtlCol="0">
            <a:spAutoFit/>
          </a:bodyPr>
          <a:lstStyle/>
          <a:p>
            <a:r>
              <a:rPr lang="en-US" b="1" dirty="0"/>
              <a:t>Clinician</a:t>
            </a:r>
          </a:p>
        </p:txBody>
      </p:sp>
      <p:cxnSp>
        <p:nvCxnSpPr>
          <p:cNvPr id="11" name="Straight Arrow Connector 10">
            <a:extLst>
              <a:ext uri="{FF2B5EF4-FFF2-40B4-BE49-F238E27FC236}">
                <a16:creationId xmlns:a16="http://schemas.microsoft.com/office/drawing/2014/main" id="{A80F0EAE-DB9A-E949-94F8-6F2096123DDC}"/>
              </a:ext>
            </a:extLst>
          </p:cNvPr>
          <p:cNvCxnSpPr>
            <a:cxnSpLocks/>
            <a:stCxn id="3" idx="2"/>
            <a:endCxn id="4" idx="1"/>
          </p:cNvCxnSpPr>
          <p:nvPr/>
        </p:nvCxnSpPr>
        <p:spPr>
          <a:xfrm>
            <a:off x="1816839" y="1524368"/>
            <a:ext cx="989309" cy="669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4674918E-D19E-6042-AE2A-8123B96B764B}"/>
              </a:ext>
            </a:extLst>
          </p:cNvPr>
          <p:cNvCxnSpPr>
            <a:cxnSpLocks/>
            <a:endCxn id="7" idx="1"/>
          </p:cNvCxnSpPr>
          <p:nvPr/>
        </p:nvCxnSpPr>
        <p:spPr>
          <a:xfrm>
            <a:off x="3965944" y="2296633"/>
            <a:ext cx="1494432" cy="594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5BC707B-AC10-A04A-A3CA-69678D34E5A3}"/>
              </a:ext>
            </a:extLst>
          </p:cNvPr>
          <p:cNvCxnSpPr>
            <a:cxnSpLocks/>
            <a:endCxn id="7" idx="3"/>
          </p:cNvCxnSpPr>
          <p:nvPr/>
        </p:nvCxnSpPr>
        <p:spPr>
          <a:xfrm flipH="1">
            <a:off x="6710077" y="2296633"/>
            <a:ext cx="1615216" cy="594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1FE75BC-C9AB-2E4A-A4A1-54076F0B673E}"/>
              </a:ext>
            </a:extLst>
          </p:cNvPr>
          <p:cNvCxnSpPr>
            <a:cxnSpLocks/>
            <a:stCxn id="5" idx="2"/>
          </p:cNvCxnSpPr>
          <p:nvPr/>
        </p:nvCxnSpPr>
        <p:spPr>
          <a:xfrm flipH="1">
            <a:off x="9523057" y="1524368"/>
            <a:ext cx="1129491" cy="6698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Elbow Connector 34">
            <a:extLst>
              <a:ext uri="{FF2B5EF4-FFF2-40B4-BE49-F238E27FC236}">
                <a16:creationId xmlns:a16="http://schemas.microsoft.com/office/drawing/2014/main" id="{E93E212A-CAB2-8642-82C1-1D02C9A48A64}"/>
              </a:ext>
            </a:extLst>
          </p:cNvPr>
          <p:cNvCxnSpPr>
            <a:stCxn id="8" idx="1"/>
          </p:cNvCxnSpPr>
          <p:nvPr/>
        </p:nvCxnSpPr>
        <p:spPr>
          <a:xfrm rot="10800000">
            <a:off x="5460379" y="3075318"/>
            <a:ext cx="211243" cy="215479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Elbow Connector 36">
            <a:extLst>
              <a:ext uri="{FF2B5EF4-FFF2-40B4-BE49-F238E27FC236}">
                <a16:creationId xmlns:a16="http://schemas.microsoft.com/office/drawing/2014/main" id="{AB2389AF-2219-E049-AAEF-EA44BFBE43D0}"/>
              </a:ext>
            </a:extLst>
          </p:cNvPr>
          <p:cNvCxnSpPr>
            <a:endCxn id="8" idx="3"/>
          </p:cNvCxnSpPr>
          <p:nvPr/>
        </p:nvCxnSpPr>
        <p:spPr>
          <a:xfrm rot="5400000">
            <a:off x="5535651" y="4079732"/>
            <a:ext cx="2154796" cy="14596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D27D38C-7D82-CB44-B982-3EBC1730B256}"/>
              </a:ext>
            </a:extLst>
          </p:cNvPr>
          <p:cNvCxnSpPr>
            <a:stCxn id="9" idx="2"/>
            <a:endCxn id="8" idx="0"/>
          </p:cNvCxnSpPr>
          <p:nvPr/>
        </p:nvCxnSpPr>
        <p:spPr>
          <a:xfrm>
            <a:off x="6081219" y="4245049"/>
            <a:ext cx="24624" cy="80039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1CA3C4E1-4744-F743-A71E-6A3EAFD97B4E}"/>
              </a:ext>
            </a:extLst>
          </p:cNvPr>
          <p:cNvSpPr txBox="1"/>
          <p:nvPr/>
        </p:nvSpPr>
        <p:spPr>
          <a:xfrm>
            <a:off x="4003985" y="3875717"/>
            <a:ext cx="1310743" cy="369332"/>
          </a:xfrm>
          <a:prstGeom prst="rect">
            <a:avLst/>
          </a:prstGeom>
          <a:noFill/>
        </p:spPr>
        <p:txBody>
          <a:bodyPr wrap="none" rtlCol="0">
            <a:spAutoFit/>
          </a:bodyPr>
          <a:lstStyle/>
          <a:p>
            <a:r>
              <a:rPr lang="en-US" dirty="0"/>
              <a:t>Prescription</a:t>
            </a:r>
          </a:p>
        </p:txBody>
      </p:sp>
      <p:sp>
        <p:nvSpPr>
          <p:cNvPr id="44" name="Oval 43">
            <a:extLst>
              <a:ext uri="{FF2B5EF4-FFF2-40B4-BE49-F238E27FC236}">
                <a16:creationId xmlns:a16="http://schemas.microsoft.com/office/drawing/2014/main" id="{EB7C1D4F-EDCC-D447-9F4C-AECB1A475A83}"/>
              </a:ext>
            </a:extLst>
          </p:cNvPr>
          <p:cNvSpPr/>
          <p:nvPr/>
        </p:nvSpPr>
        <p:spPr>
          <a:xfrm>
            <a:off x="7267095" y="3967349"/>
            <a:ext cx="225123" cy="1793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riangle 44">
            <a:extLst>
              <a:ext uri="{FF2B5EF4-FFF2-40B4-BE49-F238E27FC236}">
                <a16:creationId xmlns:a16="http://schemas.microsoft.com/office/drawing/2014/main" id="{1204A1AE-A10C-3944-8A96-3AF8FC3C28D8}"/>
              </a:ext>
            </a:extLst>
          </p:cNvPr>
          <p:cNvSpPr/>
          <p:nvPr/>
        </p:nvSpPr>
        <p:spPr>
          <a:xfrm>
            <a:off x="7554476" y="3967348"/>
            <a:ext cx="372140" cy="1793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riangle 45">
            <a:extLst>
              <a:ext uri="{FF2B5EF4-FFF2-40B4-BE49-F238E27FC236}">
                <a16:creationId xmlns:a16="http://schemas.microsoft.com/office/drawing/2014/main" id="{B0FF5F59-4B5D-ED4D-854A-E06E677122B7}"/>
              </a:ext>
            </a:extLst>
          </p:cNvPr>
          <p:cNvSpPr/>
          <p:nvPr/>
        </p:nvSpPr>
        <p:spPr>
          <a:xfrm>
            <a:off x="7517685" y="2550560"/>
            <a:ext cx="372140" cy="1793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riangle 46">
            <a:extLst>
              <a:ext uri="{FF2B5EF4-FFF2-40B4-BE49-F238E27FC236}">
                <a16:creationId xmlns:a16="http://schemas.microsoft.com/office/drawing/2014/main" id="{457E95E8-6B35-544F-AB12-F917E1C432F5}"/>
              </a:ext>
            </a:extLst>
          </p:cNvPr>
          <p:cNvSpPr/>
          <p:nvPr/>
        </p:nvSpPr>
        <p:spPr>
          <a:xfrm>
            <a:off x="10087802" y="1859294"/>
            <a:ext cx="372140" cy="1793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60A8E0D7-DF52-8749-884B-613F65B19AAB}"/>
              </a:ext>
            </a:extLst>
          </p:cNvPr>
          <p:cNvSpPr/>
          <p:nvPr/>
        </p:nvSpPr>
        <p:spPr>
          <a:xfrm>
            <a:off x="4238567" y="2558534"/>
            <a:ext cx="225123" cy="1793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C66AAD5-D400-5C47-8435-A4167B4ABD88}"/>
              </a:ext>
            </a:extLst>
          </p:cNvPr>
          <p:cNvSpPr/>
          <p:nvPr/>
        </p:nvSpPr>
        <p:spPr>
          <a:xfrm>
            <a:off x="1939950" y="1919879"/>
            <a:ext cx="225123" cy="1793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6A52009E-8587-644F-82F4-E2DE9A24DA41}"/>
              </a:ext>
            </a:extLst>
          </p:cNvPr>
          <p:cNvSpPr/>
          <p:nvPr/>
        </p:nvSpPr>
        <p:spPr>
          <a:xfrm>
            <a:off x="811630" y="5465135"/>
            <a:ext cx="225123" cy="1793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riangle 50">
            <a:extLst>
              <a:ext uri="{FF2B5EF4-FFF2-40B4-BE49-F238E27FC236}">
                <a16:creationId xmlns:a16="http://schemas.microsoft.com/office/drawing/2014/main" id="{EF67441D-E935-4346-9FDD-1BA6644E4B1E}"/>
              </a:ext>
            </a:extLst>
          </p:cNvPr>
          <p:cNvSpPr/>
          <p:nvPr/>
        </p:nvSpPr>
        <p:spPr>
          <a:xfrm>
            <a:off x="738121" y="5884752"/>
            <a:ext cx="372140" cy="1793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DB4429CD-98C3-FD4B-85C9-C380CAC25013}"/>
              </a:ext>
            </a:extLst>
          </p:cNvPr>
          <p:cNvSpPr txBox="1"/>
          <p:nvPr/>
        </p:nvSpPr>
        <p:spPr>
          <a:xfrm>
            <a:off x="1359821" y="5333632"/>
            <a:ext cx="2867836" cy="369332"/>
          </a:xfrm>
          <a:prstGeom prst="rect">
            <a:avLst/>
          </a:prstGeom>
          <a:noFill/>
        </p:spPr>
        <p:txBody>
          <a:bodyPr wrap="none" rtlCol="0">
            <a:spAutoFit/>
          </a:bodyPr>
          <a:lstStyle/>
          <a:p>
            <a:r>
              <a:rPr lang="en-US" dirty="0"/>
              <a:t>Generic skinny-label product</a:t>
            </a:r>
          </a:p>
        </p:txBody>
      </p:sp>
      <p:sp>
        <p:nvSpPr>
          <p:cNvPr id="53" name="TextBox 52">
            <a:extLst>
              <a:ext uri="{FF2B5EF4-FFF2-40B4-BE49-F238E27FC236}">
                <a16:creationId xmlns:a16="http://schemas.microsoft.com/office/drawing/2014/main" id="{3116FE75-4C00-4C44-809F-5E79C41617BD}"/>
              </a:ext>
            </a:extLst>
          </p:cNvPr>
          <p:cNvSpPr txBox="1"/>
          <p:nvPr/>
        </p:nvSpPr>
        <p:spPr>
          <a:xfrm>
            <a:off x="1359821" y="5789760"/>
            <a:ext cx="2643224" cy="369332"/>
          </a:xfrm>
          <a:prstGeom prst="rect">
            <a:avLst/>
          </a:prstGeom>
          <a:noFill/>
        </p:spPr>
        <p:txBody>
          <a:bodyPr wrap="none" rtlCol="0">
            <a:spAutoFit/>
          </a:bodyPr>
          <a:lstStyle/>
          <a:p>
            <a:r>
              <a:rPr lang="en-US" dirty="0"/>
              <a:t>Branded full-label product</a:t>
            </a:r>
          </a:p>
        </p:txBody>
      </p:sp>
    </p:spTree>
    <p:extLst>
      <p:ext uri="{BB962C8B-B14F-4D97-AF65-F5344CB8AC3E}">
        <p14:creationId xmlns:p14="http://schemas.microsoft.com/office/powerpoint/2010/main" val="3614406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D2010-49FD-1144-B32F-19203D2989B3}"/>
              </a:ext>
            </a:extLst>
          </p:cNvPr>
          <p:cNvSpPr>
            <a:spLocks noGrp="1"/>
          </p:cNvSpPr>
          <p:nvPr>
            <p:ph type="title"/>
          </p:nvPr>
        </p:nvSpPr>
        <p:spPr/>
        <p:txBody>
          <a:bodyPr/>
          <a:lstStyle/>
          <a:p>
            <a:pPr algn="ctr"/>
            <a:r>
              <a:rPr lang="en-US" b="1" i="1" dirty="0"/>
              <a:t>The problem</a:t>
            </a:r>
          </a:p>
        </p:txBody>
      </p:sp>
      <p:sp>
        <p:nvSpPr>
          <p:cNvPr id="3" name="Content Placeholder 2">
            <a:extLst>
              <a:ext uri="{FF2B5EF4-FFF2-40B4-BE49-F238E27FC236}">
                <a16:creationId xmlns:a16="http://schemas.microsoft.com/office/drawing/2014/main" id="{67A8461C-2D48-A44B-844B-B8044496AFB6}"/>
              </a:ext>
            </a:extLst>
          </p:cNvPr>
          <p:cNvSpPr>
            <a:spLocks noGrp="1"/>
          </p:cNvSpPr>
          <p:nvPr>
            <p:ph idx="1"/>
          </p:nvPr>
        </p:nvSpPr>
        <p:spPr/>
        <p:txBody>
          <a:bodyPr/>
          <a:lstStyle/>
          <a:p>
            <a:pPr marL="0" indent="0">
              <a:buNone/>
            </a:pPr>
            <a:endParaRPr lang="en-US" dirty="0"/>
          </a:p>
          <a:p>
            <a:pPr marL="0" indent="0" algn="just">
              <a:buNone/>
            </a:pPr>
            <a:r>
              <a:rPr lang="en-US" i="1" dirty="0"/>
              <a:t>“The choice lies between defining infringement so widely that manufacturers will be dissuaded from producing generic drugs even to fulfil the original (no longer patented) use, and defining it so narrowly that patentees are inadequately protected from the invasion of their newly patented second use by generic manufacturers” </a:t>
            </a:r>
          </a:p>
          <a:p>
            <a:pPr marL="0" indent="0" algn="r">
              <a:buNone/>
            </a:pPr>
            <a:r>
              <a:rPr lang="en-US" dirty="0"/>
              <a:t>Per Lord Briggs, §123</a:t>
            </a:r>
          </a:p>
        </p:txBody>
      </p:sp>
    </p:spTree>
    <p:extLst>
      <p:ext uri="{BB962C8B-B14F-4D97-AF65-F5344CB8AC3E}">
        <p14:creationId xmlns:p14="http://schemas.microsoft.com/office/powerpoint/2010/main" val="1947963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989A2-36A0-034E-9C3D-DE4D954210BB}"/>
              </a:ext>
            </a:extLst>
          </p:cNvPr>
          <p:cNvSpPr>
            <a:spLocks noGrp="1"/>
          </p:cNvSpPr>
          <p:nvPr>
            <p:ph type="title"/>
          </p:nvPr>
        </p:nvSpPr>
        <p:spPr/>
        <p:txBody>
          <a:bodyPr/>
          <a:lstStyle/>
          <a:p>
            <a:pPr algn="ctr"/>
            <a:r>
              <a:rPr lang="en-US" b="1" i="1" dirty="0"/>
              <a:t>Competing policy considerations</a:t>
            </a:r>
          </a:p>
        </p:txBody>
      </p:sp>
      <p:sp>
        <p:nvSpPr>
          <p:cNvPr id="3" name="Content Placeholder 2">
            <a:extLst>
              <a:ext uri="{FF2B5EF4-FFF2-40B4-BE49-F238E27FC236}">
                <a16:creationId xmlns:a16="http://schemas.microsoft.com/office/drawing/2014/main" id="{F85E5EC1-01A0-6C46-8A38-6A3A5A17CBD4}"/>
              </a:ext>
            </a:extLst>
          </p:cNvPr>
          <p:cNvSpPr>
            <a:spLocks noGrp="1"/>
          </p:cNvSpPr>
          <p:nvPr>
            <p:ph idx="1"/>
          </p:nvPr>
        </p:nvSpPr>
        <p:spPr/>
        <p:txBody>
          <a:bodyPr/>
          <a:lstStyle/>
          <a:p>
            <a:pPr marL="514350" indent="-514350">
              <a:buAutoNum type="arabicPeriod"/>
            </a:pPr>
            <a:r>
              <a:rPr lang="en-US" dirty="0"/>
              <a:t>Provide reasonable protection to the second medical use patentee to reward and </a:t>
            </a:r>
            <a:r>
              <a:rPr lang="en-US" dirty="0" err="1"/>
              <a:t>incentivise</a:t>
            </a:r>
            <a:r>
              <a:rPr lang="en-US" dirty="0"/>
              <a:t> research</a:t>
            </a:r>
          </a:p>
          <a:p>
            <a:pPr marL="514350" indent="-514350">
              <a:buAutoNum type="arabicPeriod"/>
            </a:pPr>
            <a:r>
              <a:rPr lang="en-US" dirty="0"/>
              <a:t>Allow the public the benefit of the product for its original therapeutic use once the patent covering that original use has expired</a:t>
            </a:r>
          </a:p>
          <a:p>
            <a:pPr marL="514350" indent="-514350">
              <a:buAutoNum type="arabicPeriod"/>
            </a:pPr>
            <a:r>
              <a:rPr lang="en-US" dirty="0"/>
              <a:t>Provide reasonable legal certainty for those engaged in the manufacture, marketing and prescribing of generic drug for the non-patented use that their conduct is lawful </a:t>
            </a:r>
          </a:p>
          <a:p>
            <a:pPr marL="514350" indent="-514350">
              <a:buAutoNum type="arabicPeriod"/>
            </a:pPr>
            <a:r>
              <a:rPr lang="en-US" dirty="0"/>
              <a:t>Protect the autonomy of clinical judgments</a:t>
            </a:r>
          </a:p>
        </p:txBody>
      </p:sp>
    </p:spTree>
    <p:extLst>
      <p:ext uri="{BB962C8B-B14F-4D97-AF65-F5344CB8AC3E}">
        <p14:creationId xmlns:p14="http://schemas.microsoft.com/office/powerpoint/2010/main" val="3631253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0BE2F-549D-3F4D-A7F0-AB4EBD0E7650}"/>
              </a:ext>
            </a:extLst>
          </p:cNvPr>
          <p:cNvSpPr>
            <a:spLocks noGrp="1"/>
          </p:cNvSpPr>
          <p:nvPr>
            <p:ph type="title"/>
          </p:nvPr>
        </p:nvSpPr>
        <p:spPr/>
        <p:txBody>
          <a:bodyPr/>
          <a:lstStyle/>
          <a:p>
            <a:pPr algn="ctr"/>
            <a:r>
              <a:rPr lang="en-US" b="1" i="1" dirty="0"/>
              <a:t>Legal Context</a:t>
            </a:r>
          </a:p>
        </p:txBody>
      </p:sp>
      <p:sp>
        <p:nvSpPr>
          <p:cNvPr id="3" name="Content Placeholder 2">
            <a:extLst>
              <a:ext uri="{FF2B5EF4-FFF2-40B4-BE49-F238E27FC236}">
                <a16:creationId xmlns:a16="http://schemas.microsoft.com/office/drawing/2014/main" id="{4E4A0CBF-0B22-7B45-9C64-7D840468F375}"/>
              </a:ext>
            </a:extLst>
          </p:cNvPr>
          <p:cNvSpPr>
            <a:spLocks noGrp="1"/>
          </p:cNvSpPr>
          <p:nvPr>
            <p:ph idx="1"/>
          </p:nvPr>
        </p:nvSpPr>
        <p:spPr>
          <a:xfrm>
            <a:off x="838200" y="1446027"/>
            <a:ext cx="10515600" cy="4730935"/>
          </a:xfrm>
        </p:spPr>
        <p:txBody>
          <a:bodyPr/>
          <a:lstStyle/>
          <a:p>
            <a:pPr marL="0" indent="0">
              <a:buNone/>
            </a:pPr>
            <a:endParaRPr lang="en-US" dirty="0"/>
          </a:p>
          <a:p>
            <a:pPr marL="0" indent="0">
              <a:buNone/>
            </a:pPr>
            <a:r>
              <a:rPr lang="en-US" dirty="0"/>
              <a:t>A person infringes a patent for an invention if, without the consent of the proprietor, he: </a:t>
            </a:r>
          </a:p>
          <a:p>
            <a:pPr marL="457200" lvl="1" indent="0">
              <a:buNone/>
            </a:pPr>
            <a:endParaRPr lang="en-US" dirty="0"/>
          </a:p>
          <a:p>
            <a:pPr marL="457200" lvl="1" indent="0">
              <a:buNone/>
            </a:pPr>
            <a:r>
              <a:rPr lang="en-US" dirty="0"/>
              <a:t>where the invention is a product, makes, disposes of, offers to dispose of, uses, or imports the product or keeps it for those purposes (s.60(1)(a))</a:t>
            </a:r>
          </a:p>
          <a:p>
            <a:pPr marL="457200" lvl="1" indent="0">
              <a:buNone/>
            </a:pPr>
            <a:endParaRPr lang="en-US" dirty="0"/>
          </a:p>
          <a:p>
            <a:pPr marL="457200" lvl="1" indent="0">
              <a:buNone/>
            </a:pPr>
            <a:r>
              <a:rPr lang="en-US" dirty="0"/>
              <a:t>where the invention is a process, disposes of, offers to dispose of, uses or imports any product obtained directly by means of that process or keeps any such product whether for disposal or otherwise (s.60(1)(c))</a:t>
            </a:r>
          </a:p>
          <a:p>
            <a:pPr marL="457200" lvl="1" indent="0">
              <a:buNone/>
            </a:pPr>
            <a:endParaRPr lang="en-US" dirty="0"/>
          </a:p>
        </p:txBody>
      </p:sp>
    </p:spTree>
    <p:extLst>
      <p:ext uri="{BB962C8B-B14F-4D97-AF65-F5344CB8AC3E}">
        <p14:creationId xmlns:p14="http://schemas.microsoft.com/office/powerpoint/2010/main" val="2502708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B5BD23-F8BB-3C40-A5C7-CB3C696DA555}"/>
              </a:ext>
            </a:extLst>
          </p:cNvPr>
          <p:cNvSpPr txBox="1"/>
          <p:nvPr/>
        </p:nvSpPr>
        <p:spPr>
          <a:xfrm>
            <a:off x="4255910" y="1084521"/>
            <a:ext cx="3446264" cy="369332"/>
          </a:xfrm>
          <a:prstGeom prst="rect">
            <a:avLst/>
          </a:prstGeom>
          <a:noFill/>
          <a:ln>
            <a:solidFill>
              <a:schemeClr val="accent1"/>
            </a:solidFill>
          </a:ln>
        </p:spPr>
        <p:txBody>
          <a:bodyPr wrap="none" rtlCol="0">
            <a:spAutoFit/>
          </a:bodyPr>
          <a:lstStyle/>
          <a:p>
            <a:r>
              <a:rPr lang="en-US" dirty="0"/>
              <a:t>Statutory provision = strict liability </a:t>
            </a:r>
          </a:p>
        </p:txBody>
      </p:sp>
      <p:sp>
        <p:nvSpPr>
          <p:cNvPr id="3" name="TextBox 2">
            <a:extLst>
              <a:ext uri="{FF2B5EF4-FFF2-40B4-BE49-F238E27FC236}">
                <a16:creationId xmlns:a16="http://schemas.microsoft.com/office/drawing/2014/main" id="{829B26EE-AC62-5347-9D6F-0B07E338BA3D}"/>
              </a:ext>
            </a:extLst>
          </p:cNvPr>
          <p:cNvSpPr txBox="1"/>
          <p:nvPr/>
        </p:nvSpPr>
        <p:spPr>
          <a:xfrm>
            <a:off x="1424761" y="1765004"/>
            <a:ext cx="2975686" cy="2031325"/>
          </a:xfrm>
          <a:prstGeom prst="rect">
            <a:avLst/>
          </a:prstGeom>
          <a:noFill/>
          <a:ln>
            <a:solidFill>
              <a:schemeClr val="accent1"/>
            </a:solidFill>
          </a:ln>
        </p:spPr>
        <p:txBody>
          <a:bodyPr wrap="none" rtlCol="0">
            <a:spAutoFit/>
          </a:bodyPr>
          <a:lstStyle/>
          <a:p>
            <a:r>
              <a:rPr lang="en-US" dirty="0"/>
              <a:t>Product claims – s.60(1)(a)</a:t>
            </a:r>
          </a:p>
          <a:p>
            <a:r>
              <a:rPr lang="en-US" dirty="0"/>
              <a:t>	- makes</a:t>
            </a:r>
          </a:p>
          <a:p>
            <a:r>
              <a:rPr lang="en-US" dirty="0"/>
              <a:t>	- disposes of</a:t>
            </a:r>
          </a:p>
          <a:p>
            <a:r>
              <a:rPr lang="en-US" dirty="0"/>
              <a:t>	-offers to dispose of</a:t>
            </a:r>
          </a:p>
          <a:p>
            <a:r>
              <a:rPr lang="en-US" dirty="0"/>
              <a:t>	- uses</a:t>
            </a:r>
          </a:p>
          <a:p>
            <a:r>
              <a:rPr lang="en-US" dirty="0"/>
              <a:t>	- imports</a:t>
            </a:r>
          </a:p>
          <a:p>
            <a:r>
              <a:rPr lang="en-US" dirty="0"/>
              <a:t>	- keeps</a:t>
            </a:r>
          </a:p>
        </p:txBody>
      </p:sp>
      <p:sp>
        <p:nvSpPr>
          <p:cNvPr id="4" name="TextBox 3">
            <a:extLst>
              <a:ext uri="{FF2B5EF4-FFF2-40B4-BE49-F238E27FC236}">
                <a16:creationId xmlns:a16="http://schemas.microsoft.com/office/drawing/2014/main" id="{AA9CA6F8-AE68-6A43-A91A-09C405EDF547}"/>
              </a:ext>
            </a:extLst>
          </p:cNvPr>
          <p:cNvSpPr txBox="1"/>
          <p:nvPr/>
        </p:nvSpPr>
        <p:spPr>
          <a:xfrm>
            <a:off x="7347098" y="1765004"/>
            <a:ext cx="3028586" cy="1754326"/>
          </a:xfrm>
          <a:prstGeom prst="rect">
            <a:avLst/>
          </a:prstGeom>
          <a:noFill/>
          <a:ln>
            <a:solidFill>
              <a:schemeClr val="accent1"/>
            </a:solidFill>
          </a:ln>
        </p:spPr>
        <p:txBody>
          <a:bodyPr wrap="none" rtlCol="0">
            <a:spAutoFit/>
          </a:bodyPr>
          <a:lstStyle/>
          <a:p>
            <a:r>
              <a:rPr lang="en-US" dirty="0"/>
              <a:t>Process claims – s.60(1)(c)</a:t>
            </a:r>
          </a:p>
          <a:p>
            <a:r>
              <a:rPr lang="en-US" dirty="0"/>
              <a:t>	- disposes of</a:t>
            </a:r>
          </a:p>
          <a:p>
            <a:r>
              <a:rPr lang="en-US" dirty="0"/>
              <a:t>	- offers to dispose of</a:t>
            </a:r>
          </a:p>
          <a:p>
            <a:r>
              <a:rPr lang="en-US" dirty="0"/>
              <a:t>	- uses</a:t>
            </a:r>
          </a:p>
          <a:p>
            <a:r>
              <a:rPr lang="en-US" dirty="0"/>
              <a:t>	- imports</a:t>
            </a:r>
          </a:p>
          <a:p>
            <a:r>
              <a:rPr lang="en-US" dirty="0"/>
              <a:t>	- keeps</a:t>
            </a:r>
          </a:p>
        </p:txBody>
      </p:sp>
      <p:sp>
        <p:nvSpPr>
          <p:cNvPr id="5" name="TextBox 4">
            <a:extLst>
              <a:ext uri="{FF2B5EF4-FFF2-40B4-BE49-F238E27FC236}">
                <a16:creationId xmlns:a16="http://schemas.microsoft.com/office/drawing/2014/main" id="{F4D11D35-AC67-1343-8EBA-1859A83CBE5E}"/>
              </a:ext>
            </a:extLst>
          </p:cNvPr>
          <p:cNvSpPr txBox="1"/>
          <p:nvPr/>
        </p:nvSpPr>
        <p:spPr>
          <a:xfrm>
            <a:off x="3653023" y="4209892"/>
            <a:ext cx="4885953" cy="369332"/>
          </a:xfrm>
          <a:prstGeom prst="rect">
            <a:avLst/>
          </a:prstGeom>
          <a:noFill/>
          <a:ln>
            <a:solidFill>
              <a:schemeClr val="accent1"/>
            </a:solidFill>
          </a:ln>
        </p:spPr>
        <p:txBody>
          <a:bodyPr wrap="none" rtlCol="0">
            <a:spAutoFit/>
          </a:bodyPr>
          <a:lstStyle/>
          <a:p>
            <a:r>
              <a:rPr lang="en-US" dirty="0"/>
              <a:t>Claim construction = possibility of mental element</a:t>
            </a:r>
          </a:p>
        </p:txBody>
      </p:sp>
      <p:sp>
        <p:nvSpPr>
          <p:cNvPr id="6" name="TextBox 5">
            <a:extLst>
              <a:ext uri="{FF2B5EF4-FFF2-40B4-BE49-F238E27FC236}">
                <a16:creationId xmlns:a16="http://schemas.microsoft.com/office/drawing/2014/main" id="{2494A132-4689-3840-8A95-789243FCAAC3}"/>
              </a:ext>
            </a:extLst>
          </p:cNvPr>
          <p:cNvSpPr txBox="1"/>
          <p:nvPr/>
        </p:nvSpPr>
        <p:spPr>
          <a:xfrm>
            <a:off x="956940" y="4992787"/>
            <a:ext cx="3443507" cy="646331"/>
          </a:xfrm>
          <a:prstGeom prst="rect">
            <a:avLst/>
          </a:prstGeom>
          <a:noFill/>
          <a:ln>
            <a:solidFill>
              <a:schemeClr val="accent1"/>
            </a:solidFill>
          </a:ln>
        </p:spPr>
        <p:txBody>
          <a:bodyPr wrap="none" rtlCol="0">
            <a:spAutoFit/>
          </a:bodyPr>
          <a:lstStyle/>
          <a:p>
            <a:pPr algn="ctr"/>
            <a:r>
              <a:rPr lang="en-US" dirty="0"/>
              <a:t>EPC 2000 claim</a:t>
            </a:r>
          </a:p>
          <a:p>
            <a:r>
              <a:rPr lang="en-US" dirty="0"/>
              <a:t>“Product X </a:t>
            </a:r>
            <a:r>
              <a:rPr lang="en-US" b="1" dirty="0"/>
              <a:t>for</a:t>
            </a:r>
            <a:r>
              <a:rPr lang="en-US" dirty="0"/>
              <a:t> the treatment of Y” </a:t>
            </a:r>
          </a:p>
        </p:txBody>
      </p:sp>
      <p:sp>
        <p:nvSpPr>
          <p:cNvPr id="7" name="TextBox 6">
            <a:extLst>
              <a:ext uri="{FF2B5EF4-FFF2-40B4-BE49-F238E27FC236}">
                <a16:creationId xmlns:a16="http://schemas.microsoft.com/office/drawing/2014/main" id="{78383000-FB93-5F44-9A0E-EA2C589AC205}"/>
              </a:ext>
            </a:extLst>
          </p:cNvPr>
          <p:cNvSpPr txBox="1"/>
          <p:nvPr/>
        </p:nvSpPr>
        <p:spPr>
          <a:xfrm>
            <a:off x="5770352" y="4946620"/>
            <a:ext cx="6182077" cy="646331"/>
          </a:xfrm>
          <a:prstGeom prst="rect">
            <a:avLst/>
          </a:prstGeom>
          <a:noFill/>
          <a:ln>
            <a:solidFill>
              <a:schemeClr val="accent1"/>
            </a:solidFill>
          </a:ln>
        </p:spPr>
        <p:txBody>
          <a:bodyPr wrap="none" rtlCol="0">
            <a:spAutoFit/>
          </a:bodyPr>
          <a:lstStyle/>
          <a:p>
            <a:pPr algn="ctr"/>
            <a:r>
              <a:rPr lang="en-US" dirty="0"/>
              <a:t>Swiss-form claim</a:t>
            </a:r>
          </a:p>
          <a:p>
            <a:r>
              <a:rPr lang="en-US" dirty="0"/>
              <a:t>“Use of X for the preparation of a pharmaceutical </a:t>
            </a:r>
            <a:r>
              <a:rPr lang="en-US" b="1" dirty="0"/>
              <a:t>for </a:t>
            </a:r>
            <a:r>
              <a:rPr lang="en-US" dirty="0"/>
              <a:t>treating Y”</a:t>
            </a:r>
          </a:p>
        </p:txBody>
      </p:sp>
    </p:spTree>
    <p:extLst>
      <p:ext uri="{BB962C8B-B14F-4D97-AF65-F5344CB8AC3E}">
        <p14:creationId xmlns:p14="http://schemas.microsoft.com/office/powerpoint/2010/main" val="356581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C5CF2-08A9-BB48-BCC0-B2AAAC2B4460}"/>
              </a:ext>
            </a:extLst>
          </p:cNvPr>
          <p:cNvSpPr>
            <a:spLocks noGrp="1"/>
          </p:cNvSpPr>
          <p:nvPr>
            <p:ph type="title"/>
          </p:nvPr>
        </p:nvSpPr>
        <p:spPr/>
        <p:txBody>
          <a:bodyPr/>
          <a:lstStyle/>
          <a:p>
            <a:pPr algn="ctr"/>
            <a:r>
              <a:rPr lang="en-US" b="1" i="1" dirty="0"/>
              <a:t>What does ‘for’ mean?</a:t>
            </a:r>
          </a:p>
        </p:txBody>
      </p:sp>
      <p:sp>
        <p:nvSpPr>
          <p:cNvPr id="3" name="Content Placeholder 2">
            <a:extLst>
              <a:ext uri="{FF2B5EF4-FFF2-40B4-BE49-F238E27FC236}">
                <a16:creationId xmlns:a16="http://schemas.microsoft.com/office/drawing/2014/main" id="{BC00FA7B-17B5-9D4B-B0FD-7DADD30A1390}"/>
              </a:ext>
            </a:extLst>
          </p:cNvPr>
          <p:cNvSpPr>
            <a:spLocks noGrp="1"/>
          </p:cNvSpPr>
          <p:nvPr>
            <p:ph idx="1"/>
          </p:nvPr>
        </p:nvSpPr>
        <p:spPr/>
        <p:txBody>
          <a:bodyPr/>
          <a:lstStyle/>
          <a:p>
            <a:r>
              <a:rPr lang="en-US" dirty="0"/>
              <a:t>“intended for” i.e. </a:t>
            </a:r>
            <a:r>
              <a:rPr lang="en-US" u="sng" dirty="0"/>
              <a:t>subjective intention </a:t>
            </a:r>
          </a:p>
          <a:p>
            <a:pPr marL="0" indent="0">
              <a:buNone/>
            </a:pPr>
            <a:endParaRPr lang="en-US" dirty="0"/>
          </a:p>
          <a:p>
            <a:r>
              <a:rPr lang="en-US" dirty="0"/>
              <a:t>“where it is known or reasonably foreseeable that some of the medicine will be used for” i.e. </a:t>
            </a:r>
            <a:r>
              <a:rPr lang="en-US" u="sng" dirty="0"/>
              <a:t>reasonable foreseeability </a:t>
            </a:r>
          </a:p>
          <a:p>
            <a:pPr lvl="1"/>
            <a:r>
              <a:rPr lang="en-US" dirty="0"/>
              <a:t>“…some of the medicine will be intentionally used for”</a:t>
            </a:r>
          </a:p>
          <a:p>
            <a:pPr lvl="1"/>
            <a:r>
              <a:rPr lang="en-US" dirty="0"/>
              <a:t>“…where the manufacturer has not taken all reasonable steps to prevent use for the patented treatment occurring”</a:t>
            </a:r>
          </a:p>
          <a:p>
            <a:pPr marL="457200" lvl="1" indent="0">
              <a:buNone/>
            </a:pPr>
            <a:endParaRPr lang="en-US" dirty="0"/>
          </a:p>
          <a:p>
            <a:r>
              <a:rPr lang="en-US" dirty="0"/>
              <a:t>“where from its outward appearance it can objectively be said to be for” i.e. </a:t>
            </a:r>
            <a:r>
              <a:rPr lang="en-US" u="sng" dirty="0"/>
              <a:t>outward appearance </a:t>
            </a:r>
            <a:r>
              <a:rPr lang="en-US" dirty="0"/>
              <a:t>– no </a:t>
            </a:r>
            <a:r>
              <a:rPr lang="en-US" dirty="0" err="1"/>
              <a:t>mens</a:t>
            </a:r>
            <a:r>
              <a:rPr lang="en-US" dirty="0"/>
              <a:t> rea at all</a:t>
            </a:r>
          </a:p>
        </p:txBody>
      </p:sp>
    </p:spTree>
    <p:extLst>
      <p:ext uri="{BB962C8B-B14F-4D97-AF65-F5344CB8AC3E}">
        <p14:creationId xmlns:p14="http://schemas.microsoft.com/office/powerpoint/2010/main" val="3809418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AE84E-1327-224A-8F11-1F3AAFBC8A5F}"/>
              </a:ext>
            </a:extLst>
          </p:cNvPr>
          <p:cNvSpPr>
            <a:spLocks noGrp="1"/>
          </p:cNvSpPr>
          <p:nvPr>
            <p:ph type="title"/>
          </p:nvPr>
        </p:nvSpPr>
        <p:spPr/>
        <p:txBody>
          <a:bodyPr/>
          <a:lstStyle/>
          <a:p>
            <a:pPr algn="ctr"/>
            <a:r>
              <a:rPr lang="en-US" b="1" i="1" dirty="0"/>
              <a:t>Reasonable foreseeability</a:t>
            </a:r>
          </a:p>
        </p:txBody>
      </p:sp>
      <p:sp>
        <p:nvSpPr>
          <p:cNvPr id="3" name="Content Placeholder 2">
            <a:extLst>
              <a:ext uri="{FF2B5EF4-FFF2-40B4-BE49-F238E27FC236}">
                <a16:creationId xmlns:a16="http://schemas.microsoft.com/office/drawing/2014/main" id="{B33DE596-F9E0-D243-8940-B1297399F795}"/>
              </a:ext>
            </a:extLst>
          </p:cNvPr>
          <p:cNvSpPr>
            <a:spLocks noGrp="1"/>
          </p:cNvSpPr>
          <p:nvPr>
            <p:ph idx="1"/>
          </p:nvPr>
        </p:nvSpPr>
        <p:spPr/>
        <p:txBody>
          <a:bodyPr/>
          <a:lstStyle/>
          <a:p>
            <a:pPr marL="0" indent="0">
              <a:buNone/>
            </a:pPr>
            <a:r>
              <a:rPr lang="en-US" i="1" dirty="0"/>
              <a:t>“The foreseeability test has the merit of being objective, but there is in my view little else to commend it” </a:t>
            </a:r>
            <a:endParaRPr lang="en-US" dirty="0"/>
          </a:p>
          <a:p>
            <a:pPr marL="0" indent="0" algn="r">
              <a:buNone/>
            </a:pPr>
            <a:r>
              <a:rPr lang="en-US" dirty="0"/>
              <a:t>Per Lord Sumption, §79</a:t>
            </a:r>
          </a:p>
          <a:p>
            <a:pPr algn="just"/>
            <a:r>
              <a:rPr lang="en-US" dirty="0"/>
              <a:t>All product infringes</a:t>
            </a:r>
          </a:p>
          <a:p>
            <a:pPr algn="just"/>
            <a:r>
              <a:rPr lang="en-US" dirty="0"/>
              <a:t>Flexible remedy regime?</a:t>
            </a:r>
          </a:p>
          <a:p>
            <a:pPr algn="just"/>
            <a:r>
              <a:rPr lang="en-US" dirty="0"/>
              <a:t>Possibility of negating if all reasonable steps taken to prevent use for patented indication?</a:t>
            </a:r>
          </a:p>
        </p:txBody>
      </p:sp>
    </p:spTree>
    <p:extLst>
      <p:ext uri="{BB962C8B-B14F-4D97-AF65-F5344CB8AC3E}">
        <p14:creationId xmlns:p14="http://schemas.microsoft.com/office/powerpoint/2010/main" val="2663837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CD2BC9A727BD41824CEBAA2425E587" ma:contentTypeVersion="5" ma:contentTypeDescription="Create a new document." ma:contentTypeScope="" ma:versionID="0bcbc81b0220a6d41e5ffd788b2c5101">
  <xsd:schema xmlns:xsd="http://www.w3.org/2001/XMLSchema" xmlns:xs="http://www.w3.org/2001/XMLSchema" xmlns:p="http://schemas.microsoft.com/office/2006/metadata/properties" xmlns:ns2="a46a402f-8785-424b-ac89-783bde2122e4" targetNamespace="http://schemas.microsoft.com/office/2006/metadata/properties" ma:root="true" ma:fieldsID="b9884fa6d871a2596245511625a248d9" ns2:_="">
    <xsd:import namespace="a46a402f-8785-424b-ac89-783bde2122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a402f-8785-424b-ac89-783bde2122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866757-1DAE-4B57-8E35-E5D0456E7D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a402f-8785-424b-ac89-783bde2122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FBDDDD-3078-4F6A-85C4-5A7B035D155C}">
  <ds:schemaRefs>
    <ds:schemaRef ds:uri="http://schemas.microsoft.com/sharepoint/v3/contenttype/forms"/>
  </ds:schemaRefs>
</ds:datastoreItem>
</file>

<file path=customXml/itemProps3.xml><?xml version="1.0" encoding="utf-8"?>
<ds:datastoreItem xmlns:ds="http://schemas.openxmlformats.org/officeDocument/2006/customXml" ds:itemID="{A679FB13-5DF0-4CC0-A780-E5FD381CFE0E}">
  <ds:schemaRefs>
    <ds:schemaRef ds:uri="http://schemas.microsoft.com/office/2006/metadata/properties"/>
    <ds:schemaRef ds:uri="http://schemas.microsoft.com/office/2006/documentManagement/types"/>
    <ds:schemaRef ds:uri="http://purl.org/dc/terms/"/>
    <ds:schemaRef ds:uri="http://purl.org/dc/elements/1.1/"/>
    <ds:schemaRef ds:uri="http://purl.org/dc/dcmitype/"/>
    <ds:schemaRef ds:uri="a46a402f-8785-424b-ac89-783bde2122e4"/>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64</TotalTime>
  <Words>674</Words>
  <Application>Microsoft Office PowerPoint</Application>
  <PresentationFormat>Widescreen</PresentationFormat>
  <Paragraphs>93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Intention, off-label prescriptions and new use patents after Warner-Lambert</vt:lpstr>
      <vt:lpstr>Second medical use claims</vt:lpstr>
      <vt:lpstr>PowerPoint Presentation</vt:lpstr>
      <vt:lpstr>The problem</vt:lpstr>
      <vt:lpstr>Competing policy considerations</vt:lpstr>
      <vt:lpstr>Legal Context</vt:lpstr>
      <vt:lpstr>PowerPoint Presentation</vt:lpstr>
      <vt:lpstr>What does ‘for’ mean?</vt:lpstr>
      <vt:lpstr>Reasonable foreseeability</vt:lpstr>
      <vt:lpstr>Subjective intention</vt:lpstr>
      <vt:lpstr>Outward appearance</vt:lpstr>
      <vt:lpstr>Further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Intention, off-label prescriptions and new use patents after Warner-Lambert</dc:title>
  <dc:creator>Kathryn Pickard</dc:creator>
  <cp:lastModifiedBy>Felicity Eves</cp:lastModifiedBy>
  <cp:revision>16</cp:revision>
  <cp:lastPrinted>2019-03-08T08:52:10Z</cp:lastPrinted>
  <dcterms:created xsi:type="dcterms:W3CDTF">2019-03-07T21:21:51Z</dcterms:created>
  <dcterms:modified xsi:type="dcterms:W3CDTF">2019-03-08T08:52:47Z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0x0101000ACD2BC9A727BD41824CEBAA2425E587</vt:lpwstr>
  </property>
</Properties>
</file>