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6" r:id="rId6"/>
    <p:sldId id="259" r:id="rId7"/>
    <p:sldId id="265" r:id="rId8"/>
    <p:sldId id="278" r:id="rId9"/>
    <p:sldId id="266" r:id="rId10"/>
    <p:sldId id="267" r:id="rId11"/>
    <p:sldId id="280" r:id="rId12"/>
    <p:sldId id="263" r:id="rId13"/>
    <p:sldId id="258" r:id="rId14"/>
    <p:sldId id="264" r:id="rId15"/>
    <p:sldId id="269" r:id="rId16"/>
    <p:sldId id="260" r:id="rId17"/>
    <p:sldId id="279" r:id="rId18"/>
    <p:sldId id="261" r:id="rId19"/>
    <p:sldId id="271" r:id="rId20"/>
    <p:sldId id="272"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085"/>
    <a:srgbClr val="FF5C8F"/>
    <a:srgbClr val="FF748D"/>
    <a:srgbClr val="FF8AD8"/>
    <a:srgbClr val="FF2F92"/>
    <a:srgbClr val="76D6FF"/>
    <a:srgbClr val="FFFD78"/>
    <a:srgbClr val="D5FC79"/>
    <a:srgbClr val="FFD579"/>
    <a:srgbClr val="7A8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94"/>
  </p:normalViewPr>
  <p:slideViewPr>
    <p:cSldViewPr snapToGrid="0" snapToObjects="1">
      <p:cViewPr varScale="1">
        <p:scale>
          <a:sx n="77" d="100"/>
          <a:sy n="77" d="100"/>
        </p:scale>
        <p:origin x="6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4C7121-6703-1044-BAC6-7CE6A88150E2}" type="doc">
      <dgm:prSet loTypeId="urn:microsoft.com/office/officeart/2005/8/layout/hChevron3" loCatId="" qsTypeId="urn:microsoft.com/office/officeart/2005/8/quickstyle/simple1" qsCatId="simple" csTypeId="urn:microsoft.com/office/officeart/2005/8/colors/accent1_2" csCatId="accent1" phldr="1"/>
      <dgm:spPr/>
    </dgm:pt>
    <dgm:pt modelId="{4F34A310-E974-5A4A-86A3-7BEEE589F23B}">
      <dgm:prSet phldrT="[Text]"/>
      <dgm:spPr>
        <a:solidFill>
          <a:srgbClr val="FF7085"/>
        </a:solidFill>
      </dgm:spPr>
      <dgm:t>
        <a:bodyPr/>
        <a:lstStyle/>
        <a:p>
          <a:r>
            <a:rPr lang="en-GB" noProof="0" dirty="0"/>
            <a:t>Providing a platform for profit</a:t>
          </a:r>
        </a:p>
      </dgm:t>
    </dgm:pt>
    <dgm:pt modelId="{7941E6D9-C84A-3640-A856-A9E049285EB1}" type="parTrans" cxnId="{D4DD8D31-B917-4D48-AB1C-1CB82E55DA3F}">
      <dgm:prSet/>
      <dgm:spPr/>
      <dgm:t>
        <a:bodyPr/>
        <a:lstStyle/>
        <a:p>
          <a:endParaRPr lang="en-GB" noProof="0" dirty="0"/>
        </a:p>
      </dgm:t>
    </dgm:pt>
    <dgm:pt modelId="{F5D16B46-6815-204F-806A-EF67064B2515}" type="sibTrans" cxnId="{D4DD8D31-B917-4D48-AB1C-1CB82E55DA3F}">
      <dgm:prSet/>
      <dgm:spPr/>
      <dgm:t>
        <a:bodyPr/>
        <a:lstStyle/>
        <a:p>
          <a:endParaRPr lang="en-GB" noProof="0" dirty="0"/>
        </a:p>
      </dgm:t>
    </dgm:pt>
    <dgm:pt modelId="{2F50EA72-783B-B54A-9E26-D24F23AED3FC}">
      <dgm:prSet phldrT="[Text]"/>
      <dgm:spPr>
        <a:solidFill>
          <a:srgbClr val="FF7085"/>
        </a:solidFill>
      </dgm:spPr>
      <dgm:t>
        <a:bodyPr/>
        <a:lstStyle/>
        <a:p>
          <a:pPr>
            <a:buFont typeface="Arial" panose="020B0604020202020204" pitchFamily="34" charset="0"/>
            <a:buChar char="•"/>
          </a:pPr>
          <a:r>
            <a:rPr lang="en-GB" noProof="0" dirty="0"/>
            <a:t>Content uploaded by users</a:t>
          </a:r>
        </a:p>
      </dgm:t>
    </dgm:pt>
    <dgm:pt modelId="{8A008AD7-2F4C-2745-B10A-C0572529E94F}" type="parTrans" cxnId="{209852A7-69CA-BC4C-AD68-48212331AADE}">
      <dgm:prSet/>
      <dgm:spPr/>
      <dgm:t>
        <a:bodyPr/>
        <a:lstStyle/>
        <a:p>
          <a:endParaRPr lang="en-GB" noProof="0" dirty="0"/>
        </a:p>
      </dgm:t>
    </dgm:pt>
    <dgm:pt modelId="{55E69C11-F8D0-6647-802E-4466EB6FDF80}" type="sibTrans" cxnId="{209852A7-69CA-BC4C-AD68-48212331AADE}">
      <dgm:prSet/>
      <dgm:spPr/>
      <dgm:t>
        <a:bodyPr/>
        <a:lstStyle/>
        <a:p>
          <a:endParaRPr lang="en-GB" noProof="0" dirty="0"/>
        </a:p>
      </dgm:t>
    </dgm:pt>
    <dgm:pt modelId="{83E08D21-96FA-3046-8AFA-383EA5FECAA8}">
      <dgm:prSet phldrT="[Text]"/>
      <dgm:spPr>
        <a:solidFill>
          <a:srgbClr val="FF7085"/>
        </a:solidFill>
      </dgm:spPr>
      <dgm:t>
        <a:bodyPr/>
        <a:lstStyle/>
        <a:p>
          <a:pPr>
            <a:buFont typeface="Arial" panose="020B0604020202020204" pitchFamily="34" charset="0"/>
            <a:buChar char="•"/>
          </a:pPr>
          <a:r>
            <a:rPr lang="en-GB" noProof="0" dirty="0"/>
            <a:t>Organization and promotion of content</a:t>
          </a:r>
        </a:p>
      </dgm:t>
    </dgm:pt>
    <dgm:pt modelId="{D20208B8-67F2-6747-8B87-B6A5EFB5114B}" type="parTrans" cxnId="{F2F87FC2-675B-EE4C-9C64-D15E7E4A61C8}">
      <dgm:prSet/>
      <dgm:spPr/>
      <dgm:t>
        <a:bodyPr/>
        <a:lstStyle/>
        <a:p>
          <a:endParaRPr lang="en-GB" noProof="0" dirty="0"/>
        </a:p>
      </dgm:t>
    </dgm:pt>
    <dgm:pt modelId="{97E7D918-D28A-F74B-A080-11654AA328A1}" type="sibTrans" cxnId="{F2F87FC2-675B-EE4C-9C64-D15E7E4A61C8}">
      <dgm:prSet/>
      <dgm:spPr/>
      <dgm:t>
        <a:bodyPr/>
        <a:lstStyle/>
        <a:p>
          <a:endParaRPr lang="en-GB" noProof="0" dirty="0"/>
        </a:p>
      </dgm:t>
    </dgm:pt>
    <dgm:pt modelId="{BE88923E-7150-2B48-9EDB-7E26A071C0E1}">
      <dgm:prSet phldrT="[Text]"/>
      <dgm:spPr>
        <a:solidFill>
          <a:srgbClr val="FF7085"/>
        </a:solidFill>
      </dgm:spPr>
      <dgm:t>
        <a:bodyPr/>
        <a:lstStyle/>
        <a:p>
          <a:pPr>
            <a:buFont typeface="Arial" panose="020B0604020202020204" pitchFamily="34" charset="0"/>
            <a:buChar char="•"/>
          </a:pPr>
          <a:r>
            <a:rPr lang="en-GB" noProof="0" dirty="0"/>
            <a:t>Communication to the public</a:t>
          </a:r>
        </a:p>
      </dgm:t>
    </dgm:pt>
    <dgm:pt modelId="{D7FABB8F-291C-8147-ABE1-F3BDC9843D32}" type="parTrans" cxnId="{5B388331-C506-454B-808A-462EA561D75A}">
      <dgm:prSet/>
      <dgm:spPr/>
      <dgm:t>
        <a:bodyPr/>
        <a:lstStyle/>
        <a:p>
          <a:endParaRPr lang="en-GB" noProof="0" dirty="0"/>
        </a:p>
      </dgm:t>
    </dgm:pt>
    <dgm:pt modelId="{17816D7C-59E1-1A4D-8341-2BE46D1D2A8B}" type="sibTrans" cxnId="{5B388331-C506-454B-808A-462EA561D75A}">
      <dgm:prSet/>
      <dgm:spPr/>
      <dgm:t>
        <a:bodyPr/>
        <a:lstStyle/>
        <a:p>
          <a:endParaRPr lang="en-GB" noProof="0" dirty="0"/>
        </a:p>
      </dgm:t>
    </dgm:pt>
    <dgm:pt modelId="{A1079296-A8C7-FC49-BA02-0F60047E3680}" type="pres">
      <dgm:prSet presAssocID="{CD4C7121-6703-1044-BAC6-7CE6A88150E2}" presName="Name0" presStyleCnt="0">
        <dgm:presLayoutVars>
          <dgm:dir/>
          <dgm:resizeHandles val="exact"/>
        </dgm:presLayoutVars>
      </dgm:prSet>
      <dgm:spPr/>
    </dgm:pt>
    <dgm:pt modelId="{430AC131-2944-0448-9D67-1DEA7F37F8B0}" type="pres">
      <dgm:prSet presAssocID="{4F34A310-E974-5A4A-86A3-7BEEE589F23B}" presName="parTxOnly" presStyleLbl="node1" presStyleIdx="0" presStyleCnt="4">
        <dgm:presLayoutVars>
          <dgm:bulletEnabled val="1"/>
        </dgm:presLayoutVars>
      </dgm:prSet>
      <dgm:spPr/>
      <dgm:t>
        <a:bodyPr/>
        <a:lstStyle/>
        <a:p>
          <a:endParaRPr lang="en-US"/>
        </a:p>
      </dgm:t>
    </dgm:pt>
    <dgm:pt modelId="{8086A938-9B0E-DF48-A8C3-A1E45705D702}" type="pres">
      <dgm:prSet presAssocID="{F5D16B46-6815-204F-806A-EF67064B2515}" presName="parSpace" presStyleCnt="0"/>
      <dgm:spPr/>
    </dgm:pt>
    <dgm:pt modelId="{8D54C66E-32C4-0645-B267-CDD7BD4412C7}" type="pres">
      <dgm:prSet presAssocID="{2F50EA72-783B-B54A-9E26-D24F23AED3FC}" presName="parTxOnly" presStyleLbl="node1" presStyleIdx="1" presStyleCnt="4">
        <dgm:presLayoutVars>
          <dgm:bulletEnabled val="1"/>
        </dgm:presLayoutVars>
      </dgm:prSet>
      <dgm:spPr/>
      <dgm:t>
        <a:bodyPr/>
        <a:lstStyle/>
        <a:p>
          <a:endParaRPr lang="en-US"/>
        </a:p>
      </dgm:t>
    </dgm:pt>
    <dgm:pt modelId="{0CA1EEC9-1D11-5D4A-A89A-86857FB97F9B}" type="pres">
      <dgm:prSet presAssocID="{55E69C11-F8D0-6647-802E-4466EB6FDF80}" presName="parSpace" presStyleCnt="0"/>
      <dgm:spPr/>
    </dgm:pt>
    <dgm:pt modelId="{A57F6D87-2813-5349-B9A9-A32D212917A1}" type="pres">
      <dgm:prSet presAssocID="{83E08D21-96FA-3046-8AFA-383EA5FECAA8}" presName="parTxOnly" presStyleLbl="node1" presStyleIdx="2" presStyleCnt="4">
        <dgm:presLayoutVars>
          <dgm:bulletEnabled val="1"/>
        </dgm:presLayoutVars>
      </dgm:prSet>
      <dgm:spPr/>
      <dgm:t>
        <a:bodyPr/>
        <a:lstStyle/>
        <a:p>
          <a:endParaRPr lang="en-US"/>
        </a:p>
      </dgm:t>
    </dgm:pt>
    <dgm:pt modelId="{6E402915-9CF2-7843-89E8-9F86FB0668C4}" type="pres">
      <dgm:prSet presAssocID="{97E7D918-D28A-F74B-A080-11654AA328A1}" presName="parSpace" presStyleCnt="0"/>
      <dgm:spPr/>
    </dgm:pt>
    <dgm:pt modelId="{4CAF3EAE-4220-8C48-B708-5A4C5132E837}" type="pres">
      <dgm:prSet presAssocID="{BE88923E-7150-2B48-9EDB-7E26A071C0E1}" presName="parTxOnly" presStyleLbl="node1" presStyleIdx="3" presStyleCnt="4">
        <dgm:presLayoutVars>
          <dgm:bulletEnabled val="1"/>
        </dgm:presLayoutVars>
      </dgm:prSet>
      <dgm:spPr/>
      <dgm:t>
        <a:bodyPr/>
        <a:lstStyle/>
        <a:p>
          <a:endParaRPr lang="en-US"/>
        </a:p>
      </dgm:t>
    </dgm:pt>
  </dgm:ptLst>
  <dgm:cxnLst>
    <dgm:cxn modelId="{0F2013D0-5071-0243-BB61-B51FE36BA794}" type="presOf" srcId="{2F50EA72-783B-B54A-9E26-D24F23AED3FC}" destId="{8D54C66E-32C4-0645-B267-CDD7BD4412C7}" srcOrd="0" destOrd="0" presId="urn:microsoft.com/office/officeart/2005/8/layout/hChevron3"/>
    <dgm:cxn modelId="{209852A7-69CA-BC4C-AD68-48212331AADE}" srcId="{CD4C7121-6703-1044-BAC6-7CE6A88150E2}" destId="{2F50EA72-783B-B54A-9E26-D24F23AED3FC}" srcOrd="1" destOrd="0" parTransId="{8A008AD7-2F4C-2745-B10A-C0572529E94F}" sibTransId="{55E69C11-F8D0-6647-802E-4466EB6FDF80}"/>
    <dgm:cxn modelId="{3DC5F549-AD88-0F4F-9DE7-7C647BED4440}" type="presOf" srcId="{BE88923E-7150-2B48-9EDB-7E26A071C0E1}" destId="{4CAF3EAE-4220-8C48-B708-5A4C5132E837}" srcOrd="0" destOrd="0" presId="urn:microsoft.com/office/officeart/2005/8/layout/hChevron3"/>
    <dgm:cxn modelId="{5B388331-C506-454B-808A-462EA561D75A}" srcId="{CD4C7121-6703-1044-BAC6-7CE6A88150E2}" destId="{BE88923E-7150-2B48-9EDB-7E26A071C0E1}" srcOrd="3" destOrd="0" parTransId="{D7FABB8F-291C-8147-ABE1-F3BDC9843D32}" sibTransId="{17816D7C-59E1-1A4D-8341-2BE46D1D2A8B}"/>
    <dgm:cxn modelId="{35DA38CE-6DF9-E04C-BF9F-8AE9EBB9C613}" type="presOf" srcId="{CD4C7121-6703-1044-BAC6-7CE6A88150E2}" destId="{A1079296-A8C7-FC49-BA02-0F60047E3680}" srcOrd="0" destOrd="0" presId="urn:microsoft.com/office/officeart/2005/8/layout/hChevron3"/>
    <dgm:cxn modelId="{F2F87FC2-675B-EE4C-9C64-D15E7E4A61C8}" srcId="{CD4C7121-6703-1044-BAC6-7CE6A88150E2}" destId="{83E08D21-96FA-3046-8AFA-383EA5FECAA8}" srcOrd="2" destOrd="0" parTransId="{D20208B8-67F2-6747-8B87-B6A5EFB5114B}" sibTransId="{97E7D918-D28A-F74B-A080-11654AA328A1}"/>
    <dgm:cxn modelId="{D4DD8D31-B917-4D48-AB1C-1CB82E55DA3F}" srcId="{CD4C7121-6703-1044-BAC6-7CE6A88150E2}" destId="{4F34A310-E974-5A4A-86A3-7BEEE589F23B}" srcOrd="0" destOrd="0" parTransId="{7941E6D9-C84A-3640-A856-A9E049285EB1}" sibTransId="{F5D16B46-6815-204F-806A-EF67064B2515}"/>
    <dgm:cxn modelId="{24013A59-29C7-A94F-BCCE-ED1C21634CB7}" type="presOf" srcId="{83E08D21-96FA-3046-8AFA-383EA5FECAA8}" destId="{A57F6D87-2813-5349-B9A9-A32D212917A1}" srcOrd="0" destOrd="0" presId="urn:microsoft.com/office/officeart/2005/8/layout/hChevron3"/>
    <dgm:cxn modelId="{C070A2A2-8B9A-9446-ACC7-78F3F763737D}" type="presOf" srcId="{4F34A310-E974-5A4A-86A3-7BEEE589F23B}" destId="{430AC131-2944-0448-9D67-1DEA7F37F8B0}" srcOrd="0" destOrd="0" presId="urn:microsoft.com/office/officeart/2005/8/layout/hChevron3"/>
    <dgm:cxn modelId="{DC975BE7-384D-9B44-86C8-3B4950460DC4}" type="presParOf" srcId="{A1079296-A8C7-FC49-BA02-0F60047E3680}" destId="{430AC131-2944-0448-9D67-1DEA7F37F8B0}" srcOrd="0" destOrd="0" presId="urn:microsoft.com/office/officeart/2005/8/layout/hChevron3"/>
    <dgm:cxn modelId="{44005CBC-7070-984D-AA94-CC5D7873B93E}" type="presParOf" srcId="{A1079296-A8C7-FC49-BA02-0F60047E3680}" destId="{8086A938-9B0E-DF48-A8C3-A1E45705D702}" srcOrd="1" destOrd="0" presId="urn:microsoft.com/office/officeart/2005/8/layout/hChevron3"/>
    <dgm:cxn modelId="{67D1AD17-505C-B544-BBB0-601D09A4EB27}" type="presParOf" srcId="{A1079296-A8C7-FC49-BA02-0F60047E3680}" destId="{8D54C66E-32C4-0645-B267-CDD7BD4412C7}" srcOrd="2" destOrd="0" presId="urn:microsoft.com/office/officeart/2005/8/layout/hChevron3"/>
    <dgm:cxn modelId="{D057B030-73EC-704E-A044-24441AE9F331}" type="presParOf" srcId="{A1079296-A8C7-FC49-BA02-0F60047E3680}" destId="{0CA1EEC9-1D11-5D4A-A89A-86857FB97F9B}" srcOrd="3" destOrd="0" presId="urn:microsoft.com/office/officeart/2005/8/layout/hChevron3"/>
    <dgm:cxn modelId="{2B992605-30B4-C240-87BB-EBA44DDCB52C}" type="presParOf" srcId="{A1079296-A8C7-FC49-BA02-0F60047E3680}" destId="{A57F6D87-2813-5349-B9A9-A32D212917A1}" srcOrd="4" destOrd="0" presId="urn:microsoft.com/office/officeart/2005/8/layout/hChevron3"/>
    <dgm:cxn modelId="{3BCB7291-D80D-4646-9AD9-080D3644F40D}" type="presParOf" srcId="{A1079296-A8C7-FC49-BA02-0F60047E3680}" destId="{6E402915-9CF2-7843-89E8-9F86FB0668C4}" srcOrd="5" destOrd="0" presId="urn:microsoft.com/office/officeart/2005/8/layout/hChevron3"/>
    <dgm:cxn modelId="{A9CE7C7D-3421-B14A-AA85-FF1594165BCD}" type="presParOf" srcId="{A1079296-A8C7-FC49-BA02-0F60047E3680}" destId="{4CAF3EAE-4220-8C48-B708-5A4C5132E837}"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AC131-2944-0448-9D67-1DEA7F37F8B0}">
      <dsp:nvSpPr>
        <dsp:cNvPr id="0" name=""/>
        <dsp:cNvSpPr/>
      </dsp:nvSpPr>
      <dsp:spPr>
        <a:xfrm>
          <a:off x="2847" y="512300"/>
          <a:ext cx="2857169" cy="1142867"/>
        </a:xfrm>
        <a:prstGeom prst="homePlate">
          <a:avLst/>
        </a:prstGeom>
        <a:solidFill>
          <a:srgbClr val="FF708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n-GB" sz="2100" kern="1200" noProof="0" dirty="0"/>
            <a:t>Providing a platform for profit</a:t>
          </a:r>
        </a:p>
      </dsp:txBody>
      <dsp:txXfrm>
        <a:off x="2847" y="512300"/>
        <a:ext cx="2571452" cy="1142867"/>
      </dsp:txXfrm>
    </dsp:sp>
    <dsp:sp modelId="{8D54C66E-32C4-0645-B267-CDD7BD4412C7}">
      <dsp:nvSpPr>
        <dsp:cNvPr id="0" name=""/>
        <dsp:cNvSpPr/>
      </dsp:nvSpPr>
      <dsp:spPr>
        <a:xfrm>
          <a:off x="2288583" y="512300"/>
          <a:ext cx="2857169" cy="1142867"/>
        </a:xfrm>
        <a:prstGeom prst="chevron">
          <a:avLst/>
        </a:prstGeom>
        <a:solidFill>
          <a:srgbClr val="FF708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buFont typeface="Arial" panose="020B0604020202020204" pitchFamily="34" charset="0"/>
            <a:buChar char="•"/>
          </a:pPr>
          <a:r>
            <a:rPr lang="en-GB" sz="2100" kern="1200" noProof="0" dirty="0"/>
            <a:t>Content uploaded by users</a:t>
          </a:r>
        </a:p>
      </dsp:txBody>
      <dsp:txXfrm>
        <a:off x="2860017" y="512300"/>
        <a:ext cx="1714302" cy="1142867"/>
      </dsp:txXfrm>
    </dsp:sp>
    <dsp:sp modelId="{A57F6D87-2813-5349-B9A9-A32D212917A1}">
      <dsp:nvSpPr>
        <dsp:cNvPr id="0" name=""/>
        <dsp:cNvSpPr/>
      </dsp:nvSpPr>
      <dsp:spPr>
        <a:xfrm>
          <a:off x="4574319" y="512300"/>
          <a:ext cx="2857169" cy="1142867"/>
        </a:xfrm>
        <a:prstGeom prst="chevron">
          <a:avLst/>
        </a:prstGeom>
        <a:solidFill>
          <a:srgbClr val="FF708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buFont typeface="Arial" panose="020B0604020202020204" pitchFamily="34" charset="0"/>
            <a:buChar char="•"/>
          </a:pPr>
          <a:r>
            <a:rPr lang="en-GB" sz="2100" kern="1200" noProof="0" dirty="0"/>
            <a:t>Organization and promotion of content</a:t>
          </a:r>
        </a:p>
      </dsp:txBody>
      <dsp:txXfrm>
        <a:off x="5145753" y="512300"/>
        <a:ext cx="1714302" cy="1142867"/>
      </dsp:txXfrm>
    </dsp:sp>
    <dsp:sp modelId="{4CAF3EAE-4220-8C48-B708-5A4C5132E837}">
      <dsp:nvSpPr>
        <dsp:cNvPr id="0" name=""/>
        <dsp:cNvSpPr/>
      </dsp:nvSpPr>
      <dsp:spPr>
        <a:xfrm>
          <a:off x="6860054" y="512300"/>
          <a:ext cx="2857169" cy="1142867"/>
        </a:xfrm>
        <a:prstGeom prst="chevron">
          <a:avLst/>
        </a:prstGeom>
        <a:solidFill>
          <a:srgbClr val="FF708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buFont typeface="Arial" panose="020B0604020202020204" pitchFamily="34" charset="0"/>
            <a:buChar char="•"/>
          </a:pPr>
          <a:r>
            <a:rPr lang="en-GB" sz="2100" kern="1200" noProof="0" dirty="0"/>
            <a:t>Communication to the public</a:t>
          </a:r>
        </a:p>
      </dsp:txBody>
      <dsp:txXfrm>
        <a:off x="7431488" y="512300"/>
        <a:ext cx="1714302" cy="114286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708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3/7/2019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A438-5E26-684D-BD37-46F7FE214D69}"/>
              </a:ext>
            </a:extLst>
          </p:cNvPr>
          <p:cNvSpPr>
            <a:spLocks noGrp="1"/>
          </p:cNvSpPr>
          <p:nvPr>
            <p:ph type="ctrTitle"/>
          </p:nvPr>
        </p:nvSpPr>
        <p:spPr>
          <a:xfrm>
            <a:off x="1" y="4572000"/>
            <a:ext cx="8390964" cy="2286000"/>
          </a:xfrm>
        </p:spPr>
        <p:txBody>
          <a:bodyPr>
            <a:normAutofit/>
          </a:bodyPr>
          <a:lstStyle/>
          <a:p>
            <a:pPr algn="ctr"/>
            <a:r>
              <a:rPr lang="en-GB" sz="3600" b="1" dirty="0">
                <a:solidFill>
                  <a:schemeClr val="bg1"/>
                </a:solidFill>
              </a:rPr>
              <a:t>intention and knowledge in copyright: </a:t>
            </a:r>
            <a:br>
              <a:rPr lang="en-GB" sz="3600" b="1" dirty="0">
                <a:solidFill>
                  <a:schemeClr val="bg1"/>
                </a:solidFill>
              </a:rPr>
            </a:br>
            <a:r>
              <a:rPr lang="en-GB" sz="3600" b="1" dirty="0">
                <a:solidFill>
                  <a:schemeClr val="bg1"/>
                </a:solidFill>
              </a:rPr>
              <a:t>Communication to the public and article 13</a:t>
            </a:r>
          </a:p>
        </p:txBody>
      </p:sp>
      <p:sp>
        <p:nvSpPr>
          <p:cNvPr id="3" name="Subtitle 2">
            <a:extLst>
              <a:ext uri="{FF2B5EF4-FFF2-40B4-BE49-F238E27FC236}">
                <a16:creationId xmlns:a16="http://schemas.microsoft.com/office/drawing/2014/main" id="{45A453EC-91DA-1546-A715-7C7AFDB619FA}"/>
              </a:ext>
            </a:extLst>
          </p:cNvPr>
          <p:cNvSpPr>
            <a:spLocks noGrp="1"/>
          </p:cNvSpPr>
          <p:nvPr>
            <p:ph type="subTitle" idx="1"/>
          </p:nvPr>
        </p:nvSpPr>
        <p:spPr>
          <a:xfrm>
            <a:off x="8390964" y="4572000"/>
            <a:ext cx="3801036" cy="892719"/>
          </a:xfrm>
        </p:spPr>
        <p:txBody>
          <a:bodyPr>
            <a:normAutofit/>
          </a:bodyPr>
          <a:lstStyle/>
          <a:p>
            <a:pPr algn="ctr"/>
            <a:r>
              <a:rPr lang="en-GB" sz="2300" b="1" dirty="0">
                <a:solidFill>
                  <a:srgbClr val="0070C0"/>
                </a:solidFill>
              </a:rPr>
              <a:t>CIPIL Spring Conference 2019</a:t>
            </a:r>
          </a:p>
          <a:p>
            <a:endParaRPr lang="en-GB" dirty="0"/>
          </a:p>
        </p:txBody>
      </p:sp>
      <p:sp>
        <p:nvSpPr>
          <p:cNvPr id="4" name="Subtitle 2">
            <a:extLst>
              <a:ext uri="{FF2B5EF4-FFF2-40B4-BE49-F238E27FC236}">
                <a16:creationId xmlns:a16="http://schemas.microsoft.com/office/drawing/2014/main" id="{D1A248FC-F519-1547-A586-091FC93A4301}"/>
              </a:ext>
            </a:extLst>
          </p:cNvPr>
          <p:cNvSpPr txBox="1">
            <a:spLocks/>
          </p:cNvSpPr>
          <p:nvPr/>
        </p:nvSpPr>
        <p:spPr>
          <a:xfrm>
            <a:off x="8390964" y="4960137"/>
            <a:ext cx="3801036"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it-IT" sz="3000" b="1" dirty="0">
                <a:solidFill>
                  <a:schemeClr val="bg1"/>
                </a:solidFill>
              </a:rPr>
              <a:t>Eleonora Rosati</a:t>
            </a:r>
          </a:p>
          <a:p>
            <a:endParaRPr lang="it-IT" dirty="0"/>
          </a:p>
        </p:txBody>
      </p:sp>
      <p:sp>
        <p:nvSpPr>
          <p:cNvPr id="5" name="Subtitle 2">
            <a:extLst>
              <a:ext uri="{FF2B5EF4-FFF2-40B4-BE49-F238E27FC236}">
                <a16:creationId xmlns:a16="http://schemas.microsoft.com/office/drawing/2014/main" id="{84DCEE21-3CA3-714E-BDE8-98BA443D48E4}"/>
              </a:ext>
            </a:extLst>
          </p:cNvPr>
          <p:cNvSpPr txBox="1">
            <a:spLocks/>
          </p:cNvSpPr>
          <p:nvPr/>
        </p:nvSpPr>
        <p:spPr>
          <a:xfrm>
            <a:off x="8390964" y="6151548"/>
            <a:ext cx="3801036" cy="706452"/>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it-IT" sz="2500" b="1" dirty="0">
                <a:solidFill>
                  <a:srgbClr val="FFC000"/>
                </a:solidFill>
              </a:rPr>
              <a:t>eleonora@e-lawnora.com</a:t>
            </a:r>
          </a:p>
          <a:p>
            <a:pPr algn="ctr"/>
            <a:r>
              <a:rPr lang="it-IT" sz="2500" b="1" dirty="0">
                <a:solidFill>
                  <a:srgbClr val="FFC000"/>
                </a:solidFill>
              </a:rPr>
              <a:t>@</a:t>
            </a:r>
            <a:r>
              <a:rPr lang="it-IT" sz="2500" b="1" dirty="0" err="1">
                <a:solidFill>
                  <a:srgbClr val="FFC000"/>
                </a:solidFill>
              </a:rPr>
              <a:t>eLAWnora</a:t>
            </a:r>
            <a:endParaRPr lang="it-IT" sz="2500" b="1" dirty="0">
              <a:solidFill>
                <a:srgbClr val="FFC000"/>
              </a:solidFill>
            </a:endParaRPr>
          </a:p>
          <a:p>
            <a:endParaRPr lang="it-IT" dirty="0"/>
          </a:p>
        </p:txBody>
      </p:sp>
      <p:pic>
        <p:nvPicPr>
          <p:cNvPr id="6" name="Immagine 3" descr="60be844a2490d1b259468e66b3f21ab1.png">
            <a:extLst>
              <a:ext uri="{FF2B5EF4-FFF2-40B4-BE49-F238E27FC236}">
                <a16:creationId xmlns:a16="http://schemas.microsoft.com/office/drawing/2014/main" id="{815C505D-26F5-3941-9054-202B8B6A3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2635" y="-35692"/>
            <a:ext cx="3303494" cy="4607692"/>
          </a:xfrm>
          <a:prstGeom prst="rect">
            <a:avLst/>
          </a:prstGeom>
        </p:spPr>
      </p:pic>
    </p:spTree>
    <p:extLst>
      <p:ext uri="{BB962C8B-B14F-4D97-AF65-F5344CB8AC3E}">
        <p14:creationId xmlns:p14="http://schemas.microsoft.com/office/powerpoint/2010/main" val="1656475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742C-68ED-2540-9547-7552B624068C}"/>
              </a:ext>
            </a:extLst>
          </p:cNvPr>
          <p:cNvSpPr>
            <a:spLocks noGrp="1"/>
          </p:cNvSpPr>
          <p:nvPr>
            <p:ph type="title"/>
          </p:nvPr>
        </p:nvSpPr>
        <p:spPr>
          <a:xfrm>
            <a:off x="1015662" y="401658"/>
            <a:ext cx="11176338" cy="3027341"/>
          </a:xfrm>
        </p:spPr>
        <p:txBody>
          <a:bodyPr>
            <a:normAutofit/>
          </a:bodyPr>
          <a:lstStyle/>
          <a:p>
            <a:r>
              <a:rPr lang="en-GB" dirty="0">
                <a:solidFill>
                  <a:schemeClr val="bg1"/>
                </a:solidFill>
              </a:rPr>
              <a:t>The traditional approach: </a:t>
            </a:r>
            <a:br>
              <a:rPr lang="en-GB" dirty="0">
                <a:solidFill>
                  <a:schemeClr val="bg1"/>
                </a:solidFill>
              </a:rPr>
            </a:br>
            <a:r>
              <a:rPr lang="en-GB" dirty="0">
                <a:solidFill>
                  <a:schemeClr val="bg1"/>
                </a:solidFill>
              </a:rPr>
              <a:t>primary and secondary liability</a:t>
            </a:r>
            <a:endParaRPr lang="it-IT" dirty="0">
              <a:solidFill>
                <a:schemeClr val="bg1"/>
              </a:solidFill>
            </a:endParaRPr>
          </a:p>
        </p:txBody>
      </p:sp>
      <p:sp>
        <p:nvSpPr>
          <p:cNvPr id="7" name="Content Placeholder 2">
            <a:extLst>
              <a:ext uri="{FF2B5EF4-FFF2-40B4-BE49-F238E27FC236}">
                <a16:creationId xmlns:a16="http://schemas.microsoft.com/office/drawing/2014/main" id="{6B100554-7771-9742-99A9-1906B231D05A}"/>
              </a:ext>
            </a:extLst>
          </p:cNvPr>
          <p:cNvSpPr txBox="1">
            <a:spLocks/>
          </p:cNvSpPr>
          <p:nvPr/>
        </p:nvSpPr>
        <p:spPr>
          <a:xfrm>
            <a:off x="0" y="3132666"/>
            <a:ext cx="12192000" cy="3572933"/>
          </a:xfrm>
          <a:prstGeom prst="rect">
            <a:avLst/>
          </a:prstGeom>
          <a:no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buNone/>
            </a:pPr>
            <a:r>
              <a:rPr lang="en-GB" sz="3000" dirty="0"/>
              <a:t>«[T]he state of mind of the defendant is </a:t>
            </a:r>
            <a:r>
              <a:rPr lang="en-GB" sz="3000" u="sng" dirty="0"/>
              <a:t>not formally</a:t>
            </a:r>
            <a:r>
              <a:rPr lang="en-GB" sz="3000" dirty="0"/>
              <a:t> taken into account when deciding whether an act of primary infringement has occurred. In the case of secondary infringement, however, liability is dependent on the defendant knowing, or having reason to believe, that the activities in question are wrongful.»</a:t>
            </a:r>
          </a:p>
          <a:p>
            <a:endParaRPr lang="en-GB" sz="3000" dirty="0"/>
          </a:p>
          <a:p>
            <a:pPr algn="r"/>
            <a:r>
              <a:rPr lang="en-GB" sz="3000" dirty="0"/>
              <a:t>Bently and Others, </a:t>
            </a:r>
            <a:r>
              <a:rPr lang="en-GB" sz="3000" i="1" dirty="0"/>
              <a:t>Intellectual Property Law </a:t>
            </a:r>
            <a:r>
              <a:rPr lang="en-GB" sz="3000" dirty="0"/>
              <a:t>(2018:OUP), 5th edn</a:t>
            </a:r>
          </a:p>
        </p:txBody>
      </p:sp>
    </p:spTree>
    <p:extLst>
      <p:ext uri="{BB962C8B-B14F-4D97-AF65-F5344CB8AC3E}">
        <p14:creationId xmlns:p14="http://schemas.microsoft.com/office/powerpoint/2010/main" val="4613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B9CD671-4863-C441-A54E-6DF8B0FD15F2}"/>
              </a:ext>
            </a:extLst>
          </p:cNvPr>
          <p:cNvSpPr>
            <a:spLocks noGrp="1"/>
          </p:cNvSpPr>
          <p:nvPr>
            <p:ph idx="1"/>
          </p:nvPr>
        </p:nvSpPr>
        <p:spPr>
          <a:xfrm>
            <a:off x="0" y="134621"/>
            <a:ext cx="12192000" cy="2752513"/>
          </a:xfrm>
        </p:spPr>
        <p:txBody>
          <a:bodyPr>
            <a:normAutofit/>
          </a:bodyPr>
          <a:lstStyle/>
          <a:p>
            <a:pPr algn="ctr"/>
            <a:r>
              <a:rPr lang="it-IT" sz="4000" dirty="0" err="1"/>
              <a:t>Passé</a:t>
            </a:r>
            <a:r>
              <a:rPr lang="it-IT" sz="4000" dirty="0"/>
              <a:t>?</a:t>
            </a:r>
          </a:p>
        </p:txBody>
      </p:sp>
      <p:pic>
        <p:nvPicPr>
          <p:cNvPr id="8" name="Picture 7" descr="A picture containing person&#10;&#10;Description automatically generated">
            <a:extLst>
              <a:ext uri="{FF2B5EF4-FFF2-40B4-BE49-F238E27FC236}">
                <a16:creationId xmlns:a16="http://schemas.microsoft.com/office/drawing/2014/main" id="{3FB612C4-65B3-714C-8A12-0C5EA8847414}"/>
              </a:ext>
            </a:extLst>
          </p:cNvPr>
          <p:cNvPicPr>
            <a:picLocks noChangeAspect="1"/>
          </p:cNvPicPr>
          <p:nvPr/>
        </p:nvPicPr>
        <p:blipFill>
          <a:blip r:embed="rId2"/>
          <a:stretch>
            <a:fillRect/>
          </a:stretch>
        </p:blipFill>
        <p:spPr>
          <a:xfrm>
            <a:off x="0" y="795866"/>
            <a:ext cx="12192000" cy="6096000"/>
          </a:xfrm>
          <a:prstGeom prst="rect">
            <a:avLst/>
          </a:prstGeom>
        </p:spPr>
      </p:pic>
    </p:spTree>
    <p:extLst>
      <p:ext uri="{BB962C8B-B14F-4D97-AF65-F5344CB8AC3E}">
        <p14:creationId xmlns:p14="http://schemas.microsoft.com/office/powerpoint/2010/main" val="32786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02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B6381B-A32E-AF4A-A274-D81F9A0EFE60}"/>
              </a:ext>
            </a:extLst>
          </p:cNvPr>
          <p:cNvSpPr>
            <a:spLocks noGrp="1"/>
          </p:cNvSpPr>
          <p:nvPr>
            <p:ph type="title"/>
          </p:nvPr>
        </p:nvSpPr>
        <p:spPr>
          <a:xfrm>
            <a:off x="321732" y="4572000"/>
            <a:ext cx="7058306" cy="1964266"/>
          </a:xfrm>
          <a:solidFill>
            <a:srgbClr val="FF7085"/>
          </a:solidFill>
        </p:spPr>
        <p:txBody>
          <a:bodyPr>
            <a:normAutofit/>
          </a:bodyPr>
          <a:lstStyle/>
          <a:p>
            <a:pPr algn="ctr"/>
            <a:r>
              <a:rPr lang="it-IT" dirty="0">
                <a:solidFill>
                  <a:srgbClr val="FFFFFF"/>
                </a:solidFill>
              </a:rPr>
              <a:t>Platform </a:t>
            </a:r>
            <a:r>
              <a:rPr lang="it-IT" dirty="0" err="1">
                <a:solidFill>
                  <a:srgbClr val="FFFFFF"/>
                </a:solidFill>
              </a:rPr>
              <a:t>liability</a:t>
            </a:r>
            <a:r>
              <a:rPr lang="it-IT" dirty="0">
                <a:solidFill>
                  <a:srgbClr val="FFFFFF"/>
                </a:solidFill>
              </a:rPr>
              <a:t> </a:t>
            </a:r>
            <a:r>
              <a:rPr lang="it-IT" dirty="0" err="1">
                <a:solidFill>
                  <a:srgbClr val="FFFFFF"/>
                </a:solidFill>
              </a:rPr>
              <a:t>after</a:t>
            </a:r>
            <a:r>
              <a:rPr lang="it-IT" dirty="0">
                <a:solidFill>
                  <a:srgbClr val="FFFFFF"/>
                </a:solidFill>
              </a:rPr>
              <a:t> </a:t>
            </a:r>
            <a:r>
              <a:rPr lang="it-IT" i="1" dirty="0" err="1">
                <a:solidFill>
                  <a:srgbClr val="FFFFFF"/>
                </a:solidFill>
              </a:rPr>
              <a:t>ziggo</a:t>
            </a:r>
            <a:endParaRPr lang="it-IT" i="1" dirty="0">
              <a:solidFill>
                <a:srgbClr val="FFFFFF"/>
              </a:solidFill>
            </a:endParaRPr>
          </a:p>
        </p:txBody>
      </p:sp>
      <p:pic>
        <p:nvPicPr>
          <p:cNvPr id="11" name="Picture 10" descr="A screenshot of a computer screen&#10;&#10;Description automatically generated">
            <a:extLst>
              <a:ext uri="{FF2B5EF4-FFF2-40B4-BE49-F238E27FC236}">
                <a16:creationId xmlns:a16="http://schemas.microsoft.com/office/drawing/2014/main" id="{C627F789-529C-EB4C-B291-42B3D622D41F}"/>
              </a:ext>
            </a:extLst>
          </p:cNvPr>
          <p:cNvPicPr>
            <a:picLocks noChangeAspect="1"/>
          </p:cNvPicPr>
          <p:nvPr/>
        </p:nvPicPr>
        <p:blipFill rotWithShape="1">
          <a:blip r:embed="rId2"/>
          <a:srcRect r="12787" b="-2"/>
          <a:stretch/>
        </p:blipFill>
        <p:spPr>
          <a:xfrm>
            <a:off x="327547" y="321733"/>
            <a:ext cx="7052491" cy="4104008"/>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C8FD14-FB23-254B-A1E4-ABAD8F355E59}"/>
              </a:ext>
            </a:extLst>
          </p:cNvPr>
          <p:cNvSpPr>
            <a:spLocks noGrp="1"/>
          </p:cNvSpPr>
          <p:nvPr>
            <p:ph idx="1"/>
          </p:nvPr>
        </p:nvSpPr>
        <p:spPr>
          <a:xfrm>
            <a:off x="7540471" y="321732"/>
            <a:ext cx="4323982" cy="6214534"/>
          </a:xfrm>
        </p:spPr>
        <p:txBody>
          <a:bodyPr anchor="ctr">
            <a:normAutofit/>
          </a:bodyPr>
          <a:lstStyle/>
          <a:p>
            <a:pPr>
              <a:buFont typeface="Arial" panose="020B0604020202020204" pitchFamily="34" charset="0"/>
              <a:buChar char="•"/>
            </a:pPr>
            <a:r>
              <a:rPr lang="en-GB" sz="3000" dirty="0">
                <a:solidFill>
                  <a:srgbClr val="FFFFFF"/>
                </a:solidFill>
              </a:rPr>
              <a:t> Too easy saying: if you call yourself Pirate Bay, don’t be surprised</a:t>
            </a:r>
          </a:p>
          <a:p>
            <a:pPr>
              <a:buFont typeface="Arial" panose="020B0604020202020204" pitchFamily="34" charset="0"/>
              <a:buChar char="•"/>
            </a:pPr>
            <a:r>
              <a:rPr lang="en-GB" sz="3000" dirty="0">
                <a:solidFill>
                  <a:srgbClr val="FFFFFF"/>
                </a:solidFill>
              </a:rPr>
              <a:t> Safe harbour availability</a:t>
            </a:r>
          </a:p>
          <a:p>
            <a:pPr>
              <a:buFont typeface="Arial" panose="020B0604020202020204" pitchFamily="34" charset="0"/>
              <a:buChar char="•"/>
            </a:pPr>
            <a:r>
              <a:rPr lang="en-GB" sz="3000" dirty="0">
                <a:solidFill>
                  <a:srgbClr val="FFFFFF"/>
                </a:solidFill>
              </a:rPr>
              <a:t> </a:t>
            </a:r>
            <a:r>
              <a:rPr lang="en-GB" sz="3000" i="1" dirty="0">
                <a:solidFill>
                  <a:srgbClr val="FFFFFF"/>
                </a:solidFill>
              </a:rPr>
              <a:t>YouTube</a:t>
            </a:r>
            <a:r>
              <a:rPr lang="en-GB" sz="3000" dirty="0">
                <a:solidFill>
                  <a:srgbClr val="FFFFFF"/>
                </a:solidFill>
              </a:rPr>
              <a:t>, C-682/18: a useless referral?</a:t>
            </a:r>
          </a:p>
          <a:p>
            <a:pPr lvl="1">
              <a:buFont typeface="Arial" panose="020B0604020202020204" pitchFamily="34" charset="0"/>
              <a:buChar char="•"/>
            </a:pPr>
            <a:r>
              <a:rPr lang="en-GB" sz="2600" dirty="0">
                <a:solidFill>
                  <a:srgbClr val="FFFFFF"/>
                </a:solidFill>
              </a:rPr>
              <a:t> Individual assessment</a:t>
            </a:r>
          </a:p>
        </p:txBody>
      </p:sp>
    </p:spTree>
    <p:extLst>
      <p:ext uri="{BB962C8B-B14F-4D97-AF65-F5344CB8AC3E}">
        <p14:creationId xmlns:p14="http://schemas.microsoft.com/office/powerpoint/2010/main" val="1452952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BCCE-EEF6-8349-A546-0D1986D48129}"/>
              </a:ext>
            </a:extLst>
          </p:cNvPr>
          <p:cNvSpPr>
            <a:spLocks noGrp="1"/>
          </p:cNvSpPr>
          <p:nvPr>
            <p:ph type="title"/>
          </p:nvPr>
        </p:nvSpPr>
        <p:spPr/>
        <p:txBody>
          <a:bodyPr>
            <a:normAutofit/>
          </a:bodyPr>
          <a:lstStyle/>
          <a:p>
            <a:r>
              <a:rPr lang="en-GB" dirty="0">
                <a:solidFill>
                  <a:schemeClr val="bg1"/>
                </a:solidFill>
              </a:rPr>
              <a:t>Policy and legislative developments: </a:t>
            </a:r>
            <a:br>
              <a:rPr lang="en-GB" dirty="0">
                <a:solidFill>
                  <a:schemeClr val="bg1"/>
                </a:solidFill>
              </a:rPr>
            </a:br>
            <a:r>
              <a:rPr lang="en-GB" dirty="0">
                <a:solidFill>
                  <a:schemeClr val="bg1"/>
                </a:solidFill>
              </a:rPr>
              <a:t>The ‘value gap’ proposal</a:t>
            </a:r>
            <a:endParaRPr lang="it-IT" dirty="0">
              <a:solidFill>
                <a:schemeClr val="bg1"/>
              </a:solidFill>
            </a:endParaRPr>
          </a:p>
        </p:txBody>
      </p:sp>
      <p:sp>
        <p:nvSpPr>
          <p:cNvPr id="3" name="Content Placeholder 2">
            <a:extLst>
              <a:ext uri="{FF2B5EF4-FFF2-40B4-BE49-F238E27FC236}">
                <a16:creationId xmlns:a16="http://schemas.microsoft.com/office/drawing/2014/main" id="{13704C62-D10C-C544-8BBB-39530DB32807}"/>
              </a:ext>
            </a:extLst>
          </p:cNvPr>
          <p:cNvSpPr>
            <a:spLocks noGrp="1"/>
          </p:cNvSpPr>
          <p:nvPr>
            <p:ph idx="1"/>
          </p:nvPr>
        </p:nvSpPr>
        <p:spPr>
          <a:xfrm>
            <a:off x="25060" y="2404532"/>
            <a:ext cx="12166939" cy="4453467"/>
          </a:xfrm>
        </p:spPr>
        <p:txBody>
          <a:bodyPr>
            <a:normAutofit/>
          </a:bodyPr>
          <a:lstStyle/>
          <a:p>
            <a:pPr algn="just"/>
            <a:r>
              <a:rPr lang="en" dirty="0"/>
              <a:t>Article 13(1)-(2)</a:t>
            </a:r>
          </a:p>
          <a:p>
            <a:pPr algn="just"/>
            <a:r>
              <a:rPr lang="en-GB" sz="2400" dirty="0"/>
              <a:t>«</a:t>
            </a:r>
            <a:r>
              <a:rPr lang="en" dirty="0"/>
              <a:t>an online content sharing service provider </a:t>
            </a:r>
            <a:r>
              <a:rPr lang="en" u="sng" dirty="0"/>
              <a:t>performs an act of communication to the public</a:t>
            </a:r>
            <a:r>
              <a:rPr lang="en" dirty="0"/>
              <a:t> or an act of making available to the public for the purposes of this Directive when it gives the public access to copyright protected works or other protected subject matter </a:t>
            </a:r>
            <a:r>
              <a:rPr lang="en" u="sng" dirty="0"/>
              <a:t>uploaded by its users</a:t>
            </a:r>
            <a:r>
              <a:rPr lang="en" dirty="0"/>
              <a:t>. An online content sharing service provider shall therefore obtain an </a:t>
            </a:r>
            <a:r>
              <a:rPr lang="en" dirty="0" err="1"/>
              <a:t>authorisation</a:t>
            </a:r>
            <a:r>
              <a:rPr lang="en" dirty="0"/>
              <a:t> from the rightholders … </a:t>
            </a:r>
            <a:r>
              <a:rPr lang="en" u="sng" dirty="0"/>
              <a:t>This </a:t>
            </a:r>
            <a:r>
              <a:rPr lang="en" u="sng" dirty="0" err="1"/>
              <a:t>authorisation</a:t>
            </a:r>
            <a:r>
              <a:rPr lang="en" u="sng" dirty="0"/>
              <a:t> shall also cover acts carried out by users </a:t>
            </a:r>
            <a:r>
              <a:rPr lang="en" dirty="0"/>
              <a:t>of the services falling within Article 3 of Directive 2001/29/EC when they are not acting on a commercial basis or their activity does not generate significant revenues.</a:t>
            </a:r>
            <a:r>
              <a:rPr lang="en-GB" sz="2000" dirty="0"/>
              <a:t>»</a:t>
            </a:r>
            <a:endParaRPr lang="en" dirty="0"/>
          </a:p>
          <a:p>
            <a:pPr algn="just"/>
            <a:r>
              <a:rPr lang="en" dirty="0"/>
              <a:t>Article 1(5)</a:t>
            </a:r>
          </a:p>
          <a:p>
            <a:pPr algn="just"/>
            <a:r>
              <a:rPr lang="en-GB" sz="2000" dirty="0"/>
              <a:t>«</a:t>
            </a:r>
            <a:r>
              <a:rPr lang="en" dirty="0"/>
              <a:t>‘online content sharing service provider’ means a provider of an information society service whose </a:t>
            </a:r>
            <a:r>
              <a:rPr lang="en" u="sng" dirty="0"/>
              <a:t>main or one of the main purposes</a:t>
            </a:r>
            <a:r>
              <a:rPr lang="en" dirty="0"/>
              <a:t> is to store and give the public access to a large amount of copyright protected works or other protected subject-matter </a:t>
            </a:r>
            <a:r>
              <a:rPr lang="en" u="sng" dirty="0"/>
              <a:t>uploaded</a:t>
            </a:r>
            <a:r>
              <a:rPr lang="en" dirty="0"/>
              <a:t> by its users which it </a:t>
            </a:r>
            <a:r>
              <a:rPr lang="en" dirty="0" err="1"/>
              <a:t>organises</a:t>
            </a:r>
            <a:r>
              <a:rPr lang="en" dirty="0"/>
              <a:t> and promotes for </a:t>
            </a:r>
            <a:r>
              <a:rPr lang="en" u="sng" dirty="0"/>
              <a:t>profit-making purposes</a:t>
            </a:r>
            <a:r>
              <a:rPr lang="en" dirty="0"/>
              <a:t>.</a:t>
            </a:r>
            <a:r>
              <a:rPr lang="en-GB" sz="2400" dirty="0"/>
              <a:t>»</a:t>
            </a:r>
            <a:endParaRPr lang="it-IT" dirty="0"/>
          </a:p>
        </p:txBody>
      </p:sp>
    </p:spTree>
    <p:extLst>
      <p:ext uri="{BB962C8B-B14F-4D97-AF65-F5344CB8AC3E}">
        <p14:creationId xmlns:p14="http://schemas.microsoft.com/office/powerpoint/2010/main" val="319139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8D1C-CD43-9646-BDA9-B75F7E9BDAEF}"/>
              </a:ext>
            </a:extLst>
          </p:cNvPr>
          <p:cNvSpPr>
            <a:spLocks noGrp="1"/>
          </p:cNvSpPr>
          <p:nvPr>
            <p:ph type="title"/>
          </p:nvPr>
        </p:nvSpPr>
        <p:spPr/>
        <p:txBody>
          <a:bodyPr/>
          <a:lstStyle/>
          <a:p>
            <a:r>
              <a:rPr lang="en-GB" dirty="0"/>
              <a:t>A surprising evolution?</a:t>
            </a:r>
          </a:p>
        </p:txBody>
      </p:sp>
      <p:sp>
        <p:nvSpPr>
          <p:cNvPr id="3" name="Content Placeholder 2">
            <a:extLst>
              <a:ext uri="{FF2B5EF4-FFF2-40B4-BE49-F238E27FC236}">
                <a16:creationId xmlns:a16="http://schemas.microsoft.com/office/drawing/2014/main" id="{991D169A-93AC-574A-91E2-B00756D0C767}"/>
              </a:ext>
            </a:extLst>
          </p:cNvPr>
          <p:cNvSpPr>
            <a:spLocks noGrp="1"/>
          </p:cNvSpPr>
          <p:nvPr>
            <p:ph idx="1"/>
          </p:nvPr>
        </p:nvSpPr>
        <p:spPr>
          <a:xfrm>
            <a:off x="1024128" y="4114800"/>
            <a:ext cx="10185739" cy="1941238"/>
          </a:xfrm>
        </p:spPr>
        <p:txBody>
          <a:bodyPr>
            <a:normAutofit/>
          </a:bodyPr>
          <a:lstStyle/>
          <a:p>
            <a:pPr>
              <a:buFont typeface="Arial" panose="020B0604020202020204" pitchFamily="34" charset="0"/>
              <a:buChar char="•"/>
            </a:pPr>
            <a:r>
              <a:rPr lang="en-GB" sz="3000" dirty="0"/>
              <a:t> Progressive relaxation of concept of «incontournable» intervention</a:t>
            </a:r>
          </a:p>
          <a:p>
            <a:pPr>
              <a:buFont typeface="Arial" panose="020B0604020202020204" pitchFamily="34" charset="0"/>
              <a:buChar char="•"/>
            </a:pPr>
            <a:r>
              <a:rPr lang="en-GB" sz="3000" dirty="0"/>
              <a:t> If secondary liability has disappeared, so have safe harbours? </a:t>
            </a:r>
          </a:p>
          <a:p>
            <a:pPr>
              <a:buFont typeface="Arial" panose="020B0604020202020204" pitchFamily="34" charset="0"/>
              <a:buChar char="•"/>
            </a:pPr>
            <a:endParaRPr lang="it-IT" dirty="0"/>
          </a:p>
        </p:txBody>
      </p:sp>
      <p:graphicFrame>
        <p:nvGraphicFramePr>
          <p:cNvPr id="4" name="Diagram 3">
            <a:extLst>
              <a:ext uri="{FF2B5EF4-FFF2-40B4-BE49-F238E27FC236}">
                <a16:creationId xmlns:a16="http://schemas.microsoft.com/office/drawing/2014/main" id="{230491E1-1CD1-6D42-849D-0CEDF70BBEA1}"/>
              </a:ext>
            </a:extLst>
          </p:cNvPr>
          <p:cNvGraphicFramePr/>
          <p:nvPr>
            <p:extLst>
              <p:ext uri="{D42A27DB-BD31-4B8C-83A1-F6EECF244321}">
                <p14:modId xmlns:p14="http://schemas.microsoft.com/office/powerpoint/2010/main" val="3237167527"/>
              </p:ext>
            </p:extLst>
          </p:nvPr>
        </p:nvGraphicFramePr>
        <p:xfrm>
          <a:off x="1024128" y="1778000"/>
          <a:ext cx="9720072" cy="2167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473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8CD2B798-7994-4548-A2BE-4AEF9C1A5F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4">
            <a:extLst>
              <a:ext uri="{FF2B5EF4-FFF2-40B4-BE49-F238E27FC236}">
                <a16:creationId xmlns:a16="http://schemas.microsoft.com/office/drawing/2014/main" id="{6722E143-84C1-4F95-937C-78B92D2811C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6">
            <a:extLst>
              <a:ext uri="{FF2B5EF4-FFF2-40B4-BE49-F238E27FC236}">
                <a16:creationId xmlns:a16="http://schemas.microsoft.com/office/drawing/2014/main" id="{A2B5AF8E-A8F5-44F6-A878-BD9D094055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B9217528-D1F5-4D45-B8E5-EF9A7B3D78E0}"/>
              </a:ext>
            </a:extLst>
          </p:cNvPr>
          <p:cNvPicPr>
            <a:picLocks noChangeAspect="1"/>
          </p:cNvPicPr>
          <p:nvPr/>
        </p:nvPicPr>
        <p:blipFill rotWithShape="1">
          <a:blip r:embed="rId2">
            <a:alphaModFix amt="40000"/>
            <a:extLst/>
          </a:blip>
          <a:srcRect l="9091" t="9091"/>
          <a:stretch/>
        </p:blipFill>
        <p:spPr>
          <a:xfrm>
            <a:off x="-3274" y="975"/>
            <a:ext cx="12192000" cy="6858000"/>
          </a:xfrm>
          <a:prstGeom prst="rect">
            <a:avLst/>
          </a:prstGeom>
        </p:spPr>
      </p:pic>
      <p:sp>
        <p:nvSpPr>
          <p:cNvPr id="2" name="Title 1">
            <a:extLst>
              <a:ext uri="{FF2B5EF4-FFF2-40B4-BE49-F238E27FC236}">
                <a16:creationId xmlns:a16="http://schemas.microsoft.com/office/drawing/2014/main" id="{ECAAC6B2-19FF-AB42-8B54-B66C11188D37}"/>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trike="sngStrike" kern="1200" cap="all" spc="200" baseline="0" dirty="0">
                <a:solidFill>
                  <a:schemeClr val="tx1">
                    <a:lumMod val="95000"/>
                    <a:lumOff val="5000"/>
                  </a:schemeClr>
                </a:solidFill>
                <a:latin typeface="+mj-lt"/>
                <a:ea typeface="+mj-ea"/>
                <a:cs typeface="+mj-cs"/>
              </a:rPr>
              <a:t>COMPLICATIONS</a:t>
            </a:r>
            <a:r>
              <a:rPr lang="en-US" kern="1200" cap="all" spc="200" baseline="0" dirty="0">
                <a:solidFill>
                  <a:schemeClr val="tx1">
                    <a:lumMod val="95000"/>
                    <a:lumOff val="5000"/>
                  </a:schemeClr>
                </a:solidFill>
                <a:latin typeface="+mj-lt"/>
                <a:ea typeface="+mj-ea"/>
                <a:cs typeface="+mj-cs"/>
              </a:rPr>
              <a:t> </a:t>
            </a:r>
            <a:br>
              <a:rPr lang="en-US" kern="1200" cap="all" spc="200" baseline="0" dirty="0">
                <a:solidFill>
                  <a:schemeClr val="tx1">
                    <a:lumMod val="95000"/>
                    <a:lumOff val="5000"/>
                  </a:schemeClr>
                </a:solidFill>
                <a:latin typeface="+mj-lt"/>
                <a:ea typeface="+mj-ea"/>
                <a:cs typeface="+mj-cs"/>
              </a:rPr>
            </a:br>
            <a:r>
              <a:rPr lang="en-US" kern="1200" cap="all" spc="200" baseline="0" dirty="0">
                <a:solidFill>
                  <a:schemeClr val="tx1">
                    <a:lumMod val="95000"/>
                    <a:lumOff val="5000"/>
                  </a:schemeClr>
                </a:solidFill>
                <a:latin typeface="+mj-lt"/>
                <a:ea typeface="+mj-ea"/>
                <a:cs typeface="+mj-cs"/>
              </a:rPr>
              <a:t>Implications</a:t>
            </a:r>
          </a:p>
        </p:txBody>
      </p:sp>
      <p:cxnSp>
        <p:nvCxnSpPr>
          <p:cNvPr id="25" name="Straight Connector 18">
            <a:extLst>
              <a:ext uri="{FF2B5EF4-FFF2-40B4-BE49-F238E27FC236}">
                <a16:creationId xmlns:a16="http://schemas.microsoft.com/office/drawing/2014/main" id="{32EEDFD0-E50B-4516-A185-DA1CE93EE32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70433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B8418-C4EA-F646-806D-54D26A2EE7DB}"/>
              </a:ext>
            </a:extLst>
          </p:cNvPr>
          <p:cNvSpPr>
            <a:spLocks noGrp="1"/>
          </p:cNvSpPr>
          <p:nvPr>
            <p:ph type="title"/>
          </p:nvPr>
        </p:nvSpPr>
        <p:spPr/>
        <p:txBody>
          <a:bodyPr/>
          <a:lstStyle/>
          <a:p>
            <a:r>
              <a:rPr lang="en-GB" dirty="0"/>
              <a:t>A DIAGNOSIS?</a:t>
            </a:r>
          </a:p>
        </p:txBody>
      </p:sp>
      <p:sp>
        <p:nvSpPr>
          <p:cNvPr id="3" name="Content Placeholder 2">
            <a:extLst>
              <a:ext uri="{FF2B5EF4-FFF2-40B4-BE49-F238E27FC236}">
                <a16:creationId xmlns:a16="http://schemas.microsoft.com/office/drawing/2014/main" id="{08F14AE1-84BB-A941-B645-E410B882FD62}"/>
              </a:ext>
            </a:extLst>
          </p:cNvPr>
          <p:cNvSpPr>
            <a:spLocks noGrp="1"/>
          </p:cNvSpPr>
          <p:nvPr>
            <p:ph idx="1"/>
          </p:nvPr>
        </p:nvSpPr>
        <p:spPr>
          <a:xfrm>
            <a:off x="1024128" y="1896533"/>
            <a:ext cx="10067205" cy="4961467"/>
          </a:xfrm>
        </p:spPr>
        <p:txBody>
          <a:bodyPr>
            <a:normAutofit/>
          </a:bodyPr>
          <a:lstStyle/>
          <a:p>
            <a:pPr>
              <a:buFont typeface="Arial" panose="020B0604020202020204" pitchFamily="34" charset="0"/>
              <a:buChar char="•"/>
            </a:pPr>
            <a:r>
              <a:rPr lang="en-GB" sz="3000" dirty="0"/>
              <a:t> State and goals of EU copyright harmonization</a:t>
            </a:r>
          </a:p>
          <a:p>
            <a:pPr lvl="3">
              <a:buFont typeface="Arial" panose="020B0604020202020204" pitchFamily="34" charset="0"/>
              <a:buChar char="•"/>
            </a:pPr>
            <a:r>
              <a:rPr lang="en-GB" sz="2600" dirty="0"/>
              <a:t> </a:t>
            </a:r>
            <a:r>
              <a:rPr lang="en-GB" sz="2400" dirty="0"/>
              <a:t>Creation of an internal market</a:t>
            </a:r>
          </a:p>
          <a:p>
            <a:pPr lvl="3">
              <a:buFont typeface="Arial" panose="020B0604020202020204" pitchFamily="34" charset="0"/>
              <a:buChar char="•"/>
            </a:pPr>
            <a:r>
              <a:rPr lang="en-GB" sz="2400" dirty="0"/>
              <a:t> ‘High level of protection’</a:t>
            </a:r>
          </a:p>
          <a:p>
            <a:pPr lvl="3">
              <a:buFont typeface="Arial" panose="020B0604020202020204" pitchFamily="34" charset="0"/>
              <a:buChar char="•"/>
            </a:pPr>
            <a:r>
              <a:rPr lang="en-GB" sz="2400" dirty="0"/>
              <a:t> Preventive nature of economic rights</a:t>
            </a:r>
            <a:endParaRPr lang="en-GB" sz="2600" dirty="0"/>
          </a:p>
          <a:p>
            <a:pPr>
              <a:buFont typeface="Arial" panose="020B0604020202020204" pitchFamily="34" charset="0"/>
              <a:buChar char="•"/>
            </a:pPr>
            <a:r>
              <a:rPr lang="en-GB" sz="3000" dirty="0"/>
              <a:t> Progressive construction of concept of communication to the public </a:t>
            </a:r>
          </a:p>
          <a:p>
            <a:pPr>
              <a:buFont typeface="Arial" panose="020B0604020202020204" pitchFamily="34" charset="0"/>
              <a:buChar char="•"/>
            </a:pPr>
            <a:r>
              <a:rPr lang="en-GB" sz="3000" dirty="0"/>
              <a:t> Unhelpfulness of national responses</a:t>
            </a:r>
          </a:p>
          <a:p>
            <a:pPr lvl="3">
              <a:buFont typeface="Arial" panose="020B0604020202020204" pitchFamily="34" charset="0"/>
              <a:buChar char="•"/>
            </a:pPr>
            <a:r>
              <a:rPr lang="en-GB" sz="2400" dirty="0"/>
              <a:t> Yet not a problem-free application of CJEU decisions at national level</a:t>
            </a:r>
          </a:p>
          <a:p>
            <a:pPr>
              <a:buFont typeface="Arial" panose="020B0604020202020204" pitchFamily="34" charset="0"/>
              <a:buChar char="•"/>
            </a:pPr>
            <a:r>
              <a:rPr lang="en-GB" sz="3000" dirty="0"/>
              <a:t> Mutation of copyright infringements and liabilities</a:t>
            </a:r>
          </a:p>
          <a:p>
            <a:pPr>
              <a:buFont typeface="Arial" panose="020B0604020202020204" pitchFamily="34" charset="0"/>
              <a:buChar char="•"/>
            </a:pPr>
            <a:endParaRPr lang="it-IT" dirty="0"/>
          </a:p>
          <a:p>
            <a:pPr lvl="1">
              <a:buFont typeface="Arial" panose="020B0604020202020204" pitchFamily="34" charset="0"/>
              <a:buChar char="•"/>
            </a:pPr>
            <a:endParaRPr lang="it-IT" dirty="0"/>
          </a:p>
        </p:txBody>
      </p:sp>
    </p:spTree>
    <p:extLst>
      <p:ext uri="{BB962C8B-B14F-4D97-AF65-F5344CB8AC3E}">
        <p14:creationId xmlns:p14="http://schemas.microsoft.com/office/powerpoint/2010/main" val="2060111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a suit and tie smiling at the camera&#10;&#10;Description automatically generated">
            <a:extLst>
              <a:ext uri="{FF2B5EF4-FFF2-40B4-BE49-F238E27FC236}">
                <a16:creationId xmlns:a16="http://schemas.microsoft.com/office/drawing/2014/main" id="{EA7BA679-4331-604D-BC5C-C99F7F90DF96}"/>
              </a:ext>
            </a:extLst>
          </p:cNvPr>
          <p:cNvPicPr>
            <a:picLocks noChangeAspect="1"/>
          </p:cNvPicPr>
          <p:nvPr/>
        </p:nvPicPr>
        <p:blipFill>
          <a:blip r:embed="rId2"/>
          <a:stretch>
            <a:fillRect/>
          </a:stretch>
        </p:blipFill>
        <p:spPr>
          <a:xfrm>
            <a:off x="6000749" y="-36063"/>
            <a:ext cx="6191251" cy="6930125"/>
          </a:xfrm>
          <a:prstGeom prst="rect">
            <a:avLst/>
          </a:prstGeom>
        </p:spPr>
      </p:pic>
      <p:sp>
        <p:nvSpPr>
          <p:cNvPr id="2" name="Title 1">
            <a:extLst>
              <a:ext uri="{FF2B5EF4-FFF2-40B4-BE49-F238E27FC236}">
                <a16:creationId xmlns:a16="http://schemas.microsoft.com/office/drawing/2014/main" id="{0F23F850-B404-F147-A744-9419A328A082}"/>
              </a:ext>
            </a:extLst>
          </p:cNvPr>
          <p:cNvSpPr>
            <a:spLocks noGrp="1"/>
          </p:cNvSpPr>
          <p:nvPr>
            <p:ph type="title"/>
          </p:nvPr>
        </p:nvSpPr>
        <p:spPr/>
        <p:txBody>
          <a:bodyPr/>
          <a:lstStyle/>
          <a:p>
            <a:r>
              <a:rPr lang="en-GB" dirty="0"/>
              <a:t>A treatable condition?</a:t>
            </a:r>
          </a:p>
        </p:txBody>
      </p:sp>
      <p:sp>
        <p:nvSpPr>
          <p:cNvPr id="3" name="Content Placeholder 2">
            <a:extLst>
              <a:ext uri="{FF2B5EF4-FFF2-40B4-BE49-F238E27FC236}">
                <a16:creationId xmlns:a16="http://schemas.microsoft.com/office/drawing/2014/main" id="{BE5E679B-FEA8-314F-8C70-ED03E0042A6F}"/>
              </a:ext>
            </a:extLst>
          </p:cNvPr>
          <p:cNvSpPr>
            <a:spLocks noGrp="1"/>
          </p:cNvSpPr>
          <p:nvPr>
            <p:ph idx="1"/>
          </p:nvPr>
        </p:nvSpPr>
        <p:spPr>
          <a:xfrm>
            <a:off x="1024128" y="1788459"/>
            <a:ext cx="9720073" cy="5069541"/>
          </a:xfrm>
        </p:spPr>
        <p:txBody>
          <a:bodyPr>
            <a:normAutofit/>
          </a:bodyPr>
          <a:lstStyle/>
          <a:p>
            <a:pPr>
              <a:buFont typeface="Arial" panose="020B0604020202020204" pitchFamily="34" charset="0"/>
              <a:buChar char="•"/>
            </a:pPr>
            <a:r>
              <a:rPr lang="en-GB" sz="3200" dirty="0"/>
              <a:t> Patchwork harmonization</a:t>
            </a:r>
          </a:p>
          <a:p>
            <a:pPr lvl="2">
              <a:buFont typeface="Arial" panose="020B0604020202020204" pitchFamily="34" charset="0"/>
              <a:buChar char="•"/>
            </a:pPr>
            <a:r>
              <a:rPr lang="en-GB" sz="2600" dirty="0"/>
              <a:t> </a:t>
            </a:r>
            <a:r>
              <a:rPr lang="en-GB" sz="2400" dirty="0"/>
              <a:t>Instrument chosen to harmonize</a:t>
            </a:r>
          </a:p>
          <a:p>
            <a:pPr lvl="2">
              <a:buFont typeface="Arial" panose="020B0604020202020204" pitchFamily="34" charset="0"/>
              <a:buChar char="•"/>
            </a:pPr>
            <a:r>
              <a:rPr lang="en-GB" sz="2400" dirty="0"/>
              <a:t> Diverging national transpositions</a:t>
            </a:r>
          </a:p>
          <a:p>
            <a:pPr>
              <a:buFont typeface="Arial" panose="020B0604020202020204" pitchFamily="34" charset="0"/>
              <a:buChar char="•"/>
            </a:pPr>
            <a:r>
              <a:rPr lang="en-GB" sz="3200" dirty="0"/>
              <a:t> Role of CJEU</a:t>
            </a:r>
          </a:p>
          <a:p>
            <a:pPr lvl="2">
              <a:buFont typeface="Arial" panose="020B0604020202020204" pitchFamily="34" charset="0"/>
              <a:buChar char="•"/>
            </a:pPr>
            <a:r>
              <a:rPr lang="en-GB" sz="2600" i="1" dirty="0"/>
              <a:t> De facto </a:t>
            </a:r>
            <a:r>
              <a:rPr lang="en-GB" sz="2600" dirty="0"/>
              <a:t>further harmonization</a:t>
            </a:r>
          </a:p>
          <a:p>
            <a:pPr lvl="2">
              <a:buFont typeface="Arial" panose="020B0604020202020204" pitchFamily="34" charset="0"/>
              <a:buChar char="•"/>
            </a:pPr>
            <a:r>
              <a:rPr lang="en-GB" sz="2600" dirty="0"/>
              <a:t> Less room for national solutions</a:t>
            </a:r>
          </a:p>
          <a:p>
            <a:pPr lvl="2">
              <a:buFont typeface="Arial" panose="020B0604020202020204" pitchFamily="34" charset="0"/>
              <a:buChar char="•"/>
            </a:pPr>
            <a:r>
              <a:rPr lang="en-GB" sz="2600" dirty="0"/>
              <a:t> Not necessarily less room for uncertainties</a:t>
            </a:r>
          </a:p>
          <a:p>
            <a:pPr>
              <a:buFont typeface="Arial" panose="020B0604020202020204" pitchFamily="34" charset="0"/>
              <a:buChar char="•"/>
            </a:pPr>
            <a:r>
              <a:rPr lang="en-GB" sz="3200" dirty="0"/>
              <a:t> A solution?</a:t>
            </a:r>
          </a:p>
          <a:p>
            <a:pPr lvl="2">
              <a:buFont typeface="Arial" panose="020B0604020202020204" pitchFamily="34" charset="0"/>
              <a:buChar char="•"/>
            </a:pPr>
            <a:r>
              <a:rPr lang="en-GB" sz="2600" dirty="0"/>
              <a:t> Better instruments</a:t>
            </a:r>
          </a:p>
          <a:p>
            <a:pPr lvl="2">
              <a:buFont typeface="Arial" panose="020B0604020202020204" pitchFamily="34" charset="0"/>
              <a:buChar char="•"/>
            </a:pPr>
            <a:r>
              <a:rPr lang="en-GB" sz="2600" dirty="0"/>
              <a:t> Greater harmonization</a:t>
            </a:r>
          </a:p>
          <a:p>
            <a:endParaRPr lang="it-IT" dirty="0"/>
          </a:p>
          <a:p>
            <a:endParaRPr lang="it-IT" dirty="0"/>
          </a:p>
        </p:txBody>
      </p:sp>
    </p:spTree>
    <p:extLst>
      <p:ext uri="{BB962C8B-B14F-4D97-AF65-F5344CB8AC3E}">
        <p14:creationId xmlns:p14="http://schemas.microsoft.com/office/powerpoint/2010/main" val="486446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F63790-02BE-4D55-ABCA-10CAD6091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4718F-931D-BE46-B34A-B8AC5E35A642}"/>
              </a:ext>
            </a:extLst>
          </p:cNvPr>
          <p:cNvSpPr>
            <a:spLocks noGrp="1"/>
          </p:cNvSpPr>
          <p:nvPr>
            <p:ph type="ctrTitle"/>
          </p:nvPr>
        </p:nvSpPr>
        <p:spPr>
          <a:xfrm>
            <a:off x="613611" y="648182"/>
            <a:ext cx="5370974" cy="3581063"/>
          </a:xfrm>
        </p:spPr>
        <p:txBody>
          <a:bodyPr anchor="b">
            <a:normAutofit/>
          </a:bodyPr>
          <a:lstStyle/>
          <a:p>
            <a:pPr algn="ctr"/>
            <a:r>
              <a:rPr lang="it-IT" sz="4400" b="1" dirty="0" err="1">
                <a:solidFill>
                  <a:srgbClr val="FF7085"/>
                </a:solidFill>
              </a:rPr>
              <a:t>Thanks</a:t>
            </a:r>
            <a:r>
              <a:rPr lang="it-IT" sz="4400" b="1" dirty="0">
                <a:solidFill>
                  <a:srgbClr val="FF7085"/>
                </a:solidFill>
              </a:rPr>
              <a:t> for </a:t>
            </a:r>
            <a:r>
              <a:rPr lang="it-IT" sz="4400" b="1" dirty="0" err="1">
                <a:solidFill>
                  <a:srgbClr val="FF7085"/>
                </a:solidFill>
              </a:rPr>
              <a:t>your</a:t>
            </a:r>
            <a:r>
              <a:rPr lang="it-IT" sz="4400" b="1" dirty="0">
                <a:solidFill>
                  <a:srgbClr val="FF7085"/>
                </a:solidFill>
              </a:rPr>
              <a:t> </a:t>
            </a:r>
            <a:r>
              <a:rPr lang="it-IT" sz="4400" b="1" dirty="0" err="1">
                <a:solidFill>
                  <a:srgbClr val="FF7085"/>
                </a:solidFill>
              </a:rPr>
              <a:t>attention</a:t>
            </a:r>
            <a:r>
              <a:rPr lang="it-IT" sz="4400" b="1" dirty="0">
                <a:solidFill>
                  <a:srgbClr val="FF7085"/>
                </a:solidFill>
              </a:rPr>
              <a:t>!</a:t>
            </a:r>
          </a:p>
        </p:txBody>
      </p:sp>
      <p:sp>
        <p:nvSpPr>
          <p:cNvPr id="3" name="Subtitle 2">
            <a:extLst>
              <a:ext uri="{FF2B5EF4-FFF2-40B4-BE49-F238E27FC236}">
                <a16:creationId xmlns:a16="http://schemas.microsoft.com/office/drawing/2014/main" id="{E223C1E5-57B8-1740-AF00-F806E937255D}"/>
              </a:ext>
            </a:extLst>
          </p:cNvPr>
          <p:cNvSpPr>
            <a:spLocks noGrp="1"/>
          </p:cNvSpPr>
          <p:nvPr>
            <p:ph type="subTitle" idx="1"/>
          </p:nvPr>
        </p:nvSpPr>
        <p:spPr>
          <a:xfrm>
            <a:off x="613611" y="4433575"/>
            <a:ext cx="5370974" cy="1463040"/>
          </a:xfrm>
        </p:spPr>
        <p:txBody>
          <a:bodyPr anchor="t">
            <a:normAutofit/>
          </a:bodyPr>
          <a:lstStyle/>
          <a:p>
            <a:pPr algn="ctr"/>
            <a:r>
              <a:rPr lang="it-IT" sz="1600" dirty="0" err="1">
                <a:solidFill>
                  <a:srgbClr val="00B050"/>
                </a:solidFill>
              </a:rPr>
              <a:t>eleonora@e-lawnora.com</a:t>
            </a:r>
            <a:endParaRPr lang="it-IT" sz="1600" dirty="0">
              <a:solidFill>
                <a:srgbClr val="00B050"/>
              </a:solidFill>
            </a:endParaRPr>
          </a:p>
          <a:p>
            <a:pPr algn="ctr"/>
            <a:r>
              <a:rPr lang="it-IT" sz="1600" dirty="0">
                <a:solidFill>
                  <a:srgbClr val="00B050"/>
                </a:solidFill>
              </a:rPr>
              <a:t>@</a:t>
            </a:r>
            <a:r>
              <a:rPr lang="it-IT" sz="1600" dirty="0" err="1">
                <a:solidFill>
                  <a:srgbClr val="00B050"/>
                </a:solidFill>
              </a:rPr>
              <a:t>eLAWnora</a:t>
            </a:r>
            <a:endParaRPr lang="it-IT" sz="1600" dirty="0">
              <a:solidFill>
                <a:srgbClr val="00B050"/>
              </a:solidFill>
            </a:endParaRPr>
          </a:p>
        </p:txBody>
      </p:sp>
      <p:cxnSp>
        <p:nvCxnSpPr>
          <p:cNvPr id="11" name="Straight Connector 10">
            <a:extLst>
              <a:ext uri="{FF2B5EF4-FFF2-40B4-BE49-F238E27FC236}">
                <a16:creationId xmlns:a16="http://schemas.microsoft.com/office/drawing/2014/main" id="{B25F28BA-1F8F-4067-9CFA-0DBF0C7AF2A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9085" y="4343196"/>
            <a:ext cx="5029200" cy="0"/>
          </a:xfrm>
          <a:prstGeom prst="line">
            <a:avLst/>
          </a:prstGeom>
          <a:ln w="19050">
            <a:solidFill>
              <a:srgbClr val="F74C00"/>
            </a:solidFill>
          </a:ln>
        </p:spPr>
        <p:style>
          <a:lnRef idx="1">
            <a:schemeClr val="accent1"/>
          </a:lnRef>
          <a:fillRef idx="0">
            <a:schemeClr val="accent1"/>
          </a:fillRef>
          <a:effectRef idx="0">
            <a:schemeClr val="accent1"/>
          </a:effectRef>
          <a:fontRef idx="minor">
            <a:schemeClr val="tx1"/>
          </a:fontRef>
        </p:style>
      </p:cxnSp>
      <p:pic>
        <p:nvPicPr>
          <p:cNvPr id="4" name="Immagine 3" descr="60be844a2490d1b259468e66b3f21ab1.png">
            <a:extLst>
              <a:ext uri="{FF2B5EF4-FFF2-40B4-BE49-F238E27FC236}">
                <a16:creationId xmlns:a16="http://schemas.microsoft.com/office/drawing/2014/main" id="{33C8EFBB-CDD0-9F4F-BD1F-B08EB53088A1}"/>
              </a:ext>
            </a:extLst>
          </p:cNvPr>
          <p:cNvPicPr>
            <a:picLocks noChangeAspect="1"/>
          </p:cNvPicPr>
          <p:nvPr/>
        </p:nvPicPr>
        <p:blipFill rotWithShape="1">
          <a:blip r:embed="rId2">
            <a:extLst>
              <a:ext uri="{28A0092B-C50C-407E-A947-70E740481C1C}">
                <a14:useLocalDpi xmlns:a14="http://schemas.microsoft.com/office/drawing/2010/main" val="0"/>
              </a:ext>
            </a:extLst>
          </a:blip>
          <a:srcRect t="8262" r="2" b="3507"/>
          <a:stretch/>
        </p:blipFill>
        <p:spPr>
          <a:xfrm>
            <a:off x="6615118" y="975"/>
            <a:ext cx="5576882" cy="6858000"/>
          </a:xfrm>
          <a:prstGeom prst="rect">
            <a:avLst/>
          </a:prstGeom>
        </p:spPr>
      </p:pic>
    </p:spTree>
    <p:extLst>
      <p:ext uri="{BB962C8B-B14F-4D97-AF65-F5344CB8AC3E}">
        <p14:creationId xmlns:p14="http://schemas.microsoft.com/office/powerpoint/2010/main" val="260267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2F38D-414D-B843-98DD-0D45AC0D7DF1}"/>
              </a:ext>
            </a:extLst>
          </p:cNvPr>
          <p:cNvSpPr>
            <a:spLocks noGrp="1"/>
          </p:cNvSpPr>
          <p:nvPr>
            <p:ph type="ctrTitle"/>
          </p:nvPr>
        </p:nvSpPr>
        <p:spPr>
          <a:xfrm>
            <a:off x="457200" y="4960137"/>
            <a:ext cx="4927600" cy="1463040"/>
          </a:xfrm>
        </p:spPr>
        <p:txBody>
          <a:bodyPr/>
          <a:lstStyle/>
          <a:p>
            <a:pPr algn="ctr"/>
            <a:r>
              <a:rPr lang="it-IT" dirty="0" err="1">
                <a:solidFill>
                  <a:schemeClr val="bg1"/>
                </a:solidFill>
              </a:rPr>
              <a:t>contents</a:t>
            </a:r>
            <a:endParaRPr lang="it-IT" dirty="0">
              <a:solidFill>
                <a:schemeClr val="bg1"/>
              </a:solidFill>
            </a:endParaRPr>
          </a:p>
        </p:txBody>
      </p:sp>
      <p:sp>
        <p:nvSpPr>
          <p:cNvPr id="4" name="Content Placeholder 2">
            <a:extLst>
              <a:ext uri="{FF2B5EF4-FFF2-40B4-BE49-F238E27FC236}">
                <a16:creationId xmlns:a16="http://schemas.microsoft.com/office/drawing/2014/main" id="{7290E5BB-934C-0445-9DFE-3E1812A9F30D}"/>
              </a:ext>
            </a:extLst>
          </p:cNvPr>
          <p:cNvSpPr>
            <a:spLocks noGrp="1"/>
          </p:cNvSpPr>
          <p:nvPr>
            <p:ph type="subTitle" idx="1"/>
          </p:nvPr>
        </p:nvSpPr>
        <p:spPr>
          <a:xfrm>
            <a:off x="5147733" y="355600"/>
            <a:ext cx="6663267" cy="6067577"/>
          </a:xfrm>
          <a:solidFill>
            <a:schemeClr val="bg1"/>
          </a:solidFill>
        </p:spPr>
        <p:txBody>
          <a:bodyPr anchor="ctr">
            <a:normAutofit/>
          </a:bodyPr>
          <a:lstStyle/>
          <a:p>
            <a:pPr>
              <a:buFont typeface="Arial" panose="020B0604020202020204" pitchFamily="34" charset="0"/>
              <a:buChar char="•"/>
            </a:pPr>
            <a:r>
              <a:rPr lang="en-GB" sz="3000" dirty="0"/>
              <a:t> The </a:t>
            </a:r>
            <a:r>
              <a:rPr lang="en-GB" sz="3000" strike="sngStrike" dirty="0"/>
              <a:t>mutation</a:t>
            </a:r>
            <a:r>
              <a:rPr lang="en-GB" sz="3000" dirty="0"/>
              <a:t> evolution of the right of communication to the public</a:t>
            </a:r>
          </a:p>
          <a:p>
            <a:endParaRPr lang="en-GB" sz="3000" dirty="0"/>
          </a:p>
          <a:p>
            <a:pPr>
              <a:buFont typeface="Arial" panose="020B0604020202020204" pitchFamily="34" charset="0"/>
              <a:buChar char="•"/>
            </a:pPr>
            <a:r>
              <a:rPr lang="en-GB" sz="3000" dirty="0"/>
              <a:t> Disappearance of secondary liability?</a:t>
            </a:r>
          </a:p>
          <a:p>
            <a:endParaRPr lang="en-GB" sz="3000" dirty="0"/>
          </a:p>
          <a:p>
            <a:pPr>
              <a:buFont typeface="Arial" panose="020B0604020202020204" pitchFamily="34" charset="0"/>
              <a:buChar char="•"/>
            </a:pPr>
            <a:r>
              <a:rPr lang="en-GB" sz="3000" dirty="0"/>
              <a:t> Policy and legislative developments: The ‘value gap’ proposal</a:t>
            </a:r>
          </a:p>
          <a:p>
            <a:pPr marL="0" indent="0">
              <a:buNone/>
            </a:pPr>
            <a:endParaRPr lang="en-GB" sz="3000" dirty="0"/>
          </a:p>
          <a:p>
            <a:pPr>
              <a:buFont typeface="Arial" panose="020B0604020202020204" pitchFamily="34" charset="0"/>
              <a:buChar char="•"/>
            </a:pPr>
            <a:r>
              <a:rPr lang="en-GB" sz="3000" dirty="0"/>
              <a:t> Implications</a:t>
            </a:r>
          </a:p>
          <a:p>
            <a:pPr marL="0" indent="0">
              <a:buNone/>
            </a:pPr>
            <a:endParaRPr lang="it-IT" dirty="0"/>
          </a:p>
        </p:txBody>
      </p:sp>
    </p:spTree>
    <p:extLst>
      <p:ext uri="{BB962C8B-B14F-4D97-AF65-F5344CB8AC3E}">
        <p14:creationId xmlns:p14="http://schemas.microsoft.com/office/powerpoint/2010/main" val="1890770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2ED05-155E-0F4E-B080-3032C8BAD908}"/>
              </a:ext>
            </a:extLst>
          </p:cNvPr>
          <p:cNvSpPr>
            <a:spLocks noGrp="1"/>
          </p:cNvSpPr>
          <p:nvPr>
            <p:ph type="title"/>
          </p:nvPr>
        </p:nvSpPr>
        <p:spPr>
          <a:xfrm>
            <a:off x="1024128" y="585216"/>
            <a:ext cx="11167872" cy="1499616"/>
          </a:xfrm>
        </p:spPr>
        <p:txBody>
          <a:bodyPr/>
          <a:lstStyle/>
          <a:p>
            <a:r>
              <a:rPr lang="en-GB" dirty="0">
                <a:solidFill>
                  <a:schemeClr val="bg1"/>
                </a:solidFill>
              </a:rPr>
              <a:t>right of communication to the public</a:t>
            </a:r>
            <a:endParaRPr lang="it-IT" dirty="0">
              <a:solidFill>
                <a:schemeClr val="bg1"/>
              </a:solidFill>
            </a:endParaRPr>
          </a:p>
        </p:txBody>
      </p:sp>
      <p:sp>
        <p:nvSpPr>
          <p:cNvPr id="3" name="Content Placeholder 2">
            <a:extLst>
              <a:ext uri="{FF2B5EF4-FFF2-40B4-BE49-F238E27FC236}">
                <a16:creationId xmlns:a16="http://schemas.microsoft.com/office/drawing/2014/main" id="{980B240B-C3E6-2445-A549-D066F3A62994}"/>
              </a:ext>
            </a:extLst>
          </p:cNvPr>
          <p:cNvSpPr>
            <a:spLocks noGrp="1"/>
          </p:cNvSpPr>
          <p:nvPr>
            <p:ph idx="1"/>
          </p:nvPr>
        </p:nvSpPr>
        <p:spPr>
          <a:xfrm>
            <a:off x="0" y="2590800"/>
            <a:ext cx="12192000" cy="4267200"/>
          </a:xfrm>
        </p:spPr>
        <p:txBody>
          <a:bodyPr>
            <a:normAutofit/>
          </a:bodyPr>
          <a:lstStyle/>
          <a:p>
            <a:pPr marL="0" indent="0" algn="just">
              <a:buNone/>
            </a:pPr>
            <a:r>
              <a:rPr lang="en-GB" sz="3000" dirty="0"/>
              <a:t>«</a:t>
            </a:r>
            <a:r>
              <a:rPr lang="en" sz="3000" dirty="0"/>
              <a:t>Member States shall provide authors with the exclusive right to </a:t>
            </a:r>
            <a:r>
              <a:rPr lang="en" sz="3000" dirty="0" err="1"/>
              <a:t>authorise</a:t>
            </a:r>
            <a:r>
              <a:rPr lang="en" sz="3000" dirty="0"/>
              <a:t> or prohibit any communication to the public of their works, by wire or wireless means, including the making available to the public of their works in such a way that members of the public may access them from a place and at a time individually chosen by them.</a:t>
            </a:r>
            <a:r>
              <a:rPr lang="en-GB" sz="3000" dirty="0"/>
              <a:t>»</a:t>
            </a:r>
          </a:p>
          <a:p>
            <a:pPr marL="0" indent="0">
              <a:buNone/>
            </a:pPr>
            <a:endParaRPr lang="en-GB" sz="3000" dirty="0"/>
          </a:p>
          <a:p>
            <a:pPr marL="0" indent="0" algn="r">
              <a:buNone/>
            </a:pPr>
            <a:r>
              <a:rPr lang="en" sz="3000" dirty="0"/>
              <a:t>Article 3(1) InfoSoc Directive </a:t>
            </a:r>
          </a:p>
          <a:p>
            <a:pPr marL="0" indent="0">
              <a:buNone/>
            </a:pPr>
            <a:endParaRPr lang="it-IT" sz="3000" dirty="0"/>
          </a:p>
        </p:txBody>
      </p:sp>
    </p:spTree>
    <p:extLst>
      <p:ext uri="{BB962C8B-B14F-4D97-AF65-F5344CB8AC3E}">
        <p14:creationId xmlns:p14="http://schemas.microsoft.com/office/powerpoint/2010/main" val="91765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4CEA-EC5A-224B-917C-9148D00688BA}"/>
              </a:ext>
            </a:extLst>
          </p:cNvPr>
          <p:cNvSpPr>
            <a:spLocks noGrp="1"/>
          </p:cNvSpPr>
          <p:nvPr>
            <p:ph type="title"/>
          </p:nvPr>
        </p:nvSpPr>
        <p:spPr>
          <a:solidFill>
            <a:schemeClr val="bg1"/>
          </a:solidFill>
        </p:spPr>
        <p:txBody>
          <a:bodyPr/>
          <a:lstStyle/>
          <a:p>
            <a:r>
              <a:rPr lang="it-IT" dirty="0"/>
              <a:t>PURPOSE-DRIVEN Construction of the right</a:t>
            </a:r>
          </a:p>
        </p:txBody>
      </p:sp>
      <p:sp>
        <p:nvSpPr>
          <p:cNvPr id="3" name="Content Placeholder 2">
            <a:extLst>
              <a:ext uri="{FF2B5EF4-FFF2-40B4-BE49-F238E27FC236}">
                <a16:creationId xmlns:a16="http://schemas.microsoft.com/office/drawing/2014/main" id="{84739047-282F-AB43-9999-4D6A2D06F927}"/>
              </a:ext>
            </a:extLst>
          </p:cNvPr>
          <p:cNvSpPr>
            <a:spLocks noGrp="1"/>
          </p:cNvSpPr>
          <p:nvPr>
            <p:ph idx="1"/>
          </p:nvPr>
        </p:nvSpPr>
        <p:spPr>
          <a:xfrm>
            <a:off x="1024128" y="2084832"/>
            <a:ext cx="10846139" cy="4773168"/>
          </a:xfrm>
          <a:noFill/>
          <a:ln>
            <a:noFill/>
          </a:ln>
        </p:spPr>
        <p:style>
          <a:lnRef idx="0">
            <a:scrgbClr r="0" g="0" b="0"/>
          </a:lnRef>
          <a:fillRef idx="0">
            <a:scrgbClr r="0" g="0" b="0"/>
          </a:fillRef>
          <a:effectRef idx="0">
            <a:scrgbClr r="0" g="0" b="0"/>
          </a:effectRef>
          <a:fontRef idx="minor">
            <a:schemeClr val="dk1"/>
          </a:fontRef>
        </p:style>
        <p:txBody>
          <a:bodyPr>
            <a:noAutofit/>
          </a:bodyPr>
          <a:lstStyle/>
          <a:p>
            <a:pPr marL="457200" indent="-457200">
              <a:buFont typeface="+mj-lt"/>
              <a:buAutoNum type="arabicPeriod"/>
            </a:pPr>
            <a:r>
              <a:rPr lang="en-GB" sz="3000" dirty="0"/>
              <a:t>An ‘act of communication’</a:t>
            </a:r>
          </a:p>
          <a:p>
            <a:pPr marL="630936" lvl="1" indent="-457200">
              <a:buFont typeface="Arial" panose="020B0604020202020204" pitchFamily="34" charset="0"/>
              <a:buChar char="•"/>
            </a:pPr>
            <a:r>
              <a:rPr lang="en-GB" sz="2800" dirty="0"/>
              <a:t>Transmission vs accessibility</a:t>
            </a:r>
          </a:p>
          <a:p>
            <a:pPr marL="813816" lvl="2" indent="-457200">
              <a:buFont typeface="Arial" panose="020B0604020202020204" pitchFamily="34" charset="0"/>
              <a:buChar char="•"/>
            </a:pPr>
            <a:r>
              <a:rPr lang="en-GB" sz="2500" dirty="0"/>
              <a:t>«Incontournable» intervention</a:t>
            </a:r>
          </a:p>
          <a:p>
            <a:pPr marL="813816" lvl="2" indent="-457200">
              <a:buFont typeface="Arial" panose="020B0604020202020204" pitchFamily="34" charset="0"/>
              <a:buChar char="•"/>
            </a:pPr>
            <a:r>
              <a:rPr lang="en-GB" sz="2500" dirty="0"/>
              <a:t>Full </a:t>
            </a:r>
            <a:r>
              <a:rPr lang="en-GB" sz="2500" i="1" dirty="0"/>
              <a:t>knowledge</a:t>
            </a:r>
            <a:r>
              <a:rPr lang="en-GB" sz="2500" dirty="0"/>
              <a:t> of the consequence of one’s own intervention (since </a:t>
            </a:r>
            <a:r>
              <a:rPr lang="en-GB" sz="2500" i="1" dirty="0"/>
              <a:t>SGAE</a:t>
            </a:r>
            <a:r>
              <a:rPr lang="en-GB" sz="2500" dirty="0"/>
              <a:t>)</a:t>
            </a:r>
          </a:p>
          <a:p>
            <a:pPr marL="457200" indent="-457200">
              <a:buFont typeface="+mj-lt"/>
              <a:buAutoNum type="arabicPeriod"/>
            </a:pPr>
            <a:r>
              <a:rPr lang="en-GB" sz="3000" dirty="0"/>
              <a:t>To a ‘public’</a:t>
            </a:r>
          </a:p>
          <a:p>
            <a:pPr marL="630936" lvl="1" indent="-457200">
              <a:buFont typeface="Arial" panose="020B0604020202020204" pitchFamily="34" charset="0"/>
              <a:buChar char="•"/>
            </a:pPr>
            <a:r>
              <a:rPr lang="en-GB" sz="2800" dirty="0"/>
              <a:t>Same technical means</a:t>
            </a:r>
          </a:p>
          <a:p>
            <a:pPr marL="813816" lvl="2" indent="-457200">
              <a:buFont typeface="Arial" panose="020B0604020202020204" pitchFamily="34" charset="0"/>
              <a:buChar char="•"/>
            </a:pPr>
            <a:r>
              <a:rPr lang="en-GB" sz="2500" dirty="0"/>
              <a:t>New public (undue exhaustion? implied licence?)</a:t>
            </a:r>
          </a:p>
          <a:p>
            <a:pPr marL="457200" indent="-457200">
              <a:buFont typeface="+mj-lt"/>
              <a:buAutoNum type="arabicPeriod"/>
            </a:pPr>
            <a:r>
              <a:rPr lang="en-GB" sz="3000" dirty="0"/>
              <a:t>(Other interdependent, non-autonomous criteria)</a:t>
            </a:r>
          </a:p>
          <a:p>
            <a:pPr lvl="1">
              <a:buFont typeface="Arial" panose="020B0604020202020204" pitchFamily="34" charset="0"/>
              <a:buChar char="•"/>
            </a:pPr>
            <a:r>
              <a:rPr lang="en-GB" sz="2800" i="1" dirty="0"/>
              <a:t> Reha Training </a:t>
            </a:r>
            <a:r>
              <a:rPr lang="en-GB" sz="2800" dirty="0"/>
              <a:t>(2016 – Grand Chamber): profit-making nature of the communication not conclusive, yet not «irrelevant»</a:t>
            </a:r>
          </a:p>
        </p:txBody>
      </p:sp>
    </p:spTree>
    <p:extLst>
      <p:ext uri="{BB962C8B-B14F-4D97-AF65-F5344CB8AC3E}">
        <p14:creationId xmlns:p14="http://schemas.microsoft.com/office/powerpoint/2010/main" val="10319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8C6742DA-DFD6-AC47-A4D2-5405B35A5455}"/>
              </a:ext>
            </a:extLst>
          </p:cNvPr>
          <p:cNvPicPr>
            <a:picLocks noChangeAspect="1"/>
          </p:cNvPicPr>
          <p:nvPr/>
        </p:nvPicPr>
        <p:blipFill>
          <a:blip r:embed="rId2"/>
          <a:stretch>
            <a:fillRect/>
          </a:stretch>
        </p:blipFill>
        <p:spPr>
          <a:xfrm>
            <a:off x="320985" y="0"/>
            <a:ext cx="11602435" cy="6858000"/>
          </a:xfrm>
          <a:prstGeom prst="rect">
            <a:avLst/>
          </a:prstGeom>
        </p:spPr>
      </p:pic>
    </p:spTree>
    <p:extLst>
      <p:ext uri="{BB962C8B-B14F-4D97-AF65-F5344CB8AC3E}">
        <p14:creationId xmlns:p14="http://schemas.microsoft.com/office/powerpoint/2010/main" val="342934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8546-6219-594C-9A00-691C999D72C3}"/>
              </a:ext>
            </a:extLst>
          </p:cNvPr>
          <p:cNvSpPr>
            <a:spLocks noGrp="1"/>
          </p:cNvSpPr>
          <p:nvPr>
            <p:ph type="title"/>
          </p:nvPr>
        </p:nvSpPr>
        <p:spPr>
          <a:xfrm>
            <a:off x="1024128" y="585216"/>
            <a:ext cx="6066818" cy="1499616"/>
          </a:xfrm>
        </p:spPr>
        <p:txBody>
          <a:bodyPr>
            <a:normAutofit/>
          </a:bodyPr>
          <a:lstStyle/>
          <a:p>
            <a:r>
              <a:rPr lang="en-GB" dirty="0"/>
              <a:t>When did </a:t>
            </a:r>
            <a:r>
              <a:rPr lang="en-GB" strike="sngStrike" dirty="0"/>
              <a:t>psychology</a:t>
            </a:r>
            <a:r>
              <a:rPr lang="en-GB" dirty="0"/>
              <a:t> Neurosis become DECISIVE?</a:t>
            </a:r>
          </a:p>
        </p:txBody>
      </p:sp>
      <p:sp>
        <p:nvSpPr>
          <p:cNvPr id="3" name="Content Placeholder 2">
            <a:extLst>
              <a:ext uri="{FF2B5EF4-FFF2-40B4-BE49-F238E27FC236}">
                <a16:creationId xmlns:a16="http://schemas.microsoft.com/office/drawing/2014/main" id="{8EC9AFE0-98E0-854C-9B87-5DAFE659CAD9}"/>
              </a:ext>
            </a:extLst>
          </p:cNvPr>
          <p:cNvSpPr>
            <a:spLocks noGrp="1"/>
          </p:cNvSpPr>
          <p:nvPr>
            <p:ph idx="1"/>
          </p:nvPr>
        </p:nvSpPr>
        <p:spPr>
          <a:xfrm>
            <a:off x="1024128" y="2286000"/>
            <a:ext cx="6896190" cy="4572000"/>
          </a:xfrm>
        </p:spPr>
        <p:txBody>
          <a:bodyPr>
            <a:normAutofit/>
          </a:bodyPr>
          <a:lstStyle/>
          <a:p>
            <a:pPr>
              <a:buFont typeface="Arial" panose="020B0604020202020204" pitchFamily="34" charset="0"/>
              <a:buChar char="•"/>
            </a:pPr>
            <a:r>
              <a:rPr lang="en-GB" sz="3000" dirty="0"/>
              <a:t> What the claimant thought: </a:t>
            </a:r>
            <a:r>
              <a:rPr lang="en-GB" sz="3000" i="1" dirty="0"/>
              <a:t>Svensson</a:t>
            </a:r>
            <a:endParaRPr lang="en-GB" sz="3000" dirty="0"/>
          </a:p>
          <a:p>
            <a:pPr>
              <a:buFont typeface="Arial" panose="020B0604020202020204" pitchFamily="34" charset="0"/>
              <a:buChar char="•"/>
            </a:pPr>
            <a:r>
              <a:rPr lang="en-GB" sz="3000" dirty="0"/>
              <a:t> What the defendant wanted: </a:t>
            </a:r>
            <a:r>
              <a:rPr lang="en-GB" sz="3000" i="1" dirty="0"/>
              <a:t>GS Media</a:t>
            </a:r>
            <a:r>
              <a:rPr lang="en-GB" sz="3000" dirty="0"/>
              <a:t>, </a:t>
            </a:r>
            <a:r>
              <a:rPr lang="en-GB" sz="3000" i="1" dirty="0"/>
              <a:t>Ziggo </a:t>
            </a:r>
          </a:p>
          <a:p>
            <a:pPr>
              <a:buFont typeface="Arial" panose="020B0604020202020204" pitchFamily="34" charset="0"/>
              <a:buChar char="•"/>
            </a:pPr>
            <a:r>
              <a:rPr lang="en-GB" sz="3000" dirty="0"/>
              <a:t> What the defendant knew or ought to know: </a:t>
            </a:r>
            <a:r>
              <a:rPr lang="en-GB" sz="3000" i="1" dirty="0"/>
              <a:t>GS Media</a:t>
            </a:r>
            <a:r>
              <a:rPr lang="en-GB" sz="3000" dirty="0"/>
              <a:t>, </a:t>
            </a:r>
            <a:r>
              <a:rPr lang="en-GB" sz="3000" i="1" dirty="0"/>
              <a:t>Ziggo</a:t>
            </a:r>
          </a:p>
          <a:p>
            <a:pPr>
              <a:buFont typeface="Arial" panose="020B0604020202020204" pitchFamily="34" charset="0"/>
              <a:buChar char="•"/>
            </a:pPr>
            <a:r>
              <a:rPr lang="en-GB" sz="3000" dirty="0"/>
              <a:t> What the defendant is presumed to know: </a:t>
            </a:r>
            <a:r>
              <a:rPr lang="en-GB" sz="3000" i="1" dirty="0"/>
              <a:t>GS Media</a:t>
            </a:r>
            <a:r>
              <a:rPr lang="en-GB" sz="3000" dirty="0"/>
              <a:t>, (</a:t>
            </a:r>
            <a:r>
              <a:rPr lang="en-GB" sz="3000" i="1" dirty="0"/>
              <a:t>Ziggo</a:t>
            </a:r>
            <a:r>
              <a:rPr lang="en-GB" sz="3000" dirty="0"/>
              <a:t>)</a:t>
            </a:r>
          </a:p>
          <a:p>
            <a:pPr>
              <a:buFont typeface="Arial" panose="020B0604020202020204" pitchFamily="34" charset="0"/>
              <a:buChar char="•"/>
            </a:pPr>
            <a:r>
              <a:rPr lang="en-GB" sz="3000" dirty="0"/>
              <a:t> What the defendant ‘assumed’: AG Campos in </a:t>
            </a:r>
            <a:r>
              <a:rPr lang="en-GB" sz="3000" i="1" dirty="0"/>
              <a:t>Renckhoff</a:t>
            </a:r>
          </a:p>
        </p:txBody>
      </p:sp>
      <p:pic>
        <p:nvPicPr>
          <p:cNvPr id="5" name="Picture 4" descr="A person wearing a suit and tie&#10;&#10;Description automatically generated">
            <a:extLst>
              <a:ext uri="{FF2B5EF4-FFF2-40B4-BE49-F238E27FC236}">
                <a16:creationId xmlns:a16="http://schemas.microsoft.com/office/drawing/2014/main" id="{7DCD88D5-3051-514D-983B-11BD4C4C63BE}"/>
              </a:ext>
            </a:extLst>
          </p:cNvPr>
          <p:cNvPicPr>
            <a:picLocks noChangeAspect="1"/>
          </p:cNvPicPr>
          <p:nvPr/>
        </p:nvPicPr>
        <p:blipFill rotWithShape="1">
          <a:blip r:embed="rId2"/>
          <a:srcRect l="4204" r="2480"/>
          <a:stretch/>
        </p:blipFill>
        <p:spPr>
          <a:xfrm>
            <a:off x="7552266" y="10"/>
            <a:ext cx="4639733" cy="6857990"/>
          </a:xfrm>
          <a:prstGeom prst="rect">
            <a:avLst/>
          </a:prstGeom>
        </p:spPr>
      </p:pic>
    </p:spTree>
    <p:extLst>
      <p:ext uri="{BB962C8B-B14F-4D97-AF65-F5344CB8AC3E}">
        <p14:creationId xmlns:p14="http://schemas.microsoft.com/office/powerpoint/2010/main" val="14721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12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107519-8DE5-0F46-B314-5B4482F8160E}"/>
              </a:ext>
            </a:extLst>
          </p:cNvPr>
          <p:cNvSpPr>
            <a:spLocks noGrp="1"/>
          </p:cNvSpPr>
          <p:nvPr>
            <p:ph type="title"/>
          </p:nvPr>
        </p:nvSpPr>
        <p:spPr>
          <a:xfrm>
            <a:off x="321732" y="4572000"/>
            <a:ext cx="7058306" cy="1964266"/>
          </a:xfrm>
          <a:solidFill>
            <a:srgbClr val="FF7085"/>
          </a:solidFill>
        </p:spPr>
        <p:txBody>
          <a:bodyPr>
            <a:normAutofit/>
          </a:bodyPr>
          <a:lstStyle/>
          <a:p>
            <a:pPr algn="ctr"/>
            <a:r>
              <a:rPr lang="it-IT" dirty="0">
                <a:solidFill>
                  <a:srgbClr val="FFFFFF"/>
                </a:solidFill>
              </a:rPr>
              <a:t>Linking </a:t>
            </a:r>
            <a:r>
              <a:rPr lang="it-IT" dirty="0" err="1">
                <a:solidFill>
                  <a:srgbClr val="FFFFFF"/>
                </a:solidFill>
              </a:rPr>
              <a:t>after</a:t>
            </a:r>
            <a:r>
              <a:rPr lang="it-IT" dirty="0">
                <a:solidFill>
                  <a:srgbClr val="FFFFFF"/>
                </a:solidFill>
              </a:rPr>
              <a:t> </a:t>
            </a:r>
            <a:r>
              <a:rPr lang="it-IT" i="1" dirty="0">
                <a:solidFill>
                  <a:srgbClr val="FFFFFF"/>
                </a:solidFill>
              </a:rPr>
              <a:t>GS </a:t>
            </a:r>
            <a:r>
              <a:rPr lang="it-IT" i="1" dirty="0" err="1">
                <a:solidFill>
                  <a:srgbClr val="FFFFFF"/>
                </a:solidFill>
              </a:rPr>
              <a:t>MEdia</a:t>
            </a:r>
            <a:endParaRPr lang="it-IT" i="1" dirty="0">
              <a:solidFill>
                <a:srgbClr val="FFFFFF"/>
              </a:solidFill>
            </a:endParaRPr>
          </a:p>
        </p:txBody>
      </p:sp>
      <p:pic>
        <p:nvPicPr>
          <p:cNvPr id="6" name="Picture 5" descr="A screenshot of a cell phone&#10;&#10;Description automatically generated">
            <a:extLst>
              <a:ext uri="{FF2B5EF4-FFF2-40B4-BE49-F238E27FC236}">
                <a16:creationId xmlns:a16="http://schemas.microsoft.com/office/drawing/2014/main" id="{907D9C88-FEEE-044C-A666-E2D81AF007DF}"/>
              </a:ext>
            </a:extLst>
          </p:cNvPr>
          <p:cNvPicPr>
            <a:picLocks noChangeAspect="1"/>
          </p:cNvPicPr>
          <p:nvPr/>
        </p:nvPicPr>
        <p:blipFill rotWithShape="1">
          <a:blip r:embed="rId2"/>
          <a:srcRect r="1" b="10129"/>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0E9DD5D7-1547-EC46-B44F-9B52BE10D682}"/>
              </a:ext>
            </a:extLst>
          </p:cNvPr>
          <p:cNvSpPr>
            <a:spLocks noGrp="1"/>
          </p:cNvSpPr>
          <p:nvPr>
            <p:ph idx="1"/>
          </p:nvPr>
        </p:nvSpPr>
        <p:spPr>
          <a:xfrm>
            <a:off x="7540471" y="321732"/>
            <a:ext cx="4323982" cy="6214533"/>
          </a:xfrm>
        </p:spPr>
        <p:txBody>
          <a:bodyPr anchor="ctr">
            <a:noAutofit/>
          </a:bodyPr>
          <a:lstStyle/>
          <a:p>
            <a:pPr>
              <a:buFont typeface="Arial" panose="020B0604020202020204" pitchFamily="34" charset="0"/>
              <a:buChar char="•"/>
            </a:pPr>
            <a:r>
              <a:rPr lang="en-GB" sz="3000" dirty="0">
                <a:solidFill>
                  <a:srgbClr val="FFFFFF"/>
                </a:solidFill>
              </a:rPr>
              <a:t> Profit-making intention: context or relevant act? </a:t>
            </a:r>
          </a:p>
          <a:p>
            <a:pPr>
              <a:buFont typeface="Arial" panose="020B0604020202020204" pitchFamily="34" charset="0"/>
              <a:buChar char="•"/>
            </a:pPr>
            <a:r>
              <a:rPr lang="en-GB" sz="3000" dirty="0">
                <a:solidFill>
                  <a:srgbClr val="FFFFFF"/>
                </a:solidFill>
              </a:rPr>
              <a:t> Application of presumption: the BGH ‘rebellion’</a:t>
            </a:r>
          </a:p>
          <a:p>
            <a:pPr>
              <a:buFont typeface="Arial" panose="020B0604020202020204" pitchFamily="34" charset="0"/>
              <a:buChar char="•"/>
            </a:pPr>
            <a:r>
              <a:rPr lang="en-GB" sz="3000" dirty="0">
                <a:solidFill>
                  <a:srgbClr val="FFFFFF"/>
                </a:solidFill>
              </a:rPr>
              <a:t> Is it even a primary act of communication? AG Wathelet in </a:t>
            </a:r>
            <a:r>
              <a:rPr lang="en-GB" sz="3000" i="1" dirty="0">
                <a:solidFill>
                  <a:srgbClr val="FFFFFF"/>
                </a:solidFill>
              </a:rPr>
              <a:t>GS Media</a:t>
            </a:r>
          </a:p>
        </p:txBody>
      </p:sp>
    </p:spTree>
    <p:extLst>
      <p:ext uri="{BB962C8B-B14F-4D97-AF65-F5344CB8AC3E}">
        <p14:creationId xmlns:p14="http://schemas.microsoft.com/office/powerpoint/2010/main" val="40000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81B02-827F-3148-BD57-51332124696B}"/>
              </a:ext>
            </a:extLst>
          </p:cNvPr>
          <p:cNvSpPr>
            <a:spLocks noGrp="1"/>
          </p:cNvSpPr>
          <p:nvPr>
            <p:ph type="title"/>
          </p:nvPr>
        </p:nvSpPr>
        <p:spPr/>
        <p:txBody>
          <a:bodyPr/>
          <a:lstStyle/>
          <a:p>
            <a:r>
              <a:rPr lang="it-IT" dirty="0"/>
              <a:t>A </a:t>
            </a:r>
            <a:r>
              <a:rPr lang="it-IT" dirty="0" err="1"/>
              <a:t>possible</a:t>
            </a:r>
            <a:r>
              <a:rPr lang="it-IT" dirty="0"/>
              <a:t> cause?</a:t>
            </a:r>
          </a:p>
        </p:txBody>
      </p:sp>
      <p:sp>
        <p:nvSpPr>
          <p:cNvPr id="3" name="Content Placeholder 2">
            <a:extLst>
              <a:ext uri="{FF2B5EF4-FFF2-40B4-BE49-F238E27FC236}">
                <a16:creationId xmlns:a16="http://schemas.microsoft.com/office/drawing/2014/main" id="{23884E74-C860-FC4F-A797-D2E656BB40D2}"/>
              </a:ext>
            </a:extLst>
          </p:cNvPr>
          <p:cNvSpPr>
            <a:spLocks noGrp="1"/>
          </p:cNvSpPr>
          <p:nvPr>
            <p:ph idx="1"/>
          </p:nvPr>
        </p:nvSpPr>
        <p:spPr>
          <a:xfrm>
            <a:off x="1024128" y="1775012"/>
            <a:ext cx="10809284" cy="5082988"/>
          </a:xfrm>
        </p:spPr>
        <p:txBody>
          <a:bodyPr>
            <a:normAutofit/>
          </a:bodyPr>
          <a:lstStyle/>
          <a:p>
            <a:pPr algn="just"/>
            <a:r>
              <a:rPr lang="it-IT" sz="2400" dirty="0"/>
              <a:t>«T</a:t>
            </a:r>
            <a:r>
              <a:rPr lang="en" sz="2400" dirty="0"/>
              <a:t>he European Commission … contends that liability for sites of this type is a matter of copyright application, which can be resolved not at the level of EU law but </a:t>
            </a:r>
            <a:r>
              <a:rPr lang="en" sz="2400" u="sng" dirty="0"/>
              <a:t>under the domestic legal systems of the Member States</a:t>
            </a:r>
            <a:r>
              <a:rPr lang="en" sz="2400" dirty="0"/>
              <a:t>. Such an approach would, however, mean that liability, and ultimately the scope of the copyright holders’ rights, would depend on the </a:t>
            </a:r>
            <a:r>
              <a:rPr lang="en" sz="2400" u="sng" dirty="0"/>
              <a:t>very divergent solutions</a:t>
            </a:r>
            <a:r>
              <a:rPr lang="en" sz="2400" dirty="0"/>
              <a:t> adopted under the different national legal systems. </a:t>
            </a:r>
            <a:r>
              <a:rPr lang="en" sz="2400" u="sng" dirty="0"/>
              <a:t>That would undermine the objective of EU legislation</a:t>
            </a:r>
            <a:r>
              <a:rPr lang="en" sz="2400" dirty="0"/>
              <a:t> in the relatively abundant field of copyright, which is precisely to </a:t>
            </a:r>
            <a:r>
              <a:rPr lang="en" sz="2400" u="sng" dirty="0" err="1"/>
              <a:t>harmonise</a:t>
            </a:r>
            <a:r>
              <a:rPr lang="en" sz="2400" u="sng" dirty="0"/>
              <a:t> the scope of the rights</a:t>
            </a:r>
            <a:r>
              <a:rPr lang="en" sz="2400" dirty="0"/>
              <a:t> enjoyed by authors and other rightholders within the single market. That is why the answer to the problems raised in the present case must, in my view, be sought rather in EU law.</a:t>
            </a:r>
            <a:r>
              <a:rPr lang="it-IT" sz="2400" dirty="0"/>
              <a:t>»</a:t>
            </a:r>
          </a:p>
          <a:p>
            <a:pPr algn="r"/>
            <a:endParaRPr lang="it-IT" sz="2400" dirty="0"/>
          </a:p>
          <a:p>
            <a:pPr algn="r"/>
            <a:r>
              <a:rPr lang="it-IT" sz="2400" dirty="0"/>
              <a:t>Opinion of AG Szpunar in </a:t>
            </a:r>
            <a:r>
              <a:rPr lang="it-IT" sz="2400" i="1" dirty="0"/>
              <a:t>Ziggo</a:t>
            </a:r>
            <a:r>
              <a:rPr lang="it-IT" sz="2400" dirty="0"/>
              <a:t>, C-610/15</a:t>
            </a:r>
          </a:p>
          <a:p>
            <a:endParaRPr lang="it-IT" dirty="0"/>
          </a:p>
        </p:txBody>
      </p:sp>
    </p:spTree>
    <p:extLst>
      <p:ext uri="{BB962C8B-B14F-4D97-AF65-F5344CB8AC3E}">
        <p14:creationId xmlns:p14="http://schemas.microsoft.com/office/powerpoint/2010/main" val="237693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F4213-3756-1C4E-841B-A9B0D28524B7}"/>
              </a:ext>
            </a:extLst>
          </p:cNvPr>
          <p:cNvSpPr>
            <a:spLocks noGrp="1"/>
          </p:cNvSpPr>
          <p:nvPr>
            <p:ph idx="1"/>
          </p:nvPr>
        </p:nvSpPr>
        <p:spPr>
          <a:xfrm>
            <a:off x="626533" y="626533"/>
            <a:ext cx="11091333" cy="5909734"/>
          </a:xfrm>
          <a:solidFill>
            <a:schemeClr val="bg1"/>
          </a:solidFill>
        </p:spPr>
        <p:txBody>
          <a:bodyPr>
            <a:normAutofit/>
          </a:bodyPr>
          <a:lstStyle/>
          <a:p>
            <a:pPr marL="0" indent="0">
              <a:buNone/>
            </a:pPr>
            <a:endParaRPr lang="en-GB" sz="3500" dirty="0"/>
          </a:p>
          <a:p>
            <a:pPr>
              <a:buFont typeface="Arial" panose="020B0604020202020204" pitchFamily="34" charset="0"/>
              <a:buChar char="•"/>
            </a:pPr>
            <a:endParaRPr lang="en-GB" sz="3500" dirty="0"/>
          </a:p>
          <a:p>
            <a:pPr>
              <a:buFont typeface="Arial" panose="020B0604020202020204" pitchFamily="34" charset="0"/>
              <a:buChar char="•"/>
            </a:pPr>
            <a:r>
              <a:rPr lang="en-GB" sz="3500" dirty="0"/>
              <a:t> State of EU copyright harmonization</a:t>
            </a:r>
          </a:p>
          <a:p>
            <a:pPr marL="0" indent="0">
              <a:buNone/>
            </a:pPr>
            <a:endParaRPr lang="en-GB" sz="3500" dirty="0"/>
          </a:p>
          <a:p>
            <a:pPr>
              <a:buFont typeface="Arial" panose="020B0604020202020204" pitchFamily="34" charset="0"/>
              <a:buChar char="•"/>
            </a:pPr>
            <a:r>
              <a:rPr lang="en-GB" sz="3500" dirty="0"/>
              <a:t> Objectives of EU copyright harmonization</a:t>
            </a:r>
          </a:p>
          <a:p>
            <a:pPr marL="0" indent="0">
              <a:buNone/>
            </a:pPr>
            <a:endParaRPr lang="en-GB" sz="3500" dirty="0"/>
          </a:p>
          <a:p>
            <a:pPr>
              <a:buFont typeface="Arial" panose="020B0604020202020204" pitchFamily="34" charset="0"/>
              <a:buChar char="•"/>
            </a:pPr>
            <a:r>
              <a:rPr lang="en-GB" sz="3500" dirty="0"/>
              <a:t> Need for further ‘push’ … nothing new for CJEU!</a:t>
            </a:r>
          </a:p>
        </p:txBody>
      </p:sp>
    </p:spTree>
    <p:extLst>
      <p:ext uri="{BB962C8B-B14F-4D97-AF65-F5344CB8AC3E}">
        <p14:creationId xmlns:p14="http://schemas.microsoft.com/office/powerpoint/2010/main" val="1717697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CD2BC9A727BD41824CEBAA2425E587" ma:contentTypeVersion="5" ma:contentTypeDescription="Create a new document." ma:contentTypeScope="" ma:versionID="0bcbc81b0220a6d41e5ffd788b2c5101">
  <xsd:schema xmlns:xsd="http://www.w3.org/2001/XMLSchema" xmlns:xs="http://www.w3.org/2001/XMLSchema" xmlns:p="http://schemas.microsoft.com/office/2006/metadata/properties" xmlns:ns2="a46a402f-8785-424b-ac89-783bde2122e4" targetNamespace="http://schemas.microsoft.com/office/2006/metadata/properties" ma:root="true" ma:fieldsID="b9884fa6d871a2596245511625a248d9" ns2:_="">
    <xsd:import namespace="a46a402f-8785-424b-ac89-783bde2122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a402f-8785-424b-ac89-783bde2122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E37D09-761B-4358-BE66-2A9E66ABC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6a402f-8785-424b-ac89-783bde2122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897D8F-4E00-44C1-9E0B-C4EF9DB77188}">
  <ds:schemaRefs>
    <ds:schemaRef ds:uri="http://schemas.microsoft.com/sharepoint/v3/contenttype/forms"/>
  </ds:schemaRefs>
</ds:datastoreItem>
</file>

<file path=customXml/itemProps3.xml><?xml version="1.0" encoding="utf-8"?>
<ds:datastoreItem xmlns:ds="http://schemas.openxmlformats.org/officeDocument/2006/customXml" ds:itemID="{D4C92960-B068-4C8D-A378-800F06C89132}">
  <ds:schemaRefs>
    <ds:schemaRef ds:uri="http://purl.org/dc/terms/"/>
    <ds:schemaRef ds:uri="http://schemas.openxmlformats.org/package/2006/metadata/core-properties"/>
    <ds:schemaRef ds:uri="http://purl.org/dc/dcmitype/"/>
    <ds:schemaRef ds:uri="a46a402f-8785-424b-ac89-783bde2122e4"/>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402</TotalTime>
  <Words>932</Words>
  <Application>Microsoft Office PowerPoint</Application>
  <PresentationFormat>Widescreen</PresentationFormat>
  <Paragraphs>94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Tw Cen MT</vt:lpstr>
      <vt:lpstr>Tw Cen MT Condensed</vt:lpstr>
      <vt:lpstr>Wingdings 3</vt:lpstr>
      <vt:lpstr>Integral</vt:lpstr>
      <vt:lpstr>intention and knowledge in copyright:  Communication to the public and article 13</vt:lpstr>
      <vt:lpstr>contents</vt:lpstr>
      <vt:lpstr>right of communication to the public</vt:lpstr>
      <vt:lpstr>PURPOSE-DRIVEN Construction of the right</vt:lpstr>
      <vt:lpstr>PowerPoint Presentation</vt:lpstr>
      <vt:lpstr>When did psychology Neurosis become DECISIVE?</vt:lpstr>
      <vt:lpstr>Linking after GS MEdia</vt:lpstr>
      <vt:lpstr>A possible cause?</vt:lpstr>
      <vt:lpstr>PowerPoint Presentation</vt:lpstr>
      <vt:lpstr>The traditional approach:  primary and secondary liability</vt:lpstr>
      <vt:lpstr>PowerPoint Presentation</vt:lpstr>
      <vt:lpstr>Platform liability after ziggo</vt:lpstr>
      <vt:lpstr>Policy and legislative developments:  The ‘value gap’ proposal</vt:lpstr>
      <vt:lpstr>A surprising evolution?</vt:lpstr>
      <vt:lpstr>COMPLICATIONS  Implications</vt:lpstr>
      <vt:lpstr>A DIAGNOSIS?</vt:lpstr>
      <vt:lpstr>A treatable condition?</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intention and knowledge in copyright:  Communication to the public and article 13</dc:title>
  <dc:creator>Microsoft Office User</dc:creator>
  <cp:lastModifiedBy>Felicity Eves</cp:lastModifiedBy>
  <cp:revision>17</cp:revision>
  <dcterms:created xsi:type="dcterms:W3CDTF">2019-03-04T09:52:08Z</dcterms:created>
  <dcterms:modified xsi:type="dcterms:W3CDTF">2019-03-07T09:08:10Z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0x0101000ACD2BC9A727BD41824CEBAA2425E587</vt:lpwstr>
  </property>
</Properties>
</file>