
<file path=[Content_Types].xml><?xml version="1.0" encoding="utf-8"?>
<Types xmlns="http://schemas.openxmlformats.org/package/2006/content-types">
  <Default Extension="xml" ContentType="application/xml"/>
  <Default Extension="jpeg" ContentType="image/jpeg"/>
  <Default Extension="png" ContentType="image/pn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58" r:id="rId4"/>
    <p:sldId id="259" r:id="rId5"/>
    <p:sldId id="261" r:id="rId6"/>
    <p:sldId id="260" r:id="rId7"/>
    <p:sldId id="262" r:id="rId8"/>
    <p:sldId id="280" r:id="rId9"/>
    <p:sldId id="263" r:id="rId10"/>
    <p:sldId id="264" r:id="rId11"/>
    <p:sldId id="268" r:id="rId12"/>
    <p:sldId id="265" r:id="rId13"/>
    <p:sldId id="266" r:id="rId14"/>
    <p:sldId id="267" r:id="rId15"/>
    <p:sldId id="269" r:id="rId16"/>
    <p:sldId id="270" r:id="rId17"/>
    <p:sldId id="271" r:id="rId18"/>
    <p:sldId id="275" r:id="rId19"/>
    <p:sldId id="276" r:id="rId20"/>
    <p:sldId id="277" r:id="rId21"/>
    <p:sldId id="272" r:id="rId22"/>
    <p:sldId id="278" r:id="rId23"/>
    <p:sldId id="27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0" d="100"/>
          <a:sy n="80" d="100"/>
        </p:scale>
        <p:origin x="-47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notesMaster" Target="notesMasters/notesMaster1.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presProps" Target="presProps.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viewProps" Target="viewProps.xml"/><Relationship Id="rId26" Type="http://schemas.openxmlformats.org/officeDocument/2006/relationships/printerSettings" Target="printerSettings/printerSettings1.bin"/><Relationship Id="rId30" Type="http://schemas.openxmlformats.org/officeDocument/2006/relationships/tableStyles" Target="tableStyles.xml"/><Relationship Id="rId11" Type="http://schemas.openxmlformats.org/officeDocument/2006/relationships/slide" Target="slides/slide10.xml"/><Relationship Id="rId29" Type="http://schemas.openxmlformats.org/officeDocument/2006/relationships/theme" Target="theme/theme1.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79D09E-B039-F64B-A153-FEFCC4AE6019}" type="datetimeFigureOut">
              <a:rPr lang="en-US" smtClean="0"/>
              <a:t>11/03/2017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BE0948-8D45-0B43-A2B1-64CE2184950C}" type="slidenum">
              <a:rPr lang="en-US" smtClean="0"/>
              <a:t>‹#›</a:t>
            </a:fld>
            <a:endParaRPr lang="en-US"/>
          </a:p>
        </p:txBody>
      </p:sp>
    </p:spTree>
    <p:extLst>
      <p:ext uri="{BB962C8B-B14F-4D97-AF65-F5344CB8AC3E}">
        <p14:creationId xmlns:p14="http://schemas.microsoft.com/office/powerpoint/2010/main" val="20400720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underlying idea behind most of these policies is that states should take care of their citizens’ health and therefore prohibit or restrict commercial and industrial activities that could be harmful to people. </a:t>
            </a:r>
            <a:endParaRPr lang="en-US" dirty="0"/>
          </a:p>
        </p:txBody>
      </p:sp>
      <p:sp>
        <p:nvSpPr>
          <p:cNvPr id="4" name="Slide Number Placeholder 3"/>
          <p:cNvSpPr>
            <a:spLocks noGrp="1"/>
          </p:cNvSpPr>
          <p:nvPr>
            <p:ph type="sldNum" sz="quarter" idx="10"/>
          </p:nvPr>
        </p:nvSpPr>
        <p:spPr/>
        <p:txBody>
          <a:bodyPr/>
          <a:lstStyle/>
          <a:p>
            <a:fld id="{AABE0948-8D45-0B43-A2B1-64CE2184950C}" type="slidenum">
              <a:rPr lang="en-US" smtClean="0"/>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t>
            </a:r>
            <a:r>
              <a:rPr lang="en-US" sz="1200" kern="1200" dirty="0" err="1" smtClean="0">
                <a:solidFill>
                  <a:schemeClr val="tx1"/>
                </a:solidFill>
                <a:latin typeface="+mn-lt"/>
                <a:ea typeface="+mn-ea"/>
                <a:cs typeface="+mn-cs"/>
              </a:rPr>
              <a:t>i</a:t>
            </a:r>
            <a:r>
              <a:rPr lang="en-US" sz="1200" kern="1200" dirty="0" smtClean="0">
                <a:solidFill>
                  <a:schemeClr val="tx1"/>
                </a:solidFill>
                <a:latin typeface="+mn-lt"/>
                <a:ea typeface="+mn-ea"/>
                <a:cs typeface="+mn-cs"/>
              </a:rPr>
              <a:t>) measures related to the presentation of products (for example, plain packaging requirements and display bans on cigarettes and other tobacco products); (ii) measures related to advertising (for example, advertising prohibitions or restrictions, or bans on aggressive marketing strategies, especially those targeting minors); (iii) measures related to the supply of the products (for example, sales restriction to and by minors, or bans of vending machines dispensing cigarettes); (iv) measures related to the manufacturing of the products (for example, bans on the use of certain ingredients– </a:t>
            </a:r>
            <a:r>
              <a:rPr lang="en-US" sz="1200" kern="1200" dirty="0" err="1" smtClean="0">
                <a:solidFill>
                  <a:schemeClr val="tx1"/>
                </a:solidFill>
                <a:latin typeface="+mn-lt"/>
                <a:ea typeface="+mn-ea"/>
                <a:cs typeface="+mn-cs"/>
              </a:rPr>
              <a:t>flavourings</a:t>
            </a:r>
            <a:r>
              <a:rPr lang="en-US" sz="1200" kern="1200" dirty="0" smtClean="0">
                <a:solidFill>
                  <a:schemeClr val="tx1"/>
                </a:solidFill>
                <a:latin typeface="+mn-lt"/>
                <a:ea typeface="+mn-ea"/>
                <a:cs typeface="+mn-cs"/>
              </a:rPr>
              <a:t> in tobacco)</a:t>
            </a:r>
            <a:endParaRPr lang="en-US" dirty="0"/>
          </a:p>
        </p:txBody>
      </p:sp>
      <p:sp>
        <p:nvSpPr>
          <p:cNvPr id="4" name="Slide Number Placeholder 3"/>
          <p:cNvSpPr>
            <a:spLocks noGrp="1"/>
          </p:cNvSpPr>
          <p:nvPr>
            <p:ph type="sldNum" sz="quarter" idx="10"/>
          </p:nvPr>
        </p:nvSpPr>
        <p:spPr/>
        <p:txBody>
          <a:bodyPr/>
          <a:lstStyle/>
          <a:p>
            <a:fld id="{AABE0948-8D45-0B43-A2B1-64CE2184950C}" type="slidenum">
              <a:rPr lang="en-US" smtClean="0"/>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limited just to those under 18 year.</a:t>
            </a:r>
            <a:r>
              <a:rPr lang="en-US" baseline="0" dirty="0" smtClean="0"/>
              <a:t> SS may consider whether the regulations  reduce the risk of harm to adults.</a:t>
            </a:r>
            <a:endParaRPr lang="en-US" dirty="0"/>
          </a:p>
        </p:txBody>
      </p:sp>
      <p:sp>
        <p:nvSpPr>
          <p:cNvPr id="4" name="Slide Number Placeholder 3"/>
          <p:cNvSpPr>
            <a:spLocks noGrp="1"/>
          </p:cNvSpPr>
          <p:nvPr>
            <p:ph type="sldNum" sz="quarter" idx="10"/>
          </p:nvPr>
        </p:nvSpPr>
        <p:spPr/>
        <p:txBody>
          <a:bodyPr/>
          <a:lstStyle/>
          <a:p>
            <a:fld id="{AABE0948-8D45-0B43-A2B1-64CE2184950C}" type="slidenum">
              <a:rPr lang="en-US" smtClean="0"/>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Sporrong</a:t>
            </a:r>
            <a:r>
              <a:rPr lang="en-US" dirty="0" smtClean="0"/>
              <a:t> and </a:t>
            </a:r>
            <a:r>
              <a:rPr lang="en-US" dirty="0" err="1" smtClean="0"/>
              <a:t>Lonnroth</a:t>
            </a:r>
            <a:r>
              <a:rPr lang="en-US" dirty="0" smtClean="0"/>
              <a:t> </a:t>
            </a:r>
            <a:r>
              <a:rPr lang="en-US" dirty="0" err="1" smtClean="0"/>
              <a:t>v</a:t>
            </a:r>
            <a:r>
              <a:rPr lang="en-US" dirty="0" smtClean="0"/>
              <a:t> Sweden (1983) 5 EHRR 35 [61]  Court of Appeal [92]</a:t>
            </a:r>
            <a:endParaRPr lang="en-US" dirty="0"/>
          </a:p>
        </p:txBody>
      </p:sp>
      <p:sp>
        <p:nvSpPr>
          <p:cNvPr id="4" name="Slide Number Placeholder 3"/>
          <p:cNvSpPr>
            <a:spLocks noGrp="1"/>
          </p:cNvSpPr>
          <p:nvPr>
            <p:ph type="sldNum" sz="quarter" idx="10"/>
          </p:nvPr>
        </p:nvSpPr>
        <p:spPr/>
        <p:txBody>
          <a:bodyPr/>
          <a:lstStyle/>
          <a:p>
            <a:fld id="{AABE0948-8D45-0B43-A2B1-64CE2184950C}" type="slidenum">
              <a:rPr lang="en-US" smtClean="0"/>
              <a:t>17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Since the Convention is intended to guarantee rights that are “practical and effective”, it has to be ascertained whether the situation amounted to a </a:t>
            </a:r>
            <a:r>
              <a:rPr lang="en-US" i="1" dirty="0" smtClean="0"/>
              <a:t>de facto</a:t>
            </a:r>
            <a:r>
              <a:rPr lang="en-US" dirty="0" smtClean="0"/>
              <a:t> expropriation.”</a:t>
            </a:r>
          </a:p>
          <a:p>
            <a:endParaRPr lang="en-US" dirty="0"/>
          </a:p>
        </p:txBody>
      </p:sp>
      <p:sp>
        <p:nvSpPr>
          <p:cNvPr id="4" name="Slide Number Placeholder 3"/>
          <p:cNvSpPr>
            <a:spLocks noGrp="1"/>
          </p:cNvSpPr>
          <p:nvPr>
            <p:ph type="sldNum" sz="quarter" idx="10"/>
          </p:nvPr>
        </p:nvSpPr>
        <p:spPr/>
        <p:txBody>
          <a:bodyPr/>
          <a:lstStyle/>
          <a:p>
            <a:fld id="{AABE0948-8D45-0B43-A2B1-64CE2184950C}" type="slidenum">
              <a:rPr lang="en-US" smtClean="0"/>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ABE0948-8D45-0B43-A2B1-64CE2184950C}" type="slidenum">
              <a:rPr lang="en-US" smtClean="0"/>
              <a:t>19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rights are less valuable than they were but they still have some </a:t>
            </a:r>
            <a:r>
              <a:rPr lang="en-US" dirty="0" err="1" smtClean="0"/>
              <a:t>uses.Eg</a:t>
            </a:r>
            <a:r>
              <a:rPr lang="en-US" dirty="0" smtClean="0"/>
              <a:t>  </a:t>
            </a:r>
            <a:r>
              <a:rPr lang="en-US" dirty="0" err="1" smtClean="0"/>
              <a:t>i</a:t>
            </a:r>
            <a:r>
              <a:rPr lang="en-US" dirty="0" smtClean="0"/>
              <a:t>) The negative rights may be used to prevent the use of identical or similar but confusing signs on </a:t>
            </a:r>
            <a:r>
              <a:rPr lang="en-US" dirty="0" err="1" smtClean="0"/>
              <a:t>e-cigarettes;ii</a:t>
            </a:r>
            <a:r>
              <a:rPr lang="en-US" dirty="0" smtClean="0"/>
              <a:t>) The negative rights may be used against counterfeiters; The marks can, in addition, be used at the wholesale level and in trade magazines.</a:t>
            </a:r>
            <a:endParaRPr lang="en-US" dirty="0"/>
          </a:p>
        </p:txBody>
      </p:sp>
      <p:sp>
        <p:nvSpPr>
          <p:cNvPr id="4" name="Slide Number Placeholder 3"/>
          <p:cNvSpPr>
            <a:spLocks noGrp="1"/>
          </p:cNvSpPr>
          <p:nvPr>
            <p:ph type="sldNum" sz="quarter" idx="10"/>
          </p:nvPr>
        </p:nvSpPr>
        <p:spPr/>
        <p:txBody>
          <a:bodyPr/>
          <a:lstStyle/>
          <a:p>
            <a:fld id="{AABE0948-8D45-0B43-A2B1-64CE2184950C}" type="slidenum">
              <a:rPr lang="en-US" smtClean="0"/>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CB36A74-728D-D145-9850-BC217BCB9124}" type="datetimeFigureOut">
              <a:rPr lang="en-US" smtClean="0"/>
              <a:t>11/03/2017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CB36A74-728D-D145-9850-BC217BCB9124}" type="datetimeFigureOut">
              <a:rPr lang="en-US" smtClean="0"/>
              <a:t>11/03/2017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CB36A74-728D-D145-9850-BC217BCB9124}" type="datetimeFigureOut">
              <a:rPr lang="en-US" smtClean="0"/>
              <a:t>11/03/2017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CB36A74-728D-D145-9850-BC217BCB9124}" type="datetimeFigureOut">
              <a:rPr lang="en-US" smtClean="0"/>
              <a:t>11/03/2017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CB36A74-728D-D145-9850-BC217BCB9124}" type="datetimeFigureOut">
              <a:rPr lang="en-US" smtClean="0"/>
              <a:t>11/03/2017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CB36A74-728D-D145-9850-BC217BCB9124}" type="datetimeFigureOut">
              <a:rPr lang="en-US" smtClean="0"/>
              <a:t>11/03/2017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CB36A74-728D-D145-9850-BC217BCB9124}" type="datetimeFigureOut">
              <a:rPr lang="en-US" smtClean="0"/>
              <a:t>11/03/2017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CB36A74-728D-D145-9850-BC217BCB9124}" type="datetimeFigureOut">
              <a:rPr lang="en-US" smtClean="0"/>
              <a:t>11/03/2017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36A74-728D-D145-9850-BC217BCB9124}" type="datetimeFigureOut">
              <a:rPr lang="en-US" smtClean="0"/>
              <a:t>11/03/2017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CB36A74-728D-D145-9850-BC217BCB9124}" type="datetimeFigureOut">
              <a:rPr lang="en-US" smtClean="0"/>
              <a:t>11/03/2017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CB36A74-728D-D145-9850-BC217BCB9124}" type="datetimeFigureOut">
              <a:rPr lang="en-US" smtClean="0"/>
              <a:t>11/03/2017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3D9EC2-DE2C-1C40-BF7B-2E63F8C5844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36A74-728D-D145-9850-BC217BCB9124}" type="datetimeFigureOut">
              <a:rPr lang="en-US" smtClean="0"/>
              <a:t>11/03/2017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D9EC2-DE2C-1C40-BF7B-2E63F8C5844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4" Type="http://schemas.openxmlformats.org/officeDocument/2006/relationships/hyperlink" Target="http://login.westlaw.co.uk/maf/wluk/app/document?src=doc&amp;linktype=ref&amp;context=38&amp;crumb-action=replace&amp;docguid=I6540EEF0E42811DA8FC2A0F0355337E9" TargetMode="External"/><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login.westlaw.co.uk/maf/wluk/app/document?src=doc&amp;linktype=ref&amp;context=38&amp;crumb-action=replace&amp;docguid=I013F63F043C711E1B7B493EC82CFFCD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Health Law, IP and Human Rights: </a:t>
            </a:r>
            <a:r>
              <a:rPr lang="en-US" dirty="0" err="1" smtClean="0"/>
              <a:t>Standardised</a:t>
            </a:r>
            <a:r>
              <a:rPr lang="en-US" dirty="0" smtClean="0"/>
              <a:t> Packaging of Tobacco</a:t>
            </a:r>
            <a:endParaRPr lang="en-US" dirty="0"/>
          </a:p>
        </p:txBody>
      </p:sp>
      <p:sp>
        <p:nvSpPr>
          <p:cNvPr id="3" name="Subtitle 2"/>
          <p:cNvSpPr>
            <a:spLocks noGrp="1"/>
          </p:cNvSpPr>
          <p:nvPr>
            <p:ph type="subTitle" idx="1"/>
          </p:nvPr>
        </p:nvSpPr>
        <p:spPr/>
        <p:txBody>
          <a:bodyPr/>
          <a:lstStyle/>
          <a:p>
            <a:r>
              <a:rPr lang="en-US" dirty="0" smtClean="0"/>
              <a:t>Stephanie Palmer</a:t>
            </a:r>
            <a:endParaRPr lang="en-US" dirty="0"/>
          </a:p>
        </p:txBody>
      </p:sp>
      <p:sp>
        <p:nvSpPr>
          <p:cNvPr id="5" name="TextBox 4"/>
          <p:cNvSpPr txBox="1"/>
          <p:nvPr/>
        </p:nvSpPr>
        <p:spPr>
          <a:xfrm>
            <a:off x="889000" y="603250"/>
            <a:ext cx="7569200" cy="400110"/>
          </a:xfrm>
          <a:prstGeom prst="rect">
            <a:avLst/>
          </a:prstGeom>
          <a:noFill/>
        </p:spPr>
        <p:txBody>
          <a:bodyPr wrap="square" rtlCol="0">
            <a:spAutoFit/>
          </a:bodyPr>
          <a:lstStyle/>
          <a:p>
            <a:r>
              <a:rPr lang="en-US" sz="2000" dirty="0" smtClean="0"/>
              <a:t>CIPIL Spring Conference            11 March 2017</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Apart from health warnings the only distinguishing text permitted on the packaging is a brand and variant name</a:t>
            </a:r>
          </a:p>
          <a:p>
            <a:endParaRPr lang="en-US" dirty="0" smtClean="0"/>
          </a:p>
          <a:p>
            <a:r>
              <a:rPr lang="en-US" dirty="0" smtClean="0"/>
              <a:t>Font and maximum size of the text is specified</a:t>
            </a:r>
          </a:p>
          <a:p>
            <a:endParaRPr lang="en-US" dirty="0" smtClean="0"/>
          </a:p>
          <a:p>
            <a:r>
              <a:rPr lang="en-US" dirty="0" smtClean="0"/>
              <a:t>Material, shape, opening and contents of unit packet of cigarettes subject to control</a:t>
            </a:r>
          </a:p>
          <a:p>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Stringent controls on  packaging of cigarettes</a:t>
            </a:r>
            <a:br>
              <a:rPr lang="en-US" dirty="0" smtClean="0"/>
            </a:br>
            <a:endParaRPr lang="en-US" dirty="0"/>
          </a:p>
        </p:txBody>
      </p:sp>
      <p:sp>
        <p:nvSpPr>
          <p:cNvPr id="3" name="Content Placeholder 2"/>
          <p:cNvSpPr>
            <a:spLocks noGrp="1"/>
          </p:cNvSpPr>
          <p:nvPr>
            <p:ph idx="1"/>
          </p:nvPr>
        </p:nvSpPr>
        <p:spPr/>
        <p:txBody>
          <a:bodyPr/>
          <a:lstStyle/>
          <a:p>
            <a:r>
              <a:rPr lang="en-US" dirty="0" smtClean="0"/>
              <a:t>	The only </a:t>
            </a:r>
            <a:r>
              <a:rPr lang="en-US" dirty="0" err="1" smtClean="0"/>
              <a:t>colour</a:t>
            </a:r>
            <a:r>
              <a:rPr lang="en-US" dirty="0" smtClean="0"/>
              <a:t> or shade permitted on or for the external packaging of a unit packet or container packet of cigarettes is Pantone 448 C with a matt finish</a:t>
            </a:r>
          </a:p>
          <a:p>
            <a:endParaRPr lang="en-US" dirty="0" smtClean="0"/>
          </a:p>
          <a:p>
            <a:r>
              <a:rPr lang="en-US" dirty="0" smtClean="0"/>
              <a:t>Material, shape, opening and contents of unit packet of cigarettes specified</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Regulations not to affect registration of trade marks etc</a:t>
            </a:r>
            <a:endParaRPr lang="en-US" dirty="0"/>
          </a:p>
        </p:txBody>
      </p:sp>
      <p:sp>
        <p:nvSpPr>
          <p:cNvPr id="3" name="Content Placeholder 2"/>
          <p:cNvSpPr>
            <a:spLocks noGrp="1"/>
          </p:cNvSpPr>
          <p:nvPr>
            <p:ph idx="1"/>
          </p:nvPr>
        </p:nvSpPr>
        <p:spPr/>
        <p:txBody>
          <a:bodyPr>
            <a:normAutofit fontScale="92500"/>
          </a:bodyPr>
          <a:lstStyle/>
          <a:p>
            <a:r>
              <a:rPr lang="en-US" dirty="0" smtClean="0"/>
              <a:t>13.—(1) For the avoidance of doubt, nothing in, or done in accordance with, these Regulations—</a:t>
            </a:r>
          </a:p>
          <a:p>
            <a:r>
              <a:rPr lang="en-US" dirty="0" smtClean="0"/>
              <a:t>(a) forms an obstacle to the registration of a trade mark under the Trade Marks Act 1994(8), or</a:t>
            </a:r>
          </a:p>
          <a:p>
            <a:endParaRPr lang="en-US" dirty="0" smtClean="0"/>
          </a:p>
          <a:p>
            <a:r>
              <a:rPr lang="en-US" dirty="0" smtClean="0"/>
              <a:t>(</a:t>
            </a:r>
            <a:r>
              <a:rPr lang="en-US" dirty="0" err="1" smtClean="0"/>
              <a:t>b</a:t>
            </a:r>
            <a:r>
              <a:rPr lang="en-US" dirty="0" smtClean="0"/>
              <a:t>) gives rise to a ground for the declaration of invalidity of a registered trade mark under section 47(1) of that Act (grounds for invalidity of registration).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stretch>
            <a:fillRect/>
          </a:stretch>
        </p:blipFill>
        <p:spPr>
          <a:xfrm>
            <a:off x="457200" y="1087561"/>
            <a:ext cx="8128000" cy="67437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Legal Challenge to the Regulations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tobacco companies have attempted to use human rights as a shield </a:t>
            </a:r>
          </a:p>
          <a:p>
            <a:endParaRPr lang="en-US" dirty="0" smtClean="0"/>
          </a:p>
          <a:p>
            <a:r>
              <a:rPr lang="en-US" dirty="0" smtClean="0"/>
              <a:t>Tobacco companies claimed that property rights had been violated</a:t>
            </a:r>
            <a:r>
              <a:rPr lang="en-US" dirty="0" smtClean="0"/>
              <a:t>: (1)deprivation of property or (2) disproportionate control on the use of property. Lack of compensation</a:t>
            </a:r>
            <a:endParaRPr lang="en-US" dirty="0" smtClean="0"/>
          </a:p>
          <a:p>
            <a:endParaRPr lang="en-US" dirty="0" smtClean="0"/>
          </a:p>
          <a:p>
            <a:r>
              <a:rPr lang="en-US" dirty="0" smtClean="0"/>
              <a:t>Art 1 Protocol 1 ECHR; art.17 CFREU and common law rights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Art.1 Protocol 1</a:t>
            </a:r>
            <a:endParaRPr lang="en-US" dirty="0"/>
          </a:p>
        </p:txBody>
      </p:sp>
      <p:sp>
        <p:nvSpPr>
          <p:cNvPr id="3" name="Content Placeholder 2"/>
          <p:cNvSpPr>
            <a:spLocks noGrp="1"/>
          </p:cNvSpPr>
          <p:nvPr>
            <p:ph idx="1"/>
          </p:nvPr>
        </p:nvSpPr>
        <p:spPr/>
        <p:txBody>
          <a:bodyPr>
            <a:normAutofit/>
          </a:bodyPr>
          <a:lstStyle/>
          <a:p>
            <a:r>
              <a:rPr lang="en-US" dirty="0" smtClean="0"/>
              <a:t>(1) Every natural or legal person is entitled to the peaceful enjoyment of his possessions. No one shall be deprived of his possessions except in the public interest and subject to the conditions provided for by law and by the general principles of international law.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(2) The preceding provisions shall not, however, in any way impair the right of a State to enforce such laws as it deems necessary </a:t>
            </a:r>
            <a:r>
              <a:rPr lang="en-US" i="1" dirty="0" smtClean="0"/>
              <a:t>to control the use of property</a:t>
            </a:r>
            <a:r>
              <a:rPr lang="en-US" dirty="0" smtClean="0"/>
              <a:t> in accordance with the general interest or to secure the payment of taxes or other contributions or penalties. </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distinct rules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err="1" smtClean="0"/>
              <a:t>Sporrong</a:t>
            </a:r>
            <a:r>
              <a:rPr lang="en-US" b="1" dirty="0" smtClean="0"/>
              <a:t> and </a:t>
            </a:r>
            <a:r>
              <a:rPr lang="en-US" b="1" dirty="0" err="1" smtClean="0"/>
              <a:t>Lönnroth</a:t>
            </a:r>
            <a:r>
              <a:rPr lang="en-US" b="1" dirty="0" smtClean="0"/>
              <a:t> v Sweden </a:t>
            </a:r>
            <a:r>
              <a:rPr lang="en-US" dirty="0" smtClean="0"/>
              <a:t> (1983) 5 EHRR 35, [61</a:t>
            </a:r>
            <a:r>
              <a:rPr lang="en-US" dirty="0" smtClean="0"/>
              <a:t>]</a:t>
            </a:r>
            <a:endParaRPr lang="en-US" dirty="0" smtClean="0"/>
          </a:p>
          <a:p>
            <a:r>
              <a:rPr lang="en-US" dirty="0" smtClean="0"/>
              <a:t>The first rule, which is of a general nature, enounces the principle of peaceful enjoyment of property; it is set out in the first sentence of the first paragraph. </a:t>
            </a:r>
          </a:p>
          <a:p>
            <a:r>
              <a:rPr lang="en-US" dirty="0" smtClean="0"/>
              <a:t>The </a:t>
            </a:r>
            <a:r>
              <a:rPr lang="en-US" dirty="0" smtClean="0"/>
              <a:t>second rule covers deprivation of possessions and subjects it to certain conditions; it appears in the second sentence of the same paragraph. </a:t>
            </a:r>
            <a:endParaRPr lang="en-US" dirty="0" smtClean="0"/>
          </a:p>
          <a:p>
            <a:r>
              <a:rPr lang="en-US" dirty="0"/>
              <a:t>The third rule </a:t>
            </a:r>
            <a:r>
              <a:rPr lang="en-US" dirty="0" err="1"/>
              <a:t>recognises</a:t>
            </a:r>
            <a:r>
              <a:rPr lang="en-US" dirty="0"/>
              <a:t> that states are </a:t>
            </a:r>
            <a:r>
              <a:rPr lang="en-US" dirty="0" err="1"/>
              <a:t>emtitled</a:t>
            </a:r>
            <a:r>
              <a:rPr lang="en-US" dirty="0"/>
              <a:t> to control the use of property</a:t>
            </a:r>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Deprivation or control of Use?</a:t>
            </a:r>
            <a:endParaRPr lang="en-US" dirty="0"/>
          </a:p>
        </p:txBody>
      </p:sp>
      <p:sp>
        <p:nvSpPr>
          <p:cNvPr id="3" name="Content Placeholder 2"/>
          <p:cNvSpPr>
            <a:spLocks noGrp="1"/>
          </p:cNvSpPr>
          <p:nvPr>
            <p:ph idx="1"/>
          </p:nvPr>
        </p:nvSpPr>
        <p:spPr/>
        <p:txBody>
          <a:bodyPr/>
          <a:lstStyle/>
          <a:p>
            <a:r>
              <a:rPr lang="en-US" dirty="0"/>
              <a:t>A</a:t>
            </a:r>
            <a:r>
              <a:rPr lang="en-US" dirty="0" smtClean="0"/>
              <a:t> highly relevant factor in considering whether an interference amounts to a deprivation or a control of use is whether the complainant has retained legal title to the possession in question.</a:t>
            </a:r>
          </a:p>
          <a:p>
            <a:endParaRPr lang="en-US" dirty="0" smtClean="0"/>
          </a:p>
          <a:p>
            <a:r>
              <a:rPr lang="en-US" dirty="0" smtClean="0"/>
              <a:t>Is it a “ </a:t>
            </a:r>
            <a:r>
              <a:rPr lang="en-US" i="1" dirty="0" smtClean="0"/>
              <a:t>de facto</a:t>
            </a:r>
            <a:r>
              <a:rPr lang="en-US" dirty="0" smtClean="0"/>
              <a:t> expropriation”?</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smtClean="0">
                <a:hlinkClick r:id="rId3"/>
              </a:rPr>
              <a:t>Pinnacle Meat Processors v United Kingdom (1998) 27 E.H.R.R. CD 217</a:t>
            </a:r>
            <a:endParaRPr lang="en-US" i="1" dirty="0" smtClean="0"/>
          </a:p>
          <a:p>
            <a:endParaRPr lang="en-US" i="1" dirty="0" smtClean="0"/>
          </a:p>
          <a:p>
            <a:r>
              <a:rPr lang="en-US" i="1" dirty="0" smtClean="0"/>
              <a:t>Ian Edgar (Liverpool) Ltd </a:t>
            </a:r>
            <a:r>
              <a:rPr lang="en-US" i="1" dirty="0" err="1" smtClean="0"/>
              <a:t>v</a:t>
            </a:r>
            <a:r>
              <a:rPr lang="en-US" i="1" dirty="0" smtClean="0"/>
              <a:t> United Kingdom </a:t>
            </a:r>
            <a:r>
              <a:rPr lang="en-US" dirty="0" smtClean="0"/>
              <a:t>(App.37683/97)</a:t>
            </a:r>
          </a:p>
          <a:p>
            <a:endParaRPr lang="en-US" dirty="0" smtClean="0"/>
          </a:p>
          <a:p>
            <a:r>
              <a:rPr lang="en-US" i="1" dirty="0" smtClean="0">
                <a:hlinkClick r:id="rId4"/>
              </a:rPr>
              <a:t>R. (Eastside Cheese) v Secretary of State for Health [1999] 3 C.M.L.R. 123</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Context </a:t>
            </a:r>
            <a:endParaRPr lang="en-US" dirty="0"/>
          </a:p>
        </p:txBody>
      </p:sp>
      <p:sp>
        <p:nvSpPr>
          <p:cNvPr id="3" name="Content Placeholder 2"/>
          <p:cNvSpPr>
            <a:spLocks noGrp="1"/>
          </p:cNvSpPr>
          <p:nvPr>
            <p:ph idx="1"/>
          </p:nvPr>
        </p:nvSpPr>
        <p:spPr/>
        <p:txBody>
          <a:bodyPr/>
          <a:lstStyle/>
          <a:p>
            <a:r>
              <a:rPr lang="en-US" dirty="0" smtClean="0"/>
              <a:t>Tobacco </a:t>
            </a:r>
            <a:r>
              <a:rPr lang="en-US" dirty="0"/>
              <a:t>use, abuse of alcohol and unhealthy diets are among the most important risk factors of non-communicable diseases (‘</a:t>
            </a:r>
            <a:r>
              <a:rPr lang="en-US" dirty="0" err="1"/>
              <a:t>NCDs</a:t>
            </a:r>
            <a:r>
              <a:rPr lang="en-US" dirty="0"/>
              <a:t>’</a:t>
            </a:r>
            <a:r>
              <a:rPr lang="en-US" dirty="0" smtClean="0"/>
              <a:t>), a leading cause of preventable death.</a:t>
            </a:r>
          </a:p>
          <a:p>
            <a:pPr>
              <a:buNone/>
            </a:pPr>
            <a:endParaRPr lang="en-US" dirty="0" smtClean="0"/>
          </a:p>
          <a:p>
            <a:r>
              <a:rPr lang="en-US" dirty="0" smtClean="0"/>
              <a:t>A </a:t>
            </a:r>
            <a:r>
              <a:rPr lang="en-US" dirty="0"/>
              <a:t>major </a:t>
            </a:r>
            <a:r>
              <a:rPr lang="en-US" dirty="0" smtClean="0"/>
              <a:t>challenge </a:t>
            </a:r>
            <a:r>
              <a:rPr lang="en-US" dirty="0"/>
              <a:t>for social and economic development in the 21st century.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formal deprivation </a:t>
            </a:r>
            <a:endParaRPr lang="en-US" dirty="0"/>
          </a:p>
        </p:txBody>
      </p:sp>
      <p:sp>
        <p:nvSpPr>
          <p:cNvPr id="3" name="Content Placeholder 2"/>
          <p:cNvSpPr>
            <a:spLocks noGrp="1"/>
          </p:cNvSpPr>
          <p:nvPr>
            <p:ph idx="1"/>
          </p:nvPr>
        </p:nvSpPr>
        <p:spPr/>
        <p:txBody>
          <a:bodyPr/>
          <a:lstStyle/>
          <a:p>
            <a:r>
              <a:rPr lang="en-US" dirty="0" smtClean="0"/>
              <a:t>‘…a residual utility in these negative rights coupled with the retention of legal title means, in our judgment, that it cannot be said that the Tobacco Appellants have been </a:t>
            </a:r>
            <a:r>
              <a:rPr lang="en-US" b="1" i="1" dirty="0" smtClean="0"/>
              <a:t>deprived</a:t>
            </a:r>
            <a:r>
              <a:rPr lang="en-US" i="1" dirty="0" smtClean="0"/>
              <a:t> </a:t>
            </a:r>
            <a:r>
              <a:rPr lang="en-US" dirty="0" smtClean="0"/>
              <a:t>of their national marks.’ </a:t>
            </a:r>
          </a:p>
          <a:p>
            <a:pPr>
              <a:buNone/>
            </a:pPr>
            <a:r>
              <a:rPr lang="en-US" i="1" dirty="0" smtClean="0"/>
              <a:t>R (British American Tobacco UK Ltd &amp; others</a:t>
            </a:r>
            <a:r>
              <a:rPr lang="en-US" dirty="0" smtClean="0"/>
              <a:t> </a:t>
            </a:r>
            <a:r>
              <a:rPr lang="en-US" dirty="0" err="1" smtClean="0"/>
              <a:t>v</a:t>
            </a:r>
            <a:r>
              <a:rPr lang="en-US" dirty="0" smtClean="0"/>
              <a:t> </a:t>
            </a:r>
            <a:r>
              <a:rPr lang="en-US" i="1" dirty="0" smtClean="0"/>
              <a:t>S of S for Health </a:t>
            </a:r>
            <a:r>
              <a:rPr lang="en-US" dirty="0" smtClean="0"/>
              <a:t>[2016] EWCA </a:t>
            </a:r>
            <a:r>
              <a:rPr lang="en-US" dirty="0" err="1" smtClean="0"/>
              <a:t>Civ</a:t>
            </a:r>
            <a:r>
              <a:rPr lang="en-US" dirty="0" smtClean="0"/>
              <a:t> 1182 [106]</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R (British American Tobacco UK Ltd &amp; others</a:t>
            </a:r>
            <a:r>
              <a:rPr lang="en-US" dirty="0" smtClean="0"/>
              <a:t> </a:t>
            </a:r>
            <a:r>
              <a:rPr lang="en-US" dirty="0" err="1" smtClean="0"/>
              <a:t>v</a:t>
            </a:r>
            <a:r>
              <a:rPr lang="en-US" dirty="0" smtClean="0"/>
              <a:t> </a:t>
            </a:r>
            <a:r>
              <a:rPr lang="en-US" i="1" dirty="0" smtClean="0"/>
              <a:t>S of S for Health </a:t>
            </a:r>
            <a:r>
              <a:rPr lang="en-US" dirty="0" smtClean="0"/>
              <a:t>[2016]</a:t>
            </a:r>
            <a:endParaRPr lang="en-US" dirty="0"/>
          </a:p>
        </p:txBody>
      </p:sp>
      <p:sp>
        <p:nvSpPr>
          <p:cNvPr id="3" name="Content Placeholder 2"/>
          <p:cNvSpPr>
            <a:spLocks noGrp="1"/>
          </p:cNvSpPr>
          <p:nvPr>
            <p:ph idx="1"/>
          </p:nvPr>
        </p:nvSpPr>
        <p:spPr/>
        <p:txBody>
          <a:bodyPr>
            <a:normAutofit lnSpcReduction="10000"/>
          </a:bodyPr>
          <a:lstStyle/>
          <a:p>
            <a:r>
              <a:rPr lang="en-US" dirty="0" smtClean="0"/>
              <a:t>Court of Appeal found that the Regulation did not deprive the Tobacco appellants of their intellectual property rights but only sought to control their use.</a:t>
            </a:r>
          </a:p>
          <a:p>
            <a:endParaRPr lang="en-US" dirty="0" smtClean="0"/>
          </a:p>
          <a:p>
            <a:r>
              <a:rPr lang="en-US" dirty="0" smtClean="0"/>
              <a:t>The regulations struck an appropriate balance between the public interest and private property </a:t>
            </a:r>
            <a:r>
              <a:rPr lang="en-US" dirty="0" smtClean="0"/>
              <a:t>rights, served a </a:t>
            </a:r>
            <a:r>
              <a:rPr lang="en-US" dirty="0" err="1" smtClean="0"/>
              <a:t>legitmate</a:t>
            </a:r>
            <a:r>
              <a:rPr lang="en-US" dirty="0" smtClean="0"/>
              <a:t> public interest  </a:t>
            </a:r>
            <a:r>
              <a:rPr lang="en-US" dirty="0" smtClean="0"/>
              <a:t>and were proportionate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Common Law Issue</a:t>
            </a:r>
            <a:endParaRPr lang="en-US" dirty="0"/>
          </a:p>
        </p:txBody>
      </p:sp>
      <p:sp>
        <p:nvSpPr>
          <p:cNvPr id="3" name="Content Placeholder 2"/>
          <p:cNvSpPr>
            <a:spLocks noGrp="1"/>
          </p:cNvSpPr>
          <p:nvPr>
            <p:ph idx="1"/>
          </p:nvPr>
        </p:nvSpPr>
        <p:spPr/>
        <p:txBody>
          <a:bodyPr/>
          <a:lstStyle/>
          <a:p>
            <a:r>
              <a:rPr lang="en-US" dirty="0" smtClean="0"/>
              <a:t>This case is about control of use and not about the taking or destruction of property</a:t>
            </a:r>
          </a:p>
          <a:p>
            <a:endParaRPr lang="en-US" dirty="0" smtClean="0"/>
          </a:p>
          <a:p>
            <a:r>
              <a:rPr lang="en-US" dirty="0" smtClean="0"/>
              <a:t>‘The right to use property in a particular way is not itself property for the purposes of the common law.’ [128]</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rights (A1P1) as a shield?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Challenges are likely to be unsuccessful if:</a:t>
            </a:r>
          </a:p>
          <a:p>
            <a:endParaRPr lang="en-US" dirty="0" smtClean="0"/>
          </a:p>
          <a:p>
            <a:r>
              <a:rPr lang="en-US" dirty="0" smtClean="0"/>
              <a:t>There is control on the use of property  rather than deprivation</a:t>
            </a:r>
          </a:p>
          <a:p>
            <a:endParaRPr lang="en-US" dirty="0" smtClean="0"/>
          </a:p>
          <a:p>
            <a:r>
              <a:rPr lang="en-US" dirty="0" smtClean="0"/>
              <a:t>The policy adopted has a  legitimate aim </a:t>
            </a:r>
          </a:p>
          <a:p>
            <a:endParaRPr lang="en-US" dirty="0" smtClean="0"/>
          </a:p>
          <a:p>
            <a:r>
              <a:rPr lang="en-US" dirty="0" smtClean="0"/>
              <a:t>Policy has been subject to extensive parliamentary consideration</a:t>
            </a:r>
          </a:p>
          <a:p>
            <a:endParaRPr lang="en-US" dirty="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right to health?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International Law</a:t>
            </a:r>
            <a:r>
              <a:rPr lang="en-US" dirty="0"/>
              <a:t>:  </a:t>
            </a:r>
            <a:endParaRPr lang="en-US" dirty="0" smtClean="0"/>
          </a:p>
          <a:p>
            <a:pPr marL="0" indent="0">
              <a:buNone/>
            </a:pPr>
            <a:r>
              <a:rPr lang="en-US" dirty="0" smtClean="0"/>
              <a:t>WHO </a:t>
            </a:r>
            <a:r>
              <a:rPr lang="en-US" dirty="0"/>
              <a:t>Framework Convention on Tobacco Control   (February 2007)</a:t>
            </a:r>
          </a:p>
          <a:p>
            <a:endParaRPr lang="en-US" dirty="0" smtClean="0"/>
          </a:p>
          <a:p>
            <a:r>
              <a:rPr lang="en-US" dirty="0" smtClean="0"/>
              <a:t>Regional Law:  EU  and in particular </a:t>
            </a:r>
            <a:r>
              <a:rPr lang="en-US" dirty="0" smtClean="0"/>
              <a:t>Art</a:t>
            </a:r>
            <a:r>
              <a:rPr lang="en-US" dirty="0" smtClean="0"/>
              <a:t>.35 CFREU</a:t>
            </a:r>
          </a:p>
          <a:p>
            <a:endParaRPr lang="en-US" dirty="0" smtClean="0"/>
          </a:p>
          <a:p>
            <a:r>
              <a:rPr lang="en-US" dirty="0" smtClean="0"/>
              <a:t>Domestic law:</a:t>
            </a:r>
          </a:p>
          <a:p>
            <a:r>
              <a:rPr lang="en-US" dirty="0" smtClean="0"/>
              <a:t> No </a:t>
            </a:r>
            <a:r>
              <a:rPr lang="en-US" dirty="0" smtClean="0"/>
              <a:t>specific right to public health in the ECHR</a:t>
            </a:r>
          </a:p>
          <a:p>
            <a:pPr>
              <a:buNone/>
            </a:pPr>
            <a:endParaRPr lang="en-US" dirty="0" smtClean="0"/>
          </a:p>
          <a:p>
            <a:r>
              <a:rPr lang="en-US" dirty="0" smtClean="0"/>
              <a:t>Positive Obligations </a:t>
            </a:r>
            <a:r>
              <a:rPr lang="en-US" dirty="0" smtClean="0"/>
              <a:t>: an obligation to protect</a:t>
            </a:r>
            <a:endParaRPr lang="en-US" dirty="0" smtClean="0"/>
          </a:p>
          <a:p>
            <a:endParaRPr lang="en-US" dirty="0" smtClean="0"/>
          </a:p>
          <a:p>
            <a:r>
              <a:rPr lang="en-US" dirty="0" smtClean="0"/>
              <a:t>State policy to promote good health</a:t>
            </a:r>
          </a:p>
          <a:p>
            <a:endParaRPr lang="en-US"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Cass </a:t>
            </a:r>
            <a:r>
              <a:rPr lang="en-US" dirty="0" err="1" smtClean="0"/>
              <a:t>Sunstein</a:t>
            </a:r>
            <a:r>
              <a:rPr lang="en-US" dirty="0" smtClean="0"/>
              <a:t>: Motivating ‘Nudges’</a:t>
            </a:r>
            <a:br>
              <a:rPr lang="en-US" dirty="0" smtClean="0"/>
            </a:br>
            <a:endParaRPr lang="en-US" dirty="0"/>
          </a:p>
        </p:txBody>
      </p:sp>
      <p:sp>
        <p:nvSpPr>
          <p:cNvPr id="3" name="Content Placeholder 2"/>
          <p:cNvSpPr>
            <a:spLocks noGrp="1"/>
          </p:cNvSpPr>
          <p:nvPr>
            <p:ph idx="1"/>
          </p:nvPr>
        </p:nvSpPr>
        <p:spPr/>
        <p:txBody>
          <a:bodyPr/>
          <a:lstStyle/>
          <a:p>
            <a:r>
              <a:rPr lang="en-US" dirty="0" smtClean="0"/>
              <a:t>“Nudges steer people in particular directions but allow them to go their own way”.</a:t>
            </a:r>
          </a:p>
          <a:p>
            <a:endParaRPr lang="en-US" dirty="0" smtClean="0"/>
          </a:p>
          <a:p>
            <a:r>
              <a:rPr lang="en-US" dirty="0" smtClean="0"/>
              <a:t>Some nudges preserve freedom of choice for one population (consumers), while mandating action from some other population (producers).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Global Issue</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WHO Framework Convention on Tobacco Control   (February 2007)</a:t>
            </a:r>
          </a:p>
          <a:p>
            <a:endParaRPr lang="en-US" dirty="0" smtClean="0"/>
          </a:p>
          <a:p>
            <a:r>
              <a:rPr lang="en-US" dirty="0" smtClean="0"/>
              <a:t>Spurred cooperative state action </a:t>
            </a:r>
            <a:r>
              <a:rPr lang="en-US" dirty="0" err="1" smtClean="0"/>
              <a:t>eg</a:t>
            </a:r>
            <a:r>
              <a:rPr lang="en-US" dirty="0" smtClean="0"/>
              <a:t> cross-border advertising and illicit tobacco trade </a:t>
            </a:r>
          </a:p>
          <a:p>
            <a:endParaRPr lang="en-US" dirty="0" smtClean="0"/>
          </a:p>
          <a:p>
            <a:endParaRPr lang="en-US" dirty="0" smtClean="0"/>
          </a:p>
          <a:p>
            <a:r>
              <a:rPr lang="en-US" dirty="0" smtClean="0"/>
              <a:t>Built international consensus around social norms, scientific facts and public health imperatives</a:t>
            </a:r>
          </a:p>
          <a:p>
            <a:endParaRPr lang="en-US" dirty="0" smtClean="0"/>
          </a:p>
          <a:p>
            <a:endParaRPr lang="en-US" dirty="0" smtClean="0"/>
          </a:p>
          <a:p>
            <a:r>
              <a:rPr lang="en-US" dirty="0" smtClean="0"/>
              <a:t>FCTC encourages but does not mandate that contracting states adopt </a:t>
            </a:r>
            <a:r>
              <a:rPr lang="en-US" dirty="0" err="1" smtClean="0"/>
              <a:t>standardised</a:t>
            </a:r>
            <a:r>
              <a:rPr lang="en-US" dirty="0" smtClean="0"/>
              <a:t> packaging laws</a:t>
            </a:r>
          </a:p>
          <a:p>
            <a:endParaRPr lang="en-US" dirty="0" smtClean="0"/>
          </a:p>
          <a:p>
            <a:pPr>
              <a:buNone/>
            </a:pP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UK Legislation</a:t>
            </a:r>
            <a:endParaRPr lang="en-US" dirty="0"/>
          </a:p>
        </p:txBody>
      </p:sp>
      <p:sp>
        <p:nvSpPr>
          <p:cNvPr id="3" name="Content Placeholder 2"/>
          <p:cNvSpPr>
            <a:spLocks noGrp="1"/>
          </p:cNvSpPr>
          <p:nvPr>
            <p:ph idx="1"/>
          </p:nvPr>
        </p:nvSpPr>
        <p:spPr/>
        <p:txBody>
          <a:bodyPr>
            <a:normAutofit/>
          </a:bodyPr>
          <a:lstStyle/>
          <a:p>
            <a:r>
              <a:rPr lang="en-US" dirty="0" smtClean="0"/>
              <a:t>Children and and Families Act 2014 s.94</a:t>
            </a:r>
          </a:p>
          <a:p>
            <a:endParaRPr lang="en-US" dirty="0" smtClean="0"/>
          </a:p>
          <a:p>
            <a:r>
              <a:rPr lang="en-US" dirty="0" smtClean="0"/>
              <a:t>(1)The Secretary of State may make regulations if…..the regulations may contribute at any time to reducing the risk of harm to, or promoting, the health or welfare of people under the age of 18.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Policy </a:t>
            </a:r>
            <a:endParaRPr lang="en-US" dirty="0"/>
          </a:p>
        </p:txBody>
      </p:sp>
      <p:sp>
        <p:nvSpPr>
          <p:cNvPr id="3" name="Content Placeholder 2"/>
          <p:cNvSpPr>
            <a:spLocks noGrp="1"/>
          </p:cNvSpPr>
          <p:nvPr>
            <p:ph idx="1"/>
          </p:nvPr>
        </p:nvSpPr>
        <p:spPr/>
        <p:txBody>
          <a:bodyPr>
            <a:normAutofit lnSpcReduction="10000"/>
          </a:bodyPr>
          <a:lstStyle/>
          <a:p>
            <a:r>
              <a:rPr lang="en-US" dirty="0" smtClean="0"/>
              <a:t>(</a:t>
            </a:r>
            <a:r>
              <a:rPr lang="en-US" dirty="0" err="1" smtClean="0"/>
              <a:t>a)discouraging</a:t>
            </a:r>
            <a:r>
              <a:rPr lang="en-US" dirty="0" smtClean="0"/>
              <a:t> people from starting to use tobacco products;</a:t>
            </a:r>
          </a:p>
          <a:p>
            <a:r>
              <a:rPr lang="en-US" dirty="0" smtClean="0"/>
              <a:t>(</a:t>
            </a:r>
            <a:r>
              <a:rPr lang="en-US" dirty="0" err="1" smtClean="0"/>
              <a:t>b)encouraging</a:t>
            </a:r>
            <a:r>
              <a:rPr lang="en-US" dirty="0" smtClean="0"/>
              <a:t> people to give up using tobacco products;</a:t>
            </a:r>
          </a:p>
          <a:p>
            <a:r>
              <a:rPr lang="en-US" dirty="0" smtClean="0"/>
              <a:t>(</a:t>
            </a:r>
            <a:r>
              <a:rPr lang="en-US" dirty="0" err="1" smtClean="0"/>
              <a:t>c)helping</a:t>
            </a:r>
            <a:r>
              <a:rPr lang="en-US" dirty="0" smtClean="0"/>
              <a:t> people who have given up, or are trying to give up, using tobacco products not to start using them again;</a:t>
            </a:r>
          </a:p>
          <a:p>
            <a:r>
              <a:rPr lang="en-US" dirty="0" smtClean="0"/>
              <a:t>(</a:t>
            </a:r>
            <a:r>
              <a:rPr lang="en-US" dirty="0" err="1" smtClean="0"/>
              <a:t>d)reducing</a:t>
            </a:r>
            <a:r>
              <a:rPr lang="en-US" dirty="0" smtClean="0"/>
              <a:t> the appeal or attractiveness of tobacco products;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a:t>
            </a:r>
            <a:r>
              <a:rPr lang="en-US" dirty="0" err="1" smtClean="0"/>
              <a:t>e)reducing</a:t>
            </a:r>
            <a:r>
              <a:rPr lang="en-US" dirty="0" smtClean="0"/>
              <a:t> the potential for elements of the packaging of tobacco products other than health warnings to detract from the effectiveness of those warnings;</a:t>
            </a:r>
          </a:p>
          <a:p>
            <a:r>
              <a:rPr lang="en-US" dirty="0" smtClean="0"/>
              <a:t>(</a:t>
            </a:r>
            <a:r>
              <a:rPr lang="en-US" dirty="0" err="1" smtClean="0"/>
              <a:t>f)reducing</a:t>
            </a:r>
            <a:r>
              <a:rPr lang="en-US" dirty="0" smtClean="0"/>
              <a:t> opportunities for the packaging of tobacco products to mislead consumers about the effects of using them;</a:t>
            </a:r>
          </a:p>
          <a:p>
            <a:r>
              <a:rPr lang="en-US" dirty="0" smtClean="0"/>
              <a:t>(</a:t>
            </a:r>
            <a:r>
              <a:rPr lang="en-US" dirty="0" err="1" smtClean="0"/>
              <a:t>g)reducing</a:t>
            </a:r>
            <a:r>
              <a:rPr lang="en-US" dirty="0" smtClean="0"/>
              <a:t> opportunities for the packaging of tobacco products to create false perceptions about the nature of such products;</a:t>
            </a:r>
          </a:p>
          <a:p>
            <a:r>
              <a:rPr lang="en-US" dirty="0" smtClean="0"/>
              <a:t>(</a:t>
            </a:r>
            <a:r>
              <a:rPr lang="en-US" dirty="0" err="1" smtClean="0"/>
              <a:t>h)having</a:t>
            </a:r>
            <a:r>
              <a:rPr lang="en-US" dirty="0" smtClean="0"/>
              <a:t> an effect on attitudes, beliefs, intentions and </a:t>
            </a:r>
            <a:r>
              <a:rPr lang="en-US" dirty="0" err="1" smtClean="0"/>
              <a:t>behaviours</a:t>
            </a:r>
            <a:r>
              <a:rPr lang="en-US" dirty="0" smtClean="0"/>
              <a:t> relating to the reduction in use of tobacco products.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a:t>
            </a:r>
            <a:r>
              <a:rPr lang="en-US" dirty="0" err="1" smtClean="0"/>
              <a:t>Standardised</a:t>
            </a:r>
            <a:r>
              <a:rPr lang="en-US" dirty="0" smtClean="0"/>
              <a:t> Packaging of Tobacco Regulations 2015</a:t>
            </a:r>
            <a:endParaRPr lang="en-US" dirty="0"/>
          </a:p>
        </p:txBody>
      </p:sp>
      <p:sp>
        <p:nvSpPr>
          <p:cNvPr id="3" name="Content Placeholder 2"/>
          <p:cNvSpPr>
            <a:spLocks noGrp="1"/>
          </p:cNvSpPr>
          <p:nvPr>
            <p:ph idx="1"/>
          </p:nvPr>
        </p:nvSpPr>
        <p:spPr/>
        <p:txBody>
          <a:bodyPr>
            <a:normAutofit/>
          </a:bodyPr>
          <a:lstStyle/>
          <a:p>
            <a:r>
              <a:rPr lang="en-US" dirty="0" smtClean="0"/>
              <a:t>Regulations made pursuant to s.94 Children and Families Act 2014</a:t>
            </a:r>
          </a:p>
          <a:p>
            <a:endParaRPr lang="en-US" dirty="0" smtClean="0"/>
          </a:p>
          <a:p>
            <a:r>
              <a:rPr lang="en-US" dirty="0" smtClean="0"/>
              <a:t>And to s.2(2) ECA 1972 to the extent that the regulations implement the EU Tobacco Products Directive (Directive 2014/40/EU)</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679</TotalTime>
  <Words>1519</Words>
  <Application>Microsoft Macintosh PowerPoint</Application>
  <PresentationFormat>On-screen Show (4:3)</PresentationFormat>
  <Paragraphs>126</Paragraphs>
  <Slides>23</Slides>
  <Notes>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Health Law, IP and Human Rights: Standardised Packaging of Tobacco</vt:lpstr>
      <vt:lpstr>The Context </vt:lpstr>
      <vt:lpstr>A right to health?</vt:lpstr>
      <vt:lpstr>Cass Sunstein: Motivating ‘Nudges’ </vt:lpstr>
      <vt:lpstr>A Global Issue</vt:lpstr>
      <vt:lpstr>UK Legislation</vt:lpstr>
      <vt:lpstr>The Policy </vt:lpstr>
      <vt:lpstr>PowerPoint Presentation</vt:lpstr>
      <vt:lpstr>The Standardised Packaging of Tobacco Regulations 2015</vt:lpstr>
      <vt:lpstr>PowerPoint Presentation</vt:lpstr>
      <vt:lpstr>Stringent controls on  packaging of cigarettes </vt:lpstr>
      <vt:lpstr>Regulations not to affect registration of trade marks etc</vt:lpstr>
      <vt:lpstr>PowerPoint Presentation</vt:lpstr>
      <vt:lpstr>Legal Challenge to the Regulations</vt:lpstr>
      <vt:lpstr>Art.1 Protocol 1</vt:lpstr>
      <vt:lpstr>PowerPoint Presentation</vt:lpstr>
      <vt:lpstr>Three distinct rules</vt:lpstr>
      <vt:lpstr>Deprivation or control of Use?</vt:lpstr>
      <vt:lpstr>PowerPoint Presentation</vt:lpstr>
      <vt:lpstr>No formal deprivation </vt:lpstr>
      <vt:lpstr>R (British American Tobacco UK Ltd &amp; others v S of S for Health [2016]</vt:lpstr>
      <vt:lpstr>The Common Law Issue</vt:lpstr>
      <vt:lpstr>Human rights (A1P1) as a shield?</vt:lpstr>
    </vt:vector>
  </TitlesOfParts>
  <Company>University of Cambridge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Law, IP and Human Rights: Standardised Packaging of Tobacco</dc:title>
  <dc:creator>Stephanie Palmer</dc:creator>
  <cp:lastModifiedBy>stephanie palmer</cp:lastModifiedBy>
  <cp:revision>8</cp:revision>
  <cp:lastPrinted>2017-03-11T13:42:38Z</cp:lastPrinted>
  <dcterms:created xsi:type="dcterms:W3CDTF">2017-03-10T23:25:01Z</dcterms:created>
  <dcterms:modified xsi:type="dcterms:W3CDTF">2017-03-11T14:43:33Z</dcterms:modified>
</cp:coreProperties>
</file>