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256" r:id="rId2"/>
    <p:sldId id="257" r:id="rId3"/>
    <p:sldId id="260" r:id="rId4"/>
    <p:sldId id="263" r:id="rId5"/>
    <p:sldId id="261" r:id="rId6"/>
    <p:sldId id="259" r:id="rId7"/>
    <p:sldId id="286" r:id="rId8"/>
    <p:sldId id="287" r:id="rId9"/>
    <p:sldId id="288" r:id="rId10"/>
    <p:sldId id="264" r:id="rId11"/>
    <p:sldId id="266" r:id="rId12"/>
    <p:sldId id="267" r:id="rId13"/>
    <p:sldId id="265" r:id="rId14"/>
    <p:sldId id="269" r:id="rId15"/>
    <p:sldId id="268" r:id="rId16"/>
    <p:sldId id="274" r:id="rId17"/>
    <p:sldId id="275" r:id="rId18"/>
    <p:sldId id="276" r:id="rId19"/>
    <p:sldId id="280" r:id="rId20"/>
    <p:sldId id="281" r:id="rId21"/>
    <p:sldId id="282" r:id="rId22"/>
    <p:sldId id="277" r:id="rId23"/>
    <p:sldId id="283" r:id="rId24"/>
    <p:sldId id="278" r:id="rId25"/>
    <p:sldId id="279" r:id="rId26"/>
    <p:sldId id="284" r:id="rId27"/>
    <p:sldId id="28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7"/>
    <a:srgbClr val="A8FA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21" autoAdjust="0"/>
  </p:normalViewPr>
  <p:slideViewPr>
    <p:cSldViewPr snapToGrid="0">
      <p:cViewPr varScale="1">
        <p:scale>
          <a:sx n="59" d="100"/>
          <a:sy n="59" d="100"/>
        </p:scale>
        <p:origin x="378" y="72"/>
      </p:cViewPr>
      <p:guideLst/>
    </p:cSldViewPr>
  </p:slideViewPr>
  <p:outlineViewPr>
    <p:cViewPr>
      <p:scale>
        <a:sx n="33" d="100"/>
        <a:sy n="33" d="100"/>
      </p:scale>
      <p:origin x="0" y="-92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DD0830-BD1D-4D6C-B66D-54D4C92C6394}" type="doc">
      <dgm:prSet loTypeId="urn:microsoft.com/office/officeart/2008/layout/HalfCircleOrganizationChart" loCatId="hierarchy" qsTypeId="urn:microsoft.com/office/officeart/2005/8/quickstyle/simple1" qsCatId="simple" csTypeId="urn:microsoft.com/office/officeart/2005/8/colors/accent1_2" csCatId="accent1"/>
      <dgm:spPr/>
      <dgm:t>
        <a:bodyPr/>
        <a:lstStyle/>
        <a:p>
          <a:endParaRPr lang="en-GB"/>
        </a:p>
      </dgm:t>
    </dgm:pt>
    <dgm:pt modelId="{D0156C25-1117-49DB-A549-1276E9E25967}">
      <dgm:prSet/>
      <dgm:spPr/>
      <dgm:t>
        <a:bodyPr/>
        <a:lstStyle/>
        <a:p>
          <a:pPr rtl="0"/>
          <a:r>
            <a:rPr lang="en-GB"/>
            <a:t>UN General Assembly </a:t>
          </a:r>
        </a:p>
      </dgm:t>
    </dgm:pt>
    <dgm:pt modelId="{FBD840AD-2CFF-41BF-B6A6-A9D1A04805F2}" type="parTrans" cxnId="{3586AFB3-D20F-49CF-B38D-48D22DAC88EA}">
      <dgm:prSet/>
      <dgm:spPr/>
      <dgm:t>
        <a:bodyPr/>
        <a:lstStyle/>
        <a:p>
          <a:endParaRPr lang="en-GB"/>
        </a:p>
      </dgm:t>
    </dgm:pt>
    <dgm:pt modelId="{37EFA7B4-06E3-477B-A5CE-6798E871113E}" type="sibTrans" cxnId="{3586AFB3-D20F-49CF-B38D-48D22DAC88EA}">
      <dgm:prSet/>
      <dgm:spPr/>
      <dgm:t>
        <a:bodyPr/>
        <a:lstStyle/>
        <a:p>
          <a:endParaRPr lang="en-GB"/>
        </a:p>
      </dgm:t>
    </dgm:pt>
    <dgm:pt modelId="{5819F953-F385-4FBA-9820-55AF4857227C}">
      <dgm:prSet/>
      <dgm:spPr/>
      <dgm:t>
        <a:bodyPr/>
        <a:lstStyle/>
        <a:p>
          <a:pPr rtl="0"/>
          <a:r>
            <a:rPr lang="en-GB"/>
            <a:t>Human Rights Council </a:t>
          </a:r>
        </a:p>
      </dgm:t>
    </dgm:pt>
    <dgm:pt modelId="{BF0F5BAB-4D34-4D53-A8B5-1118A1C372F1}" type="parTrans" cxnId="{EEB4135F-D53C-441D-8CFB-32D2F13F35AC}">
      <dgm:prSet/>
      <dgm:spPr/>
      <dgm:t>
        <a:bodyPr/>
        <a:lstStyle/>
        <a:p>
          <a:endParaRPr lang="en-GB"/>
        </a:p>
      </dgm:t>
    </dgm:pt>
    <dgm:pt modelId="{5A57E9FC-D884-4E96-9847-BCEE6911112B}" type="sibTrans" cxnId="{EEB4135F-D53C-441D-8CFB-32D2F13F35AC}">
      <dgm:prSet/>
      <dgm:spPr/>
      <dgm:t>
        <a:bodyPr/>
        <a:lstStyle/>
        <a:p>
          <a:endParaRPr lang="en-GB"/>
        </a:p>
      </dgm:t>
    </dgm:pt>
    <dgm:pt modelId="{33FC2BA0-4FC6-4093-ADB0-5A3C9FEBCF32}">
      <dgm:prSet/>
      <dgm:spPr/>
      <dgm:t>
        <a:bodyPr/>
        <a:lstStyle/>
        <a:p>
          <a:pPr rtl="0"/>
          <a:r>
            <a:rPr lang="en-GB"/>
            <a:t>Special Procedures </a:t>
          </a:r>
        </a:p>
      </dgm:t>
    </dgm:pt>
    <dgm:pt modelId="{0A833A5E-9BA1-43AB-A230-2F2E94A05C26}" type="parTrans" cxnId="{CC6977CB-7B7D-4764-A3C2-8A283F4AF687}">
      <dgm:prSet/>
      <dgm:spPr/>
      <dgm:t>
        <a:bodyPr/>
        <a:lstStyle/>
        <a:p>
          <a:endParaRPr lang="en-GB"/>
        </a:p>
      </dgm:t>
    </dgm:pt>
    <dgm:pt modelId="{7102A422-B86F-40F7-828F-CEA1B843BE54}" type="sibTrans" cxnId="{CC6977CB-7B7D-4764-A3C2-8A283F4AF687}">
      <dgm:prSet/>
      <dgm:spPr/>
      <dgm:t>
        <a:bodyPr/>
        <a:lstStyle/>
        <a:p>
          <a:endParaRPr lang="en-GB"/>
        </a:p>
      </dgm:t>
    </dgm:pt>
    <dgm:pt modelId="{B52D5154-7EBB-4DBD-A1AF-785A5C8214A7}">
      <dgm:prSet/>
      <dgm:spPr/>
      <dgm:t>
        <a:bodyPr/>
        <a:lstStyle/>
        <a:p>
          <a:pPr rtl="0"/>
          <a:r>
            <a:rPr lang="en-GB"/>
            <a:t>Most Treaty Bodies </a:t>
          </a:r>
        </a:p>
      </dgm:t>
    </dgm:pt>
    <dgm:pt modelId="{40D0F88B-3A6C-4C92-A4AE-50A24AC204C2}" type="parTrans" cxnId="{B7F69928-0F79-4DFD-9435-415DFC0BE9E8}">
      <dgm:prSet/>
      <dgm:spPr/>
      <dgm:t>
        <a:bodyPr/>
        <a:lstStyle/>
        <a:p>
          <a:endParaRPr lang="en-GB"/>
        </a:p>
      </dgm:t>
    </dgm:pt>
    <dgm:pt modelId="{2F564A2C-91B5-4300-9D10-C10DB28DC6C1}" type="sibTrans" cxnId="{B7F69928-0F79-4DFD-9435-415DFC0BE9E8}">
      <dgm:prSet/>
      <dgm:spPr/>
      <dgm:t>
        <a:bodyPr/>
        <a:lstStyle/>
        <a:p>
          <a:endParaRPr lang="en-GB"/>
        </a:p>
      </dgm:t>
    </dgm:pt>
    <dgm:pt modelId="{F3BDD37E-0640-4571-8329-AA39B45BFB25}">
      <dgm:prSet/>
      <dgm:spPr/>
      <dgm:t>
        <a:bodyPr/>
        <a:lstStyle/>
        <a:p>
          <a:pPr rtl="0"/>
          <a:r>
            <a:rPr lang="en-GB" dirty="0"/>
            <a:t>ECOSOC </a:t>
          </a:r>
        </a:p>
      </dgm:t>
    </dgm:pt>
    <dgm:pt modelId="{C624FB5F-AAA7-46D3-AD07-0C70285C36B3}" type="parTrans" cxnId="{6C230782-AA15-41DC-97FF-C4A4850F6D54}">
      <dgm:prSet/>
      <dgm:spPr/>
      <dgm:t>
        <a:bodyPr/>
        <a:lstStyle/>
        <a:p>
          <a:endParaRPr lang="en-GB"/>
        </a:p>
      </dgm:t>
    </dgm:pt>
    <dgm:pt modelId="{4E129DA7-51A9-4E4E-9D09-ABAF29B453C9}" type="sibTrans" cxnId="{6C230782-AA15-41DC-97FF-C4A4850F6D54}">
      <dgm:prSet/>
      <dgm:spPr/>
      <dgm:t>
        <a:bodyPr/>
        <a:lstStyle/>
        <a:p>
          <a:endParaRPr lang="en-GB"/>
        </a:p>
      </dgm:t>
    </dgm:pt>
    <dgm:pt modelId="{57926505-609D-448D-8CE3-34AB4BF56E9B}">
      <dgm:prSet/>
      <dgm:spPr/>
      <dgm:t>
        <a:bodyPr/>
        <a:lstStyle/>
        <a:p>
          <a:pPr rtl="0"/>
          <a:r>
            <a:rPr lang="en-GB"/>
            <a:t>ESCR Committee </a:t>
          </a:r>
        </a:p>
      </dgm:t>
    </dgm:pt>
    <dgm:pt modelId="{8D3443C2-641B-42A7-A9FC-32328707DF1C}" type="parTrans" cxnId="{25C0BBB5-35C5-4F40-B58A-A21CBD315A69}">
      <dgm:prSet/>
      <dgm:spPr/>
      <dgm:t>
        <a:bodyPr/>
        <a:lstStyle/>
        <a:p>
          <a:endParaRPr lang="en-GB"/>
        </a:p>
      </dgm:t>
    </dgm:pt>
    <dgm:pt modelId="{A35FE00E-F04D-4390-8C33-79D780D8259F}" type="sibTrans" cxnId="{25C0BBB5-35C5-4F40-B58A-A21CBD315A69}">
      <dgm:prSet/>
      <dgm:spPr/>
      <dgm:t>
        <a:bodyPr/>
        <a:lstStyle/>
        <a:p>
          <a:endParaRPr lang="en-GB"/>
        </a:p>
      </dgm:t>
    </dgm:pt>
    <dgm:pt modelId="{A342F35B-01A6-411C-93FF-CA777B9B25B5}">
      <dgm:prSet/>
      <dgm:spPr/>
      <dgm:t>
        <a:bodyPr/>
        <a:lstStyle/>
        <a:p>
          <a:pPr rtl="0"/>
          <a:r>
            <a:rPr lang="en-GB" dirty="0"/>
            <a:t>Secretariat </a:t>
          </a:r>
        </a:p>
      </dgm:t>
    </dgm:pt>
    <dgm:pt modelId="{FD7D7E04-270F-4A14-9BE5-F54D2D71F1BB}" type="parTrans" cxnId="{9AC44B26-2A2C-49DC-AF57-F545EB1B5E5A}">
      <dgm:prSet/>
      <dgm:spPr/>
      <dgm:t>
        <a:bodyPr/>
        <a:lstStyle/>
        <a:p>
          <a:endParaRPr lang="en-GB"/>
        </a:p>
      </dgm:t>
    </dgm:pt>
    <dgm:pt modelId="{0733A6E9-82C3-4591-8F0A-6EF79A6DA969}" type="sibTrans" cxnId="{9AC44B26-2A2C-49DC-AF57-F545EB1B5E5A}">
      <dgm:prSet/>
      <dgm:spPr/>
      <dgm:t>
        <a:bodyPr/>
        <a:lstStyle/>
        <a:p>
          <a:endParaRPr lang="en-GB"/>
        </a:p>
      </dgm:t>
    </dgm:pt>
    <dgm:pt modelId="{CA8EBCF9-E514-4660-83A0-5E2E22A384F2}">
      <dgm:prSet/>
      <dgm:spPr/>
      <dgm:t>
        <a:bodyPr/>
        <a:lstStyle/>
        <a:p>
          <a:pPr rtl="0"/>
          <a:r>
            <a:rPr lang="en-GB" dirty="0"/>
            <a:t>Office of the High Commissioner for Human Rights </a:t>
          </a:r>
        </a:p>
      </dgm:t>
    </dgm:pt>
    <dgm:pt modelId="{6AC69551-1040-43DC-9B1F-3FAC0746FD69}" type="parTrans" cxnId="{365CF8C7-EF19-447B-9598-3F41FEADCF4F}">
      <dgm:prSet/>
      <dgm:spPr/>
      <dgm:t>
        <a:bodyPr/>
        <a:lstStyle/>
        <a:p>
          <a:endParaRPr lang="en-GB"/>
        </a:p>
      </dgm:t>
    </dgm:pt>
    <dgm:pt modelId="{D36B1D9E-2622-4B8E-8B60-D8E07CB9C411}" type="sibTrans" cxnId="{365CF8C7-EF19-447B-9598-3F41FEADCF4F}">
      <dgm:prSet/>
      <dgm:spPr/>
      <dgm:t>
        <a:bodyPr/>
        <a:lstStyle/>
        <a:p>
          <a:endParaRPr lang="en-GB"/>
        </a:p>
      </dgm:t>
    </dgm:pt>
    <dgm:pt modelId="{B3D8593A-352A-4F9D-A832-F5388A143660}" type="pres">
      <dgm:prSet presAssocID="{F2DD0830-BD1D-4D6C-B66D-54D4C92C6394}" presName="Name0" presStyleCnt="0">
        <dgm:presLayoutVars>
          <dgm:orgChart val="1"/>
          <dgm:chPref val="1"/>
          <dgm:dir/>
          <dgm:animOne val="branch"/>
          <dgm:animLvl val="lvl"/>
          <dgm:resizeHandles/>
        </dgm:presLayoutVars>
      </dgm:prSet>
      <dgm:spPr/>
    </dgm:pt>
    <dgm:pt modelId="{23B17DC6-E856-4A3F-A5C7-F6F562A66359}" type="pres">
      <dgm:prSet presAssocID="{D0156C25-1117-49DB-A549-1276E9E25967}" presName="hierRoot1" presStyleCnt="0">
        <dgm:presLayoutVars>
          <dgm:hierBranch val="init"/>
        </dgm:presLayoutVars>
      </dgm:prSet>
      <dgm:spPr/>
    </dgm:pt>
    <dgm:pt modelId="{E7259903-902C-4E80-90BD-39D03D5A910C}" type="pres">
      <dgm:prSet presAssocID="{D0156C25-1117-49DB-A549-1276E9E25967}" presName="rootComposite1" presStyleCnt="0"/>
      <dgm:spPr/>
    </dgm:pt>
    <dgm:pt modelId="{1CB75D2E-3679-44EB-897A-0E16DC4A756C}" type="pres">
      <dgm:prSet presAssocID="{D0156C25-1117-49DB-A549-1276E9E25967}" presName="rootText1" presStyleLbl="alignAcc1" presStyleIdx="0" presStyleCnt="0">
        <dgm:presLayoutVars>
          <dgm:chPref val="3"/>
        </dgm:presLayoutVars>
      </dgm:prSet>
      <dgm:spPr/>
    </dgm:pt>
    <dgm:pt modelId="{6E890A27-CDC6-4731-9248-C763125F9D31}" type="pres">
      <dgm:prSet presAssocID="{D0156C25-1117-49DB-A549-1276E9E25967}" presName="topArc1" presStyleLbl="parChTrans1D1" presStyleIdx="0" presStyleCnt="16"/>
      <dgm:spPr/>
    </dgm:pt>
    <dgm:pt modelId="{652D19AB-BF13-456F-835A-DBEAC9A463DD}" type="pres">
      <dgm:prSet presAssocID="{D0156C25-1117-49DB-A549-1276E9E25967}" presName="bottomArc1" presStyleLbl="parChTrans1D1" presStyleIdx="1" presStyleCnt="16"/>
      <dgm:spPr/>
    </dgm:pt>
    <dgm:pt modelId="{3DE40AA3-79CE-4134-ACC1-130DA8A11984}" type="pres">
      <dgm:prSet presAssocID="{D0156C25-1117-49DB-A549-1276E9E25967}" presName="topConnNode1" presStyleLbl="node1" presStyleIdx="0" presStyleCnt="0"/>
      <dgm:spPr/>
    </dgm:pt>
    <dgm:pt modelId="{C522D576-3193-49AB-B208-CCF13B9A1D86}" type="pres">
      <dgm:prSet presAssocID="{D0156C25-1117-49DB-A549-1276E9E25967}" presName="hierChild2" presStyleCnt="0"/>
      <dgm:spPr/>
    </dgm:pt>
    <dgm:pt modelId="{1838D5F6-92C4-41F9-8BE1-ED00F6308949}" type="pres">
      <dgm:prSet presAssocID="{BF0F5BAB-4D34-4D53-A8B5-1118A1C372F1}" presName="Name28" presStyleLbl="parChTrans1D2" presStyleIdx="0" presStyleCnt="4"/>
      <dgm:spPr/>
    </dgm:pt>
    <dgm:pt modelId="{A2D428F0-63C6-43A3-816D-5AAEF6CE5BBE}" type="pres">
      <dgm:prSet presAssocID="{5819F953-F385-4FBA-9820-55AF4857227C}" presName="hierRoot2" presStyleCnt="0">
        <dgm:presLayoutVars>
          <dgm:hierBranch val="init"/>
        </dgm:presLayoutVars>
      </dgm:prSet>
      <dgm:spPr/>
    </dgm:pt>
    <dgm:pt modelId="{6C432149-2446-4E32-AE82-1942D71F0B65}" type="pres">
      <dgm:prSet presAssocID="{5819F953-F385-4FBA-9820-55AF4857227C}" presName="rootComposite2" presStyleCnt="0"/>
      <dgm:spPr/>
    </dgm:pt>
    <dgm:pt modelId="{9EAAF2FE-88B6-4F67-BEDB-A41654BED1F5}" type="pres">
      <dgm:prSet presAssocID="{5819F953-F385-4FBA-9820-55AF4857227C}" presName="rootText2" presStyleLbl="alignAcc1" presStyleIdx="0" presStyleCnt="0">
        <dgm:presLayoutVars>
          <dgm:chPref val="3"/>
        </dgm:presLayoutVars>
      </dgm:prSet>
      <dgm:spPr/>
    </dgm:pt>
    <dgm:pt modelId="{9908C923-BF43-4ACA-AC78-72203DD6BF8E}" type="pres">
      <dgm:prSet presAssocID="{5819F953-F385-4FBA-9820-55AF4857227C}" presName="topArc2" presStyleLbl="parChTrans1D1" presStyleIdx="2" presStyleCnt="16"/>
      <dgm:spPr/>
    </dgm:pt>
    <dgm:pt modelId="{3559C7D6-2E8A-44CA-BF0F-B2D76A16D303}" type="pres">
      <dgm:prSet presAssocID="{5819F953-F385-4FBA-9820-55AF4857227C}" presName="bottomArc2" presStyleLbl="parChTrans1D1" presStyleIdx="3" presStyleCnt="16"/>
      <dgm:spPr/>
    </dgm:pt>
    <dgm:pt modelId="{596382BB-059A-4B59-9B8C-E0CA6F99FFA1}" type="pres">
      <dgm:prSet presAssocID="{5819F953-F385-4FBA-9820-55AF4857227C}" presName="topConnNode2" presStyleLbl="node2" presStyleIdx="0" presStyleCnt="0"/>
      <dgm:spPr/>
    </dgm:pt>
    <dgm:pt modelId="{577D071F-936E-47F0-9133-3406DA63F816}" type="pres">
      <dgm:prSet presAssocID="{5819F953-F385-4FBA-9820-55AF4857227C}" presName="hierChild4" presStyleCnt="0"/>
      <dgm:spPr/>
    </dgm:pt>
    <dgm:pt modelId="{013A4C99-52A6-4D02-AF31-2F44E4966C58}" type="pres">
      <dgm:prSet presAssocID="{0A833A5E-9BA1-43AB-A230-2F2E94A05C26}" presName="Name28" presStyleLbl="parChTrans1D3" presStyleIdx="0" presStyleCnt="1"/>
      <dgm:spPr/>
    </dgm:pt>
    <dgm:pt modelId="{4DF7B90E-AB40-4AD5-88B8-4DCBC07DCF44}" type="pres">
      <dgm:prSet presAssocID="{33FC2BA0-4FC6-4093-ADB0-5A3C9FEBCF32}" presName="hierRoot2" presStyleCnt="0">
        <dgm:presLayoutVars>
          <dgm:hierBranch val="init"/>
        </dgm:presLayoutVars>
      </dgm:prSet>
      <dgm:spPr/>
    </dgm:pt>
    <dgm:pt modelId="{A669211B-3BCA-4823-9E3B-BD442296D91D}" type="pres">
      <dgm:prSet presAssocID="{33FC2BA0-4FC6-4093-ADB0-5A3C9FEBCF32}" presName="rootComposite2" presStyleCnt="0"/>
      <dgm:spPr/>
    </dgm:pt>
    <dgm:pt modelId="{5505AD45-673B-45AD-925D-055AACF2573E}" type="pres">
      <dgm:prSet presAssocID="{33FC2BA0-4FC6-4093-ADB0-5A3C9FEBCF32}" presName="rootText2" presStyleLbl="alignAcc1" presStyleIdx="0" presStyleCnt="0">
        <dgm:presLayoutVars>
          <dgm:chPref val="3"/>
        </dgm:presLayoutVars>
      </dgm:prSet>
      <dgm:spPr/>
    </dgm:pt>
    <dgm:pt modelId="{29EE51FC-C3EF-45C6-9E38-6395E658C884}" type="pres">
      <dgm:prSet presAssocID="{33FC2BA0-4FC6-4093-ADB0-5A3C9FEBCF32}" presName="topArc2" presStyleLbl="parChTrans1D1" presStyleIdx="4" presStyleCnt="16"/>
      <dgm:spPr/>
    </dgm:pt>
    <dgm:pt modelId="{BEBDBD47-8D8A-456B-8B9A-1C5AEAC733B1}" type="pres">
      <dgm:prSet presAssocID="{33FC2BA0-4FC6-4093-ADB0-5A3C9FEBCF32}" presName="bottomArc2" presStyleLbl="parChTrans1D1" presStyleIdx="5" presStyleCnt="16"/>
      <dgm:spPr/>
    </dgm:pt>
    <dgm:pt modelId="{57769833-7C57-4F0D-B32E-554093E95715}" type="pres">
      <dgm:prSet presAssocID="{33FC2BA0-4FC6-4093-ADB0-5A3C9FEBCF32}" presName="topConnNode2" presStyleLbl="node3" presStyleIdx="0" presStyleCnt="0"/>
      <dgm:spPr/>
    </dgm:pt>
    <dgm:pt modelId="{87AECBC3-AF57-4C59-8B1E-FC5A873BB88B}" type="pres">
      <dgm:prSet presAssocID="{33FC2BA0-4FC6-4093-ADB0-5A3C9FEBCF32}" presName="hierChild4" presStyleCnt="0"/>
      <dgm:spPr/>
    </dgm:pt>
    <dgm:pt modelId="{804B3CEC-DA43-447A-A102-D94B9779D43C}" type="pres">
      <dgm:prSet presAssocID="{33FC2BA0-4FC6-4093-ADB0-5A3C9FEBCF32}" presName="hierChild5" presStyleCnt="0"/>
      <dgm:spPr/>
    </dgm:pt>
    <dgm:pt modelId="{164F6E7E-2D0F-40EF-8750-1B5BD90F4262}" type="pres">
      <dgm:prSet presAssocID="{5819F953-F385-4FBA-9820-55AF4857227C}" presName="hierChild5" presStyleCnt="0"/>
      <dgm:spPr/>
    </dgm:pt>
    <dgm:pt modelId="{F26CE10B-3C5F-47B2-B7B9-ADAF1F166C73}" type="pres">
      <dgm:prSet presAssocID="{40D0F88B-3A6C-4C92-A4AE-50A24AC204C2}" presName="Name28" presStyleLbl="parChTrans1D2" presStyleIdx="1" presStyleCnt="4"/>
      <dgm:spPr/>
    </dgm:pt>
    <dgm:pt modelId="{F2C418B9-67AC-4110-A5EB-F8756A493BEB}" type="pres">
      <dgm:prSet presAssocID="{B52D5154-7EBB-4DBD-A1AF-785A5C8214A7}" presName="hierRoot2" presStyleCnt="0">
        <dgm:presLayoutVars>
          <dgm:hierBranch val="init"/>
        </dgm:presLayoutVars>
      </dgm:prSet>
      <dgm:spPr/>
    </dgm:pt>
    <dgm:pt modelId="{57B244AE-E63C-468D-897C-ED37001DA5AF}" type="pres">
      <dgm:prSet presAssocID="{B52D5154-7EBB-4DBD-A1AF-785A5C8214A7}" presName="rootComposite2" presStyleCnt="0"/>
      <dgm:spPr/>
    </dgm:pt>
    <dgm:pt modelId="{0F696642-CB48-4BBA-B52D-76461E76ADF4}" type="pres">
      <dgm:prSet presAssocID="{B52D5154-7EBB-4DBD-A1AF-785A5C8214A7}" presName="rootText2" presStyleLbl="alignAcc1" presStyleIdx="0" presStyleCnt="0">
        <dgm:presLayoutVars>
          <dgm:chPref val="3"/>
        </dgm:presLayoutVars>
      </dgm:prSet>
      <dgm:spPr/>
    </dgm:pt>
    <dgm:pt modelId="{F53D9D16-615D-4EFE-A179-0DF446FAD66D}" type="pres">
      <dgm:prSet presAssocID="{B52D5154-7EBB-4DBD-A1AF-785A5C8214A7}" presName="topArc2" presStyleLbl="parChTrans1D1" presStyleIdx="6" presStyleCnt="16"/>
      <dgm:spPr/>
    </dgm:pt>
    <dgm:pt modelId="{760FB40F-F798-4A24-8FD4-D0CABA19E980}" type="pres">
      <dgm:prSet presAssocID="{B52D5154-7EBB-4DBD-A1AF-785A5C8214A7}" presName="bottomArc2" presStyleLbl="parChTrans1D1" presStyleIdx="7" presStyleCnt="16"/>
      <dgm:spPr/>
    </dgm:pt>
    <dgm:pt modelId="{E11FD7FC-0A82-4C54-BCA4-0708E3E59AC5}" type="pres">
      <dgm:prSet presAssocID="{B52D5154-7EBB-4DBD-A1AF-785A5C8214A7}" presName="topConnNode2" presStyleLbl="node2" presStyleIdx="0" presStyleCnt="0"/>
      <dgm:spPr/>
    </dgm:pt>
    <dgm:pt modelId="{FD135633-9326-403A-BE85-769125B2EF48}" type="pres">
      <dgm:prSet presAssocID="{B52D5154-7EBB-4DBD-A1AF-785A5C8214A7}" presName="hierChild4" presStyleCnt="0"/>
      <dgm:spPr/>
    </dgm:pt>
    <dgm:pt modelId="{E0CDEF01-2DC6-4094-90ED-BD7856487168}" type="pres">
      <dgm:prSet presAssocID="{B52D5154-7EBB-4DBD-A1AF-785A5C8214A7}" presName="hierChild5" presStyleCnt="0"/>
      <dgm:spPr/>
    </dgm:pt>
    <dgm:pt modelId="{A78638A7-76AE-477B-9CFA-DFEE7AAF6D04}" type="pres">
      <dgm:prSet presAssocID="{D0156C25-1117-49DB-A549-1276E9E25967}" presName="hierChild3" presStyleCnt="0"/>
      <dgm:spPr/>
    </dgm:pt>
    <dgm:pt modelId="{C76CF702-9FD3-4D9D-910D-15F845A748F8}" type="pres">
      <dgm:prSet presAssocID="{F3BDD37E-0640-4571-8329-AA39B45BFB25}" presName="hierRoot1" presStyleCnt="0">
        <dgm:presLayoutVars>
          <dgm:hierBranch val="init"/>
        </dgm:presLayoutVars>
      </dgm:prSet>
      <dgm:spPr/>
    </dgm:pt>
    <dgm:pt modelId="{E342719F-0D0D-4C63-815F-5FF674D1F91C}" type="pres">
      <dgm:prSet presAssocID="{F3BDD37E-0640-4571-8329-AA39B45BFB25}" presName="rootComposite1" presStyleCnt="0"/>
      <dgm:spPr/>
    </dgm:pt>
    <dgm:pt modelId="{0CE3BF01-8128-4A88-A40D-58E780E1B642}" type="pres">
      <dgm:prSet presAssocID="{F3BDD37E-0640-4571-8329-AA39B45BFB25}" presName="rootText1" presStyleLbl="alignAcc1" presStyleIdx="0" presStyleCnt="0">
        <dgm:presLayoutVars>
          <dgm:chPref val="3"/>
        </dgm:presLayoutVars>
      </dgm:prSet>
      <dgm:spPr/>
    </dgm:pt>
    <dgm:pt modelId="{9F3DE22A-F864-4480-9766-54A8310973F9}" type="pres">
      <dgm:prSet presAssocID="{F3BDD37E-0640-4571-8329-AA39B45BFB25}" presName="topArc1" presStyleLbl="parChTrans1D1" presStyleIdx="8" presStyleCnt="16"/>
      <dgm:spPr/>
    </dgm:pt>
    <dgm:pt modelId="{4AA0AD2D-DC5A-42BC-BE91-FD0EEF226109}" type="pres">
      <dgm:prSet presAssocID="{F3BDD37E-0640-4571-8329-AA39B45BFB25}" presName="bottomArc1" presStyleLbl="parChTrans1D1" presStyleIdx="9" presStyleCnt="16"/>
      <dgm:spPr/>
    </dgm:pt>
    <dgm:pt modelId="{EF566F13-9211-49DA-BD7B-363A684D3BBC}" type="pres">
      <dgm:prSet presAssocID="{F3BDD37E-0640-4571-8329-AA39B45BFB25}" presName="topConnNode1" presStyleLbl="node1" presStyleIdx="0" presStyleCnt="0"/>
      <dgm:spPr/>
    </dgm:pt>
    <dgm:pt modelId="{04D59BA2-33F9-4828-88B5-18DD59D2589B}" type="pres">
      <dgm:prSet presAssocID="{F3BDD37E-0640-4571-8329-AA39B45BFB25}" presName="hierChild2" presStyleCnt="0"/>
      <dgm:spPr/>
    </dgm:pt>
    <dgm:pt modelId="{366969F2-7991-4D9A-BFE7-31A86595704E}" type="pres">
      <dgm:prSet presAssocID="{8D3443C2-641B-42A7-A9FC-32328707DF1C}" presName="Name28" presStyleLbl="parChTrans1D2" presStyleIdx="2" presStyleCnt="4"/>
      <dgm:spPr/>
    </dgm:pt>
    <dgm:pt modelId="{7382E25E-38C8-44E8-9503-65C58340516D}" type="pres">
      <dgm:prSet presAssocID="{57926505-609D-448D-8CE3-34AB4BF56E9B}" presName="hierRoot2" presStyleCnt="0">
        <dgm:presLayoutVars>
          <dgm:hierBranch val="init"/>
        </dgm:presLayoutVars>
      </dgm:prSet>
      <dgm:spPr/>
    </dgm:pt>
    <dgm:pt modelId="{F1E04095-7C7D-4344-B978-EA3D1B479DFE}" type="pres">
      <dgm:prSet presAssocID="{57926505-609D-448D-8CE3-34AB4BF56E9B}" presName="rootComposite2" presStyleCnt="0"/>
      <dgm:spPr/>
    </dgm:pt>
    <dgm:pt modelId="{AFFC2DE2-752D-4E37-B902-B6F690578652}" type="pres">
      <dgm:prSet presAssocID="{57926505-609D-448D-8CE3-34AB4BF56E9B}" presName="rootText2" presStyleLbl="alignAcc1" presStyleIdx="0" presStyleCnt="0">
        <dgm:presLayoutVars>
          <dgm:chPref val="3"/>
        </dgm:presLayoutVars>
      </dgm:prSet>
      <dgm:spPr/>
    </dgm:pt>
    <dgm:pt modelId="{1E30391E-F48C-40BA-A9CE-DFCB2370A04E}" type="pres">
      <dgm:prSet presAssocID="{57926505-609D-448D-8CE3-34AB4BF56E9B}" presName="topArc2" presStyleLbl="parChTrans1D1" presStyleIdx="10" presStyleCnt="16"/>
      <dgm:spPr/>
    </dgm:pt>
    <dgm:pt modelId="{2E751774-F729-4C90-B113-A15F1ECDF581}" type="pres">
      <dgm:prSet presAssocID="{57926505-609D-448D-8CE3-34AB4BF56E9B}" presName="bottomArc2" presStyleLbl="parChTrans1D1" presStyleIdx="11" presStyleCnt="16"/>
      <dgm:spPr/>
    </dgm:pt>
    <dgm:pt modelId="{70A214DD-F6F0-434E-9A78-E760F282461D}" type="pres">
      <dgm:prSet presAssocID="{57926505-609D-448D-8CE3-34AB4BF56E9B}" presName="topConnNode2" presStyleLbl="node2" presStyleIdx="0" presStyleCnt="0"/>
      <dgm:spPr/>
    </dgm:pt>
    <dgm:pt modelId="{1385D030-FEEC-4B4E-9F6F-5D2E14715739}" type="pres">
      <dgm:prSet presAssocID="{57926505-609D-448D-8CE3-34AB4BF56E9B}" presName="hierChild4" presStyleCnt="0"/>
      <dgm:spPr/>
    </dgm:pt>
    <dgm:pt modelId="{8475A680-933B-4DE0-AF3C-8B2D1995073A}" type="pres">
      <dgm:prSet presAssocID="{57926505-609D-448D-8CE3-34AB4BF56E9B}" presName="hierChild5" presStyleCnt="0"/>
      <dgm:spPr/>
    </dgm:pt>
    <dgm:pt modelId="{40691E01-05A7-4A41-9648-3898AD00EC71}" type="pres">
      <dgm:prSet presAssocID="{F3BDD37E-0640-4571-8329-AA39B45BFB25}" presName="hierChild3" presStyleCnt="0"/>
      <dgm:spPr/>
    </dgm:pt>
    <dgm:pt modelId="{DEAC544F-9034-439A-9C8B-63B18A5832F5}" type="pres">
      <dgm:prSet presAssocID="{A342F35B-01A6-411C-93FF-CA777B9B25B5}" presName="hierRoot1" presStyleCnt="0">
        <dgm:presLayoutVars>
          <dgm:hierBranch val="init"/>
        </dgm:presLayoutVars>
      </dgm:prSet>
      <dgm:spPr/>
    </dgm:pt>
    <dgm:pt modelId="{898B70B8-D89D-451C-A981-E80CF85CAF7F}" type="pres">
      <dgm:prSet presAssocID="{A342F35B-01A6-411C-93FF-CA777B9B25B5}" presName="rootComposite1" presStyleCnt="0"/>
      <dgm:spPr/>
    </dgm:pt>
    <dgm:pt modelId="{4AA29BB9-AE2E-4FBC-A33E-CC2066BE8B55}" type="pres">
      <dgm:prSet presAssocID="{A342F35B-01A6-411C-93FF-CA777B9B25B5}" presName="rootText1" presStyleLbl="alignAcc1" presStyleIdx="0" presStyleCnt="0">
        <dgm:presLayoutVars>
          <dgm:chPref val="3"/>
        </dgm:presLayoutVars>
      </dgm:prSet>
      <dgm:spPr/>
    </dgm:pt>
    <dgm:pt modelId="{CBDAEB03-BFF0-43D8-83B6-99CDF4E90777}" type="pres">
      <dgm:prSet presAssocID="{A342F35B-01A6-411C-93FF-CA777B9B25B5}" presName="topArc1" presStyleLbl="parChTrans1D1" presStyleIdx="12" presStyleCnt="16"/>
      <dgm:spPr/>
    </dgm:pt>
    <dgm:pt modelId="{05514878-E1BF-4153-85FD-71C6EDF1A5FD}" type="pres">
      <dgm:prSet presAssocID="{A342F35B-01A6-411C-93FF-CA777B9B25B5}" presName="bottomArc1" presStyleLbl="parChTrans1D1" presStyleIdx="13" presStyleCnt="16"/>
      <dgm:spPr/>
    </dgm:pt>
    <dgm:pt modelId="{CFD653C0-7E65-4CAC-B3DD-B2D5609E3862}" type="pres">
      <dgm:prSet presAssocID="{A342F35B-01A6-411C-93FF-CA777B9B25B5}" presName="topConnNode1" presStyleLbl="node1" presStyleIdx="0" presStyleCnt="0"/>
      <dgm:spPr/>
    </dgm:pt>
    <dgm:pt modelId="{0EB236F0-C2CF-4B2A-8ACF-809445B5039F}" type="pres">
      <dgm:prSet presAssocID="{A342F35B-01A6-411C-93FF-CA777B9B25B5}" presName="hierChild2" presStyleCnt="0"/>
      <dgm:spPr/>
    </dgm:pt>
    <dgm:pt modelId="{43DB8A76-E576-49B4-9860-89531C825CB8}" type="pres">
      <dgm:prSet presAssocID="{6AC69551-1040-43DC-9B1F-3FAC0746FD69}" presName="Name28" presStyleLbl="parChTrans1D2" presStyleIdx="3" presStyleCnt="4"/>
      <dgm:spPr/>
    </dgm:pt>
    <dgm:pt modelId="{01E56304-B2D6-495D-8570-7D39CA49FC8A}" type="pres">
      <dgm:prSet presAssocID="{CA8EBCF9-E514-4660-83A0-5E2E22A384F2}" presName="hierRoot2" presStyleCnt="0">
        <dgm:presLayoutVars>
          <dgm:hierBranch val="init"/>
        </dgm:presLayoutVars>
      </dgm:prSet>
      <dgm:spPr/>
    </dgm:pt>
    <dgm:pt modelId="{1C53BAC1-003D-4FBE-A2E5-48CA5EB44AB4}" type="pres">
      <dgm:prSet presAssocID="{CA8EBCF9-E514-4660-83A0-5E2E22A384F2}" presName="rootComposite2" presStyleCnt="0"/>
      <dgm:spPr/>
    </dgm:pt>
    <dgm:pt modelId="{527130A3-AB2C-41BA-A65A-DF67C3A09FEF}" type="pres">
      <dgm:prSet presAssocID="{CA8EBCF9-E514-4660-83A0-5E2E22A384F2}" presName="rootText2" presStyleLbl="alignAcc1" presStyleIdx="0" presStyleCnt="0">
        <dgm:presLayoutVars>
          <dgm:chPref val="3"/>
        </dgm:presLayoutVars>
      </dgm:prSet>
      <dgm:spPr/>
    </dgm:pt>
    <dgm:pt modelId="{0402A61D-FF06-441E-8DA4-230B2D9D476F}" type="pres">
      <dgm:prSet presAssocID="{CA8EBCF9-E514-4660-83A0-5E2E22A384F2}" presName="topArc2" presStyleLbl="parChTrans1D1" presStyleIdx="14" presStyleCnt="16"/>
      <dgm:spPr/>
    </dgm:pt>
    <dgm:pt modelId="{5F9A9160-2008-4D26-B912-E9D96CE65EBC}" type="pres">
      <dgm:prSet presAssocID="{CA8EBCF9-E514-4660-83A0-5E2E22A384F2}" presName="bottomArc2" presStyleLbl="parChTrans1D1" presStyleIdx="15" presStyleCnt="16"/>
      <dgm:spPr/>
    </dgm:pt>
    <dgm:pt modelId="{11CD1938-A8EB-4A48-B299-C428EB9302EE}" type="pres">
      <dgm:prSet presAssocID="{CA8EBCF9-E514-4660-83A0-5E2E22A384F2}" presName="topConnNode2" presStyleLbl="node2" presStyleIdx="0" presStyleCnt="0"/>
      <dgm:spPr/>
    </dgm:pt>
    <dgm:pt modelId="{8A5B676D-2F7A-4E30-BBDB-D7DF80A2B685}" type="pres">
      <dgm:prSet presAssocID="{CA8EBCF9-E514-4660-83A0-5E2E22A384F2}" presName="hierChild4" presStyleCnt="0"/>
      <dgm:spPr/>
    </dgm:pt>
    <dgm:pt modelId="{22887D16-E9C5-460F-9366-6D34635E35DF}" type="pres">
      <dgm:prSet presAssocID="{CA8EBCF9-E514-4660-83A0-5E2E22A384F2}" presName="hierChild5" presStyleCnt="0"/>
      <dgm:spPr/>
    </dgm:pt>
    <dgm:pt modelId="{0D8B5038-58F5-4AF1-902A-A20767783C26}" type="pres">
      <dgm:prSet presAssocID="{A342F35B-01A6-411C-93FF-CA777B9B25B5}" presName="hierChild3" presStyleCnt="0"/>
      <dgm:spPr/>
    </dgm:pt>
  </dgm:ptLst>
  <dgm:cxnLst>
    <dgm:cxn modelId="{9A0FC307-485E-4AAE-87B4-FC39E73CD52C}" type="presOf" srcId="{57926505-609D-448D-8CE3-34AB4BF56E9B}" destId="{AFFC2DE2-752D-4E37-B902-B6F690578652}" srcOrd="0" destOrd="0" presId="urn:microsoft.com/office/officeart/2008/layout/HalfCircleOrganizationChart"/>
    <dgm:cxn modelId="{ABAE7EC9-F226-4FF2-8B2E-613611E0AF4A}" type="presOf" srcId="{CA8EBCF9-E514-4660-83A0-5E2E22A384F2}" destId="{527130A3-AB2C-41BA-A65A-DF67C3A09FEF}" srcOrd="0" destOrd="0" presId="urn:microsoft.com/office/officeart/2008/layout/HalfCircleOrganizationChart"/>
    <dgm:cxn modelId="{365CF8C7-EF19-447B-9598-3F41FEADCF4F}" srcId="{A342F35B-01A6-411C-93FF-CA777B9B25B5}" destId="{CA8EBCF9-E514-4660-83A0-5E2E22A384F2}" srcOrd="0" destOrd="0" parTransId="{6AC69551-1040-43DC-9B1F-3FAC0746FD69}" sibTransId="{D36B1D9E-2622-4B8E-8B60-D8E07CB9C411}"/>
    <dgm:cxn modelId="{68521028-4278-4849-9033-C02E0F48C088}" type="presOf" srcId="{0A833A5E-9BA1-43AB-A230-2F2E94A05C26}" destId="{013A4C99-52A6-4D02-AF31-2F44E4966C58}" srcOrd="0" destOrd="0" presId="urn:microsoft.com/office/officeart/2008/layout/HalfCircleOrganizationChart"/>
    <dgm:cxn modelId="{15560BAB-FE4E-4137-9432-F42F1C341967}" type="presOf" srcId="{57926505-609D-448D-8CE3-34AB4BF56E9B}" destId="{70A214DD-F6F0-434E-9A78-E760F282461D}" srcOrd="1" destOrd="0" presId="urn:microsoft.com/office/officeart/2008/layout/HalfCircleOrganizationChart"/>
    <dgm:cxn modelId="{85EB7BE8-110D-4280-9584-63047F20FC08}" type="presOf" srcId="{5819F953-F385-4FBA-9820-55AF4857227C}" destId="{9EAAF2FE-88B6-4F67-BEDB-A41654BED1F5}" srcOrd="0" destOrd="0" presId="urn:microsoft.com/office/officeart/2008/layout/HalfCircleOrganizationChart"/>
    <dgm:cxn modelId="{A20544E2-03C5-4CD4-92CB-C8F4D2A14B6B}" type="presOf" srcId="{F3BDD37E-0640-4571-8329-AA39B45BFB25}" destId="{0CE3BF01-8128-4A88-A40D-58E780E1B642}" srcOrd="0" destOrd="0" presId="urn:microsoft.com/office/officeart/2008/layout/HalfCircleOrganizationChart"/>
    <dgm:cxn modelId="{9AC44B26-2A2C-49DC-AF57-F545EB1B5E5A}" srcId="{F2DD0830-BD1D-4D6C-B66D-54D4C92C6394}" destId="{A342F35B-01A6-411C-93FF-CA777B9B25B5}" srcOrd="2" destOrd="0" parTransId="{FD7D7E04-270F-4A14-9BE5-F54D2D71F1BB}" sibTransId="{0733A6E9-82C3-4591-8F0A-6EF79A6DA969}"/>
    <dgm:cxn modelId="{CC6977CB-7B7D-4764-A3C2-8A283F4AF687}" srcId="{5819F953-F385-4FBA-9820-55AF4857227C}" destId="{33FC2BA0-4FC6-4093-ADB0-5A3C9FEBCF32}" srcOrd="0" destOrd="0" parTransId="{0A833A5E-9BA1-43AB-A230-2F2E94A05C26}" sibTransId="{7102A422-B86F-40F7-828F-CEA1B843BE54}"/>
    <dgm:cxn modelId="{EEB4135F-D53C-441D-8CFB-32D2F13F35AC}" srcId="{D0156C25-1117-49DB-A549-1276E9E25967}" destId="{5819F953-F385-4FBA-9820-55AF4857227C}" srcOrd="0" destOrd="0" parTransId="{BF0F5BAB-4D34-4D53-A8B5-1118A1C372F1}" sibTransId="{5A57E9FC-D884-4E96-9847-BCEE6911112B}"/>
    <dgm:cxn modelId="{00390DD7-3CB9-4F37-9FA6-AC71CEE058A5}" type="presOf" srcId="{CA8EBCF9-E514-4660-83A0-5E2E22A384F2}" destId="{11CD1938-A8EB-4A48-B299-C428EB9302EE}" srcOrd="1" destOrd="0" presId="urn:microsoft.com/office/officeart/2008/layout/HalfCircleOrganizationChart"/>
    <dgm:cxn modelId="{25C0BBB5-35C5-4F40-B58A-A21CBD315A69}" srcId="{F3BDD37E-0640-4571-8329-AA39B45BFB25}" destId="{57926505-609D-448D-8CE3-34AB4BF56E9B}" srcOrd="0" destOrd="0" parTransId="{8D3443C2-641B-42A7-A9FC-32328707DF1C}" sibTransId="{A35FE00E-F04D-4390-8C33-79D780D8259F}"/>
    <dgm:cxn modelId="{2E5A6872-BD81-4D46-A992-DE8B3236AC19}" type="presOf" srcId="{33FC2BA0-4FC6-4093-ADB0-5A3C9FEBCF32}" destId="{5505AD45-673B-45AD-925D-055AACF2573E}" srcOrd="0" destOrd="0" presId="urn:microsoft.com/office/officeart/2008/layout/HalfCircleOrganizationChart"/>
    <dgm:cxn modelId="{3586AFB3-D20F-49CF-B38D-48D22DAC88EA}" srcId="{F2DD0830-BD1D-4D6C-B66D-54D4C92C6394}" destId="{D0156C25-1117-49DB-A549-1276E9E25967}" srcOrd="0" destOrd="0" parTransId="{FBD840AD-2CFF-41BF-B6A6-A9D1A04805F2}" sibTransId="{37EFA7B4-06E3-477B-A5CE-6798E871113E}"/>
    <dgm:cxn modelId="{6C230782-AA15-41DC-97FF-C4A4850F6D54}" srcId="{F2DD0830-BD1D-4D6C-B66D-54D4C92C6394}" destId="{F3BDD37E-0640-4571-8329-AA39B45BFB25}" srcOrd="1" destOrd="0" parTransId="{C624FB5F-AAA7-46D3-AD07-0C70285C36B3}" sibTransId="{4E129DA7-51A9-4E4E-9D09-ABAF29B453C9}"/>
    <dgm:cxn modelId="{FB67C4FC-3CE3-42EA-B7E8-44F160D4A3B0}" type="presOf" srcId="{40D0F88B-3A6C-4C92-A4AE-50A24AC204C2}" destId="{F26CE10B-3C5F-47B2-B7B9-ADAF1F166C73}" srcOrd="0" destOrd="0" presId="urn:microsoft.com/office/officeart/2008/layout/HalfCircleOrganizationChart"/>
    <dgm:cxn modelId="{6E18D9B7-33DA-4517-A0F7-AB3F572B3B40}" type="presOf" srcId="{8D3443C2-641B-42A7-A9FC-32328707DF1C}" destId="{366969F2-7991-4D9A-BFE7-31A86595704E}" srcOrd="0" destOrd="0" presId="urn:microsoft.com/office/officeart/2008/layout/HalfCircleOrganizationChart"/>
    <dgm:cxn modelId="{B7F69928-0F79-4DFD-9435-415DFC0BE9E8}" srcId="{D0156C25-1117-49DB-A549-1276E9E25967}" destId="{B52D5154-7EBB-4DBD-A1AF-785A5C8214A7}" srcOrd="1" destOrd="0" parTransId="{40D0F88B-3A6C-4C92-A4AE-50A24AC204C2}" sibTransId="{2F564A2C-91B5-4300-9D10-C10DB28DC6C1}"/>
    <dgm:cxn modelId="{09264121-9B2D-4A2F-90B1-5E1E2C4F35AF}" type="presOf" srcId="{F3BDD37E-0640-4571-8329-AA39B45BFB25}" destId="{EF566F13-9211-49DA-BD7B-363A684D3BBC}" srcOrd="1" destOrd="0" presId="urn:microsoft.com/office/officeart/2008/layout/HalfCircleOrganizationChart"/>
    <dgm:cxn modelId="{DAB5DE57-1BF5-45DE-8551-54983A032A84}" type="presOf" srcId="{33FC2BA0-4FC6-4093-ADB0-5A3C9FEBCF32}" destId="{57769833-7C57-4F0D-B32E-554093E95715}" srcOrd="1" destOrd="0" presId="urn:microsoft.com/office/officeart/2008/layout/HalfCircleOrganizationChart"/>
    <dgm:cxn modelId="{610CF2B9-EFB0-47BA-8096-F67E374F8049}" type="presOf" srcId="{BF0F5BAB-4D34-4D53-A8B5-1118A1C372F1}" destId="{1838D5F6-92C4-41F9-8BE1-ED00F6308949}" srcOrd="0" destOrd="0" presId="urn:microsoft.com/office/officeart/2008/layout/HalfCircleOrganizationChart"/>
    <dgm:cxn modelId="{E7E82847-0E21-4CD2-ADEE-C9553F102F7D}" type="presOf" srcId="{D0156C25-1117-49DB-A549-1276E9E25967}" destId="{3DE40AA3-79CE-4134-ACC1-130DA8A11984}" srcOrd="1" destOrd="0" presId="urn:microsoft.com/office/officeart/2008/layout/HalfCircleOrganizationChart"/>
    <dgm:cxn modelId="{A9E600F6-A0CC-44BE-A320-5BA871AB5FDF}" type="presOf" srcId="{A342F35B-01A6-411C-93FF-CA777B9B25B5}" destId="{4AA29BB9-AE2E-4FBC-A33E-CC2066BE8B55}" srcOrd="0" destOrd="0" presId="urn:microsoft.com/office/officeart/2008/layout/HalfCircleOrganizationChart"/>
    <dgm:cxn modelId="{0FE82E7E-3148-4F52-B2BC-468A284F807F}" type="presOf" srcId="{D0156C25-1117-49DB-A549-1276E9E25967}" destId="{1CB75D2E-3679-44EB-897A-0E16DC4A756C}" srcOrd="0" destOrd="0" presId="urn:microsoft.com/office/officeart/2008/layout/HalfCircleOrganizationChart"/>
    <dgm:cxn modelId="{CDADD8B1-D73B-4EEA-B3A9-F95A1BF18EC6}" type="presOf" srcId="{B52D5154-7EBB-4DBD-A1AF-785A5C8214A7}" destId="{E11FD7FC-0A82-4C54-BCA4-0708E3E59AC5}" srcOrd="1" destOrd="0" presId="urn:microsoft.com/office/officeart/2008/layout/HalfCircleOrganizationChart"/>
    <dgm:cxn modelId="{06643A73-C914-478E-94BD-EA5D4987B96B}" type="presOf" srcId="{F2DD0830-BD1D-4D6C-B66D-54D4C92C6394}" destId="{B3D8593A-352A-4F9D-A832-F5388A143660}" srcOrd="0" destOrd="0" presId="urn:microsoft.com/office/officeart/2008/layout/HalfCircleOrganizationChart"/>
    <dgm:cxn modelId="{7C40A0BF-97BD-4668-BEE1-7392501B4514}" type="presOf" srcId="{A342F35B-01A6-411C-93FF-CA777B9B25B5}" destId="{CFD653C0-7E65-4CAC-B3DD-B2D5609E3862}" srcOrd="1" destOrd="0" presId="urn:microsoft.com/office/officeart/2008/layout/HalfCircleOrganizationChart"/>
    <dgm:cxn modelId="{E4E1A6CE-372F-47D8-AC01-BA03DED80A80}" type="presOf" srcId="{B52D5154-7EBB-4DBD-A1AF-785A5C8214A7}" destId="{0F696642-CB48-4BBA-B52D-76461E76ADF4}" srcOrd="0" destOrd="0" presId="urn:microsoft.com/office/officeart/2008/layout/HalfCircleOrganizationChart"/>
    <dgm:cxn modelId="{F54D909A-0C2E-4331-AB58-8BE51EAA7148}" type="presOf" srcId="{6AC69551-1040-43DC-9B1F-3FAC0746FD69}" destId="{43DB8A76-E576-49B4-9860-89531C825CB8}" srcOrd="0" destOrd="0" presId="urn:microsoft.com/office/officeart/2008/layout/HalfCircleOrganizationChart"/>
    <dgm:cxn modelId="{5F52A91D-7563-4CA1-91A2-C2DD6E8BB55B}" type="presOf" srcId="{5819F953-F385-4FBA-9820-55AF4857227C}" destId="{596382BB-059A-4B59-9B8C-E0CA6F99FFA1}" srcOrd="1" destOrd="0" presId="urn:microsoft.com/office/officeart/2008/layout/HalfCircleOrganizationChart"/>
    <dgm:cxn modelId="{58A5774C-89FF-4932-9476-EF43C751D8D4}" type="presParOf" srcId="{B3D8593A-352A-4F9D-A832-F5388A143660}" destId="{23B17DC6-E856-4A3F-A5C7-F6F562A66359}" srcOrd="0" destOrd="0" presId="urn:microsoft.com/office/officeart/2008/layout/HalfCircleOrganizationChart"/>
    <dgm:cxn modelId="{9CB88142-3753-48D1-8B7E-09FE7F75F077}" type="presParOf" srcId="{23B17DC6-E856-4A3F-A5C7-F6F562A66359}" destId="{E7259903-902C-4E80-90BD-39D03D5A910C}" srcOrd="0" destOrd="0" presId="urn:microsoft.com/office/officeart/2008/layout/HalfCircleOrganizationChart"/>
    <dgm:cxn modelId="{110132A5-9113-4328-B152-9481F355616C}" type="presParOf" srcId="{E7259903-902C-4E80-90BD-39D03D5A910C}" destId="{1CB75D2E-3679-44EB-897A-0E16DC4A756C}" srcOrd="0" destOrd="0" presId="urn:microsoft.com/office/officeart/2008/layout/HalfCircleOrganizationChart"/>
    <dgm:cxn modelId="{53A08FDC-4139-4427-AD20-D8A35EC9F14B}" type="presParOf" srcId="{E7259903-902C-4E80-90BD-39D03D5A910C}" destId="{6E890A27-CDC6-4731-9248-C763125F9D31}" srcOrd="1" destOrd="0" presId="urn:microsoft.com/office/officeart/2008/layout/HalfCircleOrganizationChart"/>
    <dgm:cxn modelId="{EE10CC18-88DB-499E-9BDD-C13BCA05AE35}" type="presParOf" srcId="{E7259903-902C-4E80-90BD-39D03D5A910C}" destId="{652D19AB-BF13-456F-835A-DBEAC9A463DD}" srcOrd="2" destOrd="0" presId="urn:microsoft.com/office/officeart/2008/layout/HalfCircleOrganizationChart"/>
    <dgm:cxn modelId="{4A213A0A-CA20-4CC2-A2EC-35B7318F6541}" type="presParOf" srcId="{E7259903-902C-4E80-90BD-39D03D5A910C}" destId="{3DE40AA3-79CE-4134-ACC1-130DA8A11984}" srcOrd="3" destOrd="0" presId="urn:microsoft.com/office/officeart/2008/layout/HalfCircleOrganizationChart"/>
    <dgm:cxn modelId="{223AFB0D-DF48-4ABF-ABE5-B9C93FD8D277}" type="presParOf" srcId="{23B17DC6-E856-4A3F-A5C7-F6F562A66359}" destId="{C522D576-3193-49AB-B208-CCF13B9A1D86}" srcOrd="1" destOrd="0" presId="urn:microsoft.com/office/officeart/2008/layout/HalfCircleOrganizationChart"/>
    <dgm:cxn modelId="{96E245EA-A29E-4A5A-A700-6F4F986A1294}" type="presParOf" srcId="{C522D576-3193-49AB-B208-CCF13B9A1D86}" destId="{1838D5F6-92C4-41F9-8BE1-ED00F6308949}" srcOrd="0" destOrd="0" presId="urn:microsoft.com/office/officeart/2008/layout/HalfCircleOrganizationChart"/>
    <dgm:cxn modelId="{226AEF53-BF9A-4AFB-92DD-B6CD6B83FF05}" type="presParOf" srcId="{C522D576-3193-49AB-B208-CCF13B9A1D86}" destId="{A2D428F0-63C6-43A3-816D-5AAEF6CE5BBE}" srcOrd="1" destOrd="0" presId="urn:microsoft.com/office/officeart/2008/layout/HalfCircleOrganizationChart"/>
    <dgm:cxn modelId="{6BC9CC58-B2D3-472C-9658-23B92621F833}" type="presParOf" srcId="{A2D428F0-63C6-43A3-816D-5AAEF6CE5BBE}" destId="{6C432149-2446-4E32-AE82-1942D71F0B65}" srcOrd="0" destOrd="0" presId="urn:microsoft.com/office/officeart/2008/layout/HalfCircleOrganizationChart"/>
    <dgm:cxn modelId="{47630B05-CBC3-48F8-9CFA-A4E8584E5994}" type="presParOf" srcId="{6C432149-2446-4E32-AE82-1942D71F0B65}" destId="{9EAAF2FE-88B6-4F67-BEDB-A41654BED1F5}" srcOrd="0" destOrd="0" presId="urn:microsoft.com/office/officeart/2008/layout/HalfCircleOrganizationChart"/>
    <dgm:cxn modelId="{30C7FB8D-4E2A-4DD7-AEE1-6FC89A9EDF7D}" type="presParOf" srcId="{6C432149-2446-4E32-AE82-1942D71F0B65}" destId="{9908C923-BF43-4ACA-AC78-72203DD6BF8E}" srcOrd="1" destOrd="0" presId="urn:microsoft.com/office/officeart/2008/layout/HalfCircleOrganizationChart"/>
    <dgm:cxn modelId="{B95DC5D5-0B01-480A-9A55-37A5CA81F238}" type="presParOf" srcId="{6C432149-2446-4E32-AE82-1942D71F0B65}" destId="{3559C7D6-2E8A-44CA-BF0F-B2D76A16D303}" srcOrd="2" destOrd="0" presId="urn:microsoft.com/office/officeart/2008/layout/HalfCircleOrganizationChart"/>
    <dgm:cxn modelId="{B92851D0-7C33-4436-B9B0-74F8A41162D7}" type="presParOf" srcId="{6C432149-2446-4E32-AE82-1942D71F0B65}" destId="{596382BB-059A-4B59-9B8C-E0CA6F99FFA1}" srcOrd="3" destOrd="0" presId="urn:microsoft.com/office/officeart/2008/layout/HalfCircleOrganizationChart"/>
    <dgm:cxn modelId="{5965795B-F0DF-47F2-AEE8-755AAB21EF98}" type="presParOf" srcId="{A2D428F0-63C6-43A3-816D-5AAEF6CE5BBE}" destId="{577D071F-936E-47F0-9133-3406DA63F816}" srcOrd="1" destOrd="0" presId="urn:microsoft.com/office/officeart/2008/layout/HalfCircleOrganizationChart"/>
    <dgm:cxn modelId="{19F6176F-4502-43D5-8D6B-F90AA13C8827}" type="presParOf" srcId="{577D071F-936E-47F0-9133-3406DA63F816}" destId="{013A4C99-52A6-4D02-AF31-2F44E4966C58}" srcOrd="0" destOrd="0" presId="urn:microsoft.com/office/officeart/2008/layout/HalfCircleOrganizationChart"/>
    <dgm:cxn modelId="{5FCE2226-2AC6-4341-A42A-A8FDD2CE09B4}" type="presParOf" srcId="{577D071F-936E-47F0-9133-3406DA63F816}" destId="{4DF7B90E-AB40-4AD5-88B8-4DCBC07DCF44}" srcOrd="1" destOrd="0" presId="urn:microsoft.com/office/officeart/2008/layout/HalfCircleOrganizationChart"/>
    <dgm:cxn modelId="{1A806589-B606-4D97-B8E9-728291EE544E}" type="presParOf" srcId="{4DF7B90E-AB40-4AD5-88B8-4DCBC07DCF44}" destId="{A669211B-3BCA-4823-9E3B-BD442296D91D}" srcOrd="0" destOrd="0" presId="urn:microsoft.com/office/officeart/2008/layout/HalfCircleOrganizationChart"/>
    <dgm:cxn modelId="{5DE930C5-16BC-45F7-9B69-5037707DF673}" type="presParOf" srcId="{A669211B-3BCA-4823-9E3B-BD442296D91D}" destId="{5505AD45-673B-45AD-925D-055AACF2573E}" srcOrd="0" destOrd="0" presId="urn:microsoft.com/office/officeart/2008/layout/HalfCircleOrganizationChart"/>
    <dgm:cxn modelId="{DA35DD55-637F-45B5-B471-BA602CC913DA}" type="presParOf" srcId="{A669211B-3BCA-4823-9E3B-BD442296D91D}" destId="{29EE51FC-C3EF-45C6-9E38-6395E658C884}" srcOrd="1" destOrd="0" presId="urn:microsoft.com/office/officeart/2008/layout/HalfCircleOrganizationChart"/>
    <dgm:cxn modelId="{2A9B3486-04BC-4FCB-9985-7950C04B9A17}" type="presParOf" srcId="{A669211B-3BCA-4823-9E3B-BD442296D91D}" destId="{BEBDBD47-8D8A-456B-8B9A-1C5AEAC733B1}" srcOrd="2" destOrd="0" presId="urn:microsoft.com/office/officeart/2008/layout/HalfCircleOrganizationChart"/>
    <dgm:cxn modelId="{916F6D38-5E5A-4996-A08D-E72D7DACB83B}" type="presParOf" srcId="{A669211B-3BCA-4823-9E3B-BD442296D91D}" destId="{57769833-7C57-4F0D-B32E-554093E95715}" srcOrd="3" destOrd="0" presId="urn:microsoft.com/office/officeart/2008/layout/HalfCircleOrganizationChart"/>
    <dgm:cxn modelId="{25127F9D-A184-4BB9-A77F-90899DD8ED90}" type="presParOf" srcId="{4DF7B90E-AB40-4AD5-88B8-4DCBC07DCF44}" destId="{87AECBC3-AF57-4C59-8B1E-FC5A873BB88B}" srcOrd="1" destOrd="0" presId="urn:microsoft.com/office/officeart/2008/layout/HalfCircleOrganizationChart"/>
    <dgm:cxn modelId="{C97765D3-39D2-4DFA-9605-53BA79498840}" type="presParOf" srcId="{4DF7B90E-AB40-4AD5-88B8-4DCBC07DCF44}" destId="{804B3CEC-DA43-447A-A102-D94B9779D43C}" srcOrd="2" destOrd="0" presId="urn:microsoft.com/office/officeart/2008/layout/HalfCircleOrganizationChart"/>
    <dgm:cxn modelId="{81EAFC8D-41F1-4E4B-BD74-37061EFEF3C3}" type="presParOf" srcId="{A2D428F0-63C6-43A3-816D-5AAEF6CE5BBE}" destId="{164F6E7E-2D0F-40EF-8750-1B5BD90F4262}" srcOrd="2" destOrd="0" presId="urn:microsoft.com/office/officeart/2008/layout/HalfCircleOrganizationChart"/>
    <dgm:cxn modelId="{54B4BC3B-60D5-4980-BF60-11D7241F9E35}" type="presParOf" srcId="{C522D576-3193-49AB-B208-CCF13B9A1D86}" destId="{F26CE10B-3C5F-47B2-B7B9-ADAF1F166C73}" srcOrd="2" destOrd="0" presId="urn:microsoft.com/office/officeart/2008/layout/HalfCircleOrganizationChart"/>
    <dgm:cxn modelId="{EC19ABBE-044D-40E0-AB8F-CC9CF7042339}" type="presParOf" srcId="{C522D576-3193-49AB-B208-CCF13B9A1D86}" destId="{F2C418B9-67AC-4110-A5EB-F8756A493BEB}" srcOrd="3" destOrd="0" presId="urn:microsoft.com/office/officeart/2008/layout/HalfCircleOrganizationChart"/>
    <dgm:cxn modelId="{81B247D1-28DA-4E4C-9DDB-269A020210D6}" type="presParOf" srcId="{F2C418B9-67AC-4110-A5EB-F8756A493BEB}" destId="{57B244AE-E63C-468D-897C-ED37001DA5AF}" srcOrd="0" destOrd="0" presId="urn:microsoft.com/office/officeart/2008/layout/HalfCircleOrganizationChart"/>
    <dgm:cxn modelId="{126C3A82-C51A-4A34-A8BD-AEEA52BF335E}" type="presParOf" srcId="{57B244AE-E63C-468D-897C-ED37001DA5AF}" destId="{0F696642-CB48-4BBA-B52D-76461E76ADF4}" srcOrd="0" destOrd="0" presId="urn:microsoft.com/office/officeart/2008/layout/HalfCircleOrganizationChart"/>
    <dgm:cxn modelId="{F47DAE44-1614-4E22-A4B3-0CE014EF3016}" type="presParOf" srcId="{57B244AE-E63C-468D-897C-ED37001DA5AF}" destId="{F53D9D16-615D-4EFE-A179-0DF446FAD66D}" srcOrd="1" destOrd="0" presId="urn:microsoft.com/office/officeart/2008/layout/HalfCircleOrganizationChart"/>
    <dgm:cxn modelId="{140F3D40-FC0E-4C51-A591-F2697A29B058}" type="presParOf" srcId="{57B244AE-E63C-468D-897C-ED37001DA5AF}" destId="{760FB40F-F798-4A24-8FD4-D0CABA19E980}" srcOrd="2" destOrd="0" presId="urn:microsoft.com/office/officeart/2008/layout/HalfCircleOrganizationChart"/>
    <dgm:cxn modelId="{34B79E83-0932-4D43-AE9C-D921A1037D20}" type="presParOf" srcId="{57B244AE-E63C-468D-897C-ED37001DA5AF}" destId="{E11FD7FC-0A82-4C54-BCA4-0708E3E59AC5}" srcOrd="3" destOrd="0" presId="urn:microsoft.com/office/officeart/2008/layout/HalfCircleOrganizationChart"/>
    <dgm:cxn modelId="{B20EC294-BA4B-48E5-9315-DEAA571310E8}" type="presParOf" srcId="{F2C418B9-67AC-4110-A5EB-F8756A493BEB}" destId="{FD135633-9326-403A-BE85-769125B2EF48}" srcOrd="1" destOrd="0" presId="urn:microsoft.com/office/officeart/2008/layout/HalfCircleOrganizationChart"/>
    <dgm:cxn modelId="{44937D00-6900-4E32-BEF9-91912CDB5730}" type="presParOf" srcId="{F2C418B9-67AC-4110-A5EB-F8756A493BEB}" destId="{E0CDEF01-2DC6-4094-90ED-BD7856487168}" srcOrd="2" destOrd="0" presId="urn:microsoft.com/office/officeart/2008/layout/HalfCircleOrganizationChart"/>
    <dgm:cxn modelId="{0FD00743-FDDA-442C-AB66-98E4D3A84CF4}" type="presParOf" srcId="{23B17DC6-E856-4A3F-A5C7-F6F562A66359}" destId="{A78638A7-76AE-477B-9CFA-DFEE7AAF6D04}" srcOrd="2" destOrd="0" presId="urn:microsoft.com/office/officeart/2008/layout/HalfCircleOrganizationChart"/>
    <dgm:cxn modelId="{B4C073D9-8C71-4CDE-80A8-794219861D0C}" type="presParOf" srcId="{B3D8593A-352A-4F9D-A832-F5388A143660}" destId="{C76CF702-9FD3-4D9D-910D-15F845A748F8}" srcOrd="1" destOrd="0" presId="urn:microsoft.com/office/officeart/2008/layout/HalfCircleOrganizationChart"/>
    <dgm:cxn modelId="{85E1EA29-FA8A-4D22-A263-CFCAD8F0EF12}" type="presParOf" srcId="{C76CF702-9FD3-4D9D-910D-15F845A748F8}" destId="{E342719F-0D0D-4C63-815F-5FF674D1F91C}" srcOrd="0" destOrd="0" presId="urn:microsoft.com/office/officeart/2008/layout/HalfCircleOrganizationChart"/>
    <dgm:cxn modelId="{C2538C51-8C46-480F-98C5-DB3599428D68}" type="presParOf" srcId="{E342719F-0D0D-4C63-815F-5FF674D1F91C}" destId="{0CE3BF01-8128-4A88-A40D-58E780E1B642}" srcOrd="0" destOrd="0" presId="urn:microsoft.com/office/officeart/2008/layout/HalfCircleOrganizationChart"/>
    <dgm:cxn modelId="{4C195396-EE06-476A-8DE0-A570E13DAD8E}" type="presParOf" srcId="{E342719F-0D0D-4C63-815F-5FF674D1F91C}" destId="{9F3DE22A-F864-4480-9766-54A8310973F9}" srcOrd="1" destOrd="0" presId="urn:microsoft.com/office/officeart/2008/layout/HalfCircleOrganizationChart"/>
    <dgm:cxn modelId="{B4DE38B1-3627-4FBA-B903-C896B71819B8}" type="presParOf" srcId="{E342719F-0D0D-4C63-815F-5FF674D1F91C}" destId="{4AA0AD2D-DC5A-42BC-BE91-FD0EEF226109}" srcOrd="2" destOrd="0" presId="urn:microsoft.com/office/officeart/2008/layout/HalfCircleOrganizationChart"/>
    <dgm:cxn modelId="{8A92AEC9-3428-4E58-ACD6-5872F3105962}" type="presParOf" srcId="{E342719F-0D0D-4C63-815F-5FF674D1F91C}" destId="{EF566F13-9211-49DA-BD7B-363A684D3BBC}" srcOrd="3" destOrd="0" presId="urn:microsoft.com/office/officeart/2008/layout/HalfCircleOrganizationChart"/>
    <dgm:cxn modelId="{1523B8AE-FD7B-47D8-9859-63FC615AE1D7}" type="presParOf" srcId="{C76CF702-9FD3-4D9D-910D-15F845A748F8}" destId="{04D59BA2-33F9-4828-88B5-18DD59D2589B}" srcOrd="1" destOrd="0" presId="urn:microsoft.com/office/officeart/2008/layout/HalfCircleOrganizationChart"/>
    <dgm:cxn modelId="{03DE7C73-CA50-40BB-883A-3960A5CF42A8}" type="presParOf" srcId="{04D59BA2-33F9-4828-88B5-18DD59D2589B}" destId="{366969F2-7991-4D9A-BFE7-31A86595704E}" srcOrd="0" destOrd="0" presId="urn:microsoft.com/office/officeart/2008/layout/HalfCircleOrganizationChart"/>
    <dgm:cxn modelId="{75CD159E-2188-4085-8ACA-AD491FA234D6}" type="presParOf" srcId="{04D59BA2-33F9-4828-88B5-18DD59D2589B}" destId="{7382E25E-38C8-44E8-9503-65C58340516D}" srcOrd="1" destOrd="0" presId="urn:microsoft.com/office/officeart/2008/layout/HalfCircleOrganizationChart"/>
    <dgm:cxn modelId="{5B1B4469-C25E-4C04-969E-94BD4313E6EC}" type="presParOf" srcId="{7382E25E-38C8-44E8-9503-65C58340516D}" destId="{F1E04095-7C7D-4344-B978-EA3D1B479DFE}" srcOrd="0" destOrd="0" presId="urn:microsoft.com/office/officeart/2008/layout/HalfCircleOrganizationChart"/>
    <dgm:cxn modelId="{0DA57C9F-EACE-4EC4-87A1-FD424F12EE63}" type="presParOf" srcId="{F1E04095-7C7D-4344-B978-EA3D1B479DFE}" destId="{AFFC2DE2-752D-4E37-B902-B6F690578652}" srcOrd="0" destOrd="0" presId="urn:microsoft.com/office/officeart/2008/layout/HalfCircleOrganizationChart"/>
    <dgm:cxn modelId="{EE4F5592-13A7-4AEE-A15D-C25552539B8D}" type="presParOf" srcId="{F1E04095-7C7D-4344-B978-EA3D1B479DFE}" destId="{1E30391E-F48C-40BA-A9CE-DFCB2370A04E}" srcOrd="1" destOrd="0" presId="urn:microsoft.com/office/officeart/2008/layout/HalfCircleOrganizationChart"/>
    <dgm:cxn modelId="{4919A09B-E47C-4634-9BA9-2FDAB2C6125D}" type="presParOf" srcId="{F1E04095-7C7D-4344-B978-EA3D1B479DFE}" destId="{2E751774-F729-4C90-B113-A15F1ECDF581}" srcOrd="2" destOrd="0" presId="urn:microsoft.com/office/officeart/2008/layout/HalfCircleOrganizationChart"/>
    <dgm:cxn modelId="{EEE9677C-A3EE-47A7-B230-0EA6331B70B5}" type="presParOf" srcId="{F1E04095-7C7D-4344-B978-EA3D1B479DFE}" destId="{70A214DD-F6F0-434E-9A78-E760F282461D}" srcOrd="3" destOrd="0" presId="urn:microsoft.com/office/officeart/2008/layout/HalfCircleOrganizationChart"/>
    <dgm:cxn modelId="{2B2044AB-3AEB-4730-A5B8-9EAC47A11115}" type="presParOf" srcId="{7382E25E-38C8-44E8-9503-65C58340516D}" destId="{1385D030-FEEC-4B4E-9F6F-5D2E14715739}" srcOrd="1" destOrd="0" presId="urn:microsoft.com/office/officeart/2008/layout/HalfCircleOrganizationChart"/>
    <dgm:cxn modelId="{BA836D6E-99A2-4503-88ED-F314A5C8F4CC}" type="presParOf" srcId="{7382E25E-38C8-44E8-9503-65C58340516D}" destId="{8475A680-933B-4DE0-AF3C-8B2D1995073A}" srcOrd="2" destOrd="0" presId="urn:microsoft.com/office/officeart/2008/layout/HalfCircleOrganizationChart"/>
    <dgm:cxn modelId="{211DF252-EE57-40B8-BF08-FFDA2803C6BD}" type="presParOf" srcId="{C76CF702-9FD3-4D9D-910D-15F845A748F8}" destId="{40691E01-05A7-4A41-9648-3898AD00EC71}" srcOrd="2" destOrd="0" presId="urn:microsoft.com/office/officeart/2008/layout/HalfCircleOrganizationChart"/>
    <dgm:cxn modelId="{0CB6D987-C092-452B-84C5-61D1FFC2E470}" type="presParOf" srcId="{B3D8593A-352A-4F9D-A832-F5388A143660}" destId="{DEAC544F-9034-439A-9C8B-63B18A5832F5}" srcOrd="2" destOrd="0" presId="urn:microsoft.com/office/officeart/2008/layout/HalfCircleOrganizationChart"/>
    <dgm:cxn modelId="{4C0AECA7-6498-4273-9E62-3EEBB124514D}" type="presParOf" srcId="{DEAC544F-9034-439A-9C8B-63B18A5832F5}" destId="{898B70B8-D89D-451C-A981-E80CF85CAF7F}" srcOrd="0" destOrd="0" presId="urn:microsoft.com/office/officeart/2008/layout/HalfCircleOrganizationChart"/>
    <dgm:cxn modelId="{EDA7F1C7-8260-4CD2-BF5C-B27228BE7142}" type="presParOf" srcId="{898B70B8-D89D-451C-A981-E80CF85CAF7F}" destId="{4AA29BB9-AE2E-4FBC-A33E-CC2066BE8B55}" srcOrd="0" destOrd="0" presId="urn:microsoft.com/office/officeart/2008/layout/HalfCircleOrganizationChart"/>
    <dgm:cxn modelId="{2106E0EB-A48B-4426-90C5-90D1DA63EDA4}" type="presParOf" srcId="{898B70B8-D89D-451C-A981-E80CF85CAF7F}" destId="{CBDAEB03-BFF0-43D8-83B6-99CDF4E90777}" srcOrd="1" destOrd="0" presId="urn:microsoft.com/office/officeart/2008/layout/HalfCircleOrganizationChart"/>
    <dgm:cxn modelId="{3B94BAFA-F0E7-4C05-B5EE-F38AF22302A6}" type="presParOf" srcId="{898B70B8-D89D-451C-A981-E80CF85CAF7F}" destId="{05514878-E1BF-4153-85FD-71C6EDF1A5FD}" srcOrd="2" destOrd="0" presId="urn:microsoft.com/office/officeart/2008/layout/HalfCircleOrganizationChart"/>
    <dgm:cxn modelId="{05C38BB4-F82B-4AE0-BDFD-7D43BEF1ED1C}" type="presParOf" srcId="{898B70B8-D89D-451C-A981-E80CF85CAF7F}" destId="{CFD653C0-7E65-4CAC-B3DD-B2D5609E3862}" srcOrd="3" destOrd="0" presId="urn:microsoft.com/office/officeart/2008/layout/HalfCircleOrganizationChart"/>
    <dgm:cxn modelId="{7879555C-AD81-4B36-A153-CA3047DE6C22}" type="presParOf" srcId="{DEAC544F-9034-439A-9C8B-63B18A5832F5}" destId="{0EB236F0-C2CF-4B2A-8ACF-809445B5039F}" srcOrd="1" destOrd="0" presId="urn:microsoft.com/office/officeart/2008/layout/HalfCircleOrganizationChart"/>
    <dgm:cxn modelId="{28E2BE32-1A0B-4B59-B43A-0D6B48B89AEC}" type="presParOf" srcId="{0EB236F0-C2CF-4B2A-8ACF-809445B5039F}" destId="{43DB8A76-E576-49B4-9860-89531C825CB8}" srcOrd="0" destOrd="0" presId="urn:microsoft.com/office/officeart/2008/layout/HalfCircleOrganizationChart"/>
    <dgm:cxn modelId="{C4A803F9-5D56-40FA-A45F-AAB5A0A6F467}" type="presParOf" srcId="{0EB236F0-C2CF-4B2A-8ACF-809445B5039F}" destId="{01E56304-B2D6-495D-8570-7D39CA49FC8A}" srcOrd="1" destOrd="0" presId="urn:microsoft.com/office/officeart/2008/layout/HalfCircleOrganizationChart"/>
    <dgm:cxn modelId="{D283F379-DA88-476B-97F9-297614BDD177}" type="presParOf" srcId="{01E56304-B2D6-495D-8570-7D39CA49FC8A}" destId="{1C53BAC1-003D-4FBE-A2E5-48CA5EB44AB4}" srcOrd="0" destOrd="0" presId="urn:microsoft.com/office/officeart/2008/layout/HalfCircleOrganizationChart"/>
    <dgm:cxn modelId="{83B0FBE1-5500-4B0C-B033-CDB6FAEED487}" type="presParOf" srcId="{1C53BAC1-003D-4FBE-A2E5-48CA5EB44AB4}" destId="{527130A3-AB2C-41BA-A65A-DF67C3A09FEF}" srcOrd="0" destOrd="0" presId="urn:microsoft.com/office/officeart/2008/layout/HalfCircleOrganizationChart"/>
    <dgm:cxn modelId="{D1F32E26-4367-4FE1-9631-ABF2E818C444}" type="presParOf" srcId="{1C53BAC1-003D-4FBE-A2E5-48CA5EB44AB4}" destId="{0402A61D-FF06-441E-8DA4-230B2D9D476F}" srcOrd="1" destOrd="0" presId="urn:microsoft.com/office/officeart/2008/layout/HalfCircleOrganizationChart"/>
    <dgm:cxn modelId="{894D7007-CFFD-438E-8E78-B3B061AFCD1C}" type="presParOf" srcId="{1C53BAC1-003D-4FBE-A2E5-48CA5EB44AB4}" destId="{5F9A9160-2008-4D26-B912-E9D96CE65EBC}" srcOrd="2" destOrd="0" presId="urn:microsoft.com/office/officeart/2008/layout/HalfCircleOrganizationChart"/>
    <dgm:cxn modelId="{78214102-0FF4-4D08-8C71-964A3738FE0A}" type="presParOf" srcId="{1C53BAC1-003D-4FBE-A2E5-48CA5EB44AB4}" destId="{11CD1938-A8EB-4A48-B299-C428EB9302EE}" srcOrd="3" destOrd="0" presId="urn:microsoft.com/office/officeart/2008/layout/HalfCircleOrganizationChart"/>
    <dgm:cxn modelId="{461E2F1D-E9DB-4A0F-B041-F8A9872A4B44}" type="presParOf" srcId="{01E56304-B2D6-495D-8570-7D39CA49FC8A}" destId="{8A5B676D-2F7A-4E30-BBDB-D7DF80A2B685}" srcOrd="1" destOrd="0" presId="urn:microsoft.com/office/officeart/2008/layout/HalfCircleOrganizationChart"/>
    <dgm:cxn modelId="{B8C8DEDA-6252-4FCF-8051-0A440F6F088F}" type="presParOf" srcId="{01E56304-B2D6-495D-8570-7D39CA49FC8A}" destId="{22887D16-E9C5-460F-9366-6D34635E35DF}" srcOrd="2" destOrd="0" presId="urn:microsoft.com/office/officeart/2008/layout/HalfCircleOrganizationChart"/>
    <dgm:cxn modelId="{ADE9C9EA-7AC2-499A-BD43-62343322C6B2}" type="presParOf" srcId="{DEAC544F-9034-439A-9C8B-63B18A5832F5}" destId="{0D8B5038-58F5-4AF1-902A-A20767783C26}"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1DEF40-2A14-43B5-88AC-2C6918B3BF6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6FA2292E-C680-443D-BDE0-25980267D9EE}">
      <dgm:prSet/>
      <dgm:spPr>
        <a:solidFill>
          <a:schemeClr val="accent1">
            <a:lumMod val="20000"/>
            <a:lumOff val="80000"/>
          </a:schemeClr>
        </a:solidFill>
      </dgm:spPr>
      <dgm:t>
        <a:bodyPr/>
        <a:lstStyle/>
        <a:p>
          <a:pPr rtl="0"/>
          <a:r>
            <a:rPr lang="en-GB" dirty="0">
              <a:solidFill>
                <a:schemeClr val="tx1"/>
              </a:solidFill>
            </a:rPr>
            <a:t>Docs. </a:t>
          </a:r>
        </a:p>
      </dgm:t>
    </dgm:pt>
    <dgm:pt modelId="{EC2FA8E3-788F-41D4-9D77-489158D3DC60}" type="parTrans" cxnId="{F55F3273-B68B-42CF-81BA-981579898AF3}">
      <dgm:prSet/>
      <dgm:spPr/>
      <dgm:t>
        <a:bodyPr/>
        <a:lstStyle/>
        <a:p>
          <a:endParaRPr lang="en-GB"/>
        </a:p>
      </dgm:t>
    </dgm:pt>
    <dgm:pt modelId="{9B5527DE-F2E6-44EF-81DC-DE8BF3C5324D}" type="sibTrans" cxnId="{F55F3273-B68B-42CF-81BA-981579898AF3}">
      <dgm:prSet/>
      <dgm:spPr/>
      <dgm:t>
        <a:bodyPr/>
        <a:lstStyle/>
        <a:p>
          <a:endParaRPr lang="en-GB"/>
        </a:p>
      </dgm:t>
    </dgm:pt>
    <dgm:pt modelId="{D61BFE33-2FC4-40A2-A7D8-238FDBF6CAE6}">
      <dgm:prSet/>
      <dgm:spPr/>
      <dgm:t>
        <a:bodyPr/>
        <a:lstStyle/>
        <a:p>
          <a:pPr rtl="0"/>
          <a:r>
            <a:rPr lang="en-IN" dirty="0"/>
            <a:t>National Report (20pp) </a:t>
          </a:r>
          <a:r>
            <a:rPr lang="en-IN" dirty="0" err="1"/>
            <a:t>achievmts</a:t>
          </a:r>
          <a:r>
            <a:rPr lang="en-IN" dirty="0"/>
            <a:t>, challenges, priorities, requests for tech. asst. </a:t>
          </a:r>
          <a:endParaRPr lang="en-GB" dirty="0"/>
        </a:p>
      </dgm:t>
    </dgm:pt>
    <dgm:pt modelId="{CC4F71F5-90CB-44EE-82AB-193723B4B37E}" type="parTrans" cxnId="{57BB9913-E6FB-4386-838D-F90CF6710822}">
      <dgm:prSet/>
      <dgm:spPr/>
      <dgm:t>
        <a:bodyPr/>
        <a:lstStyle/>
        <a:p>
          <a:endParaRPr lang="en-GB"/>
        </a:p>
      </dgm:t>
    </dgm:pt>
    <dgm:pt modelId="{84CC3147-6CB9-453C-8CBC-0E76339DCB98}" type="sibTrans" cxnId="{57BB9913-E6FB-4386-838D-F90CF6710822}">
      <dgm:prSet/>
      <dgm:spPr/>
      <dgm:t>
        <a:bodyPr/>
        <a:lstStyle/>
        <a:p>
          <a:endParaRPr lang="en-GB"/>
        </a:p>
      </dgm:t>
    </dgm:pt>
    <dgm:pt modelId="{5A104F0B-A167-424C-AC03-37CACA492FB4}">
      <dgm:prSet/>
      <dgm:spPr/>
      <dgm:t>
        <a:bodyPr/>
        <a:lstStyle/>
        <a:p>
          <a:pPr rtl="0"/>
          <a:r>
            <a:rPr lang="en-IN" dirty="0"/>
            <a:t>OHCHR Compilation of UN Info (10pp) </a:t>
          </a:r>
          <a:r>
            <a:rPr lang="en-IN" dirty="0" err="1"/>
            <a:t>obsvns</a:t>
          </a:r>
          <a:r>
            <a:rPr lang="en-IN" dirty="0"/>
            <a:t> and </a:t>
          </a:r>
          <a:r>
            <a:rPr lang="en-IN" dirty="0" err="1"/>
            <a:t>cmmts</a:t>
          </a:r>
          <a:r>
            <a:rPr lang="en-IN" dirty="0"/>
            <a:t> by treaty bodies &amp; </a:t>
          </a:r>
          <a:r>
            <a:rPr lang="en-IN" dirty="0" err="1"/>
            <a:t>spl</a:t>
          </a:r>
          <a:r>
            <a:rPr lang="en-IN" dirty="0"/>
            <a:t>. procedures, etc. </a:t>
          </a:r>
          <a:endParaRPr lang="en-GB" dirty="0"/>
        </a:p>
      </dgm:t>
    </dgm:pt>
    <dgm:pt modelId="{AA4707E9-4B68-4FF2-B4CD-BFD4CC2BBA98}" type="parTrans" cxnId="{E53B5C53-ACE1-4233-B8B1-70289FDCD96A}">
      <dgm:prSet/>
      <dgm:spPr/>
      <dgm:t>
        <a:bodyPr/>
        <a:lstStyle/>
        <a:p>
          <a:endParaRPr lang="en-GB"/>
        </a:p>
      </dgm:t>
    </dgm:pt>
    <dgm:pt modelId="{2921E985-E422-4510-B4CB-A5A859877904}" type="sibTrans" cxnId="{E53B5C53-ACE1-4233-B8B1-70289FDCD96A}">
      <dgm:prSet/>
      <dgm:spPr/>
      <dgm:t>
        <a:bodyPr/>
        <a:lstStyle/>
        <a:p>
          <a:endParaRPr lang="en-GB"/>
        </a:p>
      </dgm:t>
    </dgm:pt>
    <dgm:pt modelId="{026850E0-D93B-4F3A-B8F2-31F0649683C9}">
      <dgm:prSet/>
      <dgm:spPr>
        <a:solidFill>
          <a:schemeClr val="accent1">
            <a:lumMod val="20000"/>
            <a:lumOff val="80000"/>
          </a:schemeClr>
        </a:solidFill>
      </dgm:spPr>
      <dgm:t>
        <a:bodyPr/>
        <a:lstStyle/>
        <a:p>
          <a:pPr rtl="0"/>
          <a:r>
            <a:rPr lang="en-IN" dirty="0">
              <a:solidFill>
                <a:schemeClr val="tx1"/>
              </a:solidFill>
            </a:rPr>
            <a:t>Review</a:t>
          </a:r>
          <a:endParaRPr lang="en-GB" dirty="0">
            <a:solidFill>
              <a:schemeClr val="tx1"/>
            </a:solidFill>
          </a:endParaRPr>
        </a:p>
      </dgm:t>
    </dgm:pt>
    <dgm:pt modelId="{22981291-C406-44CE-83ED-87038D93B869}" type="parTrans" cxnId="{6F86A011-0C0C-4B54-A25C-AE874D38D6FC}">
      <dgm:prSet/>
      <dgm:spPr/>
      <dgm:t>
        <a:bodyPr/>
        <a:lstStyle/>
        <a:p>
          <a:endParaRPr lang="en-GB"/>
        </a:p>
      </dgm:t>
    </dgm:pt>
    <dgm:pt modelId="{D7316886-77AC-4D2F-9864-FDE1031BE7E1}" type="sibTrans" cxnId="{6F86A011-0C0C-4B54-A25C-AE874D38D6FC}">
      <dgm:prSet/>
      <dgm:spPr/>
      <dgm:t>
        <a:bodyPr/>
        <a:lstStyle/>
        <a:p>
          <a:endParaRPr lang="en-GB"/>
        </a:p>
      </dgm:t>
    </dgm:pt>
    <dgm:pt modelId="{271B5364-AB97-4812-95EE-2E4CD172EEEC}">
      <dgm:prSet/>
      <dgm:spPr/>
      <dgm:t>
        <a:bodyPr/>
        <a:lstStyle/>
        <a:p>
          <a:pPr rtl="0"/>
          <a:r>
            <a:rPr lang="en-IN" dirty="0"/>
            <a:t>3.5 hr dialogue (UPR working Group, State, and observers). Outcome report: </a:t>
          </a:r>
          <a:r>
            <a:rPr lang="en-IN" dirty="0" err="1"/>
            <a:t>reccos</a:t>
          </a:r>
          <a:r>
            <a:rPr lang="en-IN" dirty="0"/>
            <a:t>, state response</a:t>
          </a:r>
          <a:endParaRPr lang="en-GB" dirty="0"/>
        </a:p>
      </dgm:t>
    </dgm:pt>
    <dgm:pt modelId="{190EEE0D-CD2C-4D92-BEE6-6D7CD1AAD04D}" type="parTrans" cxnId="{7873A7C7-4498-4B52-9B5D-73578E6745B4}">
      <dgm:prSet/>
      <dgm:spPr/>
      <dgm:t>
        <a:bodyPr/>
        <a:lstStyle/>
        <a:p>
          <a:endParaRPr lang="en-GB"/>
        </a:p>
      </dgm:t>
    </dgm:pt>
    <dgm:pt modelId="{5D1D8363-1541-42F4-83A0-F47D42845C2E}" type="sibTrans" cxnId="{7873A7C7-4498-4B52-9B5D-73578E6745B4}">
      <dgm:prSet/>
      <dgm:spPr/>
      <dgm:t>
        <a:bodyPr/>
        <a:lstStyle/>
        <a:p>
          <a:endParaRPr lang="en-GB"/>
        </a:p>
      </dgm:t>
    </dgm:pt>
    <dgm:pt modelId="{5987DE12-87C0-42C4-B48D-F7BDB99C4B7A}">
      <dgm:prSet/>
      <dgm:spPr/>
      <dgm:t>
        <a:bodyPr/>
        <a:lstStyle/>
        <a:p>
          <a:pPr rtl="0"/>
          <a:r>
            <a:rPr lang="en-IN" dirty="0"/>
            <a:t>1 hr discussion in HRC: state can indicate acceptance/objection. NGOs, other states etc. may comment </a:t>
          </a:r>
          <a:endParaRPr lang="en-GB" dirty="0"/>
        </a:p>
      </dgm:t>
    </dgm:pt>
    <dgm:pt modelId="{43641C91-607A-4F02-85C6-48DB98355F7D}" type="parTrans" cxnId="{FA67151A-01B2-426C-A31C-8DA07CDF01EB}">
      <dgm:prSet/>
      <dgm:spPr/>
      <dgm:t>
        <a:bodyPr/>
        <a:lstStyle/>
        <a:p>
          <a:endParaRPr lang="en-GB"/>
        </a:p>
      </dgm:t>
    </dgm:pt>
    <dgm:pt modelId="{AA624B5A-E850-4EDA-A522-729E11C98D1F}" type="sibTrans" cxnId="{FA67151A-01B2-426C-A31C-8DA07CDF01EB}">
      <dgm:prSet/>
      <dgm:spPr/>
      <dgm:t>
        <a:bodyPr/>
        <a:lstStyle/>
        <a:p>
          <a:endParaRPr lang="en-GB"/>
        </a:p>
      </dgm:t>
    </dgm:pt>
    <dgm:pt modelId="{0287E344-DCAB-4C20-866F-0CD8EA911A65}">
      <dgm:prSet/>
      <dgm:spPr/>
      <dgm:t>
        <a:bodyPr/>
        <a:lstStyle/>
        <a:p>
          <a:pPr rtl="0"/>
          <a:r>
            <a:rPr lang="en-IN" dirty="0"/>
            <a:t>Final outcome report adopted. Basis for follow-up at next review </a:t>
          </a:r>
          <a:endParaRPr lang="en-GB" dirty="0"/>
        </a:p>
      </dgm:t>
    </dgm:pt>
    <dgm:pt modelId="{D2034295-C83C-484D-8FE1-833D5AF14961}" type="parTrans" cxnId="{82C528E5-B50B-4D2C-ADFE-C276BDECF96C}">
      <dgm:prSet/>
      <dgm:spPr/>
      <dgm:t>
        <a:bodyPr/>
        <a:lstStyle/>
        <a:p>
          <a:endParaRPr lang="en-GB"/>
        </a:p>
      </dgm:t>
    </dgm:pt>
    <dgm:pt modelId="{7977CEBE-71F7-406C-BABA-F490A6AA668E}" type="sibTrans" cxnId="{82C528E5-B50B-4D2C-ADFE-C276BDECF96C}">
      <dgm:prSet/>
      <dgm:spPr/>
      <dgm:t>
        <a:bodyPr/>
        <a:lstStyle/>
        <a:p>
          <a:endParaRPr lang="en-GB"/>
        </a:p>
      </dgm:t>
    </dgm:pt>
    <dgm:pt modelId="{F82DDE45-EA34-4048-9B80-81AE359D67C6}">
      <dgm:prSet/>
      <dgm:spPr>
        <a:solidFill>
          <a:schemeClr val="accent1">
            <a:lumMod val="20000"/>
            <a:lumOff val="80000"/>
          </a:schemeClr>
        </a:solidFill>
      </dgm:spPr>
      <dgm:t>
        <a:bodyPr/>
        <a:lstStyle/>
        <a:p>
          <a:pPr rtl="0"/>
          <a:r>
            <a:rPr lang="en-IN" dirty="0">
              <a:solidFill>
                <a:schemeClr val="tx1"/>
              </a:solidFill>
            </a:rPr>
            <a:t>Follow-up</a:t>
          </a:r>
          <a:r>
            <a:rPr lang="en-IN" dirty="0"/>
            <a:t> </a:t>
          </a:r>
          <a:endParaRPr lang="en-GB" dirty="0"/>
        </a:p>
      </dgm:t>
    </dgm:pt>
    <dgm:pt modelId="{695C2BA2-F7CE-4249-B790-3D9F316C6198}" type="parTrans" cxnId="{E9CEF074-D623-4FE7-9E8B-5F744AB01AC0}">
      <dgm:prSet/>
      <dgm:spPr/>
      <dgm:t>
        <a:bodyPr/>
        <a:lstStyle/>
        <a:p>
          <a:endParaRPr lang="en-GB"/>
        </a:p>
      </dgm:t>
    </dgm:pt>
    <dgm:pt modelId="{D47B843C-3BF3-4775-977E-5CBB15A02502}" type="sibTrans" cxnId="{E9CEF074-D623-4FE7-9E8B-5F744AB01AC0}">
      <dgm:prSet/>
      <dgm:spPr/>
      <dgm:t>
        <a:bodyPr/>
        <a:lstStyle/>
        <a:p>
          <a:endParaRPr lang="en-GB"/>
        </a:p>
      </dgm:t>
    </dgm:pt>
    <dgm:pt modelId="{2A0F2EA3-8C1F-4A9E-9BB7-5AB81B32184E}">
      <dgm:prSet/>
      <dgm:spPr/>
      <dgm:t>
        <a:bodyPr/>
        <a:lstStyle/>
        <a:p>
          <a:pPr rtl="0"/>
          <a:r>
            <a:rPr lang="en-IN"/>
            <a:t>Next review </a:t>
          </a:r>
          <a:endParaRPr lang="en-GB"/>
        </a:p>
      </dgm:t>
    </dgm:pt>
    <dgm:pt modelId="{F701A9F8-D36C-4E63-9ED6-81771E468215}" type="parTrans" cxnId="{73A81FE1-5F3A-4C29-B38F-D3944143CA75}">
      <dgm:prSet/>
      <dgm:spPr/>
      <dgm:t>
        <a:bodyPr/>
        <a:lstStyle/>
        <a:p>
          <a:endParaRPr lang="en-GB"/>
        </a:p>
      </dgm:t>
    </dgm:pt>
    <dgm:pt modelId="{D017D1A1-2FD1-4F30-8FE6-CC9FE090AF27}" type="sibTrans" cxnId="{73A81FE1-5F3A-4C29-B38F-D3944143CA75}">
      <dgm:prSet/>
      <dgm:spPr/>
      <dgm:t>
        <a:bodyPr/>
        <a:lstStyle/>
        <a:p>
          <a:endParaRPr lang="en-GB"/>
        </a:p>
      </dgm:t>
    </dgm:pt>
    <dgm:pt modelId="{AEBD6B28-A895-443E-AEE0-BCD8E854CA4C}">
      <dgm:prSet/>
      <dgm:spPr/>
      <dgm:t>
        <a:bodyPr/>
        <a:lstStyle/>
        <a:p>
          <a:pPr rtl="0"/>
          <a:r>
            <a:rPr lang="en-IN" dirty="0"/>
            <a:t>Mid-term reports encouraged by Council </a:t>
          </a:r>
          <a:endParaRPr lang="en-GB" dirty="0"/>
        </a:p>
      </dgm:t>
    </dgm:pt>
    <dgm:pt modelId="{7B43F861-63B2-4305-A1F1-A785FFC5A3A9}" type="parTrans" cxnId="{B06E3E5C-1793-43C1-8126-B2397E4A6937}">
      <dgm:prSet/>
      <dgm:spPr/>
      <dgm:t>
        <a:bodyPr/>
        <a:lstStyle/>
        <a:p>
          <a:endParaRPr lang="en-GB"/>
        </a:p>
      </dgm:t>
    </dgm:pt>
    <dgm:pt modelId="{958C3D03-9CFB-4B73-A803-4ED13B8598AB}" type="sibTrans" cxnId="{B06E3E5C-1793-43C1-8126-B2397E4A6937}">
      <dgm:prSet/>
      <dgm:spPr/>
      <dgm:t>
        <a:bodyPr/>
        <a:lstStyle/>
        <a:p>
          <a:endParaRPr lang="en-GB"/>
        </a:p>
      </dgm:t>
    </dgm:pt>
    <dgm:pt modelId="{C8863B60-5818-400F-896A-D6C7F5A14226}">
      <dgm:prSet/>
      <dgm:spPr/>
      <dgm:t>
        <a:bodyPr/>
        <a:lstStyle/>
        <a:p>
          <a:pPr rtl="0"/>
          <a:r>
            <a:rPr lang="en-IN"/>
            <a:t>OHCHR, UN agencies, regional orgs and CSOs</a:t>
          </a:r>
          <a:endParaRPr lang="en-GB"/>
        </a:p>
      </dgm:t>
    </dgm:pt>
    <dgm:pt modelId="{B51E5A02-AF2F-45BE-AC9E-42CB6BE69679}" type="parTrans" cxnId="{791A1919-E527-4F33-9F09-65625D545EBF}">
      <dgm:prSet/>
      <dgm:spPr/>
      <dgm:t>
        <a:bodyPr/>
        <a:lstStyle/>
        <a:p>
          <a:endParaRPr lang="en-GB"/>
        </a:p>
      </dgm:t>
    </dgm:pt>
    <dgm:pt modelId="{3C146BAC-D344-4502-B03C-51AF3F836B27}" type="sibTrans" cxnId="{791A1919-E527-4F33-9F09-65625D545EBF}">
      <dgm:prSet/>
      <dgm:spPr/>
      <dgm:t>
        <a:bodyPr/>
        <a:lstStyle/>
        <a:p>
          <a:endParaRPr lang="en-GB"/>
        </a:p>
      </dgm:t>
    </dgm:pt>
    <dgm:pt modelId="{B923244E-849A-4B77-82A7-D3941C793036}">
      <dgm:prSet/>
      <dgm:spPr/>
      <dgm:t>
        <a:bodyPr/>
        <a:lstStyle/>
        <a:p>
          <a:pPr rtl="0"/>
          <a:r>
            <a:rPr lang="en-IN" dirty="0"/>
            <a:t>OHCHR Summary of Stakeholders Info (10pp): info from NGOs, NHRIs, academics, regional orgs </a:t>
          </a:r>
          <a:endParaRPr lang="en-GB" dirty="0"/>
        </a:p>
      </dgm:t>
    </dgm:pt>
    <dgm:pt modelId="{1BA47894-13DC-4E0C-83C7-160439B79B86}" type="parTrans" cxnId="{62B642DF-5930-45A2-BC66-8A51DD7E352A}">
      <dgm:prSet/>
      <dgm:spPr/>
      <dgm:t>
        <a:bodyPr/>
        <a:lstStyle/>
        <a:p>
          <a:endParaRPr lang="en-GB"/>
        </a:p>
      </dgm:t>
    </dgm:pt>
    <dgm:pt modelId="{FCB2B906-B278-4946-A803-7CCCB7314B78}" type="sibTrans" cxnId="{62B642DF-5930-45A2-BC66-8A51DD7E352A}">
      <dgm:prSet/>
      <dgm:spPr/>
      <dgm:t>
        <a:bodyPr/>
        <a:lstStyle/>
        <a:p>
          <a:endParaRPr lang="en-GB"/>
        </a:p>
      </dgm:t>
    </dgm:pt>
    <dgm:pt modelId="{2452C5C3-80E9-4D59-8660-34189A8558E0}" type="pres">
      <dgm:prSet presAssocID="{DB1DEF40-2A14-43B5-88AC-2C6918B3BF60}" presName="linearFlow" presStyleCnt="0">
        <dgm:presLayoutVars>
          <dgm:dir/>
          <dgm:animLvl val="lvl"/>
          <dgm:resizeHandles val="exact"/>
        </dgm:presLayoutVars>
      </dgm:prSet>
      <dgm:spPr/>
    </dgm:pt>
    <dgm:pt modelId="{BF34BE0C-9CAE-44C1-AE69-4ADF1E97BC08}" type="pres">
      <dgm:prSet presAssocID="{6FA2292E-C680-443D-BDE0-25980267D9EE}" presName="composite" presStyleCnt="0"/>
      <dgm:spPr/>
    </dgm:pt>
    <dgm:pt modelId="{DCCB4304-D6FF-4A76-9EA4-90285799C034}" type="pres">
      <dgm:prSet presAssocID="{6FA2292E-C680-443D-BDE0-25980267D9EE}" presName="parentText" presStyleLbl="alignNode1" presStyleIdx="0" presStyleCnt="3">
        <dgm:presLayoutVars>
          <dgm:chMax val="1"/>
          <dgm:bulletEnabled val="1"/>
        </dgm:presLayoutVars>
      </dgm:prSet>
      <dgm:spPr/>
    </dgm:pt>
    <dgm:pt modelId="{F9532346-1D2B-4A41-AB60-28076C499135}" type="pres">
      <dgm:prSet presAssocID="{6FA2292E-C680-443D-BDE0-25980267D9EE}" presName="descendantText" presStyleLbl="alignAcc1" presStyleIdx="0" presStyleCnt="3">
        <dgm:presLayoutVars>
          <dgm:bulletEnabled val="1"/>
        </dgm:presLayoutVars>
      </dgm:prSet>
      <dgm:spPr/>
    </dgm:pt>
    <dgm:pt modelId="{AE1870F7-3122-4A31-A4E4-50A582402D38}" type="pres">
      <dgm:prSet presAssocID="{9B5527DE-F2E6-44EF-81DC-DE8BF3C5324D}" presName="sp" presStyleCnt="0"/>
      <dgm:spPr/>
    </dgm:pt>
    <dgm:pt modelId="{D24093AC-A608-4A93-944F-991B0FA5FB0B}" type="pres">
      <dgm:prSet presAssocID="{026850E0-D93B-4F3A-B8F2-31F0649683C9}" presName="composite" presStyleCnt="0"/>
      <dgm:spPr/>
    </dgm:pt>
    <dgm:pt modelId="{701B8BA8-91C1-4539-B948-66FB2CEF2386}" type="pres">
      <dgm:prSet presAssocID="{026850E0-D93B-4F3A-B8F2-31F0649683C9}" presName="parentText" presStyleLbl="alignNode1" presStyleIdx="1" presStyleCnt="3">
        <dgm:presLayoutVars>
          <dgm:chMax val="1"/>
          <dgm:bulletEnabled val="1"/>
        </dgm:presLayoutVars>
      </dgm:prSet>
      <dgm:spPr/>
    </dgm:pt>
    <dgm:pt modelId="{9475AD86-0A5E-4355-9CF2-70BC91D6C87D}" type="pres">
      <dgm:prSet presAssocID="{026850E0-D93B-4F3A-B8F2-31F0649683C9}" presName="descendantText" presStyleLbl="alignAcc1" presStyleIdx="1" presStyleCnt="3">
        <dgm:presLayoutVars>
          <dgm:bulletEnabled val="1"/>
        </dgm:presLayoutVars>
      </dgm:prSet>
      <dgm:spPr/>
    </dgm:pt>
    <dgm:pt modelId="{60546218-63C7-4A3A-8BEC-A5374F3B52BE}" type="pres">
      <dgm:prSet presAssocID="{D7316886-77AC-4D2F-9864-FDE1031BE7E1}" presName="sp" presStyleCnt="0"/>
      <dgm:spPr/>
    </dgm:pt>
    <dgm:pt modelId="{E7476EC5-674F-4AB8-A7B2-9C8669B1B586}" type="pres">
      <dgm:prSet presAssocID="{F82DDE45-EA34-4048-9B80-81AE359D67C6}" presName="composite" presStyleCnt="0"/>
      <dgm:spPr/>
    </dgm:pt>
    <dgm:pt modelId="{B1165789-44F7-40A8-88CC-7F698B7ABB7F}" type="pres">
      <dgm:prSet presAssocID="{F82DDE45-EA34-4048-9B80-81AE359D67C6}" presName="parentText" presStyleLbl="alignNode1" presStyleIdx="2" presStyleCnt="3">
        <dgm:presLayoutVars>
          <dgm:chMax val="1"/>
          <dgm:bulletEnabled val="1"/>
        </dgm:presLayoutVars>
      </dgm:prSet>
      <dgm:spPr/>
    </dgm:pt>
    <dgm:pt modelId="{333BAB97-9279-412D-9B28-0350B7D61643}" type="pres">
      <dgm:prSet presAssocID="{F82DDE45-EA34-4048-9B80-81AE359D67C6}" presName="descendantText" presStyleLbl="alignAcc1" presStyleIdx="2" presStyleCnt="3">
        <dgm:presLayoutVars>
          <dgm:bulletEnabled val="1"/>
        </dgm:presLayoutVars>
      </dgm:prSet>
      <dgm:spPr/>
    </dgm:pt>
  </dgm:ptLst>
  <dgm:cxnLst>
    <dgm:cxn modelId="{F0B36241-D3E8-4C25-AEA9-DFE25ABA3299}" type="presOf" srcId="{5987DE12-87C0-42C4-B48D-F7BDB99C4B7A}" destId="{9475AD86-0A5E-4355-9CF2-70BC91D6C87D}" srcOrd="0" destOrd="1" presId="urn:microsoft.com/office/officeart/2005/8/layout/chevron2"/>
    <dgm:cxn modelId="{92A423C1-D0E0-4A74-B8FD-BF7D1027A696}" type="presOf" srcId="{5A104F0B-A167-424C-AC03-37CACA492FB4}" destId="{F9532346-1D2B-4A41-AB60-28076C499135}" srcOrd="0" destOrd="1" presId="urn:microsoft.com/office/officeart/2005/8/layout/chevron2"/>
    <dgm:cxn modelId="{6F86A011-0C0C-4B54-A25C-AE874D38D6FC}" srcId="{DB1DEF40-2A14-43B5-88AC-2C6918B3BF60}" destId="{026850E0-D93B-4F3A-B8F2-31F0649683C9}" srcOrd="1" destOrd="0" parTransId="{22981291-C406-44CE-83ED-87038D93B869}" sibTransId="{D7316886-77AC-4D2F-9864-FDE1031BE7E1}"/>
    <dgm:cxn modelId="{62B642DF-5930-45A2-BC66-8A51DD7E352A}" srcId="{6FA2292E-C680-443D-BDE0-25980267D9EE}" destId="{B923244E-849A-4B77-82A7-D3941C793036}" srcOrd="2" destOrd="0" parTransId="{1BA47894-13DC-4E0C-83C7-160439B79B86}" sibTransId="{FCB2B906-B278-4946-A803-7CCCB7314B78}"/>
    <dgm:cxn modelId="{F1F2EF2D-6BB9-4277-A719-DD9F273C3E62}" type="presOf" srcId="{C8863B60-5818-400F-896A-D6C7F5A14226}" destId="{333BAB97-9279-412D-9B28-0350B7D61643}" srcOrd="0" destOrd="2" presId="urn:microsoft.com/office/officeart/2005/8/layout/chevron2"/>
    <dgm:cxn modelId="{E53B5C53-ACE1-4233-B8B1-70289FDCD96A}" srcId="{6FA2292E-C680-443D-BDE0-25980267D9EE}" destId="{5A104F0B-A167-424C-AC03-37CACA492FB4}" srcOrd="1" destOrd="0" parTransId="{AA4707E9-4B68-4FF2-B4CD-BFD4CC2BBA98}" sibTransId="{2921E985-E422-4510-B4CB-A5A859877904}"/>
    <dgm:cxn modelId="{036BCAE8-80F7-42F2-967C-D7BB0398FDC1}" type="presOf" srcId="{6FA2292E-C680-443D-BDE0-25980267D9EE}" destId="{DCCB4304-D6FF-4A76-9EA4-90285799C034}" srcOrd="0" destOrd="0" presId="urn:microsoft.com/office/officeart/2005/8/layout/chevron2"/>
    <dgm:cxn modelId="{37403E20-5CE1-4F53-8180-ECD73A653E5D}" type="presOf" srcId="{AEBD6B28-A895-443E-AEE0-BCD8E854CA4C}" destId="{333BAB97-9279-412D-9B28-0350B7D61643}" srcOrd="0" destOrd="1" presId="urn:microsoft.com/office/officeart/2005/8/layout/chevron2"/>
    <dgm:cxn modelId="{3C84DD18-F2A3-41A1-9643-3D37B0DC4A0C}" type="presOf" srcId="{B923244E-849A-4B77-82A7-D3941C793036}" destId="{F9532346-1D2B-4A41-AB60-28076C499135}" srcOrd="0" destOrd="2" presId="urn:microsoft.com/office/officeart/2005/8/layout/chevron2"/>
    <dgm:cxn modelId="{9A3F14FB-FB06-41BB-A53F-4696E2A49931}" type="presOf" srcId="{F82DDE45-EA34-4048-9B80-81AE359D67C6}" destId="{B1165789-44F7-40A8-88CC-7F698B7ABB7F}" srcOrd="0" destOrd="0" presId="urn:microsoft.com/office/officeart/2005/8/layout/chevron2"/>
    <dgm:cxn modelId="{E9CEF074-D623-4FE7-9E8B-5F744AB01AC0}" srcId="{DB1DEF40-2A14-43B5-88AC-2C6918B3BF60}" destId="{F82DDE45-EA34-4048-9B80-81AE359D67C6}" srcOrd="2" destOrd="0" parTransId="{695C2BA2-F7CE-4249-B790-3D9F316C6198}" sibTransId="{D47B843C-3BF3-4775-977E-5CBB15A02502}"/>
    <dgm:cxn modelId="{10AB254E-E9BD-40C3-8804-802E51E10A08}" type="presOf" srcId="{026850E0-D93B-4F3A-B8F2-31F0649683C9}" destId="{701B8BA8-91C1-4539-B948-66FB2CEF2386}" srcOrd="0" destOrd="0" presId="urn:microsoft.com/office/officeart/2005/8/layout/chevron2"/>
    <dgm:cxn modelId="{82C528E5-B50B-4D2C-ADFE-C276BDECF96C}" srcId="{026850E0-D93B-4F3A-B8F2-31F0649683C9}" destId="{0287E344-DCAB-4C20-866F-0CD8EA911A65}" srcOrd="2" destOrd="0" parTransId="{D2034295-C83C-484D-8FE1-833D5AF14961}" sibTransId="{7977CEBE-71F7-406C-BABA-F490A6AA668E}"/>
    <dgm:cxn modelId="{B06E3E5C-1793-43C1-8126-B2397E4A6937}" srcId="{F82DDE45-EA34-4048-9B80-81AE359D67C6}" destId="{AEBD6B28-A895-443E-AEE0-BCD8E854CA4C}" srcOrd="1" destOrd="0" parTransId="{7B43F861-63B2-4305-A1F1-A785FFC5A3A9}" sibTransId="{958C3D03-9CFB-4B73-A803-4ED13B8598AB}"/>
    <dgm:cxn modelId="{57BB9913-E6FB-4386-838D-F90CF6710822}" srcId="{6FA2292E-C680-443D-BDE0-25980267D9EE}" destId="{D61BFE33-2FC4-40A2-A7D8-238FDBF6CAE6}" srcOrd="0" destOrd="0" parTransId="{CC4F71F5-90CB-44EE-82AB-193723B4B37E}" sibTransId="{84CC3147-6CB9-453C-8CBC-0E76339DCB98}"/>
    <dgm:cxn modelId="{CEC7FBED-3E5F-4405-8611-0703F85B9649}" type="presOf" srcId="{D61BFE33-2FC4-40A2-A7D8-238FDBF6CAE6}" destId="{F9532346-1D2B-4A41-AB60-28076C499135}" srcOrd="0" destOrd="0" presId="urn:microsoft.com/office/officeart/2005/8/layout/chevron2"/>
    <dgm:cxn modelId="{7873A7C7-4498-4B52-9B5D-73578E6745B4}" srcId="{026850E0-D93B-4F3A-B8F2-31F0649683C9}" destId="{271B5364-AB97-4812-95EE-2E4CD172EEEC}" srcOrd="0" destOrd="0" parTransId="{190EEE0D-CD2C-4D92-BEE6-6D7CD1AAD04D}" sibTransId="{5D1D8363-1541-42F4-83A0-F47D42845C2E}"/>
    <dgm:cxn modelId="{791A1919-E527-4F33-9F09-65625D545EBF}" srcId="{F82DDE45-EA34-4048-9B80-81AE359D67C6}" destId="{C8863B60-5818-400F-896A-D6C7F5A14226}" srcOrd="2" destOrd="0" parTransId="{B51E5A02-AF2F-45BE-AC9E-42CB6BE69679}" sibTransId="{3C146BAC-D344-4502-B03C-51AF3F836B27}"/>
    <dgm:cxn modelId="{FA67151A-01B2-426C-A31C-8DA07CDF01EB}" srcId="{026850E0-D93B-4F3A-B8F2-31F0649683C9}" destId="{5987DE12-87C0-42C4-B48D-F7BDB99C4B7A}" srcOrd="1" destOrd="0" parTransId="{43641C91-607A-4F02-85C6-48DB98355F7D}" sibTransId="{AA624B5A-E850-4EDA-A522-729E11C98D1F}"/>
    <dgm:cxn modelId="{077066A4-308B-45B0-9C47-820FE520DDB1}" type="presOf" srcId="{271B5364-AB97-4812-95EE-2E4CD172EEEC}" destId="{9475AD86-0A5E-4355-9CF2-70BC91D6C87D}" srcOrd="0" destOrd="0" presId="urn:microsoft.com/office/officeart/2005/8/layout/chevron2"/>
    <dgm:cxn modelId="{53ECF99C-1C66-438C-AA9C-1B1512F22C0B}" type="presOf" srcId="{2A0F2EA3-8C1F-4A9E-9BB7-5AB81B32184E}" destId="{333BAB97-9279-412D-9B28-0350B7D61643}" srcOrd="0" destOrd="0" presId="urn:microsoft.com/office/officeart/2005/8/layout/chevron2"/>
    <dgm:cxn modelId="{B0CC1473-24CF-4AA1-AB9A-7DD8D9382249}" type="presOf" srcId="{0287E344-DCAB-4C20-866F-0CD8EA911A65}" destId="{9475AD86-0A5E-4355-9CF2-70BC91D6C87D}" srcOrd="0" destOrd="2" presId="urn:microsoft.com/office/officeart/2005/8/layout/chevron2"/>
    <dgm:cxn modelId="{98931764-8749-4FA3-9DE8-D30A3998A143}" type="presOf" srcId="{DB1DEF40-2A14-43B5-88AC-2C6918B3BF60}" destId="{2452C5C3-80E9-4D59-8660-34189A8558E0}" srcOrd="0" destOrd="0" presId="urn:microsoft.com/office/officeart/2005/8/layout/chevron2"/>
    <dgm:cxn modelId="{73A81FE1-5F3A-4C29-B38F-D3944143CA75}" srcId="{F82DDE45-EA34-4048-9B80-81AE359D67C6}" destId="{2A0F2EA3-8C1F-4A9E-9BB7-5AB81B32184E}" srcOrd="0" destOrd="0" parTransId="{F701A9F8-D36C-4E63-9ED6-81771E468215}" sibTransId="{D017D1A1-2FD1-4F30-8FE6-CC9FE090AF27}"/>
    <dgm:cxn modelId="{F55F3273-B68B-42CF-81BA-981579898AF3}" srcId="{DB1DEF40-2A14-43B5-88AC-2C6918B3BF60}" destId="{6FA2292E-C680-443D-BDE0-25980267D9EE}" srcOrd="0" destOrd="0" parTransId="{EC2FA8E3-788F-41D4-9D77-489158D3DC60}" sibTransId="{9B5527DE-F2E6-44EF-81DC-DE8BF3C5324D}"/>
    <dgm:cxn modelId="{7C804ACC-26AE-4940-BF41-DED9A28FBCBA}" type="presParOf" srcId="{2452C5C3-80E9-4D59-8660-34189A8558E0}" destId="{BF34BE0C-9CAE-44C1-AE69-4ADF1E97BC08}" srcOrd="0" destOrd="0" presId="urn:microsoft.com/office/officeart/2005/8/layout/chevron2"/>
    <dgm:cxn modelId="{478A09C9-8B7A-4611-B382-4340C83F3052}" type="presParOf" srcId="{BF34BE0C-9CAE-44C1-AE69-4ADF1E97BC08}" destId="{DCCB4304-D6FF-4A76-9EA4-90285799C034}" srcOrd="0" destOrd="0" presId="urn:microsoft.com/office/officeart/2005/8/layout/chevron2"/>
    <dgm:cxn modelId="{2AD4255A-406D-4EEF-A1CE-7527AC190A78}" type="presParOf" srcId="{BF34BE0C-9CAE-44C1-AE69-4ADF1E97BC08}" destId="{F9532346-1D2B-4A41-AB60-28076C499135}" srcOrd="1" destOrd="0" presId="urn:microsoft.com/office/officeart/2005/8/layout/chevron2"/>
    <dgm:cxn modelId="{8414A715-64FA-41E5-8872-892EB036823B}" type="presParOf" srcId="{2452C5C3-80E9-4D59-8660-34189A8558E0}" destId="{AE1870F7-3122-4A31-A4E4-50A582402D38}" srcOrd="1" destOrd="0" presId="urn:microsoft.com/office/officeart/2005/8/layout/chevron2"/>
    <dgm:cxn modelId="{67BB4DBE-43B8-46B3-9F30-CC63A9001F60}" type="presParOf" srcId="{2452C5C3-80E9-4D59-8660-34189A8558E0}" destId="{D24093AC-A608-4A93-944F-991B0FA5FB0B}" srcOrd="2" destOrd="0" presId="urn:microsoft.com/office/officeart/2005/8/layout/chevron2"/>
    <dgm:cxn modelId="{DBA65706-934B-4415-BA47-ABD83720A409}" type="presParOf" srcId="{D24093AC-A608-4A93-944F-991B0FA5FB0B}" destId="{701B8BA8-91C1-4539-B948-66FB2CEF2386}" srcOrd="0" destOrd="0" presId="urn:microsoft.com/office/officeart/2005/8/layout/chevron2"/>
    <dgm:cxn modelId="{A1974484-4871-4352-89B0-7CEE9AB91FF2}" type="presParOf" srcId="{D24093AC-A608-4A93-944F-991B0FA5FB0B}" destId="{9475AD86-0A5E-4355-9CF2-70BC91D6C87D}" srcOrd="1" destOrd="0" presId="urn:microsoft.com/office/officeart/2005/8/layout/chevron2"/>
    <dgm:cxn modelId="{D1375802-8192-46B6-AC66-8B21E2FBEBC1}" type="presParOf" srcId="{2452C5C3-80E9-4D59-8660-34189A8558E0}" destId="{60546218-63C7-4A3A-8BEC-A5374F3B52BE}" srcOrd="3" destOrd="0" presId="urn:microsoft.com/office/officeart/2005/8/layout/chevron2"/>
    <dgm:cxn modelId="{06E5C076-3F3D-471A-9FD6-EA1F86738545}" type="presParOf" srcId="{2452C5C3-80E9-4D59-8660-34189A8558E0}" destId="{E7476EC5-674F-4AB8-A7B2-9C8669B1B586}" srcOrd="4" destOrd="0" presId="urn:microsoft.com/office/officeart/2005/8/layout/chevron2"/>
    <dgm:cxn modelId="{9AF851B1-8C44-4890-807D-7290FD801B61}" type="presParOf" srcId="{E7476EC5-674F-4AB8-A7B2-9C8669B1B586}" destId="{B1165789-44F7-40A8-88CC-7F698B7ABB7F}" srcOrd="0" destOrd="0" presId="urn:microsoft.com/office/officeart/2005/8/layout/chevron2"/>
    <dgm:cxn modelId="{698705E7-B3FE-4F2A-8E41-EC217B9D3E9F}" type="presParOf" srcId="{E7476EC5-674F-4AB8-A7B2-9C8669B1B586}" destId="{333BAB97-9279-412D-9B28-0350B7D6164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B8A76-E576-49B4-9860-89531C825CB8}">
      <dsp:nvSpPr>
        <dsp:cNvPr id="0" name=""/>
        <dsp:cNvSpPr/>
      </dsp:nvSpPr>
      <dsp:spPr>
        <a:xfrm>
          <a:off x="8620727" y="1194607"/>
          <a:ext cx="91440" cy="440411"/>
        </a:xfrm>
        <a:custGeom>
          <a:avLst/>
          <a:gdLst/>
          <a:ahLst/>
          <a:cxnLst/>
          <a:rect l="0" t="0" r="0" b="0"/>
          <a:pathLst>
            <a:path>
              <a:moveTo>
                <a:pt x="45720" y="0"/>
              </a:moveTo>
              <a:lnTo>
                <a:pt x="45720" y="44041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6969F2-7991-4D9A-BFE7-31A86595704E}">
      <dsp:nvSpPr>
        <dsp:cNvPr id="0" name=""/>
        <dsp:cNvSpPr/>
      </dsp:nvSpPr>
      <dsp:spPr>
        <a:xfrm>
          <a:off x="6083120" y="1194607"/>
          <a:ext cx="91440" cy="440411"/>
        </a:xfrm>
        <a:custGeom>
          <a:avLst/>
          <a:gdLst/>
          <a:ahLst/>
          <a:cxnLst/>
          <a:rect l="0" t="0" r="0" b="0"/>
          <a:pathLst>
            <a:path>
              <a:moveTo>
                <a:pt x="45720" y="0"/>
              </a:moveTo>
              <a:lnTo>
                <a:pt x="45720" y="44041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6CE10B-3C5F-47B2-B7B9-ADAF1F166C73}">
      <dsp:nvSpPr>
        <dsp:cNvPr id="0" name=""/>
        <dsp:cNvSpPr/>
      </dsp:nvSpPr>
      <dsp:spPr>
        <a:xfrm>
          <a:off x="2322429" y="1194607"/>
          <a:ext cx="1268803" cy="440411"/>
        </a:xfrm>
        <a:custGeom>
          <a:avLst/>
          <a:gdLst/>
          <a:ahLst/>
          <a:cxnLst/>
          <a:rect l="0" t="0" r="0" b="0"/>
          <a:pathLst>
            <a:path>
              <a:moveTo>
                <a:pt x="0" y="0"/>
              </a:moveTo>
              <a:lnTo>
                <a:pt x="0" y="220205"/>
              </a:lnTo>
              <a:lnTo>
                <a:pt x="1268803" y="220205"/>
              </a:lnTo>
              <a:lnTo>
                <a:pt x="1268803" y="44041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3A4C99-52A6-4D02-AF31-2F44E4966C58}">
      <dsp:nvSpPr>
        <dsp:cNvPr id="0" name=""/>
        <dsp:cNvSpPr/>
      </dsp:nvSpPr>
      <dsp:spPr>
        <a:xfrm>
          <a:off x="1053625" y="2683616"/>
          <a:ext cx="964710" cy="629158"/>
        </a:xfrm>
        <a:custGeom>
          <a:avLst/>
          <a:gdLst/>
          <a:ahLst/>
          <a:cxnLst/>
          <a:rect l="0" t="0" r="0" b="0"/>
          <a:pathLst>
            <a:path>
              <a:moveTo>
                <a:pt x="0" y="0"/>
              </a:moveTo>
              <a:lnTo>
                <a:pt x="0" y="629158"/>
              </a:lnTo>
              <a:lnTo>
                <a:pt x="964710" y="629158"/>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38D5F6-92C4-41F9-8BE1-ED00F6308949}">
      <dsp:nvSpPr>
        <dsp:cNvPr id="0" name=""/>
        <dsp:cNvSpPr/>
      </dsp:nvSpPr>
      <dsp:spPr>
        <a:xfrm>
          <a:off x="1053625" y="1194607"/>
          <a:ext cx="1268803" cy="440411"/>
        </a:xfrm>
        <a:custGeom>
          <a:avLst/>
          <a:gdLst/>
          <a:ahLst/>
          <a:cxnLst/>
          <a:rect l="0" t="0" r="0" b="0"/>
          <a:pathLst>
            <a:path>
              <a:moveTo>
                <a:pt x="1268803" y="0"/>
              </a:moveTo>
              <a:lnTo>
                <a:pt x="1268803" y="220205"/>
              </a:lnTo>
              <a:lnTo>
                <a:pt x="0" y="220205"/>
              </a:lnTo>
              <a:lnTo>
                <a:pt x="0" y="44041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890A27-CDC6-4731-9248-C763125F9D31}">
      <dsp:nvSpPr>
        <dsp:cNvPr id="0" name=""/>
        <dsp:cNvSpPr/>
      </dsp:nvSpPr>
      <dsp:spPr>
        <a:xfrm>
          <a:off x="1798130" y="146009"/>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2D19AB-BF13-456F-835A-DBEAC9A463DD}">
      <dsp:nvSpPr>
        <dsp:cNvPr id="0" name=""/>
        <dsp:cNvSpPr/>
      </dsp:nvSpPr>
      <dsp:spPr>
        <a:xfrm>
          <a:off x="1798130" y="146009"/>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B75D2E-3679-44EB-897A-0E16DC4A756C}">
      <dsp:nvSpPr>
        <dsp:cNvPr id="0" name=""/>
        <dsp:cNvSpPr/>
      </dsp:nvSpPr>
      <dsp:spPr>
        <a:xfrm>
          <a:off x="1273831" y="334757"/>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a:t>UN General Assembly </a:t>
          </a:r>
        </a:p>
      </dsp:txBody>
      <dsp:txXfrm>
        <a:off x="1273831" y="334757"/>
        <a:ext cx="2097195" cy="671102"/>
      </dsp:txXfrm>
    </dsp:sp>
    <dsp:sp modelId="{9908C923-BF43-4ACA-AC78-72203DD6BF8E}">
      <dsp:nvSpPr>
        <dsp:cNvPr id="0" name=""/>
        <dsp:cNvSpPr/>
      </dsp:nvSpPr>
      <dsp:spPr>
        <a:xfrm>
          <a:off x="529326" y="1635018"/>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59C7D6-2E8A-44CA-BF0F-B2D76A16D303}">
      <dsp:nvSpPr>
        <dsp:cNvPr id="0" name=""/>
        <dsp:cNvSpPr/>
      </dsp:nvSpPr>
      <dsp:spPr>
        <a:xfrm>
          <a:off x="529326" y="1635018"/>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AAF2FE-88B6-4F67-BEDB-A41654BED1F5}">
      <dsp:nvSpPr>
        <dsp:cNvPr id="0" name=""/>
        <dsp:cNvSpPr/>
      </dsp:nvSpPr>
      <dsp:spPr>
        <a:xfrm>
          <a:off x="5027" y="1823766"/>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a:t>Human Rights Council </a:t>
          </a:r>
        </a:p>
      </dsp:txBody>
      <dsp:txXfrm>
        <a:off x="5027" y="1823766"/>
        <a:ext cx="2097195" cy="671102"/>
      </dsp:txXfrm>
    </dsp:sp>
    <dsp:sp modelId="{29EE51FC-C3EF-45C6-9E38-6395E658C884}">
      <dsp:nvSpPr>
        <dsp:cNvPr id="0" name=""/>
        <dsp:cNvSpPr/>
      </dsp:nvSpPr>
      <dsp:spPr>
        <a:xfrm>
          <a:off x="1892504" y="3124027"/>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BDBD47-8D8A-456B-8B9A-1C5AEAC733B1}">
      <dsp:nvSpPr>
        <dsp:cNvPr id="0" name=""/>
        <dsp:cNvSpPr/>
      </dsp:nvSpPr>
      <dsp:spPr>
        <a:xfrm>
          <a:off x="1892504" y="3124027"/>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05AD45-673B-45AD-925D-055AACF2573E}">
      <dsp:nvSpPr>
        <dsp:cNvPr id="0" name=""/>
        <dsp:cNvSpPr/>
      </dsp:nvSpPr>
      <dsp:spPr>
        <a:xfrm>
          <a:off x="1368205" y="3312775"/>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a:t>Special Procedures </a:t>
          </a:r>
        </a:p>
      </dsp:txBody>
      <dsp:txXfrm>
        <a:off x="1368205" y="3312775"/>
        <a:ext cx="2097195" cy="671102"/>
      </dsp:txXfrm>
    </dsp:sp>
    <dsp:sp modelId="{F53D9D16-615D-4EFE-A179-0DF446FAD66D}">
      <dsp:nvSpPr>
        <dsp:cNvPr id="0" name=""/>
        <dsp:cNvSpPr/>
      </dsp:nvSpPr>
      <dsp:spPr>
        <a:xfrm>
          <a:off x="3066933" y="1635018"/>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0FB40F-F798-4A24-8FD4-D0CABA19E980}">
      <dsp:nvSpPr>
        <dsp:cNvPr id="0" name=""/>
        <dsp:cNvSpPr/>
      </dsp:nvSpPr>
      <dsp:spPr>
        <a:xfrm>
          <a:off x="3066933" y="1635018"/>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96642-CB48-4BBA-B52D-76461E76ADF4}">
      <dsp:nvSpPr>
        <dsp:cNvPr id="0" name=""/>
        <dsp:cNvSpPr/>
      </dsp:nvSpPr>
      <dsp:spPr>
        <a:xfrm>
          <a:off x="2542635" y="1823766"/>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a:t>Most Treaty Bodies </a:t>
          </a:r>
        </a:p>
      </dsp:txBody>
      <dsp:txXfrm>
        <a:off x="2542635" y="1823766"/>
        <a:ext cx="2097195" cy="671102"/>
      </dsp:txXfrm>
    </dsp:sp>
    <dsp:sp modelId="{9F3DE22A-F864-4480-9766-54A8310973F9}">
      <dsp:nvSpPr>
        <dsp:cNvPr id="0" name=""/>
        <dsp:cNvSpPr/>
      </dsp:nvSpPr>
      <dsp:spPr>
        <a:xfrm>
          <a:off x="5604541" y="146009"/>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A0AD2D-DC5A-42BC-BE91-FD0EEF226109}">
      <dsp:nvSpPr>
        <dsp:cNvPr id="0" name=""/>
        <dsp:cNvSpPr/>
      </dsp:nvSpPr>
      <dsp:spPr>
        <a:xfrm>
          <a:off x="5604541" y="146009"/>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E3BF01-8128-4A88-A40D-58E780E1B642}">
      <dsp:nvSpPr>
        <dsp:cNvPr id="0" name=""/>
        <dsp:cNvSpPr/>
      </dsp:nvSpPr>
      <dsp:spPr>
        <a:xfrm>
          <a:off x="5080242" y="334757"/>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dirty="0"/>
            <a:t>ECOSOC </a:t>
          </a:r>
        </a:p>
      </dsp:txBody>
      <dsp:txXfrm>
        <a:off x="5080242" y="334757"/>
        <a:ext cx="2097195" cy="671102"/>
      </dsp:txXfrm>
    </dsp:sp>
    <dsp:sp modelId="{1E30391E-F48C-40BA-A9CE-DFCB2370A04E}">
      <dsp:nvSpPr>
        <dsp:cNvPr id="0" name=""/>
        <dsp:cNvSpPr/>
      </dsp:nvSpPr>
      <dsp:spPr>
        <a:xfrm>
          <a:off x="5604541" y="1635018"/>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751774-F729-4C90-B113-A15F1ECDF581}">
      <dsp:nvSpPr>
        <dsp:cNvPr id="0" name=""/>
        <dsp:cNvSpPr/>
      </dsp:nvSpPr>
      <dsp:spPr>
        <a:xfrm>
          <a:off x="5604541" y="1635018"/>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FC2DE2-752D-4E37-B902-B6F690578652}">
      <dsp:nvSpPr>
        <dsp:cNvPr id="0" name=""/>
        <dsp:cNvSpPr/>
      </dsp:nvSpPr>
      <dsp:spPr>
        <a:xfrm>
          <a:off x="5080242" y="1823766"/>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a:t>ESCR Committee </a:t>
          </a:r>
        </a:p>
      </dsp:txBody>
      <dsp:txXfrm>
        <a:off x="5080242" y="1823766"/>
        <a:ext cx="2097195" cy="671102"/>
      </dsp:txXfrm>
    </dsp:sp>
    <dsp:sp modelId="{CBDAEB03-BFF0-43D8-83B6-99CDF4E90777}">
      <dsp:nvSpPr>
        <dsp:cNvPr id="0" name=""/>
        <dsp:cNvSpPr/>
      </dsp:nvSpPr>
      <dsp:spPr>
        <a:xfrm>
          <a:off x="8142148" y="146009"/>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514878-E1BF-4153-85FD-71C6EDF1A5FD}">
      <dsp:nvSpPr>
        <dsp:cNvPr id="0" name=""/>
        <dsp:cNvSpPr/>
      </dsp:nvSpPr>
      <dsp:spPr>
        <a:xfrm>
          <a:off x="8142148" y="146009"/>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A29BB9-AE2E-4FBC-A33E-CC2066BE8B55}">
      <dsp:nvSpPr>
        <dsp:cNvPr id="0" name=""/>
        <dsp:cNvSpPr/>
      </dsp:nvSpPr>
      <dsp:spPr>
        <a:xfrm>
          <a:off x="7617849" y="334757"/>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dirty="0"/>
            <a:t>Secretariat </a:t>
          </a:r>
        </a:p>
      </dsp:txBody>
      <dsp:txXfrm>
        <a:off x="7617849" y="334757"/>
        <a:ext cx="2097195" cy="671102"/>
      </dsp:txXfrm>
    </dsp:sp>
    <dsp:sp modelId="{0402A61D-FF06-441E-8DA4-230B2D9D476F}">
      <dsp:nvSpPr>
        <dsp:cNvPr id="0" name=""/>
        <dsp:cNvSpPr/>
      </dsp:nvSpPr>
      <dsp:spPr>
        <a:xfrm>
          <a:off x="8142148" y="1635018"/>
          <a:ext cx="1048597" cy="1048597"/>
        </a:xfrm>
        <a:prstGeom prst="arc">
          <a:avLst>
            <a:gd name="adj1" fmla="val 13200000"/>
            <a:gd name="adj2" fmla="val 192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9A9160-2008-4D26-B912-E9D96CE65EBC}">
      <dsp:nvSpPr>
        <dsp:cNvPr id="0" name=""/>
        <dsp:cNvSpPr/>
      </dsp:nvSpPr>
      <dsp:spPr>
        <a:xfrm>
          <a:off x="8142148" y="1635018"/>
          <a:ext cx="1048597" cy="1048597"/>
        </a:xfrm>
        <a:prstGeom prst="arc">
          <a:avLst>
            <a:gd name="adj1" fmla="val 2400000"/>
            <a:gd name="adj2" fmla="val 840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7130A3-AB2C-41BA-A65A-DF67C3A09FEF}">
      <dsp:nvSpPr>
        <dsp:cNvPr id="0" name=""/>
        <dsp:cNvSpPr/>
      </dsp:nvSpPr>
      <dsp:spPr>
        <a:xfrm>
          <a:off x="7617849" y="1823766"/>
          <a:ext cx="2097195" cy="67110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dirty="0"/>
            <a:t>Office of the High Commissioner for Human Rights </a:t>
          </a:r>
        </a:p>
      </dsp:txBody>
      <dsp:txXfrm>
        <a:off x="7617849" y="1823766"/>
        <a:ext cx="2097195" cy="6711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B4304-D6FF-4A76-9EA4-90285799C034}">
      <dsp:nvSpPr>
        <dsp:cNvPr id="0" name=""/>
        <dsp:cNvSpPr/>
      </dsp:nvSpPr>
      <dsp:spPr>
        <a:xfrm rot="5400000">
          <a:off x="-288132" y="288822"/>
          <a:ext cx="1920882" cy="1344617"/>
        </a:xfrm>
        <a:prstGeom prst="chevron">
          <a:avLst/>
        </a:prstGeom>
        <a:solidFill>
          <a:schemeClr val="accent1">
            <a:lumMod val="20000"/>
            <a:lumOff val="8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rtl="0">
            <a:lnSpc>
              <a:spcPct val="90000"/>
            </a:lnSpc>
            <a:spcBef>
              <a:spcPct val="0"/>
            </a:spcBef>
            <a:spcAft>
              <a:spcPct val="35000"/>
            </a:spcAft>
            <a:buNone/>
          </a:pPr>
          <a:r>
            <a:rPr lang="en-GB" sz="2600" kern="1200" dirty="0">
              <a:solidFill>
                <a:schemeClr val="tx1"/>
              </a:solidFill>
            </a:rPr>
            <a:t>Docs. </a:t>
          </a:r>
        </a:p>
      </dsp:txBody>
      <dsp:txXfrm rot="-5400000">
        <a:off x="1" y="672999"/>
        <a:ext cx="1344617" cy="576265"/>
      </dsp:txXfrm>
    </dsp:sp>
    <dsp:sp modelId="{F9532346-1D2B-4A41-AB60-28076C499135}">
      <dsp:nvSpPr>
        <dsp:cNvPr id="0" name=""/>
        <dsp:cNvSpPr/>
      </dsp:nvSpPr>
      <dsp:spPr>
        <a:xfrm rot="5400000">
          <a:off x="5817695" y="-4472387"/>
          <a:ext cx="1248573" cy="1019472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IN" sz="1900" kern="1200" dirty="0"/>
            <a:t>National Report (20pp) </a:t>
          </a:r>
          <a:r>
            <a:rPr lang="en-IN" sz="1900" kern="1200" dirty="0" err="1"/>
            <a:t>achievmts</a:t>
          </a:r>
          <a:r>
            <a:rPr lang="en-IN" sz="1900" kern="1200" dirty="0"/>
            <a:t>, challenges, priorities, requests for tech. asst. </a:t>
          </a:r>
          <a:endParaRPr lang="en-GB" sz="1900" kern="1200" dirty="0"/>
        </a:p>
        <a:p>
          <a:pPr marL="171450" lvl="1" indent="-171450" algn="l" defTabSz="844550" rtl="0">
            <a:lnSpc>
              <a:spcPct val="90000"/>
            </a:lnSpc>
            <a:spcBef>
              <a:spcPct val="0"/>
            </a:spcBef>
            <a:spcAft>
              <a:spcPct val="15000"/>
            </a:spcAft>
            <a:buChar char="•"/>
          </a:pPr>
          <a:r>
            <a:rPr lang="en-IN" sz="1900" kern="1200" dirty="0"/>
            <a:t>OHCHR Compilation of UN Info (10pp) </a:t>
          </a:r>
          <a:r>
            <a:rPr lang="en-IN" sz="1900" kern="1200" dirty="0" err="1"/>
            <a:t>obsvns</a:t>
          </a:r>
          <a:r>
            <a:rPr lang="en-IN" sz="1900" kern="1200" dirty="0"/>
            <a:t> and </a:t>
          </a:r>
          <a:r>
            <a:rPr lang="en-IN" sz="1900" kern="1200" dirty="0" err="1"/>
            <a:t>cmmts</a:t>
          </a:r>
          <a:r>
            <a:rPr lang="en-IN" sz="1900" kern="1200" dirty="0"/>
            <a:t> by treaty bodies &amp; </a:t>
          </a:r>
          <a:r>
            <a:rPr lang="en-IN" sz="1900" kern="1200" dirty="0" err="1"/>
            <a:t>spl</a:t>
          </a:r>
          <a:r>
            <a:rPr lang="en-IN" sz="1900" kern="1200" dirty="0"/>
            <a:t>. procedures, etc. </a:t>
          </a:r>
          <a:endParaRPr lang="en-GB" sz="1900" kern="1200" dirty="0"/>
        </a:p>
        <a:p>
          <a:pPr marL="171450" lvl="1" indent="-171450" algn="l" defTabSz="844550" rtl="0">
            <a:lnSpc>
              <a:spcPct val="90000"/>
            </a:lnSpc>
            <a:spcBef>
              <a:spcPct val="0"/>
            </a:spcBef>
            <a:spcAft>
              <a:spcPct val="15000"/>
            </a:spcAft>
            <a:buChar char="•"/>
          </a:pPr>
          <a:r>
            <a:rPr lang="en-IN" sz="1900" kern="1200" dirty="0"/>
            <a:t>OHCHR Summary of Stakeholders Info (10pp): info from NGOs, NHRIs, academics, regional orgs </a:t>
          </a:r>
          <a:endParaRPr lang="en-GB" sz="1900" kern="1200" dirty="0"/>
        </a:p>
      </dsp:txBody>
      <dsp:txXfrm rot="-5400000">
        <a:off x="1344617" y="61641"/>
        <a:ext cx="10133779" cy="1126673"/>
      </dsp:txXfrm>
    </dsp:sp>
    <dsp:sp modelId="{701B8BA8-91C1-4539-B948-66FB2CEF2386}">
      <dsp:nvSpPr>
        <dsp:cNvPr id="0" name=""/>
        <dsp:cNvSpPr/>
      </dsp:nvSpPr>
      <dsp:spPr>
        <a:xfrm rot="5400000">
          <a:off x="-288132" y="2018503"/>
          <a:ext cx="1920882" cy="1344617"/>
        </a:xfrm>
        <a:prstGeom prst="chevron">
          <a:avLst/>
        </a:prstGeom>
        <a:solidFill>
          <a:schemeClr val="accent1">
            <a:lumMod val="20000"/>
            <a:lumOff val="8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rtl="0">
            <a:lnSpc>
              <a:spcPct val="90000"/>
            </a:lnSpc>
            <a:spcBef>
              <a:spcPct val="0"/>
            </a:spcBef>
            <a:spcAft>
              <a:spcPct val="35000"/>
            </a:spcAft>
            <a:buNone/>
          </a:pPr>
          <a:r>
            <a:rPr lang="en-IN" sz="2600" kern="1200" dirty="0">
              <a:solidFill>
                <a:schemeClr val="tx1"/>
              </a:solidFill>
            </a:rPr>
            <a:t>Review</a:t>
          </a:r>
          <a:endParaRPr lang="en-GB" sz="2600" kern="1200" dirty="0">
            <a:solidFill>
              <a:schemeClr val="tx1"/>
            </a:solidFill>
          </a:endParaRPr>
        </a:p>
      </dsp:txBody>
      <dsp:txXfrm rot="-5400000">
        <a:off x="1" y="2402680"/>
        <a:ext cx="1344617" cy="576265"/>
      </dsp:txXfrm>
    </dsp:sp>
    <dsp:sp modelId="{9475AD86-0A5E-4355-9CF2-70BC91D6C87D}">
      <dsp:nvSpPr>
        <dsp:cNvPr id="0" name=""/>
        <dsp:cNvSpPr/>
      </dsp:nvSpPr>
      <dsp:spPr>
        <a:xfrm rot="5400000">
          <a:off x="5817695" y="-2742706"/>
          <a:ext cx="1248573" cy="1019472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IN" sz="1900" kern="1200" dirty="0"/>
            <a:t>3.5 hr dialogue (UPR working Group, State, and observers). Outcome report: </a:t>
          </a:r>
          <a:r>
            <a:rPr lang="en-IN" sz="1900" kern="1200" dirty="0" err="1"/>
            <a:t>reccos</a:t>
          </a:r>
          <a:r>
            <a:rPr lang="en-IN" sz="1900" kern="1200" dirty="0"/>
            <a:t>, state response</a:t>
          </a:r>
          <a:endParaRPr lang="en-GB" sz="1900" kern="1200" dirty="0"/>
        </a:p>
        <a:p>
          <a:pPr marL="171450" lvl="1" indent="-171450" algn="l" defTabSz="844550" rtl="0">
            <a:lnSpc>
              <a:spcPct val="90000"/>
            </a:lnSpc>
            <a:spcBef>
              <a:spcPct val="0"/>
            </a:spcBef>
            <a:spcAft>
              <a:spcPct val="15000"/>
            </a:spcAft>
            <a:buChar char="•"/>
          </a:pPr>
          <a:r>
            <a:rPr lang="en-IN" sz="1900" kern="1200" dirty="0"/>
            <a:t>1 hr discussion in HRC: state can indicate acceptance/objection. NGOs, other states etc. may comment </a:t>
          </a:r>
          <a:endParaRPr lang="en-GB" sz="1900" kern="1200" dirty="0"/>
        </a:p>
        <a:p>
          <a:pPr marL="171450" lvl="1" indent="-171450" algn="l" defTabSz="844550" rtl="0">
            <a:lnSpc>
              <a:spcPct val="90000"/>
            </a:lnSpc>
            <a:spcBef>
              <a:spcPct val="0"/>
            </a:spcBef>
            <a:spcAft>
              <a:spcPct val="15000"/>
            </a:spcAft>
            <a:buChar char="•"/>
          </a:pPr>
          <a:r>
            <a:rPr lang="en-IN" sz="1900" kern="1200" dirty="0"/>
            <a:t>Final outcome report adopted. Basis for follow-up at next review </a:t>
          </a:r>
          <a:endParaRPr lang="en-GB" sz="1900" kern="1200" dirty="0"/>
        </a:p>
      </dsp:txBody>
      <dsp:txXfrm rot="-5400000">
        <a:off x="1344617" y="1791322"/>
        <a:ext cx="10133779" cy="1126673"/>
      </dsp:txXfrm>
    </dsp:sp>
    <dsp:sp modelId="{B1165789-44F7-40A8-88CC-7F698B7ABB7F}">
      <dsp:nvSpPr>
        <dsp:cNvPr id="0" name=""/>
        <dsp:cNvSpPr/>
      </dsp:nvSpPr>
      <dsp:spPr>
        <a:xfrm rot="5400000">
          <a:off x="-288132" y="3748184"/>
          <a:ext cx="1920882" cy="1344617"/>
        </a:xfrm>
        <a:prstGeom prst="chevron">
          <a:avLst/>
        </a:prstGeom>
        <a:solidFill>
          <a:schemeClr val="accent1">
            <a:lumMod val="20000"/>
            <a:lumOff val="8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rtl="0">
            <a:lnSpc>
              <a:spcPct val="90000"/>
            </a:lnSpc>
            <a:spcBef>
              <a:spcPct val="0"/>
            </a:spcBef>
            <a:spcAft>
              <a:spcPct val="35000"/>
            </a:spcAft>
            <a:buNone/>
          </a:pPr>
          <a:r>
            <a:rPr lang="en-IN" sz="2600" kern="1200" dirty="0">
              <a:solidFill>
                <a:schemeClr val="tx1"/>
              </a:solidFill>
            </a:rPr>
            <a:t>Follow-up</a:t>
          </a:r>
          <a:r>
            <a:rPr lang="en-IN" sz="2600" kern="1200" dirty="0"/>
            <a:t> </a:t>
          </a:r>
          <a:endParaRPr lang="en-GB" sz="2600" kern="1200" dirty="0"/>
        </a:p>
      </dsp:txBody>
      <dsp:txXfrm rot="-5400000">
        <a:off x="1" y="4132361"/>
        <a:ext cx="1344617" cy="576265"/>
      </dsp:txXfrm>
    </dsp:sp>
    <dsp:sp modelId="{333BAB97-9279-412D-9B28-0350B7D61643}">
      <dsp:nvSpPr>
        <dsp:cNvPr id="0" name=""/>
        <dsp:cNvSpPr/>
      </dsp:nvSpPr>
      <dsp:spPr>
        <a:xfrm rot="5400000">
          <a:off x="5817695" y="-1013025"/>
          <a:ext cx="1248573" cy="1019472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r>
            <a:rPr lang="en-IN" sz="1900" kern="1200"/>
            <a:t>Next review </a:t>
          </a:r>
          <a:endParaRPr lang="en-GB" sz="1900" kern="1200"/>
        </a:p>
        <a:p>
          <a:pPr marL="171450" lvl="1" indent="-171450" algn="l" defTabSz="844550" rtl="0">
            <a:lnSpc>
              <a:spcPct val="90000"/>
            </a:lnSpc>
            <a:spcBef>
              <a:spcPct val="0"/>
            </a:spcBef>
            <a:spcAft>
              <a:spcPct val="15000"/>
            </a:spcAft>
            <a:buChar char="•"/>
          </a:pPr>
          <a:r>
            <a:rPr lang="en-IN" sz="1900" kern="1200" dirty="0"/>
            <a:t>Mid-term reports encouraged by Council </a:t>
          </a:r>
          <a:endParaRPr lang="en-GB" sz="1900" kern="1200" dirty="0"/>
        </a:p>
        <a:p>
          <a:pPr marL="171450" lvl="1" indent="-171450" algn="l" defTabSz="844550" rtl="0">
            <a:lnSpc>
              <a:spcPct val="90000"/>
            </a:lnSpc>
            <a:spcBef>
              <a:spcPct val="0"/>
            </a:spcBef>
            <a:spcAft>
              <a:spcPct val="15000"/>
            </a:spcAft>
            <a:buChar char="•"/>
          </a:pPr>
          <a:r>
            <a:rPr lang="en-IN" sz="1900" kern="1200"/>
            <a:t>OHCHR, UN agencies, regional orgs and CSOs</a:t>
          </a:r>
          <a:endParaRPr lang="en-GB" sz="1900" kern="1200"/>
        </a:p>
      </dsp:txBody>
      <dsp:txXfrm rot="-5400000">
        <a:off x="1344617" y="3521003"/>
        <a:ext cx="10133779" cy="1126673"/>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57993-9ACD-4757-A044-8AA6D10245AE}" type="datetimeFigureOut">
              <a:rPr lang="en-GB" smtClean="0"/>
              <a:t>10/03/2017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93900-055B-4666-B6B6-B9E78168A3E7}" type="slidenum">
              <a:rPr lang="en-GB" smtClean="0"/>
              <a:t>‹#›</a:t>
            </a:fld>
            <a:endParaRPr lang="en-GB"/>
          </a:p>
        </p:txBody>
      </p:sp>
    </p:spTree>
    <p:extLst>
      <p:ext uri="{BB962C8B-B14F-4D97-AF65-F5344CB8AC3E}">
        <p14:creationId xmlns:p14="http://schemas.microsoft.com/office/powerpoint/2010/main" val="2240254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“milestone document in the history of human rights”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Drafted by representatives with different legal and cultural backgrounds</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common standard of achievement for all peoples and all nations</a:t>
            </a:r>
          </a:p>
          <a:p>
            <a:pPr marL="0" indent="0">
              <a:buFont typeface="Arial" panose="020B0604020202020204" pitchFamily="34" charset="0"/>
              <a:buNone/>
            </a:pPr>
            <a:endParaRPr lang="en-GB" sz="1200" b="0" i="0" kern="1200" dirty="0">
              <a:solidFill>
                <a:schemeClr val="tx1"/>
              </a:solidFill>
              <a:effectLst/>
              <a:latin typeface="+mn-lt"/>
              <a:ea typeface="+mn-ea"/>
              <a:cs typeface="+mn-cs"/>
            </a:endParaRPr>
          </a:p>
          <a:p>
            <a:pPr marL="0" indent="0">
              <a:buFont typeface="Arial" panose="020B0604020202020204" pitchFamily="34" charset="0"/>
              <a:buNone/>
            </a:pPr>
            <a:r>
              <a:rPr lang="en-GB" sz="1200" b="0" i="0" kern="1200" dirty="0">
                <a:solidFill>
                  <a:schemeClr val="tx1"/>
                </a:solidFill>
                <a:effectLst/>
                <a:latin typeface="+mn-lt"/>
                <a:ea typeface="+mn-ea"/>
                <a:cs typeface="+mn-cs"/>
              </a:rPr>
              <a:t>Not founding:</a:t>
            </a:r>
          </a:p>
          <a:p>
            <a:pPr marL="171450" indent="-171450">
              <a:buFont typeface="Arial" panose="020B0604020202020204" pitchFamily="34" charset="0"/>
              <a:buChar char="•"/>
            </a:pPr>
            <a:r>
              <a:rPr lang="en-GB" sz="1200" b="0" i="0" kern="1200" dirty="0">
                <a:solidFill>
                  <a:schemeClr val="tx1"/>
                </a:solidFill>
                <a:effectLst/>
                <a:latin typeface="+mn-lt"/>
                <a:ea typeface="+mn-ea"/>
                <a:cs typeface="+mn-cs"/>
              </a:rPr>
              <a:t>Soon</a:t>
            </a:r>
            <a:r>
              <a:rPr lang="en-GB" sz="1200" b="0" i="0" kern="1200" baseline="0" dirty="0">
                <a:solidFill>
                  <a:schemeClr val="tx1"/>
                </a:solidFill>
                <a:effectLst/>
                <a:latin typeface="+mn-lt"/>
                <a:ea typeface="+mn-ea"/>
                <a:cs typeface="+mn-cs"/>
              </a:rPr>
              <a:t> forgotten. Messy road to binding treaties</a:t>
            </a:r>
          </a:p>
          <a:p>
            <a:pPr marL="171450" indent="-171450">
              <a:buFont typeface="Arial" panose="020B0604020202020204" pitchFamily="34" charset="0"/>
              <a:buChar char="•"/>
            </a:pPr>
            <a:r>
              <a:rPr lang="en-GB" sz="1200" b="0" i="0" kern="1200" baseline="0" dirty="0">
                <a:solidFill>
                  <a:schemeClr val="tx1"/>
                </a:solidFill>
                <a:effectLst/>
                <a:latin typeface="+mn-lt"/>
                <a:ea typeface="+mn-ea"/>
                <a:cs typeface="+mn-cs"/>
              </a:rPr>
              <a:t>Compromise at its heart – no self determination </a:t>
            </a:r>
            <a:endParaRPr lang="en-GB" dirty="0"/>
          </a:p>
        </p:txBody>
      </p:sp>
      <p:sp>
        <p:nvSpPr>
          <p:cNvPr id="4" name="Slide Number Placeholder 3"/>
          <p:cNvSpPr>
            <a:spLocks noGrp="1"/>
          </p:cNvSpPr>
          <p:nvPr>
            <p:ph type="sldNum" sz="quarter" idx="10"/>
          </p:nvPr>
        </p:nvSpPr>
        <p:spPr/>
        <p:txBody>
          <a:bodyPr/>
          <a:lstStyle/>
          <a:p>
            <a:fld id="{5AD93900-055B-4666-B6B6-B9E78168A3E7}" type="slidenum">
              <a:rPr lang="en-GB" smtClean="0"/>
              <a:t>2</a:t>
            </a:fld>
            <a:endParaRPr lang="en-GB"/>
          </a:p>
        </p:txBody>
      </p:sp>
    </p:spTree>
    <p:extLst>
      <p:ext uri="{BB962C8B-B14F-4D97-AF65-F5344CB8AC3E}">
        <p14:creationId xmlns:p14="http://schemas.microsoft.com/office/powerpoint/2010/main" val="3950632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Non-obstante – UN Charter, PSNR/ economic self determination </a:t>
            </a:r>
            <a:endParaRPr lang="en-GB" dirty="0"/>
          </a:p>
        </p:txBody>
      </p:sp>
      <p:sp>
        <p:nvSpPr>
          <p:cNvPr id="4" name="Slide Number Placeholder 3"/>
          <p:cNvSpPr>
            <a:spLocks noGrp="1"/>
          </p:cNvSpPr>
          <p:nvPr>
            <p:ph type="sldNum" sz="quarter" idx="10"/>
          </p:nvPr>
        </p:nvSpPr>
        <p:spPr/>
        <p:txBody>
          <a:bodyPr/>
          <a:lstStyle/>
          <a:p>
            <a:fld id="{5AD93900-055B-4666-B6B6-B9E78168A3E7}" type="slidenum">
              <a:rPr lang="en-GB" smtClean="0"/>
              <a:t>4</a:t>
            </a:fld>
            <a:endParaRPr lang="en-GB"/>
          </a:p>
        </p:txBody>
      </p:sp>
    </p:spTree>
    <p:extLst>
      <p:ext uri="{BB962C8B-B14F-4D97-AF65-F5344CB8AC3E}">
        <p14:creationId xmlns:p14="http://schemas.microsoft.com/office/powerpoint/2010/main" val="223292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Might be supposed to have specific expertise in</a:t>
            </a:r>
            <a:r>
              <a:rPr lang="en-GB" baseline="0" dirty="0"/>
              <a:t> the area, but comments not taken as authoritative </a:t>
            </a:r>
          </a:p>
          <a:p>
            <a:r>
              <a:rPr lang="en-GB" baseline="0" dirty="0"/>
              <a:t>Slide 10 – ESCR committee bases this on empirical evidence. </a:t>
            </a:r>
            <a:endParaRPr lang="en-GB" dirty="0"/>
          </a:p>
        </p:txBody>
      </p:sp>
      <p:sp>
        <p:nvSpPr>
          <p:cNvPr id="4" name="Slide Number Placeholder 3"/>
          <p:cNvSpPr>
            <a:spLocks noGrp="1"/>
          </p:cNvSpPr>
          <p:nvPr>
            <p:ph type="sldNum" sz="quarter" idx="10"/>
          </p:nvPr>
        </p:nvSpPr>
        <p:spPr/>
        <p:txBody>
          <a:bodyPr/>
          <a:lstStyle/>
          <a:p>
            <a:fld id="{5AD93900-055B-4666-B6B6-B9E78168A3E7}" type="slidenum">
              <a:rPr lang="en-GB" smtClean="0"/>
              <a:t>15</a:t>
            </a:fld>
            <a:endParaRPr lang="en-GB"/>
          </a:p>
        </p:txBody>
      </p:sp>
    </p:spTree>
    <p:extLst>
      <p:ext uri="{BB962C8B-B14F-4D97-AF65-F5344CB8AC3E}">
        <p14:creationId xmlns:p14="http://schemas.microsoft.com/office/powerpoint/2010/main" val="3758309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Baskerville Old Face" panose="02020602080505020303" pitchFamily="18" charset="0"/>
              </a:rPr>
              <a:t>effective, real, and concrete</a:t>
            </a:r>
            <a:endParaRPr lang="en-GB" dirty="0"/>
          </a:p>
        </p:txBody>
      </p:sp>
      <p:sp>
        <p:nvSpPr>
          <p:cNvPr id="4" name="Slide Number Placeholder 3"/>
          <p:cNvSpPr>
            <a:spLocks noGrp="1"/>
          </p:cNvSpPr>
          <p:nvPr>
            <p:ph type="sldNum" sz="quarter" idx="10"/>
          </p:nvPr>
        </p:nvSpPr>
        <p:spPr/>
        <p:txBody>
          <a:bodyPr/>
          <a:lstStyle/>
          <a:p>
            <a:fld id="{5AD93900-055B-4666-B6B6-B9E78168A3E7}" type="slidenum">
              <a:rPr lang="en-GB" smtClean="0"/>
              <a:t>16</a:t>
            </a:fld>
            <a:endParaRPr lang="en-GB"/>
          </a:p>
        </p:txBody>
      </p:sp>
    </p:spTree>
    <p:extLst>
      <p:ext uri="{BB962C8B-B14F-4D97-AF65-F5344CB8AC3E}">
        <p14:creationId xmlns:p14="http://schemas.microsoft.com/office/powerpoint/2010/main" val="143661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D93900-055B-4666-B6B6-B9E78168A3E7}" type="slidenum">
              <a:rPr lang="en-GB" smtClean="0"/>
              <a:t>17</a:t>
            </a:fld>
            <a:endParaRPr lang="en-GB"/>
          </a:p>
        </p:txBody>
      </p:sp>
    </p:spTree>
    <p:extLst>
      <p:ext uri="{BB962C8B-B14F-4D97-AF65-F5344CB8AC3E}">
        <p14:creationId xmlns:p14="http://schemas.microsoft.com/office/powerpoint/2010/main" val="2415627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4.5 yr. cycle. Every state reviewed by ref. to relevant standards (UN Charter, UDHR, HR treaties, voluntary commitments &amp; pledges)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r>
              <a:rPr lang="en-GB" dirty="0">
                <a:latin typeface="Baskerville Old Face" panose="02020602080505020303" pitchFamily="18" charset="0"/>
              </a:rPr>
              <a:t>Practical success? 2/3</a:t>
            </a:r>
            <a:r>
              <a:rPr lang="en-GB" baseline="0" dirty="0">
                <a:latin typeface="Baskerville Old Face" panose="02020602080505020303" pitchFamily="18" charset="0"/>
              </a:rPr>
              <a:t> </a:t>
            </a:r>
            <a:r>
              <a:rPr lang="en-GB" baseline="0" dirty="0" err="1">
                <a:latin typeface="Baskerville Old Face" panose="02020602080505020303" pitchFamily="18" charset="0"/>
              </a:rPr>
              <a:t>reccos</a:t>
            </a:r>
            <a:r>
              <a:rPr lang="en-GB" baseline="0" dirty="0">
                <a:latin typeface="Baskerville Old Face" panose="02020602080505020303" pitchFamily="18" charset="0"/>
              </a:rPr>
              <a:t> accepted; near universal participation.  But quality of </a:t>
            </a:r>
            <a:r>
              <a:rPr lang="en-GB" baseline="0" dirty="0" err="1">
                <a:latin typeface="Baskerville Old Face" panose="02020602080505020303" pitchFamily="18" charset="0"/>
              </a:rPr>
              <a:t>reccos</a:t>
            </a:r>
            <a:r>
              <a:rPr lang="en-GB" baseline="0" dirty="0">
                <a:latin typeface="Baskerville Old Face" panose="02020602080505020303" pitchFamily="18" charset="0"/>
              </a:rPr>
              <a:t>? Vague, repetitive, based on what? </a:t>
            </a:r>
            <a:endParaRPr lang="en-GB" dirty="0">
              <a:latin typeface="Baskerville Old Face" panose="02020602080505020303" pitchFamily="18" charset="0"/>
            </a:endParaRPr>
          </a:p>
          <a:p>
            <a:r>
              <a:rPr lang="en-GB" dirty="0">
                <a:latin typeface="Baskerville Old Face" panose="02020602080505020303" pitchFamily="18" charset="0"/>
              </a:rPr>
              <a:t>Enforcement? Not clear what, beyond encouragement, might be done vis-à-vis recalcitrant state</a:t>
            </a:r>
          </a:p>
          <a:p>
            <a:r>
              <a:rPr lang="en-GB" dirty="0">
                <a:latin typeface="Baskerville Old Face" panose="02020602080505020303" pitchFamily="18" charset="0"/>
              </a:rPr>
              <a:t>Objectivity?  Friendly states praise </a:t>
            </a:r>
            <a:endParaRPr lang="en-IN" dirty="0">
              <a:latin typeface="Baskerville Old Face" panose="0202060208050502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endParaRPr lang="en-GB" dirty="0"/>
          </a:p>
        </p:txBody>
      </p:sp>
      <p:sp>
        <p:nvSpPr>
          <p:cNvPr id="4" name="Slide Number Placeholder 3"/>
          <p:cNvSpPr>
            <a:spLocks noGrp="1"/>
          </p:cNvSpPr>
          <p:nvPr>
            <p:ph type="sldNum" sz="quarter" idx="10"/>
          </p:nvPr>
        </p:nvSpPr>
        <p:spPr/>
        <p:txBody>
          <a:bodyPr/>
          <a:lstStyle/>
          <a:p>
            <a:fld id="{5AD93900-055B-4666-B6B6-B9E78168A3E7}" type="slidenum">
              <a:rPr lang="en-GB" smtClean="0"/>
              <a:t>19</a:t>
            </a:fld>
            <a:endParaRPr lang="en-GB"/>
          </a:p>
        </p:txBody>
      </p:sp>
    </p:spTree>
    <p:extLst>
      <p:ext uri="{BB962C8B-B14F-4D97-AF65-F5344CB8AC3E}">
        <p14:creationId xmlns:p14="http://schemas.microsoft.com/office/powerpoint/2010/main" val="3401535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320" lvl="1" indent="0">
              <a:spcAft>
                <a:spcPts val="600"/>
              </a:spcAft>
              <a:buNone/>
            </a:pPr>
            <a:r>
              <a:rPr lang="en-IN" sz="2400" dirty="0">
                <a:latin typeface="Baskerville Old Face" panose="02020602080505020303" pitchFamily="18" charset="0"/>
              </a:rPr>
              <a:t>Since complainant and state kept informed of progress, incentive for state to act immediately to avoid public scrutiny</a:t>
            </a:r>
          </a:p>
          <a:p>
            <a:pPr marL="274320" lvl="1" indent="0">
              <a:spcAft>
                <a:spcPts val="600"/>
              </a:spcAft>
              <a:buNone/>
            </a:pPr>
            <a:r>
              <a:rPr lang="en-IN" sz="2400" dirty="0">
                <a:latin typeface="Baskerville Old Face" panose="02020602080505020303" pitchFamily="18" charset="0"/>
              </a:rPr>
              <a:t>W.r.t. Eritrea 2012, confidentiality removed and a Special Rapporteur appointed</a:t>
            </a:r>
          </a:p>
          <a:p>
            <a:endParaRPr lang="en-GB" dirty="0"/>
          </a:p>
        </p:txBody>
      </p:sp>
      <p:sp>
        <p:nvSpPr>
          <p:cNvPr id="4" name="Slide Number Placeholder 3"/>
          <p:cNvSpPr>
            <a:spLocks noGrp="1"/>
          </p:cNvSpPr>
          <p:nvPr>
            <p:ph type="sldNum" sz="quarter" idx="10"/>
          </p:nvPr>
        </p:nvSpPr>
        <p:spPr/>
        <p:txBody>
          <a:bodyPr/>
          <a:lstStyle/>
          <a:p>
            <a:fld id="{5AD93900-055B-4666-B6B6-B9E78168A3E7}" type="slidenum">
              <a:rPr lang="en-GB" smtClean="0"/>
              <a:t>20</a:t>
            </a:fld>
            <a:endParaRPr lang="en-GB"/>
          </a:p>
        </p:txBody>
      </p:sp>
    </p:spTree>
    <p:extLst>
      <p:ext uri="{BB962C8B-B14F-4D97-AF65-F5344CB8AC3E}">
        <p14:creationId xmlns:p14="http://schemas.microsoft.com/office/powerpoint/2010/main" val="3784253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a:t>Interpretation: purpose of treaty, effectiveness of enjoyment of human rights</a:t>
            </a:r>
          </a:p>
          <a:p>
            <a:pPr marL="228600" indent="-228600">
              <a:buAutoNum type="arabicPeriod"/>
            </a:pPr>
            <a:r>
              <a:rPr lang="en-GB" dirty="0"/>
              <a:t>Rights interpreted broadly, exceptions narrowly; must show necessary and tailored to achieve a specific legitimate aim, incl. rights and freedom of others.  </a:t>
            </a:r>
          </a:p>
          <a:p>
            <a:pPr marL="228600" indent="-228600">
              <a:buAutoNum type="arabicPeriod"/>
            </a:pPr>
            <a:r>
              <a:rPr lang="en-GB" dirty="0"/>
              <a:t>Nevertheless, margin of appreciation permitted to states: allows them, for example, to indicate their preferred concept pf something like ‘public morals’ protection of which permits limitation of many human rights. </a:t>
            </a:r>
          </a:p>
        </p:txBody>
      </p:sp>
      <p:sp>
        <p:nvSpPr>
          <p:cNvPr id="4" name="Slide Number Placeholder 3"/>
          <p:cNvSpPr>
            <a:spLocks noGrp="1"/>
          </p:cNvSpPr>
          <p:nvPr>
            <p:ph type="sldNum" sz="quarter" idx="10"/>
          </p:nvPr>
        </p:nvSpPr>
        <p:spPr/>
        <p:txBody>
          <a:bodyPr/>
          <a:lstStyle/>
          <a:p>
            <a:fld id="{5AD93900-055B-4666-B6B6-B9E78168A3E7}" type="slidenum">
              <a:rPr lang="en-GB" smtClean="0"/>
              <a:t>25</a:t>
            </a:fld>
            <a:endParaRPr lang="en-GB"/>
          </a:p>
        </p:txBody>
      </p:sp>
    </p:spTree>
    <p:extLst>
      <p:ext uri="{BB962C8B-B14F-4D97-AF65-F5344CB8AC3E}">
        <p14:creationId xmlns:p14="http://schemas.microsoft.com/office/powerpoint/2010/main" val="3056311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Restrictions must be necessary and proportionate to objectives of general interest recognized by EU, or protect rights and freedoms of others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In so far as this Charter contains rights which correspond to rights guaranteed by the Convention for the Protection of Human Rights and Fundamental Freedoms, the meaning and scope of those rights shall be the same as those laid down by the said Convention. This provision shall not prevent Union law providing more extensive protection.</a:t>
            </a:r>
          </a:p>
          <a:p>
            <a:r>
              <a:rPr lang="en-IN" dirty="0"/>
              <a:t>Direct or indirect discrimination </a:t>
            </a:r>
          </a:p>
        </p:txBody>
      </p:sp>
      <p:sp>
        <p:nvSpPr>
          <p:cNvPr id="4" name="Slide Number Placeholder 3"/>
          <p:cNvSpPr>
            <a:spLocks noGrp="1"/>
          </p:cNvSpPr>
          <p:nvPr>
            <p:ph type="sldNum" sz="quarter" idx="10"/>
          </p:nvPr>
        </p:nvSpPr>
        <p:spPr/>
        <p:txBody>
          <a:bodyPr/>
          <a:lstStyle/>
          <a:p>
            <a:fld id="{5AD93900-055B-4666-B6B6-B9E78168A3E7}" type="slidenum">
              <a:rPr lang="en-GB" smtClean="0"/>
              <a:t>27</a:t>
            </a:fld>
            <a:endParaRPr lang="en-GB"/>
          </a:p>
        </p:txBody>
      </p:sp>
    </p:spTree>
    <p:extLst>
      <p:ext uri="{BB962C8B-B14F-4D97-AF65-F5344CB8AC3E}">
        <p14:creationId xmlns:p14="http://schemas.microsoft.com/office/powerpoint/2010/main" val="3832283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3/10/2017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human rights law</a:t>
            </a:r>
          </a:p>
        </p:txBody>
      </p:sp>
      <p:sp>
        <p:nvSpPr>
          <p:cNvPr id="3" name="Subtitle 2"/>
          <p:cNvSpPr>
            <a:spLocks noGrp="1"/>
          </p:cNvSpPr>
          <p:nvPr>
            <p:ph type="subTitle" idx="1"/>
          </p:nvPr>
        </p:nvSpPr>
        <p:spPr/>
        <p:txBody>
          <a:bodyPr>
            <a:normAutofit/>
          </a:bodyPr>
          <a:lstStyle/>
          <a:p>
            <a:r>
              <a:rPr lang="en-GB" sz="2400" dirty="0"/>
              <a:t>An Overview </a:t>
            </a:r>
          </a:p>
        </p:txBody>
      </p:sp>
    </p:spTree>
    <p:extLst>
      <p:ext uri="{BB962C8B-B14F-4D97-AF65-F5344CB8AC3E}">
        <p14:creationId xmlns:p14="http://schemas.microsoft.com/office/powerpoint/2010/main" val="515994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263904"/>
          </a:xfrm>
        </p:spPr>
        <p:txBody>
          <a:bodyPr/>
          <a:lstStyle/>
          <a:p>
            <a:r>
              <a:rPr lang="en-IN" cap="none" dirty="0">
                <a:solidFill>
                  <a:srgbClr val="C00000"/>
                </a:solidFill>
              </a:rPr>
              <a:t>Non-discrimination and fulfilment </a:t>
            </a:r>
            <a:endParaRPr lang="en-GB" dirty="0"/>
          </a:p>
        </p:txBody>
      </p:sp>
      <p:sp>
        <p:nvSpPr>
          <p:cNvPr id="3" name="Content Placeholder 2"/>
          <p:cNvSpPr>
            <a:spLocks noGrp="1"/>
          </p:cNvSpPr>
          <p:nvPr>
            <p:ph sz="half" idx="1"/>
          </p:nvPr>
        </p:nvSpPr>
        <p:spPr>
          <a:xfrm>
            <a:off x="653143" y="1920240"/>
            <a:ext cx="5125864" cy="4937760"/>
          </a:xfrm>
        </p:spPr>
        <p:txBody>
          <a:bodyPr>
            <a:normAutofit fontScale="92500"/>
          </a:bodyPr>
          <a:lstStyle/>
          <a:p>
            <a:pPr marL="45720" indent="0">
              <a:buNone/>
            </a:pPr>
            <a:r>
              <a:rPr lang="en-IN" b="1" dirty="0"/>
              <a:t>ICCPR</a:t>
            </a:r>
          </a:p>
          <a:p>
            <a:pPr marL="45720" indent="0">
              <a:buNone/>
            </a:pPr>
            <a:r>
              <a:rPr lang="en-IN" b="1" dirty="0"/>
              <a:t>Art 2</a:t>
            </a:r>
            <a:endParaRPr lang="en-IN" dirty="0"/>
          </a:p>
          <a:p>
            <a:pPr marL="45720" indent="0">
              <a:buNone/>
            </a:pPr>
            <a:r>
              <a:rPr lang="en-IN" dirty="0"/>
              <a:t>1. Each State Party … undertakes to </a:t>
            </a:r>
            <a:r>
              <a:rPr lang="en-IN" dirty="0">
                <a:solidFill>
                  <a:srgbClr val="C00000"/>
                </a:solidFill>
              </a:rPr>
              <a:t>respect and to ensure</a:t>
            </a:r>
            <a:r>
              <a:rPr lang="en-IN" dirty="0"/>
              <a:t> to all individuals within its territory and subject to its jurisdiction the rights … </a:t>
            </a:r>
          </a:p>
          <a:p>
            <a:pPr marL="45720" indent="0">
              <a:buNone/>
            </a:pPr>
            <a:r>
              <a:rPr lang="en-IN" dirty="0"/>
              <a:t>2. … each State Party … undertakes to </a:t>
            </a:r>
            <a:r>
              <a:rPr lang="en-IN" dirty="0">
                <a:solidFill>
                  <a:srgbClr val="C00000"/>
                </a:solidFill>
              </a:rPr>
              <a:t>take the necessary steps </a:t>
            </a:r>
            <a:r>
              <a:rPr lang="en-IN" dirty="0"/>
              <a:t>… to adopt such laws or other measures as may be necessary </a:t>
            </a:r>
            <a:r>
              <a:rPr lang="en-IN" dirty="0">
                <a:solidFill>
                  <a:srgbClr val="C00000"/>
                </a:solidFill>
              </a:rPr>
              <a:t>to give effect to the rights</a:t>
            </a:r>
            <a:r>
              <a:rPr lang="en-IN" dirty="0"/>
              <a:t> …</a:t>
            </a:r>
          </a:p>
          <a:p>
            <a:pPr marL="45720" indent="0">
              <a:buNone/>
            </a:pPr>
            <a:r>
              <a:rPr lang="en-IN" b="1" dirty="0"/>
              <a:t>Art 3 </a:t>
            </a:r>
            <a:endParaRPr lang="en-IN" dirty="0"/>
          </a:p>
          <a:p>
            <a:pPr marL="45720" indent="0">
              <a:buNone/>
            </a:pPr>
            <a:r>
              <a:rPr lang="en-IN" dirty="0"/>
              <a:t>3. Each State Party … undertakes: (a) To ensure that any person whose rights or freedoms as herein recognized are violated </a:t>
            </a:r>
            <a:r>
              <a:rPr lang="en-IN" dirty="0">
                <a:solidFill>
                  <a:srgbClr val="C00000"/>
                </a:solidFill>
              </a:rPr>
              <a:t>shall have an effective remedy</a:t>
            </a:r>
            <a:r>
              <a:rPr lang="en-IN" dirty="0"/>
              <a:t>,…</a:t>
            </a:r>
          </a:p>
          <a:p>
            <a:endParaRPr lang="en-GB" dirty="0"/>
          </a:p>
        </p:txBody>
      </p:sp>
      <p:sp>
        <p:nvSpPr>
          <p:cNvPr id="4" name="Content Placeholder 3"/>
          <p:cNvSpPr>
            <a:spLocks noGrp="1"/>
          </p:cNvSpPr>
          <p:nvPr>
            <p:ph sz="half" idx="2"/>
          </p:nvPr>
        </p:nvSpPr>
        <p:spPr>
          <a:xfrm>
            <a:off x="6304280" y="1849120"/>
            <a:ext cx="4946106" cy="5008880"/>
          </a:xfrm>
        </p:spPr>
        <p:txBody>
          <a:bodyPr>
            <a:normAutofit fontScale="92500"/>
          </a:bodyPr>
          <a:lstStyle/>
          <a:p>
            <a:r>
              <a:rPr lang="en-GB" b="1" dirty="0"/>
              <a:t>ICESCR</a:t>
            </a:r>
          </a:p>
          <a:p>
            <a:pPr marL="45720" indent="0">
              <a:lnSpc>
                <a:spcPct val="100000"/>
              </a:lnSpc>
              <a:buNone/>
            </a:pPr>
            <a:r>
              <a:rPr lang="en-IN" b="1" dirty="0"/>
              <a:t>Art 2</a:t>
            </a:r>
          </a:p>
          <a:p>
            <a:pPr marL="45720" indent="0">
              <a:lnSpc>
                <a:spcPct val="100000"/>
              </a:lnSpc>
              <a:buNone/>
            </a:pPr>
            <a:r>
              <a:rPr lang="en-IN" dirty="0"/>
              <a:t>1. Each State Party … </a:t>
            </a:r>
            <a:r>
              <a:rPr lang="en-IN" dirty="0">
                <a:solidFill>
                  <a:srgbClr val="C00000"/>
                </a:solidFill>
              </a:rPr>
              <a:t>undertakes to take steps </a:t>
            </a:r>
            <a:r>
              <a:rPr lang="en-IN" dirty="0"/>
              <a:t>… to the maximum of its available resources, with a view to </a:t>
            </a:r>
            <a:r>
              <a:rPr lang="en-IN" dirty="0">
                <a:solidFill>
                  <a:srgbClr val="C00000"/>
                </a:solidFill>
              </a:rPr>
              <a:t>achieving progressively the full realization of the rights </a:t>
            </a:r>
            <a:r>
              <a:rPr lang="en-IN" dirty="0"/>
              <a:t>… by all appropriate means, including particularly the adoption of legislative measures.</a:t>
            </a:r>
          </a:p>
          <a:p>
            <a:pPr marL="45720" indent="0">
              <a:lnSpc>
                <a:spcPct val="100000"/>
              </a:lnSpc>
              <a:buNone/>
            </a:pPr>
            <a:r>
              <a:rPr lang="en-IN" dirty="0"/>
              <a:t>3. Developing countries, with due regard to human rights and their national economy, may determine to what extent they would guarantee the economic rights … </a:t>
            </a:r>
            <a:r>
              <a:rPr lang="en-IN" dirty="0">
                <a:solidFill>
                  <a:srgbClr val="C00000"/>
                </a:solidFill>
              </a:rPr>
              <a:t>to non-nationals</a:t>
            </a:r>
            <a:r>
              <a:rPr lang="en-IN" dirty="0"/>
              <a:t>.</a:t>
            </a:r>
          </a:p>
          <a:p>
            <a:endParaRPr lang="en-GB" dirty="0"/>
          </a:p>
        </p:txBody>
      </p:sp>
    </p:spTree>
    <p:extLst>
      <p:ext uri="{BB962C8B-B14F-4D97-AF65-F5344CB8AC3E}">
        <p14:creationId xmlns:p14="http://schemas.microsoft.com/office/powerpoint/2010/main" val="185553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Fulfilment – ICESCR  </a:t>
            </a:r>
          </a:p>
        </p:txBody>
      </p:sp>
      <p:sp>
        <p:nvSpPr>
          <p:cNvPr id="5" name="Content Placeholder 4"/>
          <p:cNvSpPr>
            <a:spLocks noGrp="1"/>
          </p:cNvSpPr>
          <p:nvPr>
            <p:ph idx="1"/>
          </p:nvPr>
        </p:nvSpPr>
        <p:spPr>
          <a:xfrm>
            <a:off x="1024128" y="1971040"/>
            <a:ext cx="9720073" cy="4338320"/>
          </a:xfrm>
        </p:spPr>
        <p:txBody>
          <a:bodyPr>
            <a:normAutofit/>
          </a:bodyPr>
          <a:lstStyle/>
          <a:p>
            <a:r>
              <a:rPr lang="en-GB" dirty="0"/>
              <a:t>Interpreted as having some obligations of immediate effect:</a:t>
            </a:r>
          </a:p>
          <a:p>
            <a:r>
              <a:rPr lang="en-GB" dirty="0"/>
              <a:t>a) No discrimination </a:t>
            </a:r>
          </a:p>
          <a:p>
            <a:r>
              <a:rPr lang="en-GB" dirty="0"/>
              <a:t>b) Obligation to take steps: must be concrete, deliberate and targeted</a:t>
            </a:r>
          </a:p>
          <a:p>
            <a:endParaRPr lang="en-GB" dirty="0"/>
          </a:p>
          <a:p>
            <a:r>
              <a:rPr lang="en-GB" dirty="0"/>
              <a:t>And ‘minimum core’ obligations (ESCR Committee) </a:t>
            </a:r>
          </a:p>
          <a:p>
            <a:pPr marL="45720" indent="0">
              <a:lnSpc>
                <a:spcPct val="100000"/>
              </a:lnSpc>
              <a:buNone/>
            </a:pPr>
            <a:r>
              <a:rPr lang="en-GB" dirty="0"/>
              <a:t>    States must </a:t>
            </a:r>
            <a:r>
              <a:rPr lang="en-GB" dirty="0">
                <a:solidFill>
                  <a:srgbClr val="C00000"/>
                </a:solidFill>
              </a:rPr>
              <a:t>ensure the satisfaction </a:t>
            </a:r>
            <a:r>
              <a:rPr lang="en-GB" dirty="0"/>
              <a:t>of minimum essential levels</a:t>
            </a:r>
            <a:r>
              <a:rPr lang="en-GB" dirty="0">
                <a:solidFill>
                  <a:srgbClr val="C00000"/>
                </a:solidFill>
              </a:rPr>
              <a:t> </a:t>
            </a:r>
            <a:r>
              <a:rPr lang="en-GB" dirty="0"/>
              <a:t>of each of the rights </a:t>
            </a:r>
          </a:p>
          <a:p>
            <a:pPr marL="45720" indent="0">
              <a:lnSpc>
                <a:spcPct val="100000"/>
              </a:lnSpc>
              <a:buNone/>
            </a:pPr>
            <a:r>
              <a:rPr lang="en-GB" dirty="0"/>
              <a:t>    A State party in which any significant number of individuals is deprived of  </a:t>
            </a:r>
            <a:r>
              <a:rPr lang="en-GB" dirty="0">
                <a:solidFill>
                  <a:srgbClr val="C00000"/>
                </a:solidFill>
              </a:rPr>
              <a:t>essential foodstuffs, essential primary health care, basic shelter and housing, or most basic forms of education</a:t>
            </a:r>
            <a:r>
              <a:rPr lang="en-GB" dirty="0"/>
              <a:t> is, prima facie, failing to discharge its obligations</a:t>
            </a:r>
          </a:p>
        </p:txBody>
      </p:sp>
    </p:spTree>
    <p:extLst>
      <p:ext uri="{BB962C8B-B14F-4D97-AF65-F5344CB8AC3E}">
        <p14:creationId xmlns:p14="http://schemas.microsoft.com/office/powerpoint/2010/main" val="250393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Fulfilment </a:t>
            </a:r>
          </a:p>
        </p:txBody>
      </p:sp>
      <p:sp>
        <p:nvSpPr>
          <p:cNvPr id="3" name="Content Placeholder 2"/>
          <p:cNvSpPr>
            <a:spLocks noGrp="1"/>
          </p:cNvSpPr>
          <p:nvPr>
            <p:ph idx="1"/>
          </p:nvPr>
        </p:nvSpPr>
        <p:spPr>
          <a:xfrm>
            <a:off x="1024128" y="1889760"/>
            <a:ext cx="9720073" cy="4419600"/>
          </a:xfrm>
        </p:spPr>
        <p:txBody>
          <a:bodyPr>
            <a:normAutofit lnSpcReduction="10000"/>
          </a:bodyPr>
          <a:lstStyle/>
          <a:p>
            <a:pPr marL="45720" indent="0">
              <a:lnSpc>
                <a:spcPct val="100000"/>
              </a:lnSpc>
              <a:buNone/>
            </a:pPr>
            <a:r>
              <a:rPr lang="en-IN" dirty="0"/>
              <a:t>Respect: </a:t>
            </a:r>
          </a:p>
          <a:p>
            <a:pPr lvl="1">
              <a:lnSpc>
                <a:spcPct val="100000"/>
              </a:lnSpc>
            </a:pPr>
            <a:r>
              <a:rPr lang="en-IN" sz="2400" dirty="0"/>
              <a:t>Do not infringe rights </a:t>
            </a:r>
          </a:p>
          <a:p>
            <a:pPr marL="45720" indent="0">
              <a:lnSpc>
                <a:spcPct val="100000"/>
              </a:lnSpc>
              <a:spcBef>
                <a:spcPts val="2400"/>
              </a:spcBef>
              <a:buNone/>
            </a:pPr>
            <a:r>
              <a:rPr lang="en-IN" dirty="0"/>
              <a:t>Protect: </a:t>
            </a:r>
          </a:p>
          <a:p>
            <a:pPr lvl="1">
              <a:lnSpc>
                <a:spcPct val="100000"/>
              </a:lnSpc>
            </a:pPr>
            <a:r>
              <a:rPr lang="en-IN" sz="2400" dirty="0"/>
              <a:t>Create environment in which rights enjoyed; third parties do not violate </a:t>
            </a:r>
          </a:p>
          <a:p>
            <a:pPr lvl="1">
              <a:lnSpc>
                <a:spcPct val="100000"/>
              </a:lnSpc>
            </a:pPr>
            <a:r>
              <a:rPr lang="en-IN" sz="2400" dirty="0"/>
              <a:t>Due diligence obligation </a:t>
            </a:r>
          </a:p>
          <a:p>
            <a:pPr marL="45720" indent="0">
              <a:lnSpc>
                <a:spcPct val="100000"/>
              </a:lnSpc>
              <a:spcBef>
                <a:spcPts val="2400"/>
              </a:spcBef>
              <a:buNone/>
            </a:pPr>
            <a:r>
              <a:rPr lang="en-IN" dirty="0"/>
              <a:t>Fulfil: </a:t>
            </a:r>
          </a:p>
          <a:p>
            <a:pPr lvl="1">
              <a:lnSpc>
                <a:spcPct val="100000"/>
              </a:lnSpc>
            </a:pPr>
            <a:r>
              <a:rPr lang="en-IN" sz="2400" dirty="0"/>
              <a:t>Ensure greater enjoyment of rights </a:t>
            </a:r>
          </a:p>
          <a:p>
            <a:pPr lvl="1">
              <a:lnSpc>
                <a:spcPct val="100000"/>
              </a:lnSpc>
            </a:pPr>
            <a:r>
              <a:rPr lang="en-IN" sz="2400" dirty="0"/>
              <a:t>Can include obligations of result and conduct</a:t>
            </a:r>
          </a:p>
          <a:p>
            <a:pPr lvl="1">
              <a:lnSpc>
                <a:spcPct val="100000"/>
              </a:lnSpc>
            </a:pPr>
            <a:r>
              <a:rPr lang="en-IN" sz="2400" dirty="0"/>
              <a:t>Legislative, judicial, administrative, educative etc. measures, remedies</a:t>
            </a:r>
          </a:p>
          <a:p>
            <a:endParaRPr lang="en-GB" dirty="0"/>
          </a:p>
        </p:txBody>
      </p:sp>
    </p:spTree>
    <p:extLst>
      <p:ext uri="{BB962C8B-B14F-4D97-AF65-F5344CB8AC3E}">
        <p14:creationId xmlns:p14="http://schemas.microsoft.com/office/powerpoint/2010/main" val="2088681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Oversight via Treaty bodies </a:t>
            </a:r>
          </a:p>
        </p:txBody>
      </p:sp>
      <p:sp>
        <p:nvSpPr>
          <p:cNvPr id="7" name="Content Placeholder 6"/>
          <p:cNvSpPr>
            <a:spLocks noGrp="1"/>
          </p:cNvSpPr>
          <p:nvPr>
            <p:ph idx="1"/>
          </p:nvPr>
        </p:nvSpPr>
        <p:spPr>
          <a:xfrm>
            <a:off x="1024128" y="1849120"/>
            <a:ext cx="9720073" cy="4897120"/>
          </a:xfrm>
        </p:spPr>
        <p:txBody>
          <a:bodyPr>
            <a:normAutofit/>
          </a:bodyPr>
          <a:lstStyle/>
          <a:p>
            <a:pPr>
              <a:lnSpc>
                <a:spcPct val="100000"/>
              </a:lnSpc>
            </a:pPr>
            <a:r>
              <a:rPr lang="en-GB" sz="2400" dirty="0"/>
              <a:t>1) </a:t>
            </a:r>
            <a:r>
              <a:rPr lang="en-GB" sz="2400" dirty="0">
                <a:solidFill>
                  <a:srgbClr val="C00000"/>
                </a:solidFill>
              </a:rPr>
              <a:t>Periodically receive and consider reports by states </a:t>
            </a:r>
          </a:p>
          <a:p>
            <a:pPr marL="310896" lvl="2" indent="0">
              <a:lnSpc>
                <a:spcPct val="100000"/>
              </a:lnSpc>
              <a:spcBef>
                <a:spcPts val="1200"/>
              </a:spcBef>
              <a:buNone/>
            </a:pPr>
            <a:r>
              <a:rPr lang="en-GB" sz="2400" dirty="0"/>
              <a:t>States: measures taken + difficulties encountered </a:t>
            </a:r>
          </a:p>
          <a:p>
            <a:pPr marL="310896" lvl="2" indent="0">
              <a:lnSpc>
                <a:spcPct val="100000"/>
              </a:lnSpc>
              <a:spcBef>
                <a:spcPts val="1200"/>
              </a:spcBef>
              <a:buNone/>
            </a:pPr>
            <a:r>
              <a:rPr lang="en-GB" sz="2400" dirty="0"/>
              <a:t>Committee: may also receive information from others </a:t>
            </a:r>
          </a:p>
          <a:p>
            <a:pPr marL="310896" lvl="2" indent="0">
              <a:lnSpc>
                <a:spcPct val="100000"/>
              </a:lnSpc>
              <a:spcBef>
                <a:spcPts val="1200"/>
              </a:spcBef>
              <a:buNone/>
            </a:pPr>
            <a:r>
              <a:rPr lang="en-GB" sz="2400" dirty="0"/>
              <a:t>Reports considered in public session. Idea of ‘constructive dialogue’ </a:t>
            </a:r>
          </a:p>
          <a:p>
            <a:pPr marL="310896" lvl="2" indent="0">
              <a:lnSpc>
                <a:spcPct val="100000"/>
              </a:lnSpc>
              <a:spcBef>
                <a:spcPts val="1200"/>
              </a:spcBef>
              <a:buNone/>
            </a:pPr>
            <a:r>
              <a:rPr lang="en-GB" sz="2400" dirty="0"/>
              <a:t>Issues ‘Concluding Observations’: progress + concern + specific 			recommendations + practical advice </a:t>
            </a:r>
          </a:p>
          <a:p>
            <a:pPr marL="128016" lvl="1" indent="0">
              <a:lnSpc>
                <a:spcPct val="100000"/>
              </a:lnSpc>
              <a:spcBef>
                <a:spcPts val="2400"/>
              </a:spcBef>
              <a:buNone/>
            </a:pPr>
            <a:r>
              <a:rPr lang="en-GB" sz="2400" dirty="0"/>
              <a:t>2) </a:t>
            </a:r>
            <a:r>
              <a:rPr lang="en-GB" sz="2400" dirty="0">
                <a:solidFill>
                  <a:srgbClr val="C00000"/>
                </a:solidFill>
              </a:rPr>
              <a:t>Inter-state complaints </a:t>
            </a:r>
          </a:p>
          <a:p>
            <a:pPr marL="128016" lvl="1" indent="0">
              <a:lnSpc>
                <a:spcPct val="100000"/>
              </a:lnSpc>
              <a:spcBef>
                <a:spcPts val="1200"/>
              </a:spcBef>
              <a:buNone/>
            </a:pPr>
            <a:r>
              <a:rPr lang="en-GB" sz="2400" dirty="0"/>
              <a:t>Opt-in clause. No complaints received </a:t>
            </a:r>
          </a:p>
        </p:txBody>
      </p:sp>
    </p:spTree>
    <p:extLst>
      <p:ext uri="{BB962C8B-B14F-4D97-AF65-F5344CB8AC3E}">
        <p14:creationId xmlns:p14="http://schemas.microsoft.com/office/powerpoint/2010/main" val="604636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65760"/>
            <a:ext cx="9720072" cy="1107440"/>
          </a:xfrm>
        </p:spPr>
        <p:txBody>
          <a:bodyPr/>
          <a:lstStyle/>
          <a:p>
            <a:r>
              <a:rPr lang="en-GB" dirty="0"/>
              <a:t>Treaty bodies </a:t>
            </a:r>
          </a:p>
        </p:txBody>
      </p:sp>
      <p:sp>
        <p:nvSpPr>
          <p:cNvPr id="3" name="Content Placeholder 2"/>
          <p:cNvSpPr>
            <a:spLocks noGrp="1"/>
          </p:cNvSpPr>
          <p:nvPr>
            <p:ph idx="1"/>
          </p:nvPr>
        </p:nvSpPr>
        <p:spPr>
          <a:xfrm>
            <a:off x="934720" y="1473200"/>
            <a:ext cx="10322560" cy="5313680"/>
          </a:xfrm>
        </p:spPr>
        <p:txBody>
          <a:bodyPr>
            <a:normAutofit/>
          </a:bodyPr>
          <a:lstStyle/>
          <a:p>
            <a:r>
              <a:rPr lang="en-GB" dirty="0">
                <a:solidFill>
                  <a:srgbClr val="C00000"/>
                </a:solidFill>
              </a:rPr>
              <a:t>3) Individual communications </a:t>
            </a:r>
          </a:p>
          <a:p>
            <a:pPr>
              <a:lnSpc>
                <a:spcPct val="100000"/>
              </a:lnSpc>
            </a:pPr>
            <a:r>
              <a:rPr lang="en-IN" dirty="0"/>
              <a:t>Not anonymous. But CESCR provides state duty to ensure complainant protection</a:t>
            </a:r>
          </a:p>
          <a:p>
            <a:pPr>
              <a:lnSpc>
                <a:spcPct val="100000"/>
              </a:lnSpc>
            </a:pPr>
            <a:r>
              <a:rPr lang="en-IN" dirty="0"/>
              <a:t>Closed meetings. Oral hearings rare. Views determined by consensus (generally). Forwarded to state and individual</a:t>
            </a:r>
          </a:p>
          <a:p>
            <a:pPr marL="45720" indent="0">
              <a:lnSpc>
                <a:spcPct val="100000"/>
              </a:lnSpc>
              <a:spcBef>
                <a:spcPts val="2400"/>
              </a:spcBef>
              <a:buNone/>
            </a:pPr>
            <a:r>
              <a:rPr lang="en-IN" dirty="0">
                <a:solidFill>
                  <a:srgbClr val="C00000"/>
                </a:solidFill>
              </a:rPr>
              <a:t>4) General Comments</a:t>
            </a:r>
          </a:p>
          <a:p>
            <a:pPr marL="45720" indent="0">
              <a:lnSpc>
                <a:spcPct val="100000"/>
              </a:lnSpc>
              <a:buNone/>
            </a:pPr>
            <a:r>
              <a:rPr lang="en-IN" dirty="0"/>
              <a:t>Interpretations of specific rights or treaty provisions </a:t>
            </a:r>
          </a:p>
          <a:p>
            <a:pPr marL="0" indent="0">
              <a:lnSpc>
                <a:spcPct val="100000"/>
              </a:lnSpc>
              <a:buNone/>
            </a:pPr>
            <a:r>
              <a:rPr lang="en-IN" dirty="0"/>
              <a:t>Guidance on information to be submitted in State reports, </a:t>
            </a:r>
          </a:p>
          <a:p>
            <a:pPr marL="0" indent="0">
              <a:lnSpc>
                <a:spcPct val="100000"/>
              </a:lnSpc>
              <a:buNone/>
            </a:pPr>
            <a:r>
              <a:rPr lang="en-IN" dirty="0"/>
              <a:t>Cross-cutting issues, e.g. role of NHRIs, rights of persons with disabilities, violence against women, rights of minorities                 </a:t>
            </a:r>
          </a:p>
          <a:p>
            <a:pPr marL="45720" indent="0">
              <a:lnSpc>
                <a:spcPct val="100000"/>
              </a:lnSpc>
              <a:buNone/>
            </a:pPr>
            <a:endParaRPr lang="en-IN" sz="2400" dirty="0"/>
          </a:p>
        </p:txBody>
      </p:sp>
      <p:sp>
        <p:nvSpPr>
          <p:cNvPr id="5" name="TextBox 4"/>
          <p:cNvSpPr txBox="1"/>
          <p:nvPr/>
        </p:nvSpPr>
        <p:spPr>
          <a:xfrm>
            <a:off x="7904480" y="6187440"/>
            <a:ext cx="3444240" cy="461665"/>
          </a:xfrm>
          <a:prstGeom prst="rect">
            <a:avLst/>
          </a:prstGeom>
          <a:noFill/>
        </p:spPr>
        <p:txBody>
          <a:bodyPr wrap="square" rtlCol="0">
            <a:spAutoFit/>
          </a:bodyPr>
          <a:lstStyle/>
          <a:p>
            <a:r>
              <a:rPr lang="en-GB" sz="2400" dirty="0">
                <a:solidFill>
                  <a:srgbClr val="C00000"/>
                </a:solidFill>
              </a:rPr>
              <a:t>How authoritative? </a:t>
            </a:r>
          </a:p>
        </p:txBody>
      </p:sp>
    </p:spTree>
    <p:extLst>
      <p:ext uri="{BB962C8B-B14F-4D97-AF65-F5344CB8AC3E}">
        <p14:creationId xmlns:p14="http://schemas.microsoft.com/office/powerpoint/2010/main" val="2359969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57200"/>
            <a:ext cx="9720072" cy="942975"/>
          </a:xfrm>
        </p:spPr>
        <p:txBody>
          <a:bodyPr/>
          <a:lstStyle/>
          <a:p>
            <a:r>
              <a:rPr lang="en-GB" dirty="0"/>
              <a:t>How authoritative are General Comments? </a:t>
            </a:r>
          </a:p>
        </p:txBody>
      </p:sp>
      <p:sp>
        <p:nvSpPr>
          <p:cNvPr id="3" name="Content Placeholder 2"/>
          <p:cNvSpPr>
            <a:spLocks noGrp="1"/>
          </p:cNvSpPr>
          <p:nvPr>
            <p:ph sz="half" idx="1"/>
          </p:nvPr>
        </p:nvSpPr>
        <p:spPr>
          <a:xfrm>
            <a:off x="604158" y="1543050"/>
            <a:ext cx="5177518" cy="5314950"/>
          </a:xfrm>
          <a:solidFill>
            <a:schemeClr val="accent1">
              <a:lumMod val="20000"/>
              <a:lumOff val="80000"/>
            </a:schemeClr>
          </a:solidFill>
        </p:spPr>
        <p:txBody>
          <a:bodyPr>
            <a:normAutofit/>
          </a:bodyPr>
          <a:lstStyle/>
          <a:p>
            <a:pPr>
              <a:lnSpc>
                <a:spcPct val="100000"/>
              </a:lnSpc>
            </a:pPr>
            <a:r>
              <a:rPr lang="en-GB" sz="2400" dirty="0"/>
              <a:t>USA on Human Rights Committee:</a:t>
            </a:r>
          </a:p>
          <a:p>
            <a:pPr>
              <a:lnSpc>
                <a:spcPct val="100000"/>
              </a:lnSpc>
            </a:pPr>
            <a:r>
              <a:rPr lang="en-GB" sz="2400" dirty="0"/>
              <a:t>“[The ICCPR] scheme … does not impose on States Parties an obligation to give effect to the Committee’s interpretations or confer on the Committee the power to render definitive or binding interpretations of the Covenant. The drafters of the Covenant could have given the Committee this role but deliberately chose not to do so … The Committee’s position, while interesting, runs contrary to the Covenant scheme and international law.</a:t>
            </a:r>
          </a:p>
        </p:txBody>
      </p:sp>
      <p:sp>
        <p:nvSpPr>
          <p:cNvPr id="4" name="Content Placeholder 3"/>
          <p:cNvSpPr>
            <a:spLocks noGrp="1"/>
          </p:cNvSpPr>
          <p:nvPr>
            <p:ph sz="half" idx="2"/>
          </p:nvPr>
        </p:nvSpPr>
        <p:spPr>
          <a:xfrm>
            <a:off x="6438900" y="1543050"/>
            <a:ext cx="5431971" cy="5314950"/>
          </a:xfrm>
          <a:solidFill>
            <a:srgbClr val="FFEEB7"/>
          </a:solidFill>
        </p:spPr>
        <p:txBody>
          <a:bodyPr>
            <a:normAutofit/>
          </a:bodyPr>
          <a:lstStyle/>
          <a:p>
            <a:pPr>
              <a:lnSpc>
                <a:spcPct val="100000"/>
              </a:lnSpc>
            </a:pPr>
            <a:r>
              <a:rPr lang="en-GB" sz="2400" dirty="0"/>
              <a:t>ECtHR on Torture Committee:</a:t>
            </a:r>
          </a:p>
          <a:p>
            <a:pPr>
              <a:lnSpc>
                <a:spcPct val="100000"/>
              </a:lnSpc>
            </a:pPr>
            <a:r>
              <a:rPr lang="en-GB" sz="2400" dirty="0"/>
              <a:t>It has been argued that any rule of international law granting immunity to State officials has been abrogated by the Convention against Torture which, it is claimed, provides in its Article 14 for universal civil jurisdiction. This argument finds support from the Committee Against Torture ... This interpretation has been rejected by courts in both Canada and the UK… The question whether that Convention has given rise to universal civil jurisdiction is therefore far from settled</a:t>
            </a:r>
          </a:p>
        </p:txBody>
      </p:sp>
    </p:spTree>
    <p:extLst>
      <p:ext uri="{BB962C8B-B14F-4D97-AF65-F5344CB8AC3E}">
        <p14:creationId xmlns:p14="http://schemas.microsoft.com/office/powerpoint/2010/main" val="1423496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Features of Human Rights Treaties (Some are controversial!) </a:t>
            </a:r>
          </a:p>
        </p:txBody>
      </p:sp>
      <p:sp>
        <p:nvSpPr>
          <p:cNvPr id="3" name="Content Placeholder 2"/>
          <p:cNvSpPr>
            <a:spLocks noGrp="1"/>
          </p:cNvSpPr>
          <p:nvPr>
            <p:ph idx="1"/>
          </p:nvPr>
        </p:nvSpPr>
        <p:spPr/>
        <p:txBody>
          <a:bodyPr>
            <a:normAutofit/>
          </a:bodyPr>
          <a:lstStyle/>
          <a:p>
            <a:pPr>
              <a:lnSpc>
                <a:spcPct val="100000"/>
              </a:lnSpc>
              <a:spcBef>
                <a:spcPts val="1800"/>
              </a:spcBef>
            </a:pPr>
            <a:r>
              <a:rPr lang="en-GB" dirty="0"/>
              <a:t>1. ‘</a:t>
            </a:r>
            <a:r>
              <a:rPr lang="en-GB" dirty="0" err="1"/>
              <a:t>erga</a:t>
            </a:r>
            <a:r>
              <a:rPr lang="en-GB" dirty="0"/>
              <a:t> </a:t>
            </a:r>
            <a:r>
              <a:rPr lang="en-GB" dirty="0" err="1"/>
              <a:t>omnes</a:t>
            </a:r>
            <a:r>
              <a:rPr lang="en-GB" dirty="0"/>
              <a:t>’ obligations</a:t>
            </a:r>
          </a:p>
          <a:p>
            <a:pPr>
              <a:lnSpc>
                <a:spcPct val="100000"/>
              </a:lnSpc>
              <a:spcBef>
                <a:spcPts val="1800"/>
              </a:spcBef>
            </a:pPr>
            <a:r>
              <a:rPr lang="en-GB" dirty="0"/>
              <a:t>2. ‘purpose’ is important: to interpretation of provisions and reservations</a:t>
            </a:r>
          </a:p>
          <a:p>
            <a:pPr>
              <a:lnSpc>
                <a:spcPct val="100000"/>
              </a:lnSpc>
              <a:spcBef>
                <a:spcPts val="1800"/>
              </a:spcBef>
            </a:pPr>
            <a:r>
              <a:rPr lang="en-GB" dirty="0"/>
              <a:t>3. reservations incompatible with purpose of treaty may be disregarded </a:t>
            </a:r>
          </a:p>
          <a:p>
            <a:pPr>
              <a:lnSpc>
                <a:spcPct val="100000"/>
              </a:lnSpc>
              <a:spcBef>
                <a:spcPts val="1800"/>
              </a:spcBef>
            </a:pPr>
            <a:r>
              <a:rPr lang="en-GB" dirty="0"/>
              <a:t>4. a State cannot withdraw human rights protections by terminating treaty</a:t>
            </a:r>
          </a:p>
          <a:p>
            <a:pPr>
              <a:lnSpc>
                <a:spcPct val="100000"/>
              </a:lnSpc>
              <a:spcBef>
                <a:spcPts val="1800"/>
              </a:spcBef>
            </a:pPr>
            <a:r>
              <a:rPr lang="en-GB" dirty="0"/>
              <a:t>5. a State cannot claim a breach by another state as basis for terminating 	treaty (+ cannot adopt countermeasures that violate human rights obligations) </a:t>
            </a:r>
          </a:p>
        </p:txBody>
      </p:sp>
    </p:spTree>
    <p:extLst>
      <p:ext uri="{BB962C8B-B14F-4D97-AF65-F5344CB8AC3E}">
        <p14:creationId xmlns:p14="http://schemas.microsoft.com/office/powerpoint/2010/main" val="2625948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UN Human rights </a:t>
            </a:r>
            <a:r>
              <a:rPr lang="en-GB" dirty="0" err="1"/>
              <a:t>syStem</a:t>
            </a:r>
            <a:r>
              <a:rPr lang="en-GB" dirty="0"/>
              <a: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30984182"/>
              </p:ext>
            </p:extLst>
          </p:nvPr>
        </p:nvGraphicFramePr>
        <p:xfrm>
          <a:off x="1024128" y="1990725"/>
          <a:ext cx="9720073" cy="43186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reeform 9"/>
          <p:cNvSpPr/>
          <p:nvPr/>
        </p:nvSpPr>
        <p:spPr>
          <a:xfrm>
            <a:off x="2908993" y="4552950"/>
            <a:ext cx="6748688" cy="376306"/>
          </a:xfrm>
          <a:custGeom>
            <a:avLst/>
            <a:gdLst>
              <a:gd name="connsiteX0" fmla="*/ 4815782 w 6748688"/>
              <a:gd name="connsiteY0" fmla="*/ 247650 h 376306"/>
              <a:gd name="connsiteX1" fmla="*/ 6530282 w 6748688"/>
              <a:gd name="connsiteY1" fmla="*/ 352425 h 376306"/>
              <a:gd name="connsiteX2" fmla="*/ 453332 w 6748688"/>
              <a:gd name="connsiteY2" fmla="*/ 342900 h 376306"/>
              <a:gd name="connsiteX3" fmla="*/ 443807 w 6748688"/>
              <a:gd name="connsiteY3" fmla="*/ 0 h 376306"/>
              <a:gd name="connsiteX4" fmla="*/ 443807 w 6748688"/>
              <a:gd name="connsiteY4" fmla="*/ 0 h 376306"/>
              <a:gd name="connsiteX5" fmla="*/ 443807 w 6748688"/>
              <a:gd name="connsiteY5" fmla="*/ 0 h 37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48688" h="376306">
                <a:moveTo>
                  <a:pt x="4815782" y="247650"/>
                </a:moveTo>
                <a:cubicBezTo>
                  <a:pt x="6036569" y="292100"/>
                  <a:pt x="7257357" y="336550"/>
                  <a:pt x="6530282" y="352425"/>
                </a:cubicBezTo>
                <a:cubicBezTo>
                  <a:pt x="5803207" y="368300"/>
                  <a:pt x="1467744" y="401637"/>
                  <a:pt x="453332" y="342900"/>
                </a:cubicBezTo>
                <a:cubicBezTo>
                  <a:pt x="-561080" y="284163"/>
                  <a:pt x="443807" y="0"/>
                  <a:pt x="443807" y="0"/>
                </a:cubicBezTo>
                <a:lnTo>
                  <a:pt x="443807" y="0"/>
                </a:lnTo>
                <a:lnTo>
                  <a:pt x="443807" y="0"/>
                </a:ln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flipH="1" flipV="1">
            <a:off x="4686300" y="2552700"/>
            <a:ext cx="1400175" cy="1905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561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Human Rights council </a:t>
            </a:r>
          </a:p>
        </p:txBody>
      </p:sp>
      <p:sp>
        <p:nvSpPr>
          <p:cNvPr id="3" name="Content Placeholder 2"/>
          <p:cNvSpPr>
            <a:spLocks noGrp="1"/>
          </p:cNvSpPr>
          <p:nvPr>
            <p:ph idx="1"/>
          </p:nvPr>
        </p:nvSpPr>
        <p:spPr>
          <a:xfrm>
            <a:off x="1024128" y="1933575"/>
            <a:ext cx="9720073" cy="4375785"/>
          </a:xfrm>
        </p:spPr>
        <p:txBody>
          <a:bodyPr>
            <a:normAutofit/>
          </a:bodyPr>
          <a:lstStyle/>
          <a:p>
            <a:pPr>
              <a:lnSpc>
                <a:spcPct val="100000"/>
              </a:lnSpc>
            </a:pPr>
            <a:r>
              <a:rPr lang="en-GB" dirty="0"/>
              <a:t>Succeeded ‘Human Rights Commission’ in 2006</a:t>
            </a:r>
          </a:p>
          <a:p>
            <a:pPr>
              <a:lnSpc>
                <a:spcPct val="100000"/>
              </a:lnSpc>
            </a:pPr>
            <a:r>
              <a:rPr lang="en-GB" dirty="0"/>
              <a:t>Reports to the UN General Assembly</a:t>
            </a:r>
          </a:p>
          <a:p>
            <a:pPr>
              <a:lnSpc>
                <a:spcPct val="100000"/>
              </a:lnSpc>
            </a:pPr>
            <a:r>
              <a:rPr lang="en-IN" dirty="0"/>
              <a:t>Intergovernmental body, 47 states</a:t>
            </a:r>
          </a:p>
          <a:p>
            <a:pPr>
              <a:lnSpc>
                <a:spcPct val="100000"/>
              </a:lnSpc>
            </a:pPr>
            <a:r>
              <a:rPr lang="en-GB" dirty="0"/>
              <a:t>Monitoring function: </a:t>
            </a:r>
          </a:p>
          <a:p>
            <a:pPr marL="310896" lvl="2" indent="0">
              <a:lnSpc>
                <a:spcPct val="100000"/>
              </a:lnSpc>
              <a:spcBef>
                <a:spcPts val="1200"/>
              </a:spcBef>
              <a:buNone/>
            </a:pPr>
            <a:r>
              <a:rPr lang="en-GB" sz="2200" dirty="0"/>
              <a:t>(1) Universal Periodic Review</a:t>
            </a:r>
          </a:p>
          <a:p>
            <a:pPr marL="310896" lvl="2" indent="0">
              <a:lnSpc>
                <a:spcPct val="100000"/>
              </a:lnSpc>
              <a:spcBef>
                <a:spcPts val="1200"/>
              </a:spcBef>
              <a:buNone/>
            </a:pPr>
            <a:r>
              <a:rPr lang="en-GB" sz="2200" dirty="0"/>
              <a:t>(2) Complaints mechanism</a:t>
            </a:r>
          </a:p>
          <a:p>
            <a:pPr marL="310896" lvl="2" indent="0">
              <a:lnSpc>
                <a:spcPct val="100000"/>
              </a:lnSpc>
              <a:spcBef>
                <a:spcPts val="1200"/>
              </a:spcBef>
              <a:buNone/>
            </a:pPr>
            <a:r>
              <a:rPr lang="en-GB" sz="2200" dirty="0"/>
              <a:t>(3) Special procedures </a:t>
            </a:r>
          </a:p>
        </p:txBody>
      </p:sp>
    </p:spTree>
    <p:extLst>
      <p:ext uri="{BB962C8B-B14F-4D97-AF65-F5344CB8AC3E}">
        <p14:creationId xmlns:p14="http://schemas.microsoft.com/office/powerpoint/2010/main" val="1450051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24484"/>
          </a:xfrm>
        </p:spPr>
        <p:txBody>
          <a:bodyPr/>
          <a:lstStyle/>
          <a:p>
            <a:r>
              <a:rPr lang="en-GB" dirty="0"/>
              <a:t>Universal Periodic Review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4783436"/>
              </p:ext>
            </p:extLst>
          </p:nvPr>
        </p:nvGraphicFramePr>
        <p:xfrm>
          <a:off x="319278" y="1409700"/>
          <a:ext cx="11539347" cy="5381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748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169443"/>
          </a:xfrm>
        </p:spPr>
        <p:txBody>
          <a:bodyPr/>
          <a:lstStyle/>
          <a:p>
            <a:r>
              <a:rPr lang="en-GB" dirty="0"/>
              <a:t>The international human rights system </a:t>
            </a:r>
          </a:p>
        </p:txBody>
      </p:sp>
      <p:sp>
        <p:nvSpPr>
          <p:cNvPr id="3" name="Content Placeholder 2"/>
          <p:cNvSpPr>
            <a:spLocks noGrp="1"/>
          </p:cNvSpPr>
          <p:nvPr>
            <p:ph idx="1"/>
          </p:nvPr>
        </p:nvSpPr>
        <p:spPr>
          <a:xfrm>
            <a:off x="1715009" y="1850864"/>
            <a:ext cx="3395471" cy="4554701"/>
          </a:xfrm>
        </p:spPr>
        <p:txBody>
          <a:bodyPr>
            <a:normAutofit/>
          </a:bodyPr>
          <a:lstStyle/>
          <a:p>
            <a:pPr marL="45720" indent="0">
              <a:buNone/>
            </a:pPr>
            <a:r>
              <a:rPr lang="en-IN" sz="3600" dirty="0"/>
              <a:t>Universal Declaration of Human Rights, 1948 </a:t>
            </a:r>
          </a:p>
          <a:p>
            <a:pPr marL="45720" indent="0">
              <a:buNone/>
            </a:pPr>
            <a:endParaRPr lang="en-IN" sz="3600" dirty="0"/>
          </a:p>
          <a:p>
            <a:pPr marL="45720" indent="0">
              <a:buNone/>
            </a:pPr>
            <a:r>
              <a:rPr lang="en-IN" dirty="0">
                <a:solidFill>
                  <a:srgbClr val="C00000"/>
                </a:solidFill>
                <a:sym typeface="Wingdings" panose="05000000000000000000" pitchFamily="2" charset="2"/>
              </a:rPr>
              <a:t> </a:t>
            </a:r>
            <a:r>
              <a:rPr lang="en-IN" dirty="0">
                <a:solidFill>
                  <a:srgbClr val="C00000"/>
                </a:solidFill>
              </a:rPr>
              <a:t>GA Resolution | Not binding </a:t>
            </a:r>
          </a:p>
          <a:p>
            <a:pPr lvl="1"/>
            <a:r>
              <a:rPr lang="en-IN" dirty="0">
                <a:solidFill>
                  <a:srgbClr val="C00000"/>
                </a:solidFill>
                <a:sym typeface="Wingdings" panose="05000000000000000000" pitchFamily="2" charset="2"/>
              </a:rPr>
              <a:t> </a:t>
            </a:r>
            <a:r>
              <a:rPr lang="en-IN" dirty="0">
                <a:solidFill>
                  <a:srgbClr val="C00000"/>
                </a:solidFill>
              </a:rPr>
              <a:t>Truly a founding document? </a:t>
            </a:r>
          </a:p>
          <a:p>
            <a:endParaRPr lang="en-GB" dirty="0"/>
          </a:p>
        </p:txBody>
      </p:sp>
      <p:sp>
        <p:nvSpPr>
          <p:cNvPr id="4" name="Rectangle 3"/>
          <p:cNvSpPr/>
          <p:nvPr/>
        </p:nvSpPr>
        <p:spPr>
          <a:xfrm>
            <a:off x="6192760" y="1850864"/>
            <a:ext cx="4448432" cy="4678204"/>
          </a:xfrm>
          <a:prstGeom prst="rect">
            <a:avLst/>
          </a:prstGeom>
          <a:solidFill>
            <a:schemeClr val="accent1">
              <a:lumMod val="20000"/>
              <a:lumOff val="80000"/>
            </a:schemeClr>
          </a:solidFill>
        </p:spPr>
        <p:txBody>
          <a:bodyPr wrap="square">
            <a:spAutoFit/>
          </a:bodyPr>
          <a:lstStyle/>
          <a:p>
            <a:pPr marL="45720" indent="0">
              <a:spcBef>
                <a:spcPts val="1200"/>
              </a:spcBef>
              <a:buNone/>
            </a:pPr>
            <a:r>
              <a:rPr lang="en-IN" sz="2400" dirty="0"/>
              <a:t>Art 1: ‘All human beings are born free and equal in dignity and rights’</a:t>
            </a:r>
          </a:p>
          <a:p>
            <a:pPr marL="45720" indent="0">
              <a:spcBef>
                <a:spcPts val="1200"/>
              </a:spcBef>
              <a:buNone/>
            </a:pPr>
            <a:r>
              <a:rPr lang="en-IN" sz="2400" dirty="0"/>
              <a:t>Art 2: No discrimination</a:t>
            </a:r>
          </a:p>
          <a:p>
            <a:pPr marL="45720" indent="0">
              <a:spcBef>
                <a:spcPts val="1200"/>
              </a:spcBef>
              <a:buNone/>
            </a:pPr>
            <a:r>
              <a:rPr lang="en-IN" sz="2400" dirty="0"/>
              <a:t>Art 3-21: Civil and political rights </a:t>
            </a:r>
          </a:p>
          <a:p>
            <a:pPr marL="45720" indent="0">
              <a:spcBef>
                <a:spcPts val="1200"/>
              </a:spcBef>
              <a:buNone/>
            </a:pPr>
            <a:r>
              <a:rPr lang="en-IN" sz="2400" dirty="0"/>
              <a:t>   </a:t>
            </a:r>
            <a:r>
              <a:rPr lang="en-IN" sz="2400" dirty="0">
                <a:solidFill>
                  <a:srgbClr val="C00000"/>
                </a:solidFill>
              </a:rPr>
              <a:t>Art 17. Right to own property</a:t>
            </a:r>
          </a:p>
          <a:p>
            <a:pPr marL="45720" indent="0">
              <a:spcBef>
                <a:spcPts val="1200"/>
              </a:spcBef>
              <a:buNone/>
            </a:pPr>
            <a:r>
              <a:rPr lang="en-IN" sz="2400" dirty="0"/>
              <a:t>Art 22-28: Economic, social and cultural rights </a:t>
            </a:r>
          </a:p>
          <a:p>
            <a:pPr marL="45720" indent="0">
              <a:spcBef>
                <a:spcPts val="1200"/>
              </a:spcBef>
              <a:buNone/>
            </a:pPr>
            <a:r>
              <a:rPr lang="en-IN" sz="2400" dirty="0"/>
              <a:t>Art 29: Limitations </a:t>
            </a:r>
            <a:endParaRPr lang="en-IN" sz="2200" dirty="0"/>
          </a:p>
          <a:p>
            <a:pPr marL="45720" indent="0">
              <a:spcBef>
                <a:spcPts val="1200"/>
              </a:spcBef>
              <a:buNone/>
            </a:pPr>
            <a:endParaRPr lang="en-IN" sz="2200" dirty="0"/>
          </a:p>
        </p:txBody>
      </p:sp>
    </p:spTree>
    <p:extLst>
      <p:ext uri="{BB962C8B-B14F-4D97-AF65-F5344CB8AC3E}">
        <p14:creationId xmlns:p14="http://schemas.microsoft.com/office/powerpoint/2010/main" val="770641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Complaints procedure</a:t>
            </a:r>
          </a:p>
        </p:txBody>
      </p:sp>
      <p:sp>
        <p:nvSpPr>
          <p:cNvPr id="3" name="Content Placeholder 2"/>
          <p:cNvSpPr>
            <a:spLocks noGrp="1"/>
          </p:cNvSpPr>
          <p:nvPr>
            <p:ph idx="1"/>
          </p:nvPr>
        </p:nvSpPr>
        <p:spPr>
          <a:xfrm>
            <a:off x="1024128" y="2084832"/>
            <a:ext cx="9720073" cy="4224528"/>
          </a:xfrm>
        </p:spPr>
        <p:txBody>
          <a:bodyPr/>
          <a:lstStyle/>
          <a:p>
            <a:pPr marL="45720" indent="0">
              <a:buNone/>
            </a:pPr>
            <a:r>
              <a:rPr lang="en-IN" dirty="0">
                <a:solidFill>
                  <a:schemeClr val="accent2">
                    <a:lumMod val="50000"/>
                  </a:schemeClr>
                </a:solidFill>
              </a:rPr>
              <a:t>Patterns</a:t>
            </a:r>
            <a:r>
              <a:rPr lang="en-IN" dirty="0">
                <a:solidFill>
                  <a:schemeClr val="accent1">
                    <a:lumMod val="50000"/>
                  </a:schemeClr>
                </a:solidFill>
              </a:rPr>
              <a:t> </a:t>
            </a:r>
            <a:r>
              <a:rPr lang="en-IN" dirty="0"/>
              <a:t>of gross and reliably attested violations</a:t>
            </a:r>
          </a:p>
          <a:p>
            <a:pPr marL="45720" indent="0">
              <a:buNone/>
            </a:pPr>
            <a:r>
              <a:rPr lang="en-IN" dirty="0"/>
              <a:t>Victims or others with reliable knowledge of violations </a:t>
            </a:r>
          </a:p>
          <a:p>
            <a:pPr marL="45720" indent="0">
              <a:buNone/>
            </a:pPr>
            <a:r>
              <a:rPr lang="en-IN" dirty="0"/>
              <a:t>Should not overlap with ongoing or decided complaint at another forum </a:t>
            </a:r>
          </a:p>
          <a:p>
            <a:pPr marL="45720" indent="0">
              <a:buNone/>
            </a:pPr>
            <a:r>
              <a:rPr lang="en-IN" dirty="0"/>
              <a:t>11-15K complaints p.a.: screened by OHCHR. Handful go to Council</a:t>
            </a:r>
          </a:p>
          <a:p>
            <a:pPr marL="45720" indent="0">
              <a:buNone/>
            </a:pPr>
            <a:r>
              <a:rPr lang="en-IN" dirty="0"/>
              <a:t>Confidential </a:t>
            </a:r>
          </a:p>
          <a:p>
            <a:pPr marL="45720" indent="0">
              <a:buNone/>
            </a:pPr>
            <a:endParaRPr lang="en-GB" dirty="0"/>
          </a:p>
        </p:txBody>
      </p:sp>
    </p:spTree>
    <p:extLst>
      <p:ext uri="{BB962C8B-B14F-4D97-AF65-F5344CB8AC3E}">
        <p14:creationId xmlns:p14="http://schemas.microsoft.com/office/powerpoint/2010/main" val="2382686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Special Procedures etc. </a:t>
            </a:r>
          </a:p>
        </p:txBody>
      </p:sp>
      <p:sp>
        <p:nvSpPr>
          <p:cNvPr id="3" name="Content Placeholder 2"/>
          <p:cNvSpPr>
            <a:spLocks noGrp="1"/>
          </p:cNvSpPr>
          <p:nvPr>
            <p:ph idx="1"/>
          </p:nvPr>
        </p:nvSpPr>
        <p:spPr/>
        <p:txBody>
          <a:bodyPr/>
          <a:lstStyle/>
          <a:p>
            <a:pPr marL="388620" indent="-342900">
              <a:lnSpc>
                <a:spcPct val="100000"/>
              </a:lnSpc>
              <a:buFont typeface="Wingdings" panose="05000000000000000000" pitchFamily="2" charset="2"/>
              <a:buChar char="§"/>
            </a:pPr>
            <a:r>
              <a:rPr lang="en-IN" sz="2400" dirty="0">
                <a:latin typeface="Baskerville Old Face" panose="02020602080505020303" pitchFamily="18" charset="0"/>
              </a:rPr>
              <a:t>Working Groups &amp; Special Rapporteurs, with thematic and country mandates </a:t>
            </a:r>
          </a:p>
          <a:p>
            <a:pPr marL="388620" indent="-342900">
              <a:lnSpc>
                <a:spcPct val="100000"/>
              </a:lnSpc>
              <a:buFont typeface="Wingdings" panose="05000000000000000000" pitchFamily="2" charset="2"/>
              <a:buChar char="§"/>
            </a:pPr>
            <a:r>
              <a:rPr lang="en-IN" sz="2400" dirty="0">
                <a:latin typeface="Baskerville Old Face" panose="02020602080505020303" pitchFamily="18" charset="0"/>
              </a:rPr>
              <a:t>Urgent debates, during regular sessions or special sessions. </a:t>
            </a:r>
          </a:p>
          <a:p>
            <a:pPr marL="562356" lvl="1" indent="-342900">
              <a:lnSpc>
                <a:spcPct val="100000"/>
              </a:lnSpc>
              <a:buFont typeface="Wingdings" panose="05000000000000000000" pitchFamily="2" charset="2"/>
              <a:buChar char="§"/>
            </a:pPr>
            <a:r>
              <a:rPr lang="en-IN" sz="2400" dirty="0">
                <a:latin typeface="Baskerville Old Face" panose="02020602080505020303" pitchFamily="18" charset="0"/>
              </a:rPr>
              <a:t>Issues such as economic and food crises, </a:t>
            </a:r>
          </a:p>
          <a:p>
            <a:pPr marL="562356" lvl="1" indent="-342900">
              <a:lnSpc>
                <a:spcPct val="100000"/>
              </a:lnSpc>
              <a:buFont typeface="Wingdings" panose="05000000000000000000" pitchFamily="2" charset="2"/>
              <a:buChar char="§"/>
            </a:pPr>
            <a:r>
              <a:rPr lang="en-IN" sz="2400" dirty="0">
                <a:latin typeface="Baskerville Old Face" panose="02020602080505020303" pitchFamily="18" charset="0"/>
              </a:rPr>
              <a:t>Situations in particular states (multiple sessions on Israel, Syria)</a:t>
            </a:r>
          </a:p>
          <a:p>
            <a:endParaRPr lang="en-GB" dirty="0"/>
          </a:p>
        </p:txBody>
      </p:sp>
    </p:spTree>
    <p:extLst>
      <p:ext uri="{BB962C8B-B14F-4D97-AF65-F5344CB8AC3E}">
        <p14:creationId xmlns:p14="http://schemas.microsoft.com/office/powerpoint/2010/main" val="2392578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Office of the High Commissioner of Human Rights </a:t>
            </a:r>
          </a:p>
        </p:txBody>
      </p:sp>
      <p:sp>
        <p:nvSpPr>
          <p:cNvPr id="3" name="Content Placeholder 2"/>
          <p:cNvSpPr>
            <a:spLocks noGrp="1"/>
          </p:cNvSpPr>
          <p:nvPr>
            <p:ph idx="1"/>
          </p:nvPr>
        </p:nvSpPr>
        <p:spPr>
          <a:xfrm>
            <a:off x="1024128" y="2285999"/>
            <a:ext cx="10424922" cy="4276725"/>
          </a:xfrm>
        </p:spPr>
        <p:txBody>
          <a:bodyPr>
            <a:normAutofit/>
          </a:bodyPr>
          <a:lstStyle/>
          <a:p>
            <a:pPr>
              <a:lnSpc>
                <a:spcPct val="100000"/>
              </a:lnSpc>
            </a:pPr>
            <a:r>
              <a:rPr lang="en-IN" dirty="0"/>
              <a:t>Part of UN Secretariat. Secretariat for Treaty Bodies and Council</a:t>
            </a:r>
          </a:p>
          <a:p>
            <a:pPr>
              <a:lnSpc>
                <a:spcPct val="100000"/>
              </a:lnSpc>
            </a:pPr>
            <a:r>
              <a:rPr lang="en-IN" dirty="0"/>
              <a:t>Supports work of High Commissioner for Human Rights</a:t>
            </a:r>
          </a:p>
          <a:p>
            <a:pPr>
              <a:lnSpc>
                <a:spcPct val="100000"/>
              </a:lnSpc>
            </a:pPr>
            <a:r>
              <a:rPr lang="en-IN" dirty="0"/>
              <a:t>Key roles in promoting and protecting human rights include:</a:t>
            </a:r>
          </a:p>
          <a:p>
            <a:pPr lvl="1">
              <a:lnSpc>
                <a:spcPct val="100000"/>
              </a:lnSpc>
              <a:spcBef>
                <a:spcPts val="1200"/>
              </a:spcBef>
            </a:pPr>
            <a:r>
              <a:rPr lang="en-IN" sz="2200" dirty="0" err="1"/>
              <a:t>Recos</a:t>
            </a:r>
            <a:r>
              <a:rPr lang="en-IN" sz="2200" dirty="0"/>
              <a:t> to UN bodies, rationalizing UN HR machinery; coordinating UN’s public info &amp; education programmes </a:t>
            </a:r>
          </a:p>
          <a:p>
            <a:pPr lvl="1">
              <a:lnSpc>
                <a:spcPct val="100000"/>
              </a:lnSpc>
              <a:spcBef>
                <a:spcPts val="1200"/>
              </a:spcBef>
            </a:pPr>
            <a:r>
              <a:rPr lang="en-IN" sz="2200" dirty="0"/>
              <a:t>Managing advisory, technical and financial assistance to states to fulfil human rights </a:t>
            </a:r>
          </a:p>
          <a:p>
            <a:pPr lvl="1">
              <a:lnSpc>
                <a:spcPct val="100000"/>
              </a:lnSpc>
              <a:spcBef>
                <a:spcPts val="1200"/>
              </a:spcBef>
            </a:pPr>
            <a:r>
              <a:rPr lang="en-IN" sz="2200" dirty="0"/>
              <a:t>Rapid deployment in emergencies</a:t>
            </a:r>
          </a:p>
          <a:p>
            <a:pPr lvl="1">
              <a:lnSpc>
                <a:spcPct val="100000"/>
              </a:lnSpc>
              <a:spcBef>
                <a:spcPts val="1200"/>
              </a:spcBef>
            </a:pPr>
            <a:r>
              <a:rPr lang="en-IN" sz="2200" dirty="0"/>
              <a:t>Growing field presence, for early warning and prevention </a:t>
            </a:r>
          </a:p>
          <a:p>
            <a:endParaRPr lang="en-GB" dirty="0"/>
          </a:p>
        </p:txBody>
      </p:sp>
    </p:spTree>
    <p:extLst>
      <p:ext uri="{BB962C8B-B14F-4D97-AF65-F5344CB8AC3E}">
        <p14:creationId xmlns:p14="http://schemas.microsoft.com/office/powerpoint/2010/main" val="4105822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issues</a:t>
            </a:r>
          </a:p>
        </p:txBody>
      </p:sp>
      <p:sp>
        <p:nvSpPr>
          <p:cNvPr id="3" name="Content Placeholder 2"/>
          <p:cNvSpPr>
            <a:spLocks noGrp="1"/>
          </p:cNvSpPr>
          <p:nvPr>
            <p:ph idx="1"/>
          </p:nvPr>
        </p:nvSpPr>
        <p:spPr>
          <a:xfrm>
            <a:off x="1024128" y="1924050"/>
            <a:ext cx="9720073" cy="4686300"/>
          </a:xfrm>
        </p:spPr>
        <p:txBody>
          <a:bodyPr/>
          <a:lstStyle/>
          <a:p>
            <a:r>
              <a:rPr lang="en-GB" dirty="0">
                <a:solidFill>
                  <a:schemeClr val="accent2">
                    <a:lumMod val="50000"/>
                  </a:schemeClr>
                </a:solidFill>
              </a:rPr>
              <a:t>Fragmented system</a:t>
            </a:r>
            <a:r>
              <a:rPr lang="en-GB" dirty="0"/>
              <a:t>. Places great reporting burden on States.</a:t>
            </a:r>
          </a:p>
          <a:p>
            <a:r>
              <a:rPr lang="en-GB" dirty="0">
                <a:latin typeface="Times New Roman" panose="02020603050405020304" pitchFamily="18" charset="0"/>
                <a:cs typeface="Times New Roman" panose="02020603050405020304" pitchFamily="18" charset="0"/>
              </a:rPr>
              <a:t>→ </a:t>
            </a:r>
            <a:r>
              <a:rPr lang="en-GB" dirty="0"/>
              <a:t>All bodies emphasize coordination </a:t>
            </a:r>
          </a:p>
          <a:p>
            <a:r>
              <a:rPr lang="en-GB" dirty="0">
                <a:latin typeface="Times New Roman" panose="02020603050405020304" pitchFamily="18" charset="0"/>
                <a:cs typeface="Times New Roman" panose="02020603050405020304" pitchFamily="18" charset="0"/>
              </a:rPr>
              <a:t>→ </a:t>
            </a:r>
            <a:r>
              <a:rPr lang="en-GB" dirty="0"/>
              <a:t>Have sought to harmonize monitoring and reporting requirements </a:t>
            </a:r>
          </a:p>
          <a:p>
            <a:pPr marL="0" indent="0">
              <a:spcBef>
                <a:spcPts val="3000"/>
              </a:spcBef>
              <a:buNone/>
            </a:pPr>
            <a:r>
              <a:rPr lang="en-GB" dirty="0">
                <a:solidFill>
                  <a:schemeClr val="accent2">
                    <a:lumMod val="50000"/>
                  </a:schemeClr>
                </a:solidFill>
              </a:rPr>
              <a:t>What is monitored</a:t>
            </a:r>
            <a:r>
              <a:rPr lang="en-GB" dirty="0"/>
              <a:t>: (a) enjoyment of rights or (b) fulfilment of obligations </a:t>
            </a:r>
            <a:r>
              <a:rPr lang="en-GB" dirty="0">
                <a:solidFill>
                  <a:srgbClr val="C00000"/>
                </a:solidFill>
              </a:rPr>
              <a:t>or</a:t>
            </a:r>
            <a:r>
              <a:rPr lang="en-GB" dirty="0"/>
              <a:t> (c) states own monitoring of (a) or (b)</a:t>
            </a:r>
          </a:p>
          <a:p>
            <a:pPr marL="0" indent="0">
              <a:buNone/>
            </a:pPr>
            <a:r>
              <a:rPr lang="en-GB" dirty="0">
                <a:latin typeface="Times New Roman" panose="02020603050405020304" pitchFamily="18" charset="0"/>
                <a:cs typeface="Times New Roman" panose="02020603050405020304" pitchFamily="18" charset="0"/>
              </a:rPr>
              <a:t>→ </a:t>
            </a:r>
            <a:r>
              <a:rPr lang="en-GB" dirty="0">
                <a:cs typeface="Times New Roman" panose="02020603050405020304" pitchFamily="18" charset="0"/>
              </a:rPr>
              <a:t>Use of nationally developed </a:t>
            </a:r>
            <a:r>
              <a:rPr lang="en-GB" dirty="0">
                <a:solidFill>
                  <a:srgbClr val="C00000"/>
                </a:solidFill>
                <a:cs typeface="Times New Roman" panose="02020603050405020304" pitchFamily="18" charset="0"/>
              </a:rPr>
              <a:t>indicators</a:t>
            </a:r>
            <a:r>
              <a:rPr lang="en-GB" dirty="0">
                <a:cs typeface="Times New Roman" panose="02020603050405020304" pitchFamily="18" charset="0"/>
              </a:rPr>
              <a:t>; bodies monitor monitoring </a:t>
            </a:r>
          </a:p>
          <a:p>
            <a:pPr marL="0" indent="0">
              <a:buNone/>
            </a:pPr>
            <a:r>
              <a:rPr lang="en-GB" dirty="0">
                <a:latin typeface="Times New Roman" panose="02020603050405020304" pitchFamily="18" charset="0"/>
                <a:cs typeface="Times New Roman" panose="02020603050405020304" pitchFamily="18" charset="0"/>
              </a:rPr>
              <a:t>→ </a:t>
            </a:r>
            <a:r>
              <a:rPr lang="en-GB" dirty="0">
                <a:cs typeface="Times New Roman" panose="02020603050405020304" pitchFamily="18" charset="0"/>
              </a:rPr>
              <a:t>Efforts to develop international ‘illustrative’ indicators; but context &amp; interpretation </a:t>
            </a:r>
          </a:p>
          <a:p>
            <a:pPr marL="0" indent="0">
              <a:spcBef>
                <a:spcPts val="3000"/>
              </a:spcBef>
              <a:buNone/>
            </a:pPr>
            <a:r>
              <a:rPr lang="en-GB" dirty="0">
                <a:solidFill>
                  <a:schemeClr val="accent2">
                    <a:lumMod val="50000"/>
                  </a:schemeClr>
                </a:solidFill>
                <a:cs typeface="Times New Roman" panose="02020603050405020304" pitchFamily="18" charset="0"/>
              </a:rPr>
              <a:t>Compliance </a:t>
            </a:r>
            <a:endParaRPr lang="en-GB" dirty="0">
              <a:solidFill>
                <a:schemeClr val="accent2">
                  <a:lumMod val="50000"/>
                </a:schemeClr>
              </a:solidFill>
            </a:endParaRPr>
          </a:p>
        </p:txBody>
      </p:sp>
    </p:spTree>
    <p:extLst>
      <p:ext uri="{BB962C8B-B14F-4D97-AF65-F5344CB8AC3E}">
        <p14:creationId xmlns:p14="http://schemas.microsoft.com/office/powerpoint/2010/main" val="3149949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“Third generation” rights</a:t>
            </a:r>
          </a:p>
        </p:txBody>
      </p:sp>
      <p:sp>
        <p:nvSpPr>
          <p:cNvPr id="3" name="Content Placeholder 2"/>
          <p:cNvSpPr>
            <a:spLocks noGrp="1"/>
          </p:cNvSpPr>
          <p:nvPr>
            <p:ph idx="1"/>
          </p:nvPr>
        </p:nvSpPr>
        <p:spPr>
          <a:xfrm>
            <a:off x="1024128" y="2286000"/>
            <a:ext cx="9607709" cy="4023360"/>
          </a:xfrm>
        </p:spPr>
        <p:txBody>
          <a:bodyPr>
            <a:normAutofit lnSpcReduction="10000"/>
          </a:bodyPr>
          <a:lstStyle/>
          <a:p>
            <a:r>
              <a:rPr lang="en-GB" dirty="0"/>
              <a:t>Self determination </a:t>
            </a:r>
          </a:p>
          <a:p>
            <a:r>
              <a:rPr lang="en-GB" dirty="0"/>
              <a:t>Right to development</a:t>
            </a:r>
          </a:p>
          <a:p>
            <a:r>
              <a:rPr lang="en-GB" dirty="0"/>
              <a:t>Environmental rights</a:t>
            </a:r>
          </a:p>
          <a:p>
            <a:r>
              <a:rPr lang="en-GB" dirty="0"/>
              <a:t>Right to natural resources </a:t>
            </a:r>
          </a:p>
          <a:p>
            <a:endParaRPr lang="en-GB" dirty="0"/>
          </a:p>
          <a:p>
            <a:r>
              <a:rPr lang="en-GB" dirty="0">
                <a:solidFill>
                  <a:schemeClr val="accent2">
                    <a:lumMod val="50000"/>
                  </a:schemeClr>
                </a:solidFill>
              </a:rPr>
              <a:t>             - Collective rights (but, see below: European Commission describing ‘data 		protection’ as third generation right) </a:t>
            </a:r>
          </a:p>
          <a:p>
            <a:r>
              <a:rPr lang="en-GB" dirty="0"/>
              <a:t>                          </a:t>
            </a:r>
          </a:p>
          <a:p>
            <a:r>
              <a:rPr lang="en-GB" dirty="0"/>
              <a:t>                                  </a:t>
            </a:r>
          </a:p>
        </p:txBody>
      </p:sp>
    </p:spTree>
    <p:extLst>
      <p:ext uri="{BB962C8B-B14F-4D97-AF65-F5344CB8AC3E}">
        <p14:creationId xmlns:p14="http://schemas.microsoft.com/office/powerpoint/2010/main" val="1363702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European Protection of Human Rights </a:t>
            </a:r>
          </a:p>
        </p:txBody>
      </p:sp>
      <p:sp>
        <p:nvSpPr>
          <p:cNvPr id="3" name="Content Placeholder 2"/>
          <p:cNvSpPr>
            <a:spLocks noGrp="1"/>
          </p:cNvSpPr>
          <p:nvPr>
            <p:ph idx="1"/>
          </p:nvPr>
        </p:nvSpPr>
        <p:spPr>
          <a:xfrm>
            <a:off x="1024128" y="1890793"/>
            <a:ext cx="9720073" cy="4804475"/>
          </a:xfrm>
        </p:spPr>
        <p:txBody>
          <a:bodyPr/>
          <a:lstStyle/>
          <a:p>
            <a:pPr>
              <a:spcBef>
                <a:spcPts val="1800"/>
              </a:spcBef>
              <a:spcAft>
                <a:spcPts val="0"/>
              </a:spcAft>
            </a:pPr>
            <a:r>
              <a:rPr lang="en-GB" b="1" dirty="0">
                <a:solidFill>
                  <a:schemeClr val="tx2"/>
                </a:solidFill>
              </a:rPr>
              <a:t>European Convention on Human Rights, 1950 (with several protocols) </a:t>
            </a:r>
          </a:p>
          <a:p>
            <a:pPr>
              <a:spcBef>
                <a:spcPts val="1800"/>
              </a:spcBef>
              <a:spcAft>
                <a:spcPts val="0"/>
              </a:spcAft>
            </a:pPr>
            <a:r>
              <a:rPr lang="en-GB" dirty="0"/>
              <a:t>Ratification condition of membership of </a:t>
            </a:r>
            <a:r>
              <a:rPr lang="en-GB" dirty="0" err="1"/>
              <a:t>CoE</a:t>
            </a:r>
            <a:r>
              <a:rPr lang="en-GB" dirty="0"/>
              <a:t> </a:t>
            </a:r>
          </a:p>
          <a:p>
            <a:pPr>
              <a:spcBef>
                <a:spcPts val="1800"/>
              </a:spcBef>
              <a:spcAft>
                <a:spcPts val="0"/>
              </a:spcAft>
            </a:pPr>
            <a:r>
              <a:rPr lang="en-GB" dirty="0"/>
              <a:t>Sets out civil and political rights</a:t>
            </a:r>
          </a:p>
          <a:p>
            <a:pPr>
              <a:spcBef>
                <a:spcPts val="1800"/>
              </a:spcBef>
              <a:spcAft>
                <a:spcPts val="0"/>
              </a:spcAft>
            </a:pPr>
            <a:r>
              <a:rPr lang="en-GB" dirty="0"/>
              <a:t>Protocol 1 Art 1: Right to peaceful enjoyment of possessions.  </a:t>
            </a:r>
          </a:p>
          <a:p>
            <a:pPr>
              <a:spcBef>
                <a:spcPts val="1800"/>
              </a:spcBef>
              <a:spcAft>
                <a:spcPts val="0"/>
              </a:spcAft>
            </a:pPr>
            <a:r>
              <a:rPr lang="en-GB" dirty="0"/>
              <a:t>Establishes European Court of Human Rights</a:t>
            </a:r>
          </a:p>
          <a:p>
            <a:pPr marL="310896" lvl="2" indent="0">
              <a:spcBef>
                <a:spcPts val="1800"/>
              </a:spcBef>
              <a:spcAft>
                <a:spcPts val="0"/>
              </a:spcAft>
              <a:buNone/>
            </a:pPr>
            <a:r>
              <a:rPr lang="en-GB" sz="2200" dirty="0"/>
              <a:t>Interpretation and application of Convention </a:t>
            </a:r>
          </a:p>
          <a:p>
            <a:pPr marL="310896" lvl="2" indent="0">
              <a:spcBef>
                <a:spcPts val="1800"/>
              </a:spcBef>
              <a:spcAft>
                <a:spcPts val="0"/>
              </a:spcAft>
              <a:buNone/>
            </a:pPr>
            <a:r>
              <a:rPr lang="en-GB" sz="2200" dirty="0"/>
              <a:t>Cases may be brought by States or Individuals, against States </a:t>
            </a:r>
          </a:p>
          <a:p>
            <a:pPr marL="310896" lvl="2" indent="0">
              <a:spcBef>
                <a:spcPts val="1800"/>
              </a:spcBef>
              <a:spcAft>
                <a:spcPts val="0"/>
              </a:spcAft>
              <a:buNone/>
            </a:pPr>
            <a:r>
              <a:rPr lang="en-GB" sz="2200" dirty="0">
                <a:solidFill>
                  <a:srgbClr val="C00000"/>
                </a:solidFill>
              </a:rPr>
              <a:t>Effectiveness and Purpose| Proportionality analysis| Margin of appreciation </a:t>
            </a:r>
          </a:p>
          <a:p>
            <a:pPr marL="310896" lvl="2" indent="0">
              <a:spcBef>
                <a:spcPts val="1800"/>
              </a:spcBef>
              <a:spcAft>
                <a:spcPts val="0"/>
              </a:spcAft>
              <a:buNone/>
            </a:pPr>
            <a:r>
              <a:rPr lang="en-GB" sz="2200" dirty="0"/>
              <a:t>Execution of judgments: supervised by the </a:t>
            </a:r>
            <a:r>
              <a:rPr lang="en-GB" sz="2200" dirty="0" err="1"/>
              <a:t>CoE’s</a:t>
            </a:r>
            <a:r>
              <a:rPr lang="en-GB" sz="2200" dirty="0"/>
              <a:t> Committee of Ministers </a:t>
            </a:r>
          </a:p>
          <a:p>
            <a:pPr>
              <a:spcBef>
                <a:spcPts val="1800"/>
              </a:spcBef>
              <a:spcAft>
                <a:spcPts val="0"/>
              </a:spcAft>
            </a:pPr>
            <a:endParaRPr lang="en-GB" dirty="0"/>
          </a:p>
        </p:txBody>
      </p:sp>
    </p:spTree>
    <p:extLst>
      <p:ext uri="{BB962C8B-B14F-4D97-AF65-F5344CB8AC3E}">
        <p14:creationId xmlns:p14="http://schemas.microsoft.com/office/powerpoint/2010/main" val="24368444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European Protection of Human Rights </a:t>
            </a:r>
          </a:p>
        </p:txBody>
      </p:sp>
      <p:sp>
        <p:nvSpPr>
          <p:cNvPr id="3" name="Content Placeholder 2"/>
          <p:cNvSpPr>
            <a:spLocks noGrp="1"/>
          </p:cNvSpPr>
          <p:nvPr>
            <p:ph idx="1"/>
          </p:nvPr>
        </p:nvSpPr>
        <p:spPr>
          <a:xfrm>
            <a:off x="1024128" y="1937288"/>
            <a:ext cx="9720073" cy="4372072"/>
          </a:xfrm>
        </p:spPr>
        <p:txBody>
          <a:bodyPr/>
          <a:lstStyle/>
          <a:p>
            <a:r>
              <a:rPr lang="en-GB" dirty="0">
                <a:solidFill>
                  <a:schemeClr val="tx2"/>
                </a:solidFill>
              </a:rPr>
              <a:t>European Social Charter, 1961 (revised 1996) </a:t>
            </a:r>
          </a:p>
          <a:p>
            <a:r>
              <a:rPr lang="en-GB" dirty="0"/>
              <a:t>Also part of </a:t>
            </a:r>
            <a:r>
              <a:rPr lang="en-GB" dirty="0" err="1"/>
              <a:t>CoE</a:t>
            </a:r>
            <a:r>
              <a:rPr lang="en-GB" dirty="0"/>
              <a:t>, but membership not conditioned on ratification (most </a:t>
            </a:r>
            <a:r>
              <a:rPr lang="en-GB" dirty="0" err="1"/>
              <a:t>sts</a:t>
            </a:r>
            <a:r>
              <a:rPr lang="en-GB" dirty="0"/>
              <a:t> are parties)</a:t>
            </a:r>
          </a:p>
          <a:p>
            <a:r>
              <a:rPr lang="en-GB" dirty="0"/>
              <a:t>Economic and social rights</a:t>
            </a:r>
          </a:p>
          <a:p>
            <a:r>
              <a:rPr lang="en-GB" dirty="0"/>
              <a:t>States can choose provisions they do not wish to accede to</a:t>
            </a:r>
          </a:p>
          <a:p>
            <a:r>
              <a:rPr lang="en-GB" dirty="0"/>
              <a:t>Available to citizens, lawful residents only</a:t>
            </a:r>
          </a:p>
          <a:p>
            <a:r>
              <a:rPr lang="en-GB" dirty="0"/>
              <a:t>Compliance monitored by European Committee of Social Rights </a:t>
            </a:r>
          </a:p>
          <a:p>
            <a:r>
              <a:rPr lang="en-GB" dirty="0"/>
              <a:t>- Reporting procedure</a:t>
            </a:r>
          </a:p>
          <a:p>
            <a:r>
              <a:rPr lang="en-GB" dirty="0"/>
              <a:t>- Complaints mechanism (opt in via OP): employers’ orgs, trade unions, NGOs</a:t>
            </a:r>
          </a:p>
          <a:p>
            <a:endParaRPr lang="en-GB" dirty="0"/>
          </a:p>
        </p:txBody>
      </p:sp>
    </p:spTree>
    <p:extLst>
      <p:ext uri="{BB962C8B-B14F-4D97-AF65-F5344CB8AC3E}">
        <p14:creationId xmlns:p14="http://schemas.microsoft.com/office/powerpoint/2010/main" val="1666170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EU Charter of fundamental rights</a:t>
            </a:r>
          </a:p>
        </p:txBody>
      </p:sp>
      <p:sp>
        <p:nvSpPr>
          <p:cNvPr id="3" name="Content Placeholder 2"/>
          <p:cNvSpPr>
            <a:spLocks noGrp="1"/>
          </p:cNvSpPr>
          <p:nvPr>
            <p:ph idx="1"/>
          </p:nvPr>
        </p:nvSpPr>
        <p:spPr>
          <a:xfrm>
            <a:off x="805913" y="1968285"/>
            <a:ext cx="9938287" cy="4889715"/>
          </a:xfrm>
        </p:spPr>
        <p:txBody>
          <a:bodyPr>
            <a:normAutofit/>
          </a:bodyPr>
          <a:lstStyle/>
          <a:p>
            <a:pPr algn="just"/>
            <a:r>
              <a:rPr lang="en-IN" dirty="0"/>
              <a:t>Proclaimed in 2000, binding on member states since 2009 (Treaty of Lisbon)</a:t>
            </a:r>
          </a:p>
          <a:p>
            <a:pPr algn="just"/>
            <a:r>
              <a:rPr lang="en-IN" dirty="0"/>
              <a:t>Addressed to: (</a:t>
            </a:r>
            <a:r>
              <a:rPr lang="en-IN" dirty="0" err="1"/>
              <a:t>i</a:t>
            </a:r>
            <a:r>
              <a:rPr lang="en-IN" dirty="0"/>
              <a:t>) EU institutions and bodies; (ii) states </a:t>
            </a:r>
            <a:r>
              <a:rPr lang="en-IN" dirty="0">
                <a:solidFill>
                  <a:schemeClr val="tx2"/>
                </a:solidFill>
              </a:rPr>
              <a:t>only when </a:t>
            </a:r>
            <a:r>
              <a:rPr lang="en-IN" dirty="0"/>
              <a:t>implementing EU law</a:t>
            </a:r>
          </a:p>
          <a:p>
            <a:pPr algn="just"/>
            <a:r>
              <a:rPr lang="en-IN" dirty="0"/>
              <a:t>Civil and political; economic, cultural and social rights </a:t>
            </a:r>
          </a:p>
          <a:p>
            <a:pPr algn="just"/>
            <a:r>
              <a:rPr lang="en-IN" dirty="0"/>
              <a:t> - </a:t>
            </a:r>
            <a:r>
              <a:rPr lang="en-IN" dirty="0">
                <a:solidFill>
                  <a:srgbClr val="C00000"/>
                </a:solidFill>
              </a:rPr>
              <a:t>Art 17. Right to Property (incl. intellectual property) </a:t>
            </a:r>
          </a:p>
          <a:p>
            <a:pPr algn="just"/>
            <a:r>
              <a:rPr lang="en-IN" dirty="0"/>
              <a:t>And third generation rights (e.g. data protection)</a:t>
            </a:r>
          </a:p>
          <a:p>
            <a:pPr algn="just"/>
            <a:r>
              <a:rPr lang="en-IN" dirty="0"/>
              <a:t>Content of rights by reference to ECHR</a:t>
            </a:r>
          </a:p>
          <a:p>
            <a:pPr algn="just"/>
            <a:r>
              <a:rPr lang="en-IN" dirty="0"/>
              <a:t>Does not provide additional mechanism for individual petitions; right to access CJEU under TFEU, if applicant affected ‘by reason of attributes peculiar to them’ or ‘by reason of circumstances in which they are differentiated from other persons’</a:t>
            </a:r>
          </a:p>
          <a:p>
            <a:endParaRPr lang="en-IN" dirty="0"/>
          </a:p>
        </p:txBody>
      </p:sp>
    </p:spTree>
    <p:extLst>
      <p:ext uri="{BB962C8B-B14F-4D97-AF65-F5344CB8AC3E}">
        <p14:creationId xmlns:p14="http://schemas.microsoft.com/office/powerpoint/2010/main" val="3652161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Treaties </a:t>
            </a:r>
          </a:p>
        </p:txBody>
      </p:sp>
      <p:sp>
        <p:nvSpPr>
          <p:cNvPr id="3" name="Content Placeholder 2"/>
          <p:cNvSpPr>
            <a:spLocks noGrp="1"/>
          </p:cNvSpPr>
          <p:nvPr>
            <p:ph idx="1"/>
          </p:nvPr>
        </p:nvSpPr>
        <p:spPr>
          <a:xfrm>
            <a:off x="822960" y="1930400"/>
            <a:ext cx="10840720" cy="4826000"/>
          </a:xfrm>
        </p:spPr>
        <p:txBody>
          <a:bodyPr/>
          <a:lstStyle/>
          <a:p>
            <a:pPr marL="45720" indent="0">
              <a:lnSpc>
                <a:spcPct val="100000"/>
              </a:lnSpc>
              <a:spcBef>
                <a:spcPts val="0"/>
              </a:spcBef>
              <a:spcAft>
                <a:spcPts val="600"/>
              </a:spcAft>
              <a:buNone/>
            </a:pPr>
            <a:r>
              <a:rPr lang="en-IN" dirty="0"/>
              <a:t>‘International Bill of Rights’ – GA recommends inclusion of ESRs into HR Covenant in 1950; recommends split following ECOSOC request in 1952 (GA Res 543)</a:t>
            </a:r>
          </a:p>
          <a:p>
            <a:pPr lvl="1">
              <a:lnSpc>
                <a:spcPct val="100000"/>
              </a:lnSpc>
              <a:spcBef>
                <a:spcPts val="0"/>
              </a:spcBef>
              <a:spcAft>
                <a:spcPts val="600"/>
              </a:spcAft>
            </a:pPr>
            <a:r>
              <a:rPr lang="en-IN" sz="2400" dirty="0"/>
              <a:t>Covenant on Economic, Social and Cultural Rights 1966 (ICESCR)</a:t>
            </a:r>
          </a:p>
          <a:p>
            <a:pPr lvl="1">
              <a:lnSpc>
                <a:spcPct val="100000"/>
              </a:lnSpc>
              <a:spcBef>
                <a:spcPts val="0"/>
              </a:spcBef>
              <a:spcAft>
                <a:spcPts val="600"/>
              </a:spcAft>
            </a:pPr>
            <a:r>
              <a:rPr lang="en-IN" sz="2400" dirty="0"/>
              <a:t>Covenant on Civil and Political Rights 1966 (ICCPR)</a:t>
            </a:r>
          </a:p>
          <a:p>
            <a:pPr lvl="1">
              <a:lnSpc>
                <a:spcPct val="100000"/>
              </a:lnSpc>
              <a:spcBef>
                <a:spcPts val="0"/>
              </a:spcBef>
              <a:spcAft>
                <a:spcPts val="600"/>
              </a:spcAft>
            </a:pPr>
            <a:r>
              <a:rPr lang="en-IN" sz="2400" dirty="0"/>
              <a:t>In force: 1976 </a:t>
            </a:r>
          </a:p>
          <a:p>
            <a:pPr marL="128016" lvl="1" indent="0">
              <a:lnSpc>
                <a:spcPct val="100000"/>
              </a:lnSpc>
              <a:spcBef>
                <a:spcPts val="0"/>
              </a:spcBef>
              <a:spcAft>
                <a:spcPts val="600"/>
              </a:spcAft>
              <a:buNone/>
            </a:pPr>
            <a:endParaRPr lang="en-IN" sz="2400" dirty="0">
              <a:latin typeface="Baskerville Old Face" panose="02020602080505020303" pitchFamily="18" charset="0"/>
            </a:endParaRPr>
          </a:p>
        </p:txBody>
      </p:sp>
    </p:spTree>
    <p:extLst>
      <p:ext uri="{BB962C8B-B14F-4D97-AF65-F5344CB8AC3E}">
        <p14:creationId xmlns:p14="http://schemas.microsoft.com/office/powerpoint/2010/main" val="4225622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ICCPR and ICESCR </a:t>
            </a:r>
          </a:p>
        </p:txBody>
      </p:sp>
      <p:sp>
        <p:nvSpPr>
          <p:cNvPr id="4" name="Content Placeholder 3"/>
          <p:cNvSpPr>
            <a:spLocks noGrp="1"/>
          </p:cNvSpPr>
          <p:nvPr>
            <p:ph sz="half" idx="1"/>
          </p:nvPr>
        </p:nvSpPr>
        <p:spPr>
          <a:xfrm>
            <a:off x="1024127" y="1889760"/>
            <a:ext cx="4754880" cy="4419600"/>
          </a:xfrm>
        </p:spPr>
        <p:txBody>
          <a:bodyPr/>
          <a:lstStyle/>
          <a:p>
            <a:pPr marL="45720" indent="0">
              <a:buNone/>
            </a:pPr>
            <a:r>
              <a:rPr lang="en-IN" sz="2400" dirty="0">
                <a:solidFill>
                  <a:srgbClr val="C00000"/>
                </a:solidFill>
              </a:rPr>
              <a:t>ICCPR</a:t>
            </a:r>
          </a:p>
          <a:p>
            <a:pPr marL="45720" indent="0">
              <a:buNone/>
            </a:pPr>
            <a:r>
              <a:rPr lang="en-IN" sz="2400" dirty="0"/>
              <a:t>Part I (Art 1): Self determination </a:t>
            </a:r>
          </a:p>
          <a:p>
            <a:pPr marL="45720" indent="0">
              <a:buNone/>
            </a:pPr>
            <a:r>
              <a:rPr lang="en-IN" sz="2400" dirty="0"/>
              <a:t>Part II: Non discrimination and fulfilment provisions</a:t>
            </a:r>
          </a:p>
          <a:p>
            <a:pPr marL="45720" indent="0">
              <a:buNone/>
            </a:pPr>
            <a:r>
              <a:rPr lang="en-IN" sz="2400" dirty="0"/>
              <a:t>Part III: Enumeration of rights</a:t>
            </a:r>
          </a:p>
          <a:p>
            <a:pPr marL="45720" indent="0">
              <a:buNone/>
            </a:pPr>
            <a:r>
              <a:rPr lang="en-IN" sz="2400" dirty="0"/>
              <a:t>Part IV: Oversight</a:t>
            </a:r>
          </a:p>
          <a:p>
            <a:pPr marL="45720" indent="0">
              <a:buNone/>
            </a:pPr>
            <a:r>
              <a:rPr lang="en-IN" sz="2400" dirty="0"/>
              <a:t>Part V: Non-obstante clauses</a:t>
            </a:r>
          </a:p>
          <a:p>
            <a:pPr marL="45720" indent="0">
              <a:buNone/>
            </a:pPr>
            <a:r>
              <a:rPr lang="en-IN" sz="2400" dirty="0"/>
              <a:t>Part VI: Validity, amendment, etc. </a:t>
            </a:r>
          </a:p>
          <a:p>
            <a:endParaRPr lang="en-GB" dirty="0"/>
          </a:p>
        </p:txBody>
      </p:sp>
      <p:sp>
        <p:nvSpPr>
          <p:cNvPr id="5" name="Content Placeholder 4"/>
          <p:cNvSpPr>
            <a:spLocks noGrp="1"/>
          </p:cNvSpPr>
          <p:nvPr>
            <p:ph sz="half" idx="2"/>
          </p:nvPr>
        </p:nvSpPr>
        <p:spPr>
          <a:xfrm>
            <a:off x="5989320" y="1889760"/>
            <a:ext cx="4754880" cy="4419600"/>
          </a:xfrm>
        </p:spPr>
        <p:txBody>
          <a:bodyPr>
            <a:normAutofit/>
          </a:bodyPr>
          <a:lstStyle/>
          <a:p>
            <a:pPr marL="45720" indent="0">
              <a:buNone/>
            </a:pPr>
            <a:r>
              <a:rPr lang="en-IN" sz="2400" dirty="0">
                <a:solidFill>
                  <a:srgbClr val="C00000"/>
                </a:solidFill>
              </a:rPr>
              <a:t>ICESCR</a:t>
            </a:r>
          </a:p>
          <a:p>
            <a:pPr marL="45720" indent="0">
              <a:buNone/>
            </a:pPr>
            <a:r>
              <a:rPr lang="en-IN" sz="2400" dirty="0"/>
              <a:t>Part I (Art 1): Self determination</a:t>
            </a:r>
          </a:p>
          <a:p>
            <a:pPr marL="45720" indent="0">
              <a:buNone/>
            </a:pPr>
            <a:r>
              <a:rPr lang="en-IN" sz="2400" dirty="0"/>
              <a:t>Part II: Non discrimination and fulfilment provisions</a:t>
            </a:r>
          </a:p>
          <a:p>
            <a:pPr marL="45720" indent="0">
              <a:buNone/>
            </a:pPr>
            <a:r>
              <a:rPr lang="en-IN" sz="2400" dirty="0"/>
              <a:t>Part III: Enumeration of rights</a:t>
            </a:r>
          </a:p>
          <a:p>
            <a:pPr marL="45720" indent="0">
              <a:buNone/>
            </a:pPr>
            <a:r>
              <a:rPr lang="en-IN" sz="2400" dirty="0"/>
              <a:t>Part IV: Oversight</a:t>
            </a:r>
          </a:p>
          <a:p>
            <a:pPr marL="45720" indent="0">
              <a:buNone/>
            </a:pPr>
            <a:r>
              <a:rPr lang="en-IN" sz="2400" dirty="0"/>
              <a:t>Identical provisions in Arts 24-25</a:t>
            </a:r>
          </a:p>
          <a:p>
            <a:pPr marL="45720" indent="0">
              <a:buNone/>
            </a:pPr>
            <a:r>
              <a:rPr lang="en-IN" sz="2400" dirty="0"/>
              <a:t>Part V: Validity, amendment, etc.</a:t>
            </a:r>
          </a:p>
          <a:p>
            <a:endParaRPr lang="en-GB" sz="2400" dirty="0"/>
          </a:p>
        </p:txBody>
      </p:sp>
    </p:spTree>
    <p:extLst>
      <p:ext uri="{BB962C8B-B14F-4D97-AF65-F5344CB8AC3E}">
        <p14:creationId xmlns:p14="http://schemas.microsoft.com/office/powerpoint/2010/main" val="321330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Treaties</a:t>
            </a:r>
          </a:p>
        </p:txBody>
      </p:sp>
      <p:sp>
        <p:nvSpPr>
          <p:cNvPr id="3" name="Content Placeholder 2"/>
          <p:cNvSpPr>
            <a:spLocks noGrp="1"/>
          </p:cNvSpPr>
          <p:nvPr>
            <p:ph idx="1"/>
          </p:nvPr>
        </p:nvSpPr>
        <p:spPr>
          <a:xfrm>
            <a:off x="783771" y="1796143"/>
            <a:ext cx="10531929" cy="4931228"/>
          </a:xfrm>
        </p:spPr>
        <p:txBody>
          <a:bodyPr>
            <a:normAutofit fontScale="92500" lnSpcReduction="10000"/>
          </a:bodyPr>
          <a:lstStyle/>
          <a:p>
            <a:pPr marL="45720" indent="0">
              <a:lnSpc>
                <a:spcPct val="100000"/>
              </a:lnSpc>
              <a:spcAft>
                <a:spcPts val="0"/>
              </a:spcAft>
              <a:buNone/>
            </a:pPr>
            <a:r>
              <a:rPr lang="en-IN" sz="2400" dirty="0"/>
              <a:t>Convention on the Elimination of All Forms of Racial Discrimination 1965 (CERD)</a:t>
            </a:r>
          </a:p>
          <a:p>
            <a:pPr marL="45720" indent="0">
              <a:lnSpc>
                <a:spcPct val="100000"/>
              </a:lnSpc>
              <a:spcAft>
                <a:spcPts val="0"/>
              </a:spcAft>
              <a:buNone/>
            </a:pPr>
            <a:r>
              <a:rPr lang="en-IN" sz="2400" dirty="0">
                <a:solidFill>
                  <a:srgbClr val="C00000"/>
                </a:solidFill>
              </a:rPr>
              <a:t>Women</a:t>
            </a:r>
            <a:r>
              <a:rPr lang="en-IN" sz="2400" dirty="0"/>
              <a:t>. Convention on the Elimination of All Forms of Discrimination against Women 1979 (CEDAW) </a:t>
            </a:r>
            <a:r>
              <a:rPr lang="en-IN" sz="2400" i="1" dirty="0"/>
              <a:t>OP 1999</a:t>
            </a:r>
          </a:p>
          <a:p>
            <a:pPr marL="45720" indent="0">
              <a:lnSpc>
                <a:spcPct val="100000"/>
              </a:lnSpc>
              <a:spcAft>
                <a:spcPts val="0"/>
              </a:spcAft>
              <a:buNone/>
            </a:pPr>
            <a:r>
              <a:rPr lang="en-IN" sz="2400" dirty="0">
                <a:solidFill>
                  <a:srgbClr val="C00000"/>
                </a:solidFill>
              </a:rPr>
              <a:t>Children</a:t>
            </a:r>
            <a:r>
              <a:rPr lang="en-IN" sz="2400" dirty="0"/>
              <a:t>. Convention on the Rights of the Child 1989 (CRC) </a:t>
            </a:r>
            <a:r>
              <a:rPr lang="en-IN" sz="2400" i="1" dirty="0"/>
              <a:t>OP-AC 2000; OP-SC 2000; OP-IC 2014</a:t>
            </a:r>
          </a:p>
          <a:p>
            <a:pPr marL="45720" indent="0">
              <a:lnSpc>
                <a:spcPct val="100000"/>
              </a:lnSpc>
              <a:spcAft>
                <a:spcPts val="0"/>
              </a:spcAft>
              <a:buNone/>
            </a:pPr>
            <a:r>
              <a:rPr lang="en-IN" sz="2400" dirty="0">
                <a:solidFill>
                  <a:srgbClr val="C00000"/>
                </a:solidFill>
              </a:rPr>
              <a:t>Migrant Workers</a:t>
            </a:r>
            <a:r>
              <a:rPr lang="en-IN" sz="2400" dirty="0"/>
              <a:t>. International Convention on the Protection of the Rights of All Migrant Workers and Members of their Families 1990 (ICRMW)</a:t>
            </a:r>
          </a:p>
          <a:p>
            <a:pPr marL="45720" indent="0">
              <a:lnSpc>
                <a:spcPct val="100000"/>
              </a:lnSpc>
              <a:spcAft>
                <a:spcPts val="0"/>
              </a:spcAft>
              <a:buNone/>
            </a:pPr>
            <a:r>
              <a:rPr lang="en-IN" sz="2400" dirty="0">
                <a:solidFill>
                  <a:srgbClr val="C00000"/>
                </a:solidFill>
              </a:rPr>
              <a:t>Persons with Disabilities</a:t>
            </a:r>
            <a:r>
              <a:rPr lang="en-IN" sz="2400" dirty="0"/>
              <a:t>. Convention on the Rights of Persons with Disabilities 2006 (CRPD) </a:t>
            </a:r>
            <a:r>
              <a:rPr lang="en-IN" sz="2400" i="1" dirty="0"/>
              <a:t>OP 2006</a:t>
            </a:r>
          </a:p>
          <a:p>
            <a:pPr marL="0" indent="0">
              <a:lnSpc>
                <a:spcPct val="100000"/>
              </a:lnSpc>
              <a:buNone/>
            </a:pPr>
            <a:r>
              <a:rPr lang="en-IN" sz="2400" dirty="0"/>
              <a:t>Convention against Torture and Other Cruel, Inhuman or Degrading Treatment or Punishment 1984 (CAT) </a:t>
            </a:r>
            <a:r>
              <a:rPr lang="en-IN" sz="2400" i="1" dirty="0"/>
              <a:t>OP 2002</a:t>
            </a:r>
            <a:endParaRPr lang="en-IN" sz="2400" dirty="0"/>
          </a:p>
          <a:p>
            <a:pPr marL="0" indent="0">
              <a:lnSpc>
                <a:spcPct val="100000"/>
              </a:lnSpc>
              <a:buNone/>
            </a:pPr>
            <a:r>
              <a:rPr lang="en-IN" sz="2400" dirty="0"/>
              <a:t>Convention for the Protection of All Persons from Enforced Disappearance 2006 (CPED)</a:t>
            </a:r>
          </a:p>
          <a:p>
            <a:pPr marL="128016" lvl="1" indent="0">
              <a:lnSpc>
                <a:spcPct val="100000"/>
              </a:lnSpc>
              <a:spcBef>
                <a:spcPts val="1200"/>
              </a:spcBef>
              <a:spcAft>
                <a:spcPts val="0"/>
              </a:spcAft>
              <a:buNone/>
            </a:pPr>
            <a:endParaRPr lang="en-IN" sz="2200" dirty="0"/>
          </a:p>
          <a:p>
            <a:endParaRPr lang="en-GB" dirty="0"/>
          </a:p>
        </p:txBody>
      </p:sp>
    </p:spTree>
    <p:extLst>
      <p:ext uri="{BB962C8B-B14F-4D97-AF65-F5344CB8AC3E}">
        <p14:creationId xmlns:p14="http://schemas.microsoft.com/office/powerpoint/2010/main" val="653058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568" y="127572"/>
            <a:ext cx="9720072" cy="644588"/>
          </a:xfrm>
        </p:spPr>
        <p:txBody>
          <a:bodyPr>
            <a:normAutofit fontScale="90000"/>
          </a:bodyPr>
          <a:lstStyle/>
          <a:p>
            <a:r>
              <a:rPr lang="en-GB" dirty="0"/>
              <a:t>The Treaties </a:t>
            </a:r>
          </a:p>
        </p:txBody>
      </p:sp>
      <p:pic>
        <p:nvPicPr>
          <p:cNvPr id="4" name="Content Placeholder 3"/>
          <p:cNvPicPr>
            <a:picLocks noGrp="1" noChangeAspect="1"/>
          </p:cNvPicPr>
          <p:nvPr>
            <p:ph idx="1"/>
          </p:nvPr>
        </p:nvPicPr>
        <p:blipFill>
          <a:blip r:embed="rId2"/>
          <a:stretch>
            <a:fillRect/>
          </a:stretch>
        </p:blipFill>
        <p:spPr>
          <a:xfrm>
            <a:off x="182160" y="127572"/>
            <a:ext cx="11857440" cy="6597126"/>
          </a:xfrm>
          <a:prstGeom prst="rect">
            <a:avLst/>
          </a:prstGeom>
        </p:spPr>
      </p:pic>
    </p:spTree>
    <p:extLst>
      <p:ext uri="{BB962C8B-B14F-4D97-AF65-F5344CB8AC3E}">
        <p14:creationId xmlns:p14="http://schemas.microsoft.com/office/powerpoint/2010/main" val="2247228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CCPR And CESCR: Some Provisions</a:t>
            </a:r>
          </a:p>
        </p:txBody>
      </p:sp>
      <p:sp>
        <p:nvSpPr>
          <p:cNvPr id="5" name="Content Placeholder 4"/>
          <p:cNvSpPr>
            <a:spLocks noGrp="1"/>
          </p:cNvSpPr>
          <p:nvPr>
            <p:ph idx="1"/>
          </p:nvPr>
        </p:nvSpPr>
        <p:spPr>
          <a:xfrm>
            <a:off x="1024128" y="2162174"/>
            <a:ext cx="10196322" cy="4352925"/>
          </a:xfrm>
        </p:spPr>
        <p:txBody>
          <a:bodyPr/>
          <a:lstStyle/>
          <a:p>
            <a:r>
              <a:rPr lang="en-GB" dirty="0"/>
              <a:t>Article 1 (2)</a:t>
            </a:r>
          </a:p>
          <a:p>
            <a:r>
              <a:rPr lang="en-GB" dirty="0"/>
              <a:t>All peoples may, for their own ends, freely dispose of their natural wealth and resources without prejudice to any obligations arising out of international economic co-operation, based upon the principle of mutual benefit, and international law. In no case may a people be deprived of its own means of subsistence. </a:t>
            </a:r>
          </a:p>
          <a:p>
            <a:pPr>
              <a:spcBef>
                <a:spcPts val="2400"/>
              </a:spcBef>
            </a:pPr>
            <a:r>
              <a:rPr lang="en-GB" dirty="0"/>
              <a:t>Article 47 / Article 25</a:t>
            </a:r>
          </a:p>
          <a:p>
            <a:r>
              <a:rPr lang="en-GB" dirty="0"/>
              <a:t>Nothing in the present Covenant shall be interpreted as impairing the inherent right of all peoples to enjoy and utilize fully and freely their natural wealth and resources. </a:t>
            </a:r>
          </a:p>
        </p:txBody>
      </p:sp>
    </p:spTree>
    <p:extLst>
      <p:ext uri="{BB962C8B-B14F-4D97-AF65-F5344CB8AC3E}">
        <p14:creationId xmlns:p14="http://schemas.microsoft.com/office/powerpoint/2010/main" val="3867629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CESCR: Some provisions</a:t>
            </a:r>
          </a:p>
        </p:txBody>
      </p:sp>
      <p:sp>
        <p:nvSpPr>
          <p:cNvPr id="3" name="Content Placeholder 2"/>
          <p:cNvSpPr>
            <a:spLocks noGrp="1"/>
          </p:cNvSpPr>
          <p:nvPr>
            <p:ph idx="1"/>
          </p:nvPr>
        </p:nvSpPr>
        <p:spPr/>
        <p:txBody>
          <a:bodyPr/>
          <a:lstStyle/>
          <a:p>
            <a:r>
              <a:rPr lang="en-GB" b="1" dirty="0"/>
              <a:t>Article 15</a:t>
            </a:r>
          </a:p>
          <a:p>
            <a:r>
              <a:rPr lang="en-GB" dirty="0"/>
              <a:t>1. The States Parties to the present Covenant recognize the right of everyone:</a:t>
            </a:r>
          </a:p>
          <a:p>
            <a:r>
              <a:rPr lang="en-GB" dirty="0"/>
              <a:t>(b) To enjoy the benefits of scientific progress and its applications;</a:t>
            </a:r>
          </a:p>
          <a:p>
            <a:r>
              <a:rPr lang="en-GB" dirty="0"/>
              <a:t>(c) To benefit from the protection of the moral and material interests resulting from any scientific, literary or artistic production of which he is the author.</a:t>
            </a:r>
          </a:p>
        </p:txBody>
      </p:sp>
    </p:spTree>
    <p:extLst>
      <p:ext uri="{BB962C8B-B14F-4D97-AF65-F5344CB8AC3E}">
        <p14:creationId xmlns:p14="http://schemas.microsoft.com/office/powerpoint/2010/main" val="2056043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328" y="847725"/>
            <a:ext cx="9720072" cy="771525"/>
          </a:xfrm>
        </p:spPr>
        <p:txBody>
          <a:bodyPr>
            <a:normAutofit/>
          </a:bodyPr>
          <a:lstStyle/>
          <a:p>
            <a:r>
              <a:rPr lang="en-GB" dirty="0"/>
              <a:t>CESCR: Some provisions</a:t>
            </a:r>
          </a:p>
        </p:txBody>
      </p:sp>
      <p:sp>
        <p:nvSpPr>
          <p:cNvPr id="3" name="Content Placeholder 2"/>
          <p:cNvSpPr>
            <a:spLocks noGrp="1"/>
          </p:cNvSpPr>
          <p:nvPr>
            <p:ph idx="1"/>
          </p:nvPr>
        </p:nvSpPr>
        <p:spPr>
          <a:xfrm>
            <a:off x="1100328" y="1885950"/>
            <a:ext cx="10253472" cy="4876799"/>
          </a:xfrm>
        </p:spPr>
        <p:txBody>
          <a:bodyPr>
            <a:normAutofit/>
          </a:bodyPr>
          <a:lstStyle/>
          <a:p>
            <a:r>
              <a:rPr lang="en-GB" dirty="0"/>
              <a:t>Article 11</a:t>
            </a:r>
          </a:p>
          <a:p>
            <a:pPr>
              <a:spcBef>
                <a:spcPts val="600"/>
              </a:spcBef>
            </a:pPr>
            <a:r>
              <a:rPr lang="en-GB" dirty="0"/>
              <a:t>1. The States Parties to the present Covenant recognize the right of everyone to … adequate food, clothing and housing, and to the continuous improvement of living conditions. The States Parties will take appropriate steps to ensure the realization of this right, recognizing to this effect the essential importance of </a:t>
            </a:r>
            <a:r>
              <a:rPr lang="en-GB" dirty="0">
                <a:solidFill>
                  <a:srgbClr val="C00000"/>
                </a:solidFill>
              </a:rPr>
              <a:t>international cooperation based on free consent</a:t>
            </a:r>
            <a:r>
              <a:rPr lang="en-GB" dirty="0"/>
              <a:t>.</a:t>
            </a:r>
          </a:p>
          <a:p>
            <a:pPr>
              <a:spcBef>
                <a:spcPts val="600"/>
              </a:spcBef>
            </a:pPr>
            <a:r>
              <a:rPr lang="en-GB" dirty="0"/>
              <a:t>2. The States Parties to the present Covenant, recognizing the fundamental right of everyone to be free from hunger, shall take, individually and through international co-operation, the measures, including specific programmes, which are needed:</a:t>
            </a:r>
          </a:p>
          <a:p>
            <a:pPr marL="173736" lvl="1" indent="0">
              <a:spcBef>
                <a:spcPts val="600"/>
              </a:spcBef>
              <a:buNone/>
            </a:pPr>
            <a:r>
              <a:rPr lang="en-GB" sz="2200" dirty="0"/>
              <a:t>(a) To improve methods of production, conservation and distribution of food by making full use of technical and scientific knowledge, by disseminating knowledge of the principles of nutrition and by developing or reforming agrarian systems in such a way as to achieve the most efficient development and utilization of natural resources;</a:t>
            </a:r>
          </a:p>
          <a:p>
            <a:pPr marL="128016" lvl="1" indent="0">
              <a:buNone/>
            </a:pPr>
            <a:endParaRPr lang="en-GB" sz="2200" dirty="0"/>
          </a:p>
        </p:txBody>
      </p:sp>
    </p:spTree>
    <p:extLst>
      <p:ext uri="{BB962C8B-B14F-4D97-AF65-F5344CB8AC3E}">
        <p14:creationId xmlns:p14="http://schemas.microsoft.com/office/powerpoint/2010/main" val="2631484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839</TotalTime>
  <Words>2529</Words>
  <Application>Microsoft Office PowerPoint</Application>
  <PresentationFormat>Widescreen</PresentationFormat>
  <Paragraphs>241</Paragraphs>
  <Slides>27</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Baskerville Old Face</vt:lpstr>
      <vt:lpstr>Calibri</vt:lpstr>
      <vt:lpstr>Times New Roman</vt:lpstr>
      <vt:lpstr>Tw Cen MT</vt:lpstr>
      <vt:lpstr>Tw Cen MT Condensed</vt:lpstr>
      <vt:lpstr>Wingdings</vt:lpstr>
      <vt:lpstr>Wingdings 3</vt:lpstr>
      <vt:lpstr>Integral</vt:lpstr>
      <vt:lpstr>International human rights law</vt:lpstr>
      <vt:lpstr>The international human rights system </vt:lpstr>
      <vt:lpstr>The Treaties </vt:lpstr>
      <vt:lpstr>ICCPR and ICESCR </vt:lpstr>
      <vt:lpstr>The Treaties</vt:lpstr>
      <vt:lpstr>The Treaties </vt:lpstr>
      <vt:lpstr>CCPR And CESCR: Some Provisions</vt:lpstr>
      <vt:lpstr>CESCR: Some provisions</vt:lpstr>
      <vt:lpstr>CESCR: Some provisions</vt:lpstr>
      <vt:lpstr>Non-discrimination and fulfilment </vt:lpstr>
      <vt:lpstr>Fulfilment – ICESCR  </vt:lpstr>
      <vt:lpstr>Fulfilment </vt:lpstr>
      <vt:lpstr>Oversight via Treaty bodies </vt:lpstr>
      <vt:lpstr>Treaty bodies </vt:lpstr>
      <vt:lpstr>How authoritative are General Comments? </vt:lpstr>
      <vt:lpstr>Features of Human Rights Treaties (Some are controversial!) </vt:lpstr>
      <vt:lpstr>The UN Human rights syStem </vt:lpstr>
      <vt:lpstr>Human Rights council </vt:lpstr>
      <vt:lpstr>Universal Periodic Review </vt:lpstr>
      <vt:lpstr>Complaints procedure</vt:lpstr>
      <vt:lpstr>Special Procedures etc. </vt:lpstr>
      <vt:lpstr>Office of the High Commissioner of Human Rights </vt:lpstr>
      <vt:lpstr>Some issues</vt:lpstr>
      <vt:lpstr>“Third generation” rights</vt:lpstr>
      <vt:lpstr>European Protection of Human Rights </vt:lpstr>
      <vt:lpstr>European Protection of Human Rights </vt:lpstr>
      <vt:lpstr>EU Charter of fundamental rights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human rights law</dc:title>
  <dc:creator>Surabhi Ranganathan</dc:creator>
  <cp:lastModifiedBy>Surabhi Ranganathan</cp:lastModifiedBy>
  <cp:revision>39</cp:revision>
  <dcterms:created xsi:type="dcterms:W3CDTF">2017-03-07T10:30:00Z</dcterms:created>
  <dcterms:modified xsi:type="dcterms:W3CDTF">2017-03-10T22:57:00Z</dcterms:modified>
</cp:coreProperties>
</file>