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6"/>
  </p:notesMasterIdLst>
  <p:sldIdLst>
    <p:sldId id="277" r:id="rId2"/>
    <p:sldId id="365" r:id="rId3"/>
    <p:sldId id="374" r:id="rId4"/>
    <p:sldId id="363" r:id="rId5"/>
    <p:sldId id="278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67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61" r:id="rId47"/>
    <p:sldId id="368" r:id="rId48"/>
    <p:sldId id="279" r:id="rId49"/>
    <p:sldId id="280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12" r:id="rId66"/>
    <p:sldId id="313" r:id="rId67"/>
    <p:sldId id="360" r:id="rId68"/>
    <p:sldId id="369" r:id="rId69"/>
    <p:sldId id="366" r:id="rId70"/>
    <p:sldId id="375" r:id="rId71"/>
    <p:sldId id="370" r:id="rId72"/>
    <p:sldId id="371" r:id="rId73"/>
    <p:sldId id="372" r:id="rId74"/>
    <p:sldId id="373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A90C"/>
    <a:srgbClr val="BDFF11"/>
    <a:srgbClr val="C71E55"/>
    <a:srgbClr val="F09CCB"/>
    <a:srgbClr val="D0C5FF"/>
    <a:srgbClr val="E56E0F"/>
    <a:srgbClr val="8EFFF7"/>
    <a:srgbClr val="0BE7DC"/>
    <a:srgbClr val="C2F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10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A721-BE16-B047-AD8D-3E4411C1745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779B-280E-FD42-BA84-8D1D46C99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2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23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47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68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69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71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72</a:t>
            </a:fld>
            <a:endParaRPr lang="en-GB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88951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8895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76F61-3CC4-F64D-A826-BF22E5505365}" type="slidenum">
              <a:rPr lang="zh-TW" altLang="en-GB"/>
              <a:pPr/>
              <a:t>73</a:t>
            </a:fld>
            <a:endParaRPr lang="en-GB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ED20-ABAE-6843-9900-F3AAB3D8B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438C0-3012-744E-B023-4BEE2BA0C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6138C-9A02-FF4F-B8BB-9A43207A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F0021-EF2F-CB4A-B58E-F0D0AD35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A0C94-277A-F341-9352-0CE96A9B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3F63-9317-9D43-86B0-70A5AD99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07F10-CB0B-DE48-A476-C2BF0FBA1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95F1B-D4DF-1347-BA66-92EF9210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4A15-26E5-4041-8F7C-C726DC5A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53582-D037-3F4D-9787-AD14606A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2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E5F01-BFEE-104D-B3BD-AAC2FBCFF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6B455-71D1-CC43-B15E-4BB42E10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6A6B0-E47C-C843-8D9C-EAE962E3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0E8E5-F0F8-2F4C-8B52-7F321D32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5B5C-786D-8F44-9538-675C7B3B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EA82-54DB-9344-AABC-63050B39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F581B-3A41-3E4F-8388-FA73770D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2F6F-C456-7A48-BF34-E1B25663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448DB-F968-9946-89CC-D14E2394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093DF-DEB0-E44B-99F3-25A86608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81C4-FC3C-9B44-A0EC-6801A820C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FC552-829F-8C49-AF92-0CB1DF44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EF887-17F6-1A41-854E-1E422152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A5B53-8D93-7744-AA72-87161BAD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ECD0D-9127-FA42-AABF-1165DF4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1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DE11-C1E7-124C-890F-6940515F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52642-7568-7E45-9072-8404A87B5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EBA56-7906-484C-AAEB-4E922D333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609BF-1AFA-AB42-B308-D749F6656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0E3DB-3920-F94E-83B0-EADF170A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D7D65-9959-0C46-A290-1DF57ADF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6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2CE4-F4D0-6A40-B07E-724A6BAA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5E19E-D4B6-9948-BAD4-730101525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6ABB9-C6B7-6148-B8E4-2B6AFEE88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4223C-82D8-F742-BD22-5A6717640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9A4AD-6C6E-7946-86FD-AAD69CA71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AC0C9-2E7A-6E4B-AD99-500BBEE7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8B46B-E982-064B-B8E0-481D76A6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B5F430-35FF-A147-922A-136C8F0A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EA87-C442-E146-B058-2DF5780A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F7311-B4D6-E64D-8682-44B875D1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2DD4B-4890-5243-B1DA-58EB4C36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CB8BA-65EE-364A-8EB8-117440BA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9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5F0DB-C5E8-2045-B7F3-9959DD91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9A07C-84E3-2D48-8F2C-1C620245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0EECA-E186-8F4D-A98C-7C54274E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2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0D22-716C-2444-8BDF-E4F32FC1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57651-3B30-B349-B680-02A19E0F0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6837-533D-BE47-A9E7-0E68AE2E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A0261-FB0F-D442-8826-D842C100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F08C3-8BF4-5F44-8AE5-D3948A20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212F-7ECE-D440-A576-D4233A25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4142-0FB3-FA4C-8CF1-865FE7210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7BCE5-DC65-ED45-8066-C505060C4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0961D-A7D4-0046-A7DB-8329A232E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DCB7C-F764-F643-9F90-70FB5DF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96A28-58E3-BC42-A23A-263EDAD9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C96F4-4384-E849-BB8E-4090262A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86A538-75D9-4B4A-A558-AFBBE06C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6446C-F62B-4B4A-9669-0320E5E0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34840-1722-F74C-BADC-D4C910F38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F191-4799-2C4F-9B16-80DF6643E9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977FD-2478-714C-B0BE-75E99E0AB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B0C3E-E363-7146-9EC3-921346F00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4DC4-43E9-C34D-AA18-C36ADEAA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C28F-A2E4-134A-B05E-6DE3540F0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RATIONALISING </a:t>
            </a:r>
            <a:r>
              <a:rPr lang="en-US" dirty="0" smtClean="0"/>
              <a:t>THE ROLE OF INTENTION </a:t>
            </a:r>
            <a:r>
              <a:rPr lang="en-US" dirty="0"/>
              <a:t>IN INTELLECTUAL PROPERTY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5290D-66B2-3A42-A94C-42476F4936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Professor Tanya Aplin</a:t>
            </a:r>
          </a:p>
          <a:p>
            <a:r>
              <a:rPr lang="en-US" dirty="0"/>
              <a:t>Dickson Poon School of Law</a:t>
            </a:r>
          </a:p>
          <a:p>
            <a:r>
              <a:rPr lang="en-US" dirty="0"/>
              <a:t>King’s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4167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5956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F2CB13-E8DB-FF4C-8E60-EFA39FCAB35C}"/>
              </a:ext>
            </a:extLst>
          </p:cNvPr>
          <p:cNvSpPr txBox="1"/>
          <p:nvPr/>
        </p:nvSpPr>
        <p:spPr>
          <a:xfrm>
            <a:off x="5068772" y="2603723"/>
            <a:ext cx="6636854" cy="830997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Art 39 TRIPS; Art 2(1) Trade Secrets Directive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Reasonable steps to preserve secrecy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8897C-0347-F547-84C2-F2A4FC54D873}"/>
              </a:ext>
            </a:extLst>
          </p:cNvPr>
          <p:cNvSpPr txBox="1"/>
          <p:nvPr/>
        </p:nvSpPr>
        <p:spPr>
          <a:xfrm>
            <a:off x="564218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19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91811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727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62721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345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69793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9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91892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433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55801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10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68529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✘</a:t>
                      </a: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06698-A6D8-1B40-BEA6-B0667A78257A}"/>
              </a:ext>
            </a:extLst>
          </p:cNvPr>
          <p:cNvSpPr txBox="1"/>
          <p:nvPr/>
        </p:nvSpPr>
        <p:spPr>
          <a:xfrm>
            <a:off x="5064189" y="3550631"/>
            <a:ext cx="5557357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Lindt</a:t>
            </a:r>
          </a:p>
          <a:p>
            <a:pPr algn="ctr"/>
            <a:r>
              <a:rPr lang="en-US" dirty="0"/>
              <a:t> </a:t>
            </a:r>
            <a:r>
              <a:rPr lang="en-US" sz="2400" dirty="0">
                <a:solidFill>
                  <a:schemeClr val="bg1"/>
                </a:solidFill>
              </a:rPr>
              <a:t>Where application is made in bad faith – knowledge that registration will abuse third party relationship or knowledge of existence of third party claims</a:t>
            </a:r>
          </a:p>
        </p:txBody>
      </p:sp>
    </p:spTree>
    <p:extLst>
      <p:ext uri="{BB962C8B-B14F-4D97-AF65-F5344CB8AC3E}">
        <p14:creationId xmlns:p14="http://schemas.microsoft.com/office/powerpoint/2010/main" val="19795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96004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B2769-C7A6-874F-9D28-4D064C485AD6}"/>
              </a:ext>
            </a:extLst>
          </p:cNvPr>
          <p:cNvSpPr txBox="1"/>
          <p:nvPr/>
        </p:nvSpPr>
        <p:spPr>
          <a:xfrm>
            <a:off x="7965909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686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04755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B2769-C7A6-874F-9D28-4D064C485AD6}"/>
              </a:ext>
            </a:extLst>
          </p:cNvPr>
          <p:cNvSpPr txBox="1"/>
          <p:nvPr/>
        </p:nvSpPr>
        <p:spPr>
          <a:xfrm>
            <a:off x="7965909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A137F7-3564-C64C-BEF5-8133E97D9187}"/>
              </a:ext>
            </a:extLst>
          </p:cNvPr>
          <p:cNvSpPr txBox="1"/>
          <p:nvPr/>
        </p:nvSpPr>
        <p:spPr>
          <a:xfrm>
            <a:off x="10142680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371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232293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B2769-C7A6-874F-9D28-4D064C485AD6}"/>
              </a:ext>
            </a:extLst>
          </p:cNvPr>
          <p:cNvSpPr txBox="1"/>
          <p:nvPr/>
        </p:nvSpPr>
        <p:spPr>
          <a:xfrm>
            <a:off x="7965909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A137F7-3564-C64C-BEF5-8133E97D9187}"/>
              </a:ext>
            </a:extLst>
          </p:cNvPr>
          <p:cNvSpPr txBox="1"/>
          <p:nvPr/>
        </p:nvSpPr>
        <p:spPr>
          <a:xfrm>
            <a:off x="10142680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31BE68-2304-E64D-93DC-5F20FA30B513}"/>
              </a:ext>
            </a:extLst>
          </p:cNvPr>
          <p:cNvSpPr txBox="1"/>
          <p:nvPr/>
        </p:nvSpPr>
        <p:spPr>
          <a:xfrm>
            <a:off x="3361801" y="534801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900370-62B5-FB44-89E3-6EBD8016CE6E}"/>
              </a:ext>
            </a:extLst>
          </p:cNvPr>
          <p:cNvSpPr txBox="1"/>
          <p:nvPr/>
        </p:nvSpPr>
        <p:spPr>
          <a:xfrm>
            <a:off x="5068771" y="1000898"/>
            <a:ext cx="6636854" cy="120032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Lucasfilm</a:t>
            </a:r>
            <a:r>
              <a:rPr lang="en-GB" sz="2400" dirty="0">
                <a:solidFill>
                  <a:schemeClr val="bg1"/>
                </a:solidFill>
                <a:effectLst/>
              </a:rPr>
              <a:t> 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Works of sculpture – has purpose of visual appeal? 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US" sz="2400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9E6C33-53A5-4642-8A83-06A2EFF64778}"/>
              </a:ext>
            </a:extLst>
          </p:cNvPr>
          <p:cNvSpPr txBox="1"/>
          <p:nvPr/>
        </p:nvSpPr>
        <p:spPr>
          <a:xfrm>
            <a:off x="5068771" y="2420396"/>
            <a:ext cx="6636854" cy="221599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Hensher</a:t>
            </a:r>
            <a:r>
              <a:rPr lang="en-US" sz="2400" i="1" dirty="0">
                <a:solidFill>
                  <a:schemeClr val="bg1"/>
                </a:solidFill>
              </a:rPr>
              <a:t> (</a:t>
            </a:r>
            <a:r>
              <a:rPr lang="en-US" sz="2400" dirty="0">
                <a:solidFill>
                  <a:schemeClr val="bg1"/>
                </a:solidFill>
              </a:rPr>
              <a:t>per Lord </a:t>
            </a:r>
            <a:r>
              <a:rPr lang="en-US" sz="2400" dirty="0" err="1">
                <a:solidFill>
                  <a:schemeClr val="bg1"/>
                </a:solidFill>
              </a:rPr>
              <a:t>Kilbrandon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Merlet</a:t>
            </a:r>
            <a:r>
              <a:rPr lang="en-US" sz="2400" i="1" dirty="0">
                <a:solidFill>
                  <a:schemeClr val="bg1"/>
                </a:solidFill>
              </a:rPr>
              <a:t> v </a:t>
            </a:r>
            <a:r>
              <a:rPr lang="en-US" sz="2400" i="1" dirty="0" err="1">
                <a:solidFill>
                  <a:schemeClr val="bg1"/>
                </a:solidFill>
              </a:rPr>
              <a:t>Mothercare</a:t>
            </a:r>
            <a:r>
              <a:rPr lang="en-GB" sz="2400" dirty="0">
                <a:solidFill>
                  <a:schemeClr val="bg1"/>
                </a:solidFill>
                <a:effectLst/>
              </a:rPr>
              <a:t> </a:t>
            </a:r>
          </a:p>
          <a:p>
            <a:pPr algn="ctr"/>
            <a:endParaRPr lang="en-GB" sz="2400" dirty="0">
              <a:solidFill>
                <a:schemeClr val="bg1"/>
              </a:solidFill>
              <a:effectLst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Works of artistic craftsmanship – desire to produce something artistic/work of art?  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B6D34F-976E-6642-BEF9-B12B15580983}"/>
              </a:ext>
            </a:extLst>
          </p:cNvPr>
          <p:cNvSpPr txBox="1"/>
          <p:nvPr/>
        </p:nvSpPr>
        <p:spPr>
          <a:xfrm>
            <a:off x="5068771" y="5138563"/>
            <a:ext cx="6636854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Sawkins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Musical works – desire to produce effects on listener’s emotions or intellect  </a:t>
            </a:r>
          </a:p>
        </p:txBody>
      </p:sp>
    </p:spTree>
    <p:extLst>
      <p:ext uri="{BB962C8B-B14F-4D97-AF65-F5344CB8AC3E}">
        <p14:creationId xmlns:p14="http://schemas.microsoft.com/office/powerpoint/2010/main" val="222173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AIMS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n-GB" altLang="ja-JP" sz="3400" dirty="0" smtClean="0">
                <a:latin typeface="Garamond" charset="0"/>
                <a:cs typeface="Arial" charset="0"/>
              </a:rPr>
              <a:t>Descriptive analysis of the role of intention in IPRs </a:t>
            </a:r>
          </a:p>
          <a:p>
            <a:pPr marL="0" indent="0" eaLnBrk="1" hangingPunct="1">
              <a:buNone/>
            </a:pPr>
            <a:endParaRPr lang="en-GB" altLang="ja-JP" sz="3400" dirty="0">
              <a:latin typeface="Garamond" charset="0"/>
              <a:cs typeface="Arial" charset="0"/>
            </a:endParaRPr>
          </a:p>
          <a:p>
            <a:pPr marL="0" indent="0" eaLnBrk="1" hangingPunct="1">
              <a:buNone/>
            </a:pPr>
            <a:endParaRPr lang="en-GB" altLang="ja-JP" sz="3400" dirty="0">
              <a:latin typeface="Garamond" charset="0"/>
              <a:cs typeface="Arial" charset="0"/>
            </a:endParaRPr>
          </a:p>
          <a:p>
            <a:pPr marL="495300" indent="-495300" eaLnBrk="1" hangingPunct="1"/>
            <a:r>
              <a:rPr lang="en-GB" altLang="ja-JP" sz="3400" dirty="0" smtClean="0">
                <a:latin typeface="Garamond" charset="0"/>
                <a:cs typeface="Arial" charset="0"/>
              </a:rPr>
              <a:t>Normative reflections of the role of intention in IPRs</a:t>
            </a:r>
            <a:endParaRPr lang="en-GB" altLang="ja-JP" sz="3400" dirty="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085051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B2769-C7A6-874F-9D28-4D064C485AD6}"/>
              </a:ext>
            </a:extLst>
          </p:cNvPr>
          <p:cNvSpPr txBox="1"/>
          <p:nvPr/>
        </p:nvSpPr>
        <p:spPr>
          <a:xfrm>
            <a:off x="7965909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A137F7-3564-C64C-BEF5-8133E97D9187}"/>
              </a:ext>
            </a:extLst>
          </p:cNvPr>
          <p:cNvSpPr txBox="1"/>
          <p:nvPr/>
        </p:nvSpPr>
        <p:spPr>
          <a:xfrm>
            <a:off x="10142680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31BE68-2304-E64D-93DC-5F20FA30B513}"/>
              </a:ext>
            </a:extLst>
          </p:cNvPr>
          <p:cNvSpPr txBox="1"/>
          <p:nvPr/>
        </p:nvSpPr>
        <p:spPr>
          <a:xfrm>
            <a:off x="3361801" y="534801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BA2551-A288-C647-BA3E-AFA978502AD8}"/>
              </a:ext>
            </a:extLst>
          </p:cNvPr>
          <p:cNvSpPr txBox="1"/>
          <p:nvPr/>
        </p:nvSpPr>
        <p:spPr>
          <a:xfrm>
            <a:off x="5759613" y="525638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14FD77-965F-1C48-BC63-08AEE71F9ECD}"/>
              </a:ext>
            </a:extLst>
          </p:cNvPr>
          <p:cNvSpPr txBox="1"/>
          <p:nvPr/>
        </p:nvSpPr>
        <p:spPr>
          <a:xfrm>
            <a:off x="5068771" y="3954299"/>
            <a:ext cx="6636854" cy="2308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Lindt</a:t>
            </a:r>
          </a:p>
          <a:p>
            <a:pPr algn="ctr"/>
            <a:r>
              <a:rPr lang="en-US" dirty="0"/>
              <a:t> </a:t>
            </a:r>
            <a:r>
              <a:rPr lang="en-US" sz="2400" dirty="0">
                <a:solidFill>
                  <a:schemeClr val="bg1"/>
                </a:solidFill>
              </a:rPr>
              <a:t>Where application is made in bad faith – seeking to prevent competitors from continuing to sell their products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– no intention to use the mark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13878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546618" y="1000897"/>
            <a:ext cx="103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B2769-C7A6-874F-9D28-4D064C485AD6}"/>
              </a:ext>
            </a:extLst>
          </p:cNvPr>
          <p:cNvSpPr txBox="1"/>
          <p:nvPr/>
        </p:nvSpPr>
        <p:spPr>
          <a:xfrm>
            <a:off x="7965909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A137F7-3564-C64C-BEF5-8133E97D9187}"/>
              </a:ext>
            </a:extLst>
          </p:cNvPr>
          <p:cNvSpPr txBox="1"/>
          <p:nvPr/>
        </p:nvSpPr>
        <p:spPr>
          <a:xfrm>
            <a:off x="10142680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31BE68-2304-E64D-93DC-5F20FA30B513}"/>
              </a:ext>
            </a:extLst>
          </p:cNvPr>
          <p:cNvSpPr txBox="1"/>
          <p:nvPr/>
        </p:nvSpPr>
        <p:spPr>
          <a:xfrm>
            <a:off x="3361801" y="534801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BA2551-A288-C647-BA3E-AFA978502AD8}"/>
              </a:ext>
            </a:extLst>
          </p:cNvPr>
          <p:cNvSpPr txBox="1"/>
          <p:nvPr/>
        </p:nvSpPr>
        <p:spPr>
          <a:xfrm>
            <a:off x="5759613" y="525638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759886-D584-4F4F-9708-82D91816F5AE}"/>
              </a:ext>
            </a:extLst>
          </p:cNvPr>
          <p:cNvSpPr txBox="1"/>
          <p:nvPr/>
        </p:nvSpPr>
        <p:spPr>
          <a:xfrm>
            <a:off x="7965909" y="525638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6F414A-6721-6146-A62D-DC97872FB7A3}"/>
              </a:ext>
            </a:extLst>
          </p:cNvPr>
          <p:cNvSpPr txBox="1"/>
          <p:nvPr/>
        </p:nvSpPr>
        <p:spPr>
          <a:xfrm>
            <a:off x="4971270" y="1270144"/>
            <a:ext cx="6511313" cy="830997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For the purpose of</a:t>
            </a:r>
            <a:r>
              <a:rPr lang="en-US" sz="2400" dirty="0">
                <a:solidFill>
                  <a:schemeClr val="bg1"/>
                </a:solidFill>
              </a:rPr>
              <a:t>: Art 53(c) EPC – methods of medical treatment exclusion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5DD2F9-F8A9-6043-B683-061CA4D0A5CD}"/>
              </a:ext>
            </a:extLst>
          </p:cNvPr>
          <p:cNvSpPr txBox="1"/>
          <p:nvPr/>
        </p:nvSpPr>
        <p:spPr>
          <a:xfrm>
            <a:off x="4845729" y="2748629"/>
            <a:ext cx="6636854" cy="461665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Art 54(4) EPC 2000 – new therapeutic </a:t>
            </a:r>
            <a:r>
              <a:rPr lang="en-US" sz="2400" i="1" dirty="0">
                <a:solidFill>
                  <a:schemeClr val="bg1"/>
                </a:solidFill>
              </a:rPr>
              <a:t>purpose</a:t>
            </a:r>
            <a:r>
              <a:rPr lang="en-GB" sz="2400" i="1" dirty="0">
                <a:solidFill>
                  <a:schemeClr val="bg1"/>
                </a:solidFill>
                <a:effectLst/>
              </a:rPr>
              <a:t> 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6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48508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BFAB1-B375-4440-9FA5-005505F1124B}"/>
              </a:ext>
            </a:extLst>
          </p:cNvPr>
          <p:cNvSpPr txBox="1"/>
          <p:nvPr/>
        </p:nvSpPr>
        <p:spPr>
          <a:xfrm>
            <a:off x="10244471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43AFD-B31E-0F48-9C0F-0C2203972B43}"/>
              </a:ext>
            </a:extLst>
          </p:cNvPr>
          <p:cNvSpPr txBox="1"/>
          <p:nvPr/>
        </p:nvSpPr>
        <p:spPr>
          <a:xfrm>
            <a:off x="326001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101CE-EA3D-4A4E-A5ED-6790BB50B817}"/>
              </a:ext>
            </a:extLst>
          </p:cNvPr>
          <p:cNvSpPr txBox="1"/>
          <p:nvPr/>
        </p:nvSpPr>
        <p:spPr>
          <a:xfrm>
            <a:off x="5609666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E30981-D2B1-6C40-BA5A-8A59BD5BE32A}"/>
              </a:ext>
            </a:extLst>
          </p:cNvPr>
          <p:cNvSpPr txBox="1"/>
          <p:nvPr/>
        </p:nvSpPr>
        <p:spPr>
          <a:xfrm>
            <a:off x="7959321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4C679-F1D1-F741-BFC8-88E144126687}"/>
              </a:ext>
            </a:extLst>
          </p:cNvPr>
          <p:cNvSpPr txBox="1"/>
          <p:nvPr/>
        </p:nvSpPr>
        <p:spPr>
          <a:xfrm>
            <a:off x="10142680" y="2505670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C284F-1C54-4F43-A9EB-93F50E88134B}"/>
              </a:ext>
            </a:extLst>
          </p:cNvPr>
          <p:cNvSpPr txBox="1"/>
          <p:nvPr/>
        </p:nvSpPr>
        <p:spPr>
          <a:xfrm>
            <a:off x="3323806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2AFEB-B3CD-EA42-8A31-BEBD38DEF13F}"/>
              </a:ext>
            </a:extLst>
          </p:cNvPr>
          <p:cNvSpPr txBox="1"/>
          <p:nvPr/>
        </p:nvSpPr>
        <p:spPr>
          <a:xfrm>
            <a:off x="5711457" y="38155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B2769-C7A6-874F-9D28-4D064C485AD6}"/>
              </a:ext>
            </a:extLst>
          </p:cNvPr>
          <p:cNvSpPr txBox="1"/>
          <p:nvPr/>
        </p:nvSpPr>
        <p:spPr>
          <a:xfrm>
            <a:off x="7965909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A137F7-3564-C64C-BEF5-8133E97D9187}"/>
              </a:ext>
            </a:extLst>
          </p:cNvPr>
          <p:cNvSpPr txBox="1"/>
          <p:nvPr/>
        </p:nvSpPr>
        <p:spPr>
          <a:xfrm>
            <a:off x="10142680" y="381551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31BE68-2304-E64D-93DC-5F20FA30B513}"/>
              </a:ext>
            </a:extLst>
          </p:cNvPr>
          <p:cNvSpPr txBox="1"/>
          <p:nvPr/>
        </p:nvSpPr>
        <p:spPr>
          <a:xfrm>
            <a:off x="3361801" y="534801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BA2551-A288-C647-BA3E-AFA978502AD8}"/>
              </a:ext>
            </a:extLst>
          </p:cNvPr>
          <p:cNvSpPr txBox="1"/>
          <p:nvPr/>
        </p:nvSpPr>
        <p:spPr>
          <a:xfrm>
            <a:off x="5759613" y="525638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759886-D584-4F4F-9708-82D91816F5AE}"/>
              </a:ext>
            </a:extLst>
          </p:cNvPr>
          <p:cNvSpPr txBox="1"/>
          <p:nvPr/>
        </p:nvSpPr>
        <p:spPr>
          <a:xfrm>
            <a:off x="7965909" y="525638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7CF95-ABD3-0C49-BC68-AED93B5FA8B2}"/>
              </a:ext>
            </a:extLst>
          </p:cNvPr>
          <p:cNvSpPr txBox="1"/>
          <p:nvPr/>
        </p:nvSpPr>
        <p:spPr>
          <a:xfrm>
            <a:off x="10172205" y="5235119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045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ACQUISITION OF RIGHTS - SUMMARY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 eaLnBrk="1" hangingPunct="1"/>
            <a:r>
              <a:rPr lang="de-DE" sz="35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Intention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TS -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set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out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keep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information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secret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; © -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creative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choices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,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conscious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collaboration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or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intention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joint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authors</a:t>
            </a:r>
            <a:endParaRPr lang="de-DE" sz="35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 eaLnBrk="1" hangingPunct="1"/>
            <a:endParaRPr lang="de-DE" sz="35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en-GB" sz="35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Purpose</a:t>
            </a:r>
            <a:r>
              <a:rPr lang="en-GB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– 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© type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work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, TM –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bad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faith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(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harm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competitors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,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clutter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register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); P – </a:t>
            </a:r>
            <a:r>
              <a:rPr lang="de-DE" sz="35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novel</a:t>
            </a:r>
            <a:r>
              <a:rPr lang="de-DE" sz="35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inventions</a:t>
            </a:r>
            <a:endParaRPr lang="de-DE" sz="35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endParaRPr lang="de-DE" sz="35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Roles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here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are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definitional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what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being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protected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OR </a:t>
            </a:r>
            <a:r>
              <a:rPr lang="de-DE" sz="35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justificatory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in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some</a:t>
            </a:r>
            <a:r>
              <a:rPr lang="de-DE" sz="35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5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way</a:t>
            </a:r>
            <a:endParaRPr lang="de-DE" sz="35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0" indent="0" eaLnBrk="1" hangingPunct="1">
              <a:buNone/>
            </a:pPr>
            <a:endParaRPr lang="en-GB" sz="3000" dirty="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7C65-4DFB-D343-9465-1EFBC564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LIABILITY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01867-2D4B-6449-95AF-8126BE5F54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1CBAD-47A9-5F4F-8324-1EE5141EBE89}"/>
              </a:ext>
            </a:extLst>
          </p:cNvPr>
          <p:cNvSpPr txBox="1"/>
          <p:nvPr/>
        </p:nvSpPr>
        <p:spPr>
          <a:xfrm>
            <a:off x="4778306" y="857358"/>
            <a:ext cx="6927319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Reha</a:t>
            </a:r>
            <a:r>
              <a:rPr lang="en-US" sz="2400" i="1" dirty="0">
                <a:solidFill>
                  <a:schemeClr val="bg1"/>
                </a:solidFill>
              </a:rPr>
              <a:t> Training; </a:t>
            </a:r>
            <a:r>
              <a:rPr lang="en-US" sz="2400" i="1" dirty="0" err="1">
                <a:solidFill>
                  <a:schemeClr val="bg1"/>
                </a:solidFill>
              </a:rPr>
              <a:t>Filmspeler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Art 3(1) ISD - CTP - ‘new public’ - this involves the user ‘in full knowledge of the </a:t>
            </a:r>
            <a:r>
              <a:rPr lang="en-US" sz="2400" u="sng" dirty="0">
                <a:solidFill>
                  <a:schemeClr val="bg1"/>
                </a:solidFill>
              </a:rPr>
              <a:t>consequences</a:t>
            </a:r>
            <a:r>
              <a:rPr lang="en-US" sz="2400" dirty="0">
                <a:solidFill>
                  <a:schemeClr val="bg1"/>
                </a:solidFill>
              </a:rPr>
              <a:t> of its actions’ </a:t>
            </a:r>
            <a:r>
              <a:rPr lang="en-US" sz="2400" u="sng" dirty="0">
                <a:solidFill>
                  <a:schemeClr val="bg1"/>
                </a:solidFill>
              </a:rPr>
              <a:t>giving access </a:t>
            </a:r>
            <a:r>
              <a:rPr lang="en-US" sz="2400" dirty="0">
                <a:solidFill>
                  <a:schemeClr val="bg1"/>
                </a:solidFill>
              </a:rPr>
              <a:t>to the work to an additional public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489AC3-F08E-3542-8B3F-8C42A94F8564}"/>
              </a:ext>
            </a:extLst>
          </p:cNvPr>
          <p:cNvSpPr txBox="1"/>
          <p:nvPr/>
        </p:nvSpPr>
        <p:spPr>
          <a:xfrm>
            <a:off x="4778307" y="2891312"/>
            <a:ext cx="6927318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GS Media, </a:t>
            </a:r>
            <a:r>
              <a:rPr lang="en-GB" sz="2400" dirty="0">
                <a:solidFill>
                  <a:schemeClr val="bg1"/>
                </a:solidFill>
              </a:rPr>
              <a:t>[49]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Provision of a hyperlink constitutes CTP where ‘such a person knew or ought to have known that the hyperlink he posted </a:t>
            </a:r>
            <a:r>
              <a:rPr lang="en-US" sz="2400" u="sng" dirty="0">
                <a:solidFill>
                  <a:schemeClr val="bg1"/>
                </a:solidFill>
              </a:rPr>
              <a:t>provides access to a work </a:t>
            </a:r>
            <a:r>
              <a:rPr lang="en-US" sz="2400" dirty="0">
                <a:solidFill>
                  <a:schemeClr val="bg1"/>
                </a:solidFill>
              </a:rPr>
              <a:t>illegally placed on the Internet’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A1BAD-B773-AF41-AD7E-4CCB3C7E322E}"/>
              </a:ext>
            </a:extLst>
          </p:cNvPr>
          <p:cNvSpPr txBox="1"/>
          <p:nvPr/>
        </p:nvSpPr>
        <p:spPr>
          <a:xfrm>
            <a:off x="4778307" y="4925266"/>
            <a:ext cx="6927318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s. 31(1) CDPA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Incidental inclusion does not mean unintentional or non-deliberate inclusion </a:t>
            </a:r>
            <a:r>
              <a:rPr lang="en-US" sz="2400" i="1" dirty="0">
                <a:solidFill>
                  <a:schemeClr val="bg1"/>
                </a:solidFill>
              </a:rPr>
              <a:t>EXCEPT for</a:t>
            </a:r>
            <a:r>
              <a:rPr lang="en-US" sz="2400" dirty="0">
                <a:solidFill>
                  <a:schemeClr val="bg1"/>
                </a:solidFill>
              </a:rPr>
              <a:t> musical works </a:t>
            </a:r>
            <a:endParaRPr lang="en-GB" sz="2400" i="1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A1BAD-B773-AF41-AD7E-4CCB3C7E322E}"/>
              </a:ext>
            </a:extLst>
          </p:cNvPr>
          <p:cNvSpPr txBox="1"/>
          <p:nvPr/>
        </p:nvSpPr>
        <p:spPr>
          <a:xfrm>
            <a:off x="4778307" y="2772677"/>
            <a:ext cx="692731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L’Oreal</a:t>
            </a:r>
            <a:r>
              <a:rPr lang="en-US" sz="2400" i="1" dirty="0">
                <a:solidFill>
                  <a:schemeClr val="bg1"/>
                </a:solidFill>
              </a:rPr>
              <a:t> v </a:t>
            </a:r>
            <a:r>
              <a:rPr lang="en-US" sz="2400" i="1" dirty="0" err="1">
                <a:solidFill>
                  <a:schemeClr val="bg1"/>
                </a:solidFill>
              </a:rPr>
              <a:t>Bellure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Taking unfair advantage of the reputation of the mark- “where that party seeks by that use to ride on the coat-tails of the mark”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40688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A1BAD-B773-AF41-AD7E-4CCB3C7E322E}"/>
              </a:ext>
            </a:extLst>
          </p:cNvPr>
          <p:cNvSpPr txBox="1"/>
          <p:nvPr/>
        </p:nvSpPr>
        <p:spPr>
          <a:xfrm>
            <a:off x="4778307" y="2772677"/>
            <a:ext cx="6927318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Warner-</a:t>
            </a:r>
            <a:r>
              <a:rPr lang="en-US" sz="2400" i="1" dirty="0" smtClean="0">
                <a:solidFill>
                  <a:schemeClr val="bg1"/>
                </a:solidFill>
              </a:rPr>
              <a:t>Lambert</a:t>
            </a:r>
            <a:endParaRPr lang="en-GB" sz="2400" dirty="0">
              <a:solidFill>
                <a:schemeClr val="bg1"/>
              </a:solidFill>
              <a:effectLst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Purpose-limited process patents - “for the treatment of neuropathic pain” </a:t>
            </a:r>
            <a:r>
              <a:rPr lang="en-US" sz="2400" dirty="0" smtClean="0">
                <a:solidFill>
                  <a:schemeClr val="bg1"/>
                </a:solidFill>
              </a:rPr>
              <a:t> - “subjective” intention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Lords Hodge &amp; Briggs – UKSC</a:t>
            </a:r>
            <a:r>
              <a:rPr lang="en-US" sz="2400" i="1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Arnold J (HC)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7869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5D244-2FCB-9F4A-93FE-E198EDA564F4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58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0174-F6ED-4244-9500-E24F57E0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DESCRIPTIVE ANALYSIS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952E5-BE5E-1444-B4C1-499BB4E725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A1BAD-B773-AF41-AD7E-4CCB3C7E322E}"/>
              </a:ext>
            </a:extLst>
          </p:cNvPr>
          <p:cNvSpPr txBox="1"/>
          <p:nvPr/>
        </p:nvSpPr>
        <p:spPr>
          <a:xfrm>
            <a:off x="4778307" y="2772677"/>
            <a:ext cx="6927318" cy="1938992"/>
          </a:xfrm>
          <a:prstGeom prst="rect">
            <a:avLst/>
          </a:prstGeom>
          <a:solidFill>
            <a:srgbClr val="BDFF1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/>
              <a:t>Specsavers</a:t>
            </a:r>
            <a:endParaRPr lang="en-US" sz="2400" i="1" dirty="0"/>
          </a:p>
          <a:p>
            <a:pPr algn="ctr"/>
            <a:r>
              <a:rPr lang="en-US" sz="2400" dirty="0"/>
              <a:t>Does not require an intention to deceive BUT that intention may be relevant;</a:t>
            </a:r>
          </a:p>
          <a:p>
            <a:pPr algn="ctr"/>
            <a:r>
              <a:rPr lang="en-US" sz="2400" dirty="0"/>
              <a:t>Intends to cause deception versus conscious decision to ‘live dangerously’</a:t>
            </a:r>
            <a:r>
              <a:rPr lang="en-US" sz="2400" i="1" dirty="0"/>
              <a:t> 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DD889-1AE9-804A-862A-080CBC35ABCC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047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A1BAD-B773-AF41-AD7E-4CCB3C7E322E}"/>
              </a:ext>
            </a:extLst>
          </p:cNvPr>
          <p:cNvSpPr txBox="1"/>
          <p:nvPr/>
        </p:nvSpPr>
        <p:spPr>
          <a:xfrm>
            <a:off x="4778307" y="2772677"/>
            <a:ext cx="6927318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Reha</a:t>
            </a:r>
            <a:r>
              <a:rPr lang="en-US" sz="2400" i="1" dirty="0">
                <a:solidFill>
                  <a:schemeClr val="bg1"/>
                </a:solidFill>
              </a:rPr>
              <a:t> Training; </a:t>
            </a:r>
            <a:r>
              <a:rPr lang="en-US" sz="2400" i="1" dirty="0" err="1">
                <a:solidFill>
                  <a:schemeClr val="bg1"/>
                </a:solidFill>
              </a:rPr>
              <a:t>Filmspeler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? Art 3(1) ISD - CTP - ‘new public’ - this involves the user ‘in full knowledge of the consequences of its actions’ giving access to the work to an additional public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5480C2-CCB6-8848-B32B-8BDF3C3DF3C1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9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E4AA4D-BA5B-6542-ACF3-3B577B89673C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83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DAD92A-02F4-A548-8C17-225179191DE1}"/>
              </a:ext>
            </a:extLst>
          </p:cNvPr>
          <p:cNvSpPr txBox="1"/>
          <p:nvPr/>
        </p:nvSpPr>
        <p:spPr>
          <a:xfrm>
            <a:off x="4778307" y="4106845"/>
            <a:ext cx="6927318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Warner-Lambert</a:t>
            </a:r>
            <a:r>
              <a:rPr lang="en-GB" sz="2400" dirty="0">
                <a:solidFill>
                  <a:schemeClr val="bg1"/>
                </a:solidFill>
                <a:effectLst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effectLst/>
              </a:rPr>
              <a:t> - CA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Purpose-limited process patents - “for the treatment of pain” – Foreseeability/qualified foreseeability where reasonable steps taken to prevent downstream use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B17654-F671-974B-B564-61FEF9EADC3E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25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B5A522-40D6-7548-889A-7957AD661811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36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81A209-1174-B74B-BC42-CFEF6E85D59E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5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582251-CBF9-744C-ABEA-9F12FF7DD8ED}"/>
              </a:ext>
            </a:extLst>
          </p:cNvPr>
          <p:cNvSpPr txBox="1"/>
          <p:nvPr/>
        </p:nvSpPr>
        <p:spPr>
          <a:xfrm>
            <a:off x="4496952" y="3660252"/>
            <a:ext cx="6927319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CTP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Known or ought to have known that the intervention will give access to the work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65FB79-7FE6-0D48-84E9-4A1E72D9FC50}"/>
              </a:ext>
            </a:extLst>
          </p:cNvPr>
          <p:cNvSpPr txBox="1"/>
          <p:nvPr/>
        </p:nvSpPr>
        <p:spPr>
          <a:xfrm>
            <a:off x="4496952" y="5281633"/>
            <a:ext cx="6927319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ss. 22-26 CDPA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Knew or had reason to believe infringing copy; where apparatus/article used to infringe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1E767C-4435-2044-94B4-04D343DB181E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11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65FB79-7FE6-0D48-84E9-4A1E72D9FC50}"/>
              </a:ext>
            </a:extLst>
          </p:cNvPr>
          <p:cNvSpPr txBox="1"/>
          <p:nvPr/>
        </p:nvSpPr>
        <p:spPr>
          <a:xfrm>
            <a:off x="4778307" y="4988295"/>
            <a:ext cx="6927319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ss. 16 and 17 TMA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Delivery up of </a:t>
            </a:r>
            <a:r>
              <a:rPr lang="en-US" sz="2400" i="1" dirty="0">
                <a:solidFill>
                  <a:schemeClr val="bg1"/>
                </a:solidFill>
              </a:rPr>
              <a:t>infringing articles </a:t>
            </a:r>
            <a:r>
              <a:rPr lang="en-US" sz="2400" dirty="0">
                <a:solidFill>
                  <a:schemeClr val="bg1"/>
                </a:solidFill>
              </a:rPr>
              <a:t>– knowing or having reason to believe specifically designed articles are used to produce infringing goods/material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FD17F6-00C0-784D-819B-A03C78A50F71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245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84D31-D2F7-0346-AA7E-A9345F859AF2}"/>
              </a:ext>
            </a:extLst>
          </p:cNvPr>
          <p:cNvSpPr txBox="1"/>
          <p:nvPr/>
        </p:nvSpPr>
        <p:spPr>
          <a:xfrm>
            <a:off x="8503600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65FB79-7FE6-0D48-84E9-4A1E72D9FC50}"/>
              </a:ext>
            </a:extLst>
          </p:cNvPr>
          <p:cNvSpPr txBox="1"/>
          <p:nvPr/>
        </p:nvSpPr>
        <p:spPr>
          <a:xfrm>
            <a:off x="2322427" y="1105349"/>
            <a:ext cx="3725293" cy="2677656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s.60(1)(b) PA – offers process for use in the UK where he </a:t>
            </a:r>
            <a:r>
              <a:rPr lang="en-US" sz="2400" u="sng" dirty="0">
                <a:solidFill>
                  <a:schemeClr val="bg1"/>
                </a:solidFill>
              </a:rPr>
              <a:t>knows or it is obvious to a reasonable person </a:t>
            </a:r>
            <a:r>
              <a:rPr lang="en-US" sz="2400" dirty="0">
                <a:solidFill>
                  <a:schemeClr val="bg1"/>
                </a:solidFill>
              </a:rPr>
              <a:t>that its use would be an infringement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A104B8-A842-0D48-B567-169834F99803}"/>
              </a:ext>
            </a:extLst>
          </p:cNvPr>
          <p:cNvSpPr txBox="1"/>
          <p:nvPr/>
        </p:nvSpPr>
        <p:spPr>
          <a:xfrm>
            <a:off x="7948817" y="1143684"/>
            <a:ext cx="3725293" cy="3416320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s.60(2) PA – supplies an essential element of the invention for putting the invention into effect when he </a:t>
            </a:r>
            <a:r>
              <a:rPr lang="en-US" sz="2400" u="sng" dirty="0">
                <a:solidFill>
                  <a:schemeClr val="bg1"/>
                </a:solidFill>
              </a:rPr>
              <a:t>knows or it is obvious to a reasonable person </a:t>
            </a:r>
            <a:r>
              <a:rPr lang="en-US" sz="2400" dirty="0">
                <a:solidFill>
                  <a:schemeClr val="bg1"/>
                </a:solidFill>
              </a:rPr>
              <a:t>that the means are suitable and intended to put the invention into effect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7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  <p:bldP spid="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3E6C62-FD1B-534D-9D2D-90B95FDB36F5}"/>
              </a:ext>
            </a:extLst>
          </p:cNvPr>
          <p:cNvSpPr txBox="1"/>
          <p:nvPr/>
        </p:nvSpPr>
        <p:spPr>
          <a:xfrm>
            <a:off x="2348077" y="926761"/>
            <a:ext cx="5655063" cy="2923877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Art 4(4) TSD - Unlawful acquisition, use or disclosure can occur where: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“[A] person, at the time of acquisition, use or disclosure, </a:t>
            </a:r>
            <a:r>
              <a:rPr lang="en-GB" sz="2000" u="sng" dirty="0">
                <a:solidFill>
                  <a:schemeClr val="bg1"/>
                </a:solidFill>
              </a:rPr>
              <a:t>knew</a:t>
            </a:r>
            <a:r>
              <a:rPr lang="en-GB" sz="2000" dirty="0">
                <a:solidFill>
                  <a:schemeClr val="bg1"/>
                </a:solidFill>
              </a:rPr>
              <a:t> or </a:t>
            </a:r>
            <a:r>
              <a:rPr lang="en-GB" sz="2000" u="sng" dirty="0">
                <a:solidFill>
                  <a:schemeClr val="bg1"/>
                </a:solidFill>
              </a:rPr>
              <a:t>ought</a:t>
            </a:r>
            <a:r>
              <a:rPr lang="en-GB" sz="2000" dirty="0">
                <a:solidFill>
                  <a:schemeClr val="bg1"/>
                </a:solidFill>
              </a:rPr>
              <a:t>, under the circumstances, to </a:t>
            </a:r>
            <a:r>
              <a:rPr lang="en-GB" sz="2000" u="sng" dirty="0">
                <a:solidFill>
                  <a:schemeClr val="bg1"/>
                </a:solidFill>
              </a:rPr>
              <a:t>have known </a:t>
            </a:r>
            <a:r>
              <a:rPr lang="en-GB" sz="2000" dirty="0">
                <a:solidFill>
                  <a:schemeClr val="bg1"/>
                </a:solidFill>
              </a:rPr>
              <a:t>that the trade secret had been </a:t>
            </a:r>
            <a:r>
              <a:rPr lang="en-GB" sz="2000" u="sng" dirty="0">
                <a:solidFill>
                  <a:schemeClr val="bg1"/>
                </a:solidFill>
              </a:rPr>
              <a:t>obtained directly or indirectly from another person</a:t>
            </a:r>
            <a:r>
              <a:rPr lang="en-GB" sz="2000" dirty="0">
                <a:solidFill>
                  <a:schemeClr val="bg1"/>
                </a:solidFill>
              </a:rPr>
              <a:t> who was using or disclosing the trade secret unlawfully”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B28B6C-22E9-DC45-96F9-F8699482C126}"/>
              </a:ext>
            </a:extLst>
          </p:cNvPr>
          <p:cNvSpPr txBox="1"/>
          <p:nvPr/>
        </p:nvSpPr>
        <p:spPr>
          <a:xfrm>
            <a:off x="8426794" y="367031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59974C-BA20-694C-83CC-78CB0C769536}"/>
              </a:ext>
            </a:extLst>
          </p:cNvPr>
          <p:cNvSpPr txBox="1"/>
          <p:nvPr/>
        </p:nvSpPr>
        <p:spPr>
          <a:xfrm>
            <a:off x="2359318" y="3968978"/>
            <a:ext cx="5643822" cy="2246769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Art 4(5) prohibits:“[t]he production, offering or placing on the market of infringing goods, or the importation, export or storage of </a:t>
            </a:r>
            <a:r>
              <a:rPr lang="en-GB" sz="2000" u="sng" dirty="0">
                <a:solidFill>
                  <a:schemeClr val="bg1"/>
                </a:solidFill>
              </a:rPr>
              <a:t>infringing goods </a:t>
            </a:r>
            <a:r>
              <a:rPr lang="en-GB" sz="2000" dirty="0">
                <a:solidFill>
                  <a:schemeClr val="bg1"/>
                </a:solidFill>
              </a:rPr>
              <a:t>for those purposes….when the person carrying out such activities </a:t>
            </a:r>
            <a:r>
              <a:rPr lang="en-GB" sz="2000" u="sng" dirty="0">
                <a:solidFill>
                  <a:schemeClr val="bg1"/>
                </a:solidFill>
              </a:rPr>
              <a:t>knew, or ought, under the circumstances, to have known that the trade secret was used unlawfully</a:t>
            </a:r>
            <a:r>
              <a:rPr lang="en-GB" sz="2000" dirty="0">
                <a:solidFill>
                  <a:schemeClr val="bg1"/>
                </a:solidFill>
              </a:rPr>
              <a:t> within the meaning of paragraph 3”.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07B299-FCBA-3449-940B-7DD528A10D6D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72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20358"/>
              </p:ext>
            </p:extLst>
          </p:nvPr>
        </p:nvGraphicFramePr>
        <p:xfrm>
          <a:off x="831851" y="67552"/>
          <a:ext cx="10515600" cy="653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7765">
                <a:tc>
                  <a:txBody>
                    <a:bodyPr/>
                    <a:lstStyle/>
                    <a:p>
                      <a:r>
                        <a:rPr lang="en-US" sz="2400" dirty="0"/>
                        <a:t>Prof. Cane’s Taxonomy of </a:t>
                      </a:r>
                      <a:r>
                        <a:rPr lang="en-US" sz="2400" dirty="0" err="1"/>
                        <a:t>Mens</a:t>
                      </a:r>
                      <a:r>
                        <a:rPr lang="en-US" sz="2400" dirty="0"/>
                        <a:t> Rea in Tort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Paul S. Davies </a:t>
                      </a:r>
                      <a:r>
                        <a:rPr lang="en-US" sz="2400" i="1" dirty="0" smtClean="0"/>
                        <a:t>Accessory Liability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765">
                <a:tc>
                  <a:txBody>
                    <a:bodyPr/>
                    <a:lstStyle/>
                    <a:p>
                      <a:r>
                        <a:rPr lang="en-US" sz="2400" b="1" dirty="0"/>
                        <a:t>Intention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 to conduct</a:t>
                      </a:r>
                      <a:r>
                        <a:rPr lang="en-US" sz="2400" baseline="0" dirty="0"/>
                        <a:t> or consequences – set out to engage in conduct – deliberate v. involuntary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765">
                <a:tc>
                  <a:txBody>
                    <a:bodyPr/>
                    <a:lstStyle/>
                    <a:p>
                      <a:r>
                        <a:rPr lang="en-US" sz="2400" b="1" dirty="0"/>
                        <a:t>Recklessness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Conscious,</a:t>
                      </a:r>
                      <a:r>
                        <a:rPr lang="en-US" sz="2400" baseline="0" dirty="0"/>
                        <a:t> deliberate conduct where they </a:t>
                      </a:r>
                      <a:r>
                        <a:rPr lang="en-US" sz="2400" baseline="0" dirty="0" err="1"/>
                        <a:t>realise</a:t>
                      </a:r>
                      <a:r>
                        <a:rPr lang="en-US" sz="2400" baseline="0" dirty="0"/>
                        <a:t> conduct may have that consequence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7765">
                <a:tc>
                  <a:txBody>
                    <a:bodyPr/>
                    <a:lstStyle/>
                    <a:p>
                      <a:r>
                        <a:rPr lang="en-US" sz="2400" b="1" dirty="0"/>
                        <a:t>Belief</a:t>
                      </a:r>
                      <a:r>
                        <a:rPr lang="en-US" sz="2400" b="1" baseline="0" dirty="0"/>
                        <a:t>/Knowledge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Of what? Relevant conduct; existence of right?</a:t>
                      </a:r>
                    </a:p>
                    <a:p>
                      <a:r>
                        <a:rPr lang="en-US" sz="2400" dirty="0"/>
                        <a:t>Actual</a:t>
                      </a:r>
                      <a:r>
                        <a:rPr lang="en-US" sz="2400" baseline="0" dirty="0"/>
                        <a:t>, Willful blindness, Constructive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765">
                <a:tc>
                  <a:txBody>
                    <a:bodyPr/>
                    <a:lstStyle/>
                    <a:p>
                      <a:r>
                        <a:rPr lang="en-US" sz="2400" b="1" dirty="0"/>
                        <a:t>Motive/Purpose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reason why one engages in</a:t>
                      </a:r>
                      <a:r>
                        <a:rPr lang="en-US" sz="2400" baseline="0" dirty="0"/>
                        <a:t> the conduct or intends its consequences – good or bad motives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2FE27B-C45F-1C43-8A9F-B79625B0AF65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5B87CE-AC02-9D47-A077-1AED818512C0}"/>
              </a:ext>
            </a:extLst>
          </p:cNvPr>
          <p:cNvSpPr txBox="1"/>
          <p:nvPr/>
        </p:nvSpPr>
        <p:spPr>
          <a:xfrm>
            <a:off x="839964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17446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4073A7-E59F-C740-AB6B-B40EB7BCC085}"/>
              </a:ext>
            </a:extLst>
          </p:cNvPr>
          <p:cNvSpPr txBox="1"/>
          <p:nvPr/>
        </p:nvSpPr>
        <p:spPr>
          <a:xfrm>
            <a:off x="8417038" y="3754292"/>
            <a:ext cx="87716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  <a:p>
            <a:pPr lvl="0" algn="ctr">
              <a:defRPr/>
            </a:pP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B1336-74ED-014B-8C27-830DE649A8E5}"/>
              </a:ext>
            </a:extLst>
          </p:cNvPr>
          <p:cNvSpPr txBox="1"/>
          <p:nvPr/>
        </p:nvSpPr>
        <p:spPr>
          <a:xfrm>
            <a:off x="2889428" y="525265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BE0039-924B-FB48-9305-FE1C413D4C62}"/>
              </a:ext>
            </a:extLst>
          </p:cNvPr>
          <p:cNvSpPr txBox="1"/>
          <p:nvPr/>
        </p:nvSpPr>
        <p:spPr>
          <a:xfrm>
            <a:off x="4646093" y="985397"/>
            <a:ext cx="692731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>
                <a:solidFill>
                  <a:schemeClr val="bg1"/>
                </a:solidFill>
              </a:rPr>
              <a:t>Dramatico</a:t>
            </a:r>
            <a:r>
              <a:rPr lang="en-US" sz="2000" i="1" dirty="0">
                <a:solidFill>
                  <a:schemeClr val="bg1"/>
                </a:solidFill>
              </a:rPr>
              <a:t> Entertainment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Purpose is to encourage infringement – factor in authorization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122F9D-03BD-1543-9901-DB1A673A6CFD}"/>
              </a:ext>
            </a:extLst>
          </p:cNvPr>
          <p:cNvSpPr txBox="1"/>
          <p:nvPr/>
        </p:nvSpPr>
        <p:spPr>
          <a:xfrm>
            <a:off x="4646090" y="1835200"/>
            <a:ext cx="692731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Devices with the purpose of circumvention of TPMS – Art 6(2) ISD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1B426E-BBC2-004E-9323-C1CA4DC7A11E}"/>
              </a:ext>
            </a:extLst>
          </p:cNvPr>
          <p:cNvSpPr txBox="1"/>
          <p:nvPr/>
        </p:nvSpPr>
        <p:spPr>
          <a:xfrm>
            <a:off x="4646090" y="2694083"/>
            <a:ext cx="6927319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Copyright exceptions ss. 29-30 CDPA – “for the purposes of” - non-commercial research; criticism or review; quotation; parody; reporting current events – objective v subjective – </a:t>
            </a:r>
            <a:r>
              <a:rPr lang="en-US" sz="2000" i="1" dirty="0">
                <a:solidFill>
                  <a:schemeClr val="bg1"/>
                </a:solidFill>
              </a:rPr>
              <a:t>Pro Sieben 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E023C9-66C4-5C48-9CFE-08FC4EFDEFE1}"/>
              </a:ext>
            </a:extLst>
          </p:cNvPr>
          <p:cNvSpPr txBox="1"/>
          <p:nvPr/>
        </p:nvSpPr>
        <p:spPr>
          <a:xfrm>
            <a:off x="4646088" y="3901567"/>
            <a:ext cx="692732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Bad faith may affect “fairness” assessment for fair dealing – </a:t>
            </a:r>
            <a:r>
              <a:rPr lang="en-US" sz="2000" i="1" dirty="0" err="1">
                <a:solidFill>
                  <a:schemeClr val="bg1"/>
                </a:solidFill>
              </a:rPr>
              <a:t>Yelland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788B9-28EE-514D-A04E-567AF17BB0C7}"/>
              </a:ext>
            </a:extLst>
          </p:cNvPr>
          <p:cNvSpPr txBox="1"/>
          <p:nvPr/>
        </p:nvSpPr>
        <p:spPr>
          <a:xfrm>
            <a:off x="4646089" y="4780861"/>
            <a:ext cx="692731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‘Sole purpose’ to enable network transmission or lawful use – Art 5(1) ISD 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649502-0FF3-3343-AEDD-9A547B1DC1F9}"/>
              </a:ext>
            </a:extLst>
          </p:cNvPr>
          <p:cNvSpPr txBox="1"/>
          <p:nvPr/>
        </p:nvSpPr>
        <p:spPr>
          <a:xfrm>
            <a:off x="4646088" y="5618295"/>
            <a:ext cx="692731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Incidential</a:t>
            </a:r>
            <a:r>
              <a:rPr lang="en-US" sz="2000" dirty="0">
                <a:solidFill>
                  <a:schemeClr val="bg1"/>
                </a:solidFill>
              </a:rPr>
              <a:t> inclusion – s31(1) – why has the work been included? </a:t>
            </a:r>
            <a:r>
              <a:rPr lang="en-US" sz="2000" i="1" dirty="0">
                <a:solidFill>
                  <a:schemeClr val="bg1"/>
                </a:solidFill>
              </a:rPr>
              <a:t>Panini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C21E47-2DB5-E242-A399-5CB9D92B13A1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223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84D31-D2F7-0346-AA7E-A9345F859AF2}"/>
              </a:ext>
            </a:extLst>
          </p:cNvPr>
          <p:cNvSpPr txBox="1"/>
          <p:nvPr/>
        </p:nvSpPr>
        <p:spPr>
          <a:xfrm>
            <a:off x="8503600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4073A7-E59F-C740-AB6B-B40EB7BCC085}"/>
              </a:ext>
            </a:extLst>
          </p:cNvPr>
          <p:cNvSpPr txBox="1"/>
          <p:nvPr/>
        </p:nvSpPr>
        <p:spPr>
          <a:xfrm>
            <a:off x="8417038" y="3754292"/>
            <a:ext cx="87716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  <a:p>
            <a:pPr lvl="0" algn="ctr">
              <a:defRPr/>
            </a:pP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B1336-74ED-014B-8C27-830DE649A8E5}"/>
              </a:ext>
            </a:extLst>
          </p:cNvPr>
          <p:cNvSpPr txBox="1"/>
          <p:nvPr/>
        </p:nvSpPr>
        <p:spPr>
          <a:xfrm>
            <a:off x="2889428" y="525265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BE0039-924B-FB48-9305-FE1C413D4C62}"/>
              </a:ext>
            </a:extLst>
          </p:cNvPr>
          <p:cNvSpPr txBox="1"/>
          <p:nvPr/>
        </p:nvSpPr>
        <p:spPr>
          <a:xfrm>
            <a:off x="6171830" y="1161838"/>
            <a:ext cx="5516867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Taking unfair advantage of the reputation of the mark- “where that party seeks by that use to ride on the coat-tails of the mark” – </a:t>
            </a:r>
            <a:r>
              <a:rPr lang="en-US" sz="2400" i="1" dirty="0" err="1">
                <a:solidFill>
                  <a:schemeClr val="bg1"/>
                </a:solidFill>
              </a:rPr>
              <a:t>L’Oreal</a:t>
            </a:r>
            <a:r>
              <a:rPr lang="en-US" sz="2400" i="1" dirty="0">
                <a:solidFill>
                  <a:schemeClr val="bg1"/>
                </a:solidFill>
              </a:rPr>
              <a:t> v </a:t>
            </a:r>
            <a:r>
              <a:rPr lang="en-US" sz="2400" i="1" dirty="0" err="1">
                <a:solidFill>
                  <a:schemeClr val="bg1"/>
                </a:solidFill>
              </a:rPr>
              <a:t>Bellure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1B426E-BBC2-004E-9323-C1CA4DC7A11E}"/>
              </a:ext>
            </a:extLst>
          </p:cNvPr>
          <p:cNvSpPr txBox="1"/>
          <p:nvPr/>
        </p:nvSpPr>
        <p:spPr>
          <a:xfrm>
            <a:off x="6171830" y="3051442"/>
            <a:ext cx="5226470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Own name </a:t>
            </a:r>
            <a:r>
              <a:rPr lang="en-US" sz="2400" dirty="0" err="1">
                <a:solidFill>
                  <a:schemeClr val="bg1"/>
                </a:solidFill>
              </a:rPr>
              <a:t>defence</a:t>
            </a:r>
            <a:r>
              <a:rPr lang="en-US" sz="2400" dirty="0">
                <a:solidFill>
                  <a:schemeClr val="bg1"/>
                </a:solidFill>
              </a:rPr>
              <a:t> – whether in accordance with honest practices – intention or not of damaging claimant’s business relevant – </a:t>
            </a:r>
            <a:r>
              <a:rPr lang="en-US" sz="2400" i="1" dirty="0">
                <a:solidFill>
                  <a:schemeClr val="bg1"/>
                </a:solidFill>
              </a:rPr>
              <a:t>ASOS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E023C9-66C4-5C48-9CFE-08FC4EFDEFE1}"/>
              </a:ext>
            </a:extLst>
          </p:cNvPr>
          <p:cNvSpPr txBox="1"/>
          <p:nvPr/>
        </p:nvSpPr>
        <p:spPr>
          <a:xfrm>
            <a:off x="6171830" y="4924207"/>
            <a:ext cx="5516867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U.S.C. s. 1125(c) [s. 43 (c)(3) Lanham Act] – fair use of a famous mark for inter alia –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Comparative advertising;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parody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0DD80C-DF4D-D940-AEEE-58FA6A48819B}"/>
              </a:ext>
            </a:extLst>
          </p:cNvPr>
          <p:cNvSpPr txBox="1"/>
          <p:nvPr/>
        </p:nvSpPr>
        <p:spPr>
          <a:xfrm>
            <a:off x="4778307" y="524737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63184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B1336-74ED-014B-8C27-830DE649A8E5}"/>
              </a:ext>
            </a:extLst>
          </p:cNvPr>
          <p:cNvSpPr txBox="1"/>
          <p:nvPr/>
        </p:nvSpPr>
        <p:spPr>
          <a:xfrm>
            <a:off x="2889428" y="525265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E023C9-66C4-5C48-9CFE-08FC4EFDEFE1}"/>
              </a:ext>
            </a:extLst>
          </p:cNvPr>
          <p:cNvSpPr txBox="1"/>
          <p:nvPr/>
        </p:nvSpPr>
        <p:spPr>
          <a:xfrm>
            <a:off x="8138459" y="5332211"/>
            <a:ext cx="3396036" cy="12003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Exceptions – purposes that are non-commercial; experimental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0DD80C-DF4D-D940-AEEE-58FA6A48819B}"/>
              </a:ext>
            </a:extLst>
          </p:cNvPr>
          <p:cNvSpPr txBox="1"/>
          <p:nvPr/>
        </p:nvSpPr>
        <p:spPr>
          <a:xfrm>
            <a:off x="4778307" y="524737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F44EB1-7B64-9647-861D-F0D30B544DC6}"/>
              </a:ext>
            </a:extLst>
          </p:cNvPr>
          <p:cNvSpPr txBox="1"/>
          <p:nvPr/>
        </p:nvSpPr>
        <p:spPr>
          <a:xfrm>
            <a:off x="6667186" y="527657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7720E9-9239-5240-8EB5-911B711B7F37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3E6F89-8490-4F4D-B2C8-42809DD42C24}"/>
              </a:ext>
            </a:extLst>
          </p:cNvPr>
          <p:cNvSpPr txBox="1"/>
          <p:nvPr/>
        </p:nvSpPr>
        <p:spPr>
          <a:xfrm>
            <a:off x="8437422" y="383826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8374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B1336-74ED-014B-8C27-830DE649A8E5}"/>
              </a:ext>
            </a:extLst>
          </p:cNvPr>
          <p:cNvSpPr txBox="1"/>
          <p:nvPr/>
        </p:nvSpPr>
        <p:spPr>
          <a:xfrm>
            <a:off x="2889428" y="525265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E023C9-66C4-5C48-9CFE-08FC4EFDEFE1}"/>
              </a:ext>
            </a:extLst>
          </p:cNvPr>
          <p:cNvSpPr txBox="1"/>
          <p:nvPr/>
        </p:nvSpPr>
        <p:spPr>
          <a:xfrm>
            <a:off x="2575744" y="1330476"/>
            <a:ext cx="5109166" cy="830997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Art 4 – lawful acquisition if for the purpose of reverse engineering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0DD80C-DF4D-D940-AEEE-58FA6A48819B}"/>
              </a:ext>
            </a:extLst>
          </p:cNvPr>
          <p:cNvSpPr txBox="1"/>
          <p:nvPr/>
        </p:nvSpPr>
        <p:spPr>
          <a:xfrm>
            <a:off x="4778307" y="524737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F44EB1-7B64-9647-861D-F0D30B544DC6}"/>
              </a:ext>
            </a:extLst>
          </p:cNvPr>
          <p:cNvSpPr txBox="1"/>
          <p:nvPr/>
        </p:nvSpPr>
        <p:spPr>
          <a:xfrm>
            <a:off x="6667186" y="527657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E8FB3C-C258-C840-8609-2F43AA7422D0}"/>
              </a:ext>
            </a:extLst>
          </p:cNvPr>
          <p:cNvSpPr txBox="1"/>
          <p:nvPr/>
        </p:nvSpPr>
        <p:spPr>
          <a:xfrm>
            <a:off x="8437422" y="53250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051A13-5980-494A-B8AD-5E18ADC46940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F13B2F-2091-F744-B5D2-25934E3276C5}"/>
              </a:ext>
            </a:extLst>
          </p:cNvPr>
          <p:cNvSpPr txBox="1"/>
          <p:nvPr/>
        </p:nvSpPr>
        <p:spPr>
          <a:xfrm>
            <a:off x="8437422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85503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B1336-74ED-014B-8C27-830DE649A8E5}"/>
              </a:ext>
            </a:extLst>
          </p:cNvPr>
          <p:cNvSpPr txBox="1"/>
          <p:nvPr/>
        </p:nvSpPr>
        <p:spPr>
          <a:xfrm>
            <a:off x="2889428" y="525265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E023C9-66C4-5C48-9CFE-08FC4EFDEFE1}"/>
              </a:ext>
            </a:extLst>
          </p:cNvPr>
          <p:cNvSpPr txBox="1"/>
          <p:nvPr/>
        </p:nvSpPr>
        <p:spPr>
          <a:xfrm>
            <a:off x="2575744" y="3590658"/>
            <a:ext cx="5109166" cy="1200329"/>
          </a:xfrm>
          <a:prstGeom prst="rect">
            <a:avLst/>
          </a:prstGeom>
          <a:solidFill>
            <a:srgbClr val="79A90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Reed</a:t>
            </a:r>
            <a:r>
              <a:rPr lang="en-GB" sz="2400" dirty="0">
                <a:solidFill>
                  <a:schemeClr val="bg1"/>
                </a:solidFill>
                <a:effectLst/>
              </a:rPr>
              <a:t> 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Use of own name </a:t>
            </a:r>
            <a:r>
              <a:rPr lang="en-US" sz="2400" dirty="0" err="1">
                <a:solidFill>
                  <a:schemeClr val="bg1"/>
                </a:solidFill>
              </a:rPr>
              <a:t>defence</a:t>
            </a:r>
            <a:r>
              <a:rPr lang="en-US" sz="2400" dirty="0">
                <a:solidFill>
                  <a:schemeClr val="bg1"/>
                </a:solidFill>
              </a:rPr>
              <a:t> - where no confusion and does so honestly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0DD80C-DF4D-D940-AEEE-58FA6A48819B}"/>
              </a:ext>
            </a:extLst>
          </p:cNvPr>
          <p:cNvSpPr txBox="1"/>
          <p:nvPr/>
        </p:nvSpPr>
        <p:spPr>
          <a:xfrm>
            <a:off x="4778307" y="524737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F44EB1-7B64-9647-861D-F0D30B544DC6}"/>
              </a:ext>
            </a:extLst>
          </p:cNvPr>
          <p:cNvSpPr txBox="1"/>
          <p:nvPr/>
        </p:nvSpPr>
        <p:spPr>
          <a:xfrm>
            <a:off x="6667186" y="527657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E8FB3C-C258-C840-8609-2F43AA7422D0}"/>
              </a:ext>
            </a:extLst>
          </p:cNvPr>
          <p:cNvSpPr txBox="1"/>
          <p:nvPr/>
        </p:nvSpPr>
        <p:spPr>
          <a:xfrm>
            <a:off x="8437422" y="53250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9A8FBA-019A-0B43-BC73-A7DDA4FF82C2}"/>
              </a:ext>
            </a:extLst>
          </p:cNvPr>
          <p:cNvSpPr txBox="1"/>
          <p:nvPr/>
        </p:nvSpPr>
        <p:spPr>
          <a:xfrm>
            <a:off x="10305157" y="53250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580DB6-294C-DD45-992A-96AC4EEDF2B5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9EED57-52F9-294A-893A-404CB0BF9246}"/>
              </a:ext>
            </a:extLst>
          </p:cNvPr>
          <p:cNvSpPr txBox="1"/>
          <p:nvPr/>
        </p:nvSpPr>
        <p:spPr>
          <a:xfrm>
            <a:off x="8437422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68466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330" y="300045"/>
          <a:ext cx="11284296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716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  <a:gridCol w="1880716">
                  <a:extLst>
                    <a:ext uri="{9D8B030D-6E8A-4147-A177-3AD203B41FA5}">
                      <a16:colId xmlns:a16="http://schemas.microsoft.com/office/drawing/2014/main" val="2028684834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Passing OFF</a:t>
                      </a:r>
                    </a:p>
                  </a:txBody>
                  <a:tcPr>
                    <a:solidFill>
                      <a:srgbClr val="79A9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DFF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A8CB07-68BD-014C-8D29-00D2A0408663}"/>
              </a:ext>
            </a:extLst>
          </p:cNvPr>
          <p:cNvSpPr txBox="1"/>
          <p:nvPr/>
        </p:nvSpPr>
        <p:spPr>
          <a:xfrm>
            <a:off x="2930614" y="1143684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BF836-C9F1-BE4B-BC8A-67628CBBF1FA}"/>
              </a:ext>
            </a:extLst>
          </p:cNvPr>
          <p:cNvSpPr txBox="1"/>
          <p:nvPr/>
        </p:nvSpPr>
        <p:spPr>
          <a:xfrm>
            <a:off x="4778307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5BF3E-BB4B-A34B-B5B7-6CA13E22355A}"/>
              </a:ext>
            </a:extLst>
          </p:cNvPr>
          <p:cNvSpPr txBox="1"/>
          <p:nvPr/>
        </p:nvSpPr>
        <p:spPr>
          <a:xfrm>
            <a:off x="670965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62356-97F7-614E-BDBF-6192F550B0C9}"/>
              </a:ext>
            </a:extLst>
          </p:cNvPr>
          <p:cNvSpPr txBox="1"/>
          <p:nvPr/>
        </p:nvSpPr>
        <p:spPr>
          <a:xfrm>
            <a:off x="10297545" y="12276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1341B-0A43-0B47-A8E9-A726407185A5}"/>
              </a:ext>
            </a:extLst>
          </p:cNvPr>
          <p:cNvSpPr txBox="1"/>
          <p:nvPr/>
        </p:nvSpPr>
        <p:spPr>
          <a:xfrm>
            <a:off x="2930614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847BF-942D-8C46-88A7-832E2FA85BB0}"/>
              </a:ext>
            </a:extLst>
          </p:cNvPr>
          <p:cNvSpPr txBox="1"/>
          <p:nvPr/>
        </p:nvSpPr>
        <p:spPr>
          <a:xfrm>
            <a:off x="4778307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AA3E8-26D4-6D42-A19A-CAB53494B0C7}"/>
              </a:ext>
            </a:extLst>
          </p:cNvPr>
          <p:cNvSpPr txBox="1"/>
          <p:nvPr/>
        </p:nvSpPr>
        <p:spPr>
          <a:xfrm>
            <a:off x="6709655" y="244898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7414B-29EC-B24C-B1F4-7C069D3F5743}"/>
              </a:ext>
            </a:extLst>
          </p:cNvPr>
          <p:cNvSpPr txBox="1"/>
          <p:nvPr/>
        </p:nvSpPr>
        <p:spPr>
          <a:xfrm>
            <a:off x="8437422" y="2448988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F2C46-7039-3F49-B96A-FA4152845634}"/>
              </a:ext>
            </a:extLst>
          </p:cNvPr>
          <p:cNvSpPr txBox="1"/>
          <p:nvPr/>
        </p:nvSpPr>
        <p:spPr>
          <a:xfrm>
            <a:off x="10297545" y="249353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0AFB7-BD6D-C44E-9414-6B3C07343DE1}"/>
              </a:ext>
            </a:extLst>
          </p:cNvPr>
          <p:cNvSpPr txBox="1"/>
          <p:nvPr/>
        </p:nvSpPr>
        <p:spPr>
          <a:xfrm>
            <a:off x="2886916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81BD5C-9DEF-3945-8951-C23626DFC437}"/>
              </a:ext>
            </a:extLst>
          </p:cNvPr>
          <p:cNvSpPr txBox="1"/>
          <p:nvPr/>
        </p:nvSpPr>
        <p:spPr>
          <a:xfrm>
            <a:off x="4778307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36929-DDCF-8745-9C29-69A054AF6184}"/>
              </a:ext>
            </a:extLst>
          </p:cNvPr>
          <p:cNvSpPr txBox="1"/>
          <p:nvPr/>
        </p:nvSpPr>
        <p:spPr>
          <a:xfrm>
            <a:off x="6669698" y="375429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C5591-1DC2-524B-BB9A-A9D51D87E7F4}"/>
              </a:ext>
            </a:extLst>
          </p:cNvPr>
          <p:cNvSpPr txBox="1"/>
          <p:nvPr/>
        </p:nvSpPr>
        <p:spPr>
          <a:xfrm>
            <a:off x="10297545" y="3754292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FB1336-74ED-014B-8C27-830DE649A8E5}"/>
              </a:ext>
            </a:extLst>
          </p:cNvPr>
          <p:cNvSpPr txBox="1"/>
          <p:nvPr/>
        </p:nvSpPr>
        <p:spPr>
          <a:xfrm>
            <a:off x="2889428" y="525265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0DD80C-DF4D-D940-AEEE-58FA6A48819B}"/>
              </a:ext>
            </a:extLst>
          </p:cNvPr>
          <p:cNvSpPr txBox="1"/>
          <p:nvPr/>
        </p:nvSpPr>
        <p:spPr>
          <a:xfrm>
            <a:off x="4778307" y="524737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F44EB1-7B64-9647-861D-F0D30B544DC6}"/>
              </a:ext>
            </a:extLst>
          </p:cNvPr>
          <p:cNvSpPr txBox="1"/>
          <p:nvPr/>
        </p:nvSpPr>
        <p:spPr>
          <a:xfrm>
            <a:off x="6667186" y="5276578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E8FB3C-C258-C840-8609-2F43AA7422D0}"/>
              </a:ext>
            </a:extLst>
          </p:cNvPr>
          <p:cNvSpPr txBox="1"/>
          <p:nvPr/>
        </p:nvSpPr>
        <p:spPr>
          <a:xfrm>
            <a:off x="8437422" y="53250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9A8FBA-019A-0B43-BC73-A7DDA4FF82C2}"/>
              </a:ext>
            </a:extLst>
          </p:cNvPr>
          <p:cNvSpPr txBox="1"/>
          <p:nvPr/>
        </p:nvSpPr>
        <p:spPr>
          <a:xfrm>
            <a:off x="10305157" y="5325016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6BF7D8-7D62-314A-99B5-FA7E018B19A0}"/>
              </a:ext>
            </a:extLst>
          </p:cNvPr>
          <p:cNvSpPr txBox="1"/>
          <p:nvPr/>
        </p:nvSpPr>
        <p:spPr>
          <a:xfrm>
            <a:off x="8641003" y="12276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A4D8E1-2F5C-A643-9D22-02A6D3B02BDC}"/>
              </a:ext>
            </a:extLst>
          </p:cNvPr>
          <p:cNvSpPr txBox="1"/>
          <p:nvPr/>
        </p:nvSpPr>
        <p:spPr>
          <a:xfrm>
            <a:off x="8390773" y="3754815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4565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LIABILITY - SUMMARY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95300" indent="-495300" eaLnBrk="1" hangingPunct="1"/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Intention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very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limited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role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CTP;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second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medical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use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?;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free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riding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[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even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less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role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recklessness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]</a:t>
            </a:r>
            <a:endParaRPr lang="de-DE" sz="32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en-GB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Knowledge </a:t>
            </a:r>
            <a:r>
              <a:rPr lang="en-GB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– plays a significant role – 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© in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secondary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; P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indirect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infringement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; TS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third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parties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/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infringing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goods</a:t>
            </a:r>
            <a:endParaRPr lang="de-DE" sz="32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Purpose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plays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biggest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role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in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relation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exceptions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©, TS, P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and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TMs (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and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free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riding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in TMs)</a:t>
            </a:r>
          </a:p>
          <a:p>
            <a:pPr marL="495300" indent="-495300"/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Does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strict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/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contributory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distinction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hold?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scope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contributory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wide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because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constructive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knowledge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? (See Davies)</a:t>
            </a:r>
          </a:p>
          <a:p>
            <a:pPr marL="495300" indent="-495300"/>
            <a:endParaRPr lang="de-DE" sz="3600" b="1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0" indent="0" eaLnBrk="1" hangingPunct="1">
              <a:buNone/>
            </a:pPr>
            <a:endParaRPr lang="en-GB" sz="3600" dirty="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2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92A8-579A-E645-89A4-0E07A1BC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REMEDIES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EC686-B525-164E-A494-DD76768690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151295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0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0174-F6ED-4244-9500-E24F57E0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ACQUISITION OF RIGHTS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952E5-BE5E-1444-B4C1-499BB4E725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061550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03D6C5-D35A-8A43-B357-8192E8B3129E}"/>
              </a:ext>
            </a:extLst>
          </p:cNvPr>
          <p:cNvSpPr txBox="1"/>
          <p:nvPr/>
        </p:nvSpPr>
        <p:spPr>
          <a:xfrm>
            <a:off x="5217922" y="1272538"/>
            <a:ext cx="6337698" cy="110799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s97(2), 191J CDPA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Additional damages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3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54108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555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04508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1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17013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212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08574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783F13-758F-F942-A9C6-E0E6F1ED44EC}"/>
              </a:ext>
            </a:extLst>
          </p:cNvPr>
          <p:cNvSpPr txBox="1"/>
          <p:nvPr/>
        </p:nvSpPr>
        <p:spPr>
          <a:xfrm>
            <a:off x="5217922" y="4421710"/>
            <a:ext cx="6337698" cy="110799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s97(2), 191J CDPA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Additional damages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166451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8233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81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33087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003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64656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6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64629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548A97-8447-8F4A-A9EE-650E1B5D9949}"/>
              </a:ext>
            </a:extLst>
          </p:cNvPr>
          <p:cNvSpPr txBox="1"/>
          <p:nvPr/>
        </p:nvSpPr>
        <p:spPr>
          <a:xfrm>
            <a:off x="5217922" y="3899497"/>
            <a:ext cx="6337698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CDPA 1988 – ss. 97(1), 191J, 233(1)</a:t>
            </a:r>
            <a:r>
              <a:rPr lang="en-GB" sz="2400" i="1" dirty="0">
                <a:solidFill>
                  <a:schemeClr val="bg1"/>
                </a:solidFill>
                <a:effectLst/>
              </a:rPr>
              <a:t>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Damages will not be awarded where at the time of infringement def did </a:t>
            </a:r>
            <a:r>
              <a:rPr lang="en-US" sz="2400" u="sng" dirty="0">
                <a:solidFill>
                  <a:schemeClr val="bg1"/>
                </a:solidFill>
              </a:rPr>
              <a:t>not know and had no reason to believe</a:t>
            </a:r>
            <a:r>
              <a:rPr lang="en-US" sz="2400" dirty="0">
                <a:solidFill>
                  <a:schemeClr val="bg1"/>
                </a:solidFill>
              </a:rPr>
              <a:t> that copyright, design right, performers right </a:t>
            </a:r>
            <a:r>
              <a:rPr lang="en-US" sz="2400" u="sng" dirty="0">
                <a:solidFill>
                  <a:schemeClr val="bg1"/>
                </a:solidFill>
              </a:rPr>
              <a:t>subsisted </a:t>
            </a:r>
            <a:endParaRPr lang="en-US" sz="24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10860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18DCF4-6415-E14D-B0FB-B0D2C8A9638A}"/>
              </a:ext>
            </a:extLst>
          </p:cNvPr>
          <p:cNvSpPr txBox="1"/>
          <p:nvPr/>
        </p:nvSpPr>
        <p:spPr>
          <a:xfrm>
            <a:off x="7318776" y="3878518"/>
            <a:ext cx="4075828" cy="2308324"/>
          </a:xfrm>
          <a:prstGeom prst="rect">
            <a:avLst/>
          </a:prstGeom>
          <a:solidFill>
            <a:srgbClr val="0BE7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RDA 1949, s. 24B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Damages/Account of Profits not available where </a:t>
            </a:r>
            <a:r>
              <a:rPr lang="en-US" sz="2400" u="sng" dirty="0">
                <a:solidFill>
                  <a:schemeClr val="bg1"/>
                </a:solidFill>
              </a:rPr>
              <a:t>not aware and no reasonable grounds for supposing</a:t>
            </a:r>
            <a:r>
              <a:rPr lang="en-US" sz="2400" dirty="0">
                <a:solidFill>
                  <a:schemeClr val="bg1"/>
                </a:solidFill>
              </a:rPr>
              <a:t> that the design was </a:t>
            </a:r>
            <a:r>
              <a:rPr lang="en-US" sz="2400" u="sng" dirty="0">
                <a:solidFill>
                  <a:schemeClr val="bg1"/>
                </a:solidFill>
              </a:rPr>
              <a:t>registered</a:t>
            </a:r>
            <a:endParaRPr lang="en-GB" sz="24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5469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9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26662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FD29F5-BB70-544D-9EA7-63DFC7F8802F}"/>
              </a:ext>
            </a:extLst>
          </p:cNvPr>
          <p:cNvSpPr txBox="1"/>
          <p:nvPr/>
        </p:nvSpPr>
        <p:spPr>
          <a:xfrm>
            <a:off x="5047488" y="4898799"/>
            <a:ext cx="6508132" cy="1569660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s62 PA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Damages/Account of Profits not available where </a:t>
            </a:r>
            <a:r>
              <a:rPr lang="en-US" sz="2400" u="sng" dirty="0">
                <a:solidFill>
                  <a:schemeClr val="bg1"/>
                </a:solidFill>
              </a:rPr>
              <a:t>not aware and no reasonable grounds for supposing</a:t>
            </a:r>
            <a:r>
              <a:rPr lang="en-US" sz="2400" dirty="0">
                <a:solidFill>
                  <a:schemeClr val="bg1"/>
                </a:solidFill>
              </a:rPr>
              <a:t> that the </a:t>
            </a:r>
            <a:r>
              <a:rPr lang="en-US" sz="2400" u="sng" dirty="0">
                <a:solidFill>
                  <a:schemeClr val="bg1"/>
                </a:solidFill>
              </a:rPr>
              <a:t>patent existed</a:t>
            </a:r>
            <a:endParaRPr lang="en-GB" sz="2400" i="1" u="sng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F6A496-DCD7-F041-8F63-E41268C32666}"/>
              </a:ext>
            </a:extLst>
          </p:cNvPr>
          <p:cNvSpPr txBox="1"/>
          <p:nvPr/>
        </p:nvSpPr>
        <p:spPr>
          <a:xfrm>
            <a:off x="5047488" y="1569814"/>
            <a:ext cx="6508132" cy="1938992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s63(2) PA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Patent partially valid – damages/account of profits or costs awards – take into account if </a:t>
            </a:r>
            <a:r>
              <a:rPr lang="en-US" sz="2400" u="sng" dirty="0">
                <a:solidFill>
                  <a:schemeClr val="bg1"/>
                </a:solidFill>
              </a:rPr>
              <a:t>def knew or had reasonable grounds to know</a:t>
            </a:r>
            <a:r>
              <a:rPr lang="en-US" sz="2400" dirty="0">
                <a:solidFill>
                  <a:schemeClr val="bg1"/>
                </a:solidFill>
              </a:rPr>
              <a:t> that he was </a:t>
            </a:r>
            <a:r>
              <a:rPr lang="en-US" sz="2400" u="sng" dirty="0">
                <a:solidFill>
                  <a:schemeClr val="bg1"/>
                </a:solidFill>
              </a:rPr>
              <a:t>infringing</a:t>
            </a:r>
            <a:r>
              <a:rPr lang="en-US" sz="2400" dirty="0">
                <a:solidFill>
                  <a:schemeClr val="bg1"/>
                </a:solidFill>
              </a:rPr>
              <a:t> patent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22167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F96D42-1461-BD4B-8329-AA45A6E25ECE}"/>
              </a:ext>
            </a:extLst>
          </p:cNvPr>
          <p:cNvSpPr txBox="1"/>
          <p:nvPr/>
        </p:nvSpPr>
        <p:spPr>
          <a:xfrm>
            <a:off x="2067453" y="1274982"/>
            <a:ext cx="7268746" cy="1631216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/>
                </a:solidFill>
              </a:rPr>
              <a:t>Art 13(3)(a) TSD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Instead of final injunctions or corrective measures, courts may award pecuniary compensation where </a:t>
            </a:r>
            <a:r>
              <a:rPr lang="en-GB" sz="2000" u="sng" dirty="0">
                <a:solidFill>
                  <a:schemeClr val="bg1"/>
                </a:solidFill>
              </a:rPr>
              <a:t>lack of knowledge </a:t>
            </a:r>
            <a:r>
              <a:rPr lang="en-GB" sz="2000" dirty="0">
                <a:solidFill>
                  <a:schemeClr val="bg1"/>
                </a:solidFill>
              </a:rPr>
              <a:t>that trade secret was obtained from another person using/disclosing it unlawfully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086A3-E200-614C-9766-7BC3B78D14A4}"/>
              </a:ext>
            </a:extLst>
          </p:cNvPr>
          <p:cNvSpPr txBox="1"/>
          <p:nvPr/>
        </p:nvSpPr>
        <p:spPr>
          <a:xfrm>
            <a:off x="2067453" y="3199552"/>
            <a:ext cx="7268746" cy="1323439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/>
                </a:solidFill>
              </a:rPr>
              <a:t>Art 14 TSD 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Must ensure award of damages against infringers who </a:t>
            </a:r>
            <a:r>
              <a:rPr lang="en-GB" sz="2000" u="sng" dirty="0">
                <a:solidFill>
                  <a:schemeClr val="bg1"/>
                </a:solidFill>
              </a:rPr>
              <a:t>knew or ought to have known </a:t>
            </a:r>
            <a:r>
              <a:rPr lang="en-GB" sz="2000" dirty="0">
                <a:solidFill>
                  <a:schemeClr val="bg1"/>
                </a:solidFill>
              </a:rPr>
              <a:t>they were carrying out unlawful acquisition, use or disclosure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A85683-5DBE-CC4C-BC41-EC6DE429EC18}"/>
              </a:ext>
            </a:extLst>
          </p:cNvPr>
          <p:cNvSpPr txBox="1"/>
          <p:nvPr/>
        </p:nvSpPr>
        <p:spPr>
          <a:xfrm>
            <a:off x="2049830" y="4857572"/>
            <a:ext cx="7335946" cy="1631216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chemeClr val="bg1"/>
                </a:solidFill>
              </a:rPr>
              <a:t>Employees</a:t>
            </a:r>
            <a:r>
              <a:rPr lang="en-GB" sz="2000" dirty="0">
                <a:solidFill>
                  <a:schemeClr val="bg1"/>
                </a:solidFill>
              </a:rPr>
              <a:t> - Art 14(1) TSD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“Member States may limit the liability for damages of employees toward their employers for the unlawful acquisition, use or disclosure of a trade secret of the employer where they act without intent”.</a:t>
            </a:r>
          </a:p>
        </p:txBody>
      </p:sp>
    </p:spTree>
    <p:extLst>
      <p:ext uri="{BB962C8B-B14F-4D97-AF65-F5344CB8AC3E}">
        <p14:creationId xmlns:p14="http://schemas.microsoft.com/office/powerpoint/2010/main" val="184210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1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/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28703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48069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CA501-3FFA-C34A-BFB9-480380F7F798}"/>
              </a:ext>
            </a:extLst>
          </p:cNvPr>
          <p:cNvSpPr txBox="1"/>
          <p:nvPr/>
        </p:nvSpPr>
        <p:spPr>
          <a:xfrm>
            <a:off x="3616414" y="519870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475DB2-CA2A-514D-AD20-D76D7A7D4FEA}"/>
              </a:ext>
            </a:extLst>
          </p:cNvPr>
          <p:cNvSpPr txBox="1"/>
          <p:nvPr/>
        </p:nvSpPr>
        <p:spPr>
          <a:xfrm>
            <a:off x="5193082" y="4979253"/>
            <a:ext cx="6337698" cy="147732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s97(2), 191J CDPA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Additional damages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Merely out to make money?</a:t>
            </a:r>
            <a:r>
              <a:rPr lang="en-GB" sz="2400" dirty="0">
                <a:solidFill>
                  <a:schemeClr val="bg1"/>
                </a:solidFill>
                <a:effectLst/>
              </a:rPr>
              <a:t> 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3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81832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CA501-3FFA-C34A-BFB9-480380F7F798}"/>
              </a:ext>
            </a:extLst>
          </p:cNvPr>
          <p:cNvSpPr txBox="1"/>
          <p:nvPr/>
        </p:nvSpPr>
        <p:spPr>
          <a:xfrm>
            <a:off x="3616414" y="519870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57DEE4-8EC8-7B4F-9B26-68BEA150B2A2}"/>
              </a:ext>
            </a:extLst>
          </p:cNvPr>
          <p:cNvSpPr txBox="1"/>
          <p:nvPr/>
        </p:nvSpPr>
        <p:spPr>
          <a:xfrm>
            <a:off x="5642188" y="5198709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340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50519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CA501-3FFA-C34A-BFB9-480380F7F798}"/>
              </a:ext>
            </a:extLst>
          </p:cNvPr>
          <p:cNvSpPr txBox="1"/>
          <p:nvPr/>
        </p:nvSpPr>
        <p:spPr>
          <a:xfrm>
            <a:off x="3616414" y="519870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57DEE4-8EC8-7B4F-9B26-68BEA150B2A2}"/>
              </a:ext>
            </a:extLst>
          </p:cNvPr>
          <p:cNvSpPr txBox="1"/>
          <p:nvPr/>
        </p:nvSpPr>
        <p:spPr>
          <a:xfrm>
            <a:off x="5642188" y="5198709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8FB75D-4FD4-2643-9D77-AC491FABE061}"/>
              </a:ext>
            </a:extLst>
          </p:cNvPr>
          <p:cNvSpPr txBox="1"/>
          <p:nvPr/>
        </p:nvSpPr>
        <p:spPr>
          <a:xfrm>
            <a:off x="7871545" y="525854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D99912-B47A-DA4D-80FC-1EB6343557EF}"/>
              </a:ext>
            </a:extLst>
          </p:cNvPr>
          <p:cNvSpPr txBox="1"/>
          <p:nvPr/>
        </p:nvSpPr>
        <p:spPr>
          <a:xfrm>
            <a:off x="5047488" y="1718608"/>
            <a:ext cx="6508132" cy="1569660"/>
          </a:xfrm>
          <a:prstGeom prst="rect">
            <a:avLst/>
          </a:prstGeom>
          <a:solidFill>
            <a:srgbClr val="E56E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s63(2) PA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Patent partially valid – damages/account of profits or costs awards – take into account if patent was framed and proceedings brought in good faith</a:t>
            </a:r>
            <a:r>
              <a:rPr lang="en-GB" sz="2400" dirty="0">
                <a:solidFill>
                  <a:schemeClr val="bg1"/>
                </a:solidFill>
                <a:effectLst/>
              </a:rPr>
              <a:t> 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12891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CA501-3FFA-C34A-BFB9-480380F7F798}"/>
              </a:ext>
            </a:extLst>
          </p:cNvPr>
          <p:cNvSpPr txBox="1"/>
          <p:nvPr/>
        </p:nvSpPr>
        <p:spPr>
          <a:xfrm>
            <a:off x="3616414" y="519870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57DEE4-8EC8-7B4F-9B26-68BEA150B2A2}"/>
              </a:ext>
            </a:extLst>
          </p:cNvPr>
          <p:cNvSpPr txBox="1"/>
          <p:nvPr/>
        </p:nvSpPr>
        <p:spPr>
          <a:xfrm>
            <a:off x="5642188" y="5198709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8FB75D-4FD4-2643-9D77-AC491FABE061}"/>
              </a:ext>
            </a:extLst>
          </p:cNvPr>
          <p:cNvSpPr txBox="1"/>
          <p:nvPr/>
        </p:nvSpPr>
        <p:spPr>
          <a:xfrm>
            <a:off x="7871545" y="525854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A97F2E-4529-EE48-A3D6-15BB13058E2F}"/>
              </a:ext>
            </a:extLst>
          </p:cNvPr>
          <p:cNvSpPr txBox="1"/>
          <p:nvPr/>
        </p:nvSpPr>
        <p:spPr>
          <a:xfrm>
            <a:off x="9973810" y="525854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4409F6-864D-0B44-B6AD-0EA7BA8B7CFB}"/>
              </a:ext>
            </a:extLst>
          </p:cNvPr>
          <p:cNvSpPr txBox="1"/>
          <p:nvPr/>
        </p:nvSpPr>
        <p:spPr>
          <a:xfrm>
            <a:off x="4992624" y="1434696"/>
            <a:ext cx="6526532" cy="1200329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Art 7 TSD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Must have measures to deal with bad faith proceedings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4409F6-864D-0B44-B6AD-0EA7BA8B7CFB}"/>
              </a:ext>
            </a:extLst>
          </p:cNvPr>
          <p:cNvSpPr txBox="1"/>
          <p:nvPr/>
        </p:nvSpPr>
        <p:spPr>
          <a:xfrm>
            <a:off x="4992624" y="3244114"/>
            <a:ext cx="6526532" cy="1200328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Art 5 TSD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no entitlement to remedies if the purpose of protecting the general public interest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110E06-4C64-444D-8E1E-94E0E62F42F6}"/>
              </a:ext>
            </a:extLst>
          </p:cNvPr>
          <p:cNvSpPr txBox="1"/>
          <p:nvPr/>
        </p:nvSpPr>
        <p:spPr>
          <a:xfrm>
            <a:off x="5054247" y="4844766"/>
            <a:ext cx="6501373" cy="1631216"/>
          </a:xfrm>
          <a:prstGeom prst="rect">
            <a:avLst/>
          </a:prstGeom>
          <a:solidFill>
            <a:srgbClr val="C71E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chemeClr val="bg1"/>
                </a:solidFill>
              </a:rPr>
              <a:t>Employees</a:t>
            </a:r>
            <a:r>
              <a:rPr lang="en-GB" sz="2000" dirty="0">
                <a:solidFill>
                  <a:schemeClr val="bg1"/>
                </a:solidFill>
              </a:rPr>
              <a:t> - Art 14(1) TSD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“Member States may limit the liability for damages of employees toward their employers for the unlawful acquisition, use or disclosure of a trade secret of the employer where they act without intent”.</a:t>
            </a:r>
          </a:p>
        </p:txBody>
      </p:sp>
    </p:spTree>
    <p:extLst>
      <p:ext uri="{BB962C8B-B14F-4D97-AF65-F5344CB8AC3E}">
        <p14:creationId xmlns:p14="http://schemas.microsoft.com/office/powerpoint/2010/main" val="206274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0" grpId="0" animBg="1"/>
      <p:bldP spid="2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63957"/>
              </p:ext>
            </p:extLst>
          </p:nvPr>
        </p:nvGraphicFramePr>
        <p:xfrm>
          <a:off x="636380" y="370946"/>
          <a:ext cx="10919240" cy="61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848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183848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844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  <a:p>
                      <a:pPr algn="ctr"/>
                      <a:r>
                        <a:rPr lang="en-US" dirty="0"/>
                        <a:t>Performer’s rights</a:t>
                      </a:r>
                    </a:p>
                    <a:p>
                      <a:pPr algn="ctr"/>
                      <a:r>
                        <a:rPr lang="en-US" dirty="0"/>
                        <a:t>Unregistered designs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 designs</a:t>
                      </a:r>
                    </a:p>
                  </a:txBody>
                  <a:tcPr>
                    <a:solidFill>
                      <a:srgbClr val="0BE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rgbClr val="C71E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956957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414917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8E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09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D369B4-44C7-C042-B7D4-714155B56913}"/>
              </a:ext>
            </a:extLst>
          </p:cNvPr>
          <p:cNvSpPr txBox="1"/>
          <p:nvPr/>
        </p:nvSpPr>
        <p:spPr>
          <a:xfrm>
            <a:off x="3616414" y="1512961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7BF9A-5C78-284F-AD9F-11063AB109C1}"/>
              </a:ext>
            </a:extLst>
          </p:cNvPr>
          <p:cNvSpPr txBox="1"/>
          <p:nvPr/>
        </p:nvSpPr>
        <p:spPr>
          <a:xfrm>
            <a:off x="564218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DF3F2-4291-8442-A53C-7AEC5EC8C819}"/>
              </a:ext>
            </a:extLst>
          </p:cNvPr>
          <p:cNvSpPr txBox="1"/>
          <p:nvPr/>
        </p:nvSpPr>
        <p:spPr>
          <a:xfrm>
            <a:off x="7871545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C17AD-E6CD-9946-9238-6ADE7523E77E}"/>
              </a:ext>
            </a:extLst>
          </p:cNvPr>
          <p:cNvSpPr txBox="1"/>
          <p:nvPr/>
        </p:nvSpPr>
        <p:spPr>
          <a:xfrm>
            <a:off x="9992099" y="1512961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87689-40C9-F44E-8E89-85111768E750}"/>
              </a:ext>
            </a:extLst>
          </p:cNvPr>
          <p:cNvSpPr txBox="1"/>
          <p:nvPr/>
        </p:nvSpPr>
        <p:spPr>
          <a:xfrm>
            <a:off x="3616414" y="2727650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49B3-A55D-5542-A8D4-958C693097BE}"/>
              </a:ext>
            </a:extLst>
          </p:cNvPr>
          <p:cNvSpPr txBox="1"/>
          <p:nvPr/>
        </p:nvSpPr>
        <p:spPr>
          <a:xfrm>
            <a:off x="5642188" y="2636424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D4009C-B0EB-5442-B25C-CEE5C48DF89C}"/>
              </a:ext>
            </a:extLst>
          </p:cNvPr>
          <p:cNvSpPr txBox="1"/>
          <p:nvPr/>
        </p:nvSpPr>
        <p:spPr>
          <a:xfrm>
            <a:off x="7871545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664053-E17F-2843-9464-9E724AE7F935}"/>
              </a:ext>
            </a:extLst>
          </p:cNvPr>
          <p:cNvSpPr txBox="1"/>
          <p:nvPr/>
        </p:nvSpPr>
        <p:spPr>
          <a:xfrm>
            <a:off x="9973810" y="2654976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38173B-BA22-6046-881C-682BB2DD749B}"/>
              </a:ext>
            </a:extLst>
          </p:cNvPr>
          <p:cNvSpPr txBox="1"/>
          <p:nvPr/>
        </p:nvSpPr>
        <p:spPr>
          <a:xfrm>
            <a:off x="3616414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4D8A-90FC-0F4D-9376-F0FC63BB3891}"/>
              </a:ext>
            </a:extLst>
          </p:cNvPr>
          <p:cNvSpPr txBox="1"/>
          <p:nvPr/>
        </p:nvSpPr>
        <p:spPr>
          <a:xfrm>
            <a:off x="5642188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FF3C1-26C2-ED4B-A451-A56232455B83}"/>
              </a:ext>
            </a:extLst>
          </p:cNvPr>
          <p:cNvSpPr txBox="1"/>
          <p:nvPr/>
        </p:nvSpPr>
        <p:spPr>
          <a:xfrm>
            <a:off x="7871545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1687DC-CED0-AB45-AFB7-A653E8B41165}"/>
              </a:ext>
            </a:extLst>
          </p:cNvPr>
          <p:cNvSpPr txBox="1"/>
          <p:nvPr/>
        </p:nvSpPr>
        <p:spPr>
          <a:xfrm>
            <a:off x="9973810" y="384427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5CA501-3FFA-C34A-BFB9-480380F7F798}"/>
              </a:ext>
            </a:extLst>
          </p:cNvPr>
          <p:cNvSpPr txBox="1"/>
          <p:nvPr/>
        </p:nvSpPr>
        <p:spPr>
          <a:xfrm>
            <a:off x="3616414" y="5198709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57DEE4-8EC8-7B4F-9B26-68BEA150B2A2}"/>
              </a:ext>
            </a:extLst>
          </p:cNvPr>
          <p:cNvSpPr txBox="1"/>
          <p:nvPr/>
        </p:nvSpPr>
        <p:spPr>
          <a:xfrm>
            <a:off x="5642188" y="5198709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8FB75D-4FD4-2643-9D77-AC491FABE061}"/>
              </a:ext>
            </a:extLst>
          </p:cNvPr>
          <p:cNvSpPr txBox="1"/>
          <p:nvPr/>
        </p:nvSpPr>
        <p:spPr>
          <a:xfrm>
            <a:off x="7871545" y="525854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A97F2E-4529-EE48-A3D6-15BB13058E2F}"/>
              </a:ext>
            </a:extLst>
          </p:cNvPr>
          <p:cNvSpPr txBox="1"/>
          <p:nvPr/>
        </p:nvSpPr>
        <p:spPr>
          <a:xfrm>
            <a:off x="9973810" y="5258542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40667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REMEDIES - SUMMARY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/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Knowledge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knowledge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that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right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existed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(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most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common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) OR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knowledge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infringing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activity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(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trade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secrets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,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partially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valid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patents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, Art 13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Enforcement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Dir.)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plays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big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role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in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availability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damages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/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injunctive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relief</a:t>
            </a:r>
            <a:endParaRPr lang="de-DE" sz="32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 eaLnBrk="1" hangingPunct="1"/>
            <a:endParaRPr lang="en-GB" sz="3200" b="1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en-GB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Purpose</a:t>
            </a:r>
            <a:r>
              <a:rPr lang="en-GB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why engaged in the conduct? (TS mainly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);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bringing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proceedings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in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good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faith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?</a:t>
            </a:r>
          </a:p>
          <a:p>
            <a:pPr marL="495300" indent="-495300"/>
            <a:endParaRPr lang="de-DE" sz="32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Art 12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Enforcement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Dir,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rec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. 25 –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damages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may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granted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in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lieu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injnction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where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acted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unintentionally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and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without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negligence</a:t>
            </a:r>
            <a:endParaRPr lang="de-DE" sz="3200" i="1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2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GB" altLang="ja-JP" sz="3400" dirty="0">
              <a:latin typeface="Garamond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88528"/>
              </p:ext>
            </p:extLst>
          </p:nvPr>
        </p:nvGraphicFramePr>
        <p:xfrm>
          <a:off x="789828" y="180701"/>
          <a:ext cx="10360684" cy="668798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73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2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524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INTENTION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ACQUISITION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TS-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set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out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to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keep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information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secret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; © -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creative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choices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,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conscious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collaboration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or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intend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to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be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joint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authors</a:t>
                      </a:r>
                      <a:endParaRPr lang="de-DE" sz="1800" dirty="0" smtClean="0">
                        <a:solidFill>
                          <a:srgbClr val="000000"/>
                        </a:solidFill>
                        <a:latin typeface="Garamond" charset="0"/>
                        <a:cs typeface="Arial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LIABILITY</a:t>
                      </a:r>
                    </a:p>
                    <a:p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very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limited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role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– CTP;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second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medical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use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;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free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riding</a:t>
                      </a:r>
                      <a:endParaRPr lang="en-US" dirty="0"/>
                    </a:p>
                  </a:txBody>
                  <a:tcP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75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RECKLESSNESS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87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KNOWLEDGE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LIABILITY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plays a significant role –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© in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secondary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liability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; P –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indirect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infringement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; TS –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third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parties</a:t>
                      </a:r>
                      <a:endParaRPr lang="de-DE" sz="1800" dirty="0" smtClean="0">
                        <a:solidFill>
                          <a:srgbClr val="000000"/>
                        </a:solidFill>
                        <a:latin typeface="Garamond" charset="0"/>
                        <a:cs typeface="Arial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REMEDIES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no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knowledge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that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right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existed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(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most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common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) OR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no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knowledge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of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infringing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activity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11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PURPOSE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ACQUISITION</a:t>
                      </a:r>
                    </a:p>
                    <a:p>
                      <a:pPr marL="495300" indent="-495300"/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© type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of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work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, TM –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bad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faith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(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harm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competitors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,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clutter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register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); P –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novel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inventions</a:t>
                      </a:r>
                      <a:endParaRPr lang="de-DE" sz="1800" dirty="0" smtClean="0">
                        <a:solidFill>
                          <a:srgbClr val="000000"/>
                        </a:solidFill>
                        <a:latin typeface="Garamond" charset="0"/>
                        <a:cs typeface="Arial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LIABILITY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plays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the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biggest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role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– in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relation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to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exceptions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for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©, P, TS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and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TMs (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and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for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free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riding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in TMs)</a:t>
                      </a:r>
                      <a:endParaRPr lang="de-DE" sz="1800" b="1" dirty="0" smtClean="0">
                        <a:solidFill>
                          <a:srgbClr val="000000"/>
                        </a:solidFill>
                        <a:latin typeface="Garamond" charset="0"/>
                        <a:cs typeface="Arial" charset="0"/>
                      </a:endParaRPr>
                    </a:p>
                    <a:p>
                      <a:endParaRPr lang="en-US" b="1" dirty="0"/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REMEDIES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why engaged in the conduct? (TS mainly, 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©);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is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pf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bringing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proceedings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in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good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faith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Garamond" charset="0"/>
                          <a:cs typeface="Arial" charset="0"/>
                        </a:rPr>
                        <a:t>?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Garamond" charset="0"/>
                        <a:cs typeface="Arial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5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0528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784055-E9F8-8744-8967-429FAC4EAE39}"/>
              </a:ext>
            </a:extLst>
          </p:cNvPr>
          <p:cNvSpPr txBox="1"/>
          <p:nvPr/>
        </p:nvSpPr>
        <p:spPr>
          <a:xfrm>
            <a:off x="5068772" y="946043"/>
            <a:ext cx="6636854" cy="147732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Painer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Author’s own intellectual creation – creative choices</a:t>
            </a:r>
            <a:endParaRPr lang="en-GB" sz="2400" dirty="0">
              <a:solidFill>
                <a:schemeClr val="bg1"/>
              </a:solidFill>
            </a:endParaRPr>
          </a:p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786BD-ACEB-8F43-8D46-7B6712D0CDC1}"/>
              </a:ext>
            </a:extLst>
          </p:cNvPr>
          <p:cNvSpPr txBox="1"/>
          <p:nvPr/>
        </p:nvSpPr>
        <p:spPr>
          <a:xfrm>
            <a:off x="5068770" y="2816373"/>
            <a:ext cx="6636854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solidFill>
                  <a:schemeClr val="bg1"/>
                </a:solidFill>
              </a:rPr>
              <a:t>Beckingham</a:t>
            </a:r>
            <a:r>
              <a:rPr lang="en-US" sz="2400" i="1" dirty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bg1"/>
                </a:solidFill>
              </a:rPr>
              <a:t>s.10(1) CDPA </a:t>
            </a:r>
            <a:endParaRPr lang="en-US" sz="2400" i="1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 </a:t>
            </a:r>
            <a:r>
              <a:rPr lang="en-US" sz="2400" dirty="0">
                <a:solidFill>
                  <a:schemeClr val="bg1"/>
                </a:solidFill>
              </a:rPr>
              <a:t>Joint authorship – collaboration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– common design only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A8F525-C755-B146-8EBD-5AB4A425756B}"/>
              </a:ext>
            </a:extLst>
          </p:cNvPr>
          <p:cNvSpPr txBox="1"/>
          <p:nvPr/>
        </p:nvSpPr>
        <p:spPr>
          <a:xfrm>
            <a:off x="5068770" y="4353736"/>
            <a:ext cx="6636855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Childress, Thomson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s101 US Copyright Act 1976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Joint works - 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intention to merge contributions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PLUS intent to be co-authors</a:t>
            </a:r>
          </a:p>
        </p:txBody>
      </p:sp>
    </p:spTree>
    <p:extLst>
      <p:ext uri="{BB962C8B-B14F-4D97-AF65-F5344CB8AC3E}">
        <p14:creationId xmlns:p14="http://schemas.microsoft.com/office/powerpoint/2010/main" val="4944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6" grpId="0" animBg="1"/>
      <p:bldP spid="7" grpId="1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0174-F6ED-4244-9500-E24F57E0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NORMATIVE REFLECTIONS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952E5-BE5E-1444-B4C1-499BB4E725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IP AS PROPERTY?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95300" indent="-495300"/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Mistake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assume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because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something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intellectual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property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right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therefore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should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strict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– WHY?</a:t>
            </a:r>
          </a:p>
          <a:p>
            <a:pPr marL="495300" indent="-495300"/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1. IPR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loose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,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umbrella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term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(not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always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about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property</a:t>
            </a:r>
            <a:r>
              <a:rPr lang="de-DE" sz="3200" i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rights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)</a:t>
            </a:r>
          </a:p>
          <a:p>
            <a:pPr marL="495300" indent="-495300"/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2. Fact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ownership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does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not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necessarily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point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certain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level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protection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this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an open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question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normatively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Dorfman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&amp; Jacob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argue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matter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co-ordinating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world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and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mass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non-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; Green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talks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about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onus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/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risk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and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potential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interferer</a:t>
            </a:r>
            <a:endParaRPr lang="de-DE" sz="3200" dirty="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WHAT TORT LAW TEACHES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95300" indent="-495300"/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Dorfman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&amp; Jacob -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n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eed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take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into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account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certain</a:t>
            </a:r>
            <a:r>
              <a:rPr lang="de-DE" sz="3200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considerations</a:t>
            </a:r>
            <a:endParaRPr lang="de-DE" sz="32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lvl="1" indent="-495300">
              <a:spcBef>
                <a:spcPts val="1000"/>
              </a:spcBef>
            </a:pP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Spatiality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tangible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objects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come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with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spatial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boundaries</a:t>
            </a:r>
            <a:endParaRPr lang="de-DE" sz="32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lvl="1" indent="-495300">
              <a:spcBef>
                <a:spcPts val="1000"/>
              </a:spcBef>
            </a:pP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Saturateness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rarely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do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face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nullius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tangible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objects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/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land</a:t>
            </a:r>
            <a:endParaRPr lang="de-DE" sz="32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lvl="1" indent="-495300">
              <a:spcBef>
                <a:spcPts val="1000"/>
              </a:spcBef>
            </a:pP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object</a:t>
            </a:r>
            <a:r>
              <a:rPr lang="de-DE" sz="3200" i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-sociability</a:t>
            </a:r>
            <a:r>
              <a:rPr lang="de-DE" sz="3200" i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privately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tangibles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normally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convey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clear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signals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about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whether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OK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use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not</a:t>
            </a:r>
            <a:endParaRPr lang="de-DE" sz="3200" b="1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lvl="1" indent="-495300">
              <a:spcBef>
                <a:spcPts val="1000"/>
              </a:spcBef>
            </a:pP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ascertainable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owners</a:t>
            </a:r>
            <a:r>
              <a:rPr lang="de-DE" sz="3200" i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–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normally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closely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connected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their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tangibles</a:t>
            </a:r>
            <a:endParaRPr lang="de-DE" sz="3200" b="1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endParaRPr lang="de-DE" sz="3200" b="1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Garamond" charset="0"/>
                <a:cs typeface="Arial" charset="0"/>
              </a:rPr>
              <a:t>WHAT TORT LAW TEACHES</a:t>
            </a:r>
            <a:endParaRPr lang="en-GB" dirty="0">
              <a:latin typeface="Garamond" charset="0"/>
              <a:cs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95300" indent="-495300"/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Dorfman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&amp; Jacob – </a:t>
            </a:r>
            <a:r>
              <a:rPr lang="de-DE" sz="3200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a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rgue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that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©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these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same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considerations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that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call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protection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tangible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property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through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regime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strict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require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abandoning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it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tort</a:t>
            </a:r>
            <a:endParaRPr lang="de-DE" sz="3200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F</a:t>
            </a:r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uzzy</a:t>
            </a:r>
            <a:r>
              <a:rPr lang="de-DE" sz="3200" b="1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spatial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boundaries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,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close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to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trivial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saturateness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,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indeterminate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object-sociability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and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prohibitively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costly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>
                <a:solidFill>
                  <a:srgbClr val="000000"/>
                </a:solidFill>
                <a:latin typeface="Garamond" charset="0"/>
                <a:cs typeface="Arial" charset="0"/>
              </a:rPr>
              <a:t>ascertainable</a:t>
            </a:r>
            <a:r>
              <a:rPr lang="de-DE" sz="3200" b="1" dirty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b="1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owners</a:t>
            </a:r>
            <a:endParaRPr lang="de-DE" sz="3200" b="1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952500" lvl="1" indent="-495300"/>
            <a:r>
              <a:rPr lang="de-DE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Therefore</a:t>
            </a:r>
            <a:r>
              <a:rPr lang="de-DE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argues</a:t>
            </a:r>
            <a:r>
              <a:rPr lang="de-DE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 fault-</a:t>
            </a:r>
            <a:r>
              <a:rPr lang="de-DE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based</a:t>
            </a:r>
            <a:r>
              <a:rPr lang="de-DE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regime</a:t>
            </a:r>
            <a:endParaRPr lang="de-DE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Taking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this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perspective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may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be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helpful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in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assessing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regimes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of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liability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/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remedies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  <a:latin typeface="Garamond" charset="0"/>
                <a:cs typeface="Arial" charset="0"/>
              </a:rPr>
              <a:t>for</a:t>
            </a:r>
            <a:r>
              <a:rPr lang="de-DE" sz="3200" dirty="0" smtClean="0">
                <a:solidFill>
                  <a:srgbClr val="000000"/>
                </a:solidFill>
                <a:latin typeface="Garamond" charset="0"/>
                <a:cs typeface="Arial" charset="0"/>
              </a:rPr>
              <a:t> all IPRs</a:t>
            </a:r>
            <a:endParaRPr lang="de-DE" sz="32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endParaRPr lang="de-DE" sz="3200" dirty="0">
              <a:solidFill>
                <a:srgbClr val="000000"/>
              </a:solidFill>
              <a:latin typeface="Garamond" charset="0"/>
              <a:cs typeface="Arial" charset="0"/>
            </a:endParaRPr>
          </a:p>
          <a:p>
            <a:pPr marL="495300" indent="-495300"/>
            <a:endParaRPr lang="de-DE" sz="3200" b="1" dirty="0" smtClean="0">
              <a:solidFill>
                <a:srgbClr val="000000"/>
              </a:solidFill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C28F-A2E4-134A-B05E-6DE3540F0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5290D-66B2-3A42-A94C-42476F4936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552595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5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EFBF77-114B-134B-841F-E128732A5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51230"/>
              </p:ext>
            </p:extLst>
          </p:nvPr>
        </p:nvGraphicFramePr>
        <p:xfrm>
          <a:off x="421330" y="300045"/>
          <a:ext cx="11284295" cy="623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59">
                  <a:extLst>
                    <a:ext uri="{9D8B030D-6E8A-4147-A177-3AD203B41FA5}">
                      <a16:colId xmlns:a16="http://schemas.microsoft.com/office/drawing/2014/main" val="16689061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1093253382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971866624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001922158"/>
                    </a:ext>
                  </a:extLst>
                </a:gridCol>
                <a:gridCol w="2256859">
                  <a:extLst>
                    <a:ext uri="{9D8B030D-6E8A-4147-A177-3AD203B41FA5}">
                      <a16:colId xmlns:a16="http://schemas.microsoft.com/office/drawing/2014/main" val="2353664028"/>
                    </a:ext>
                  </a:extLst>
                </a:gridCol>
              </a:tblGrid>
              <a:tr h="599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Copyright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Trademarks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Patents</a:t>
                      </a:r>
                    </a:p>
                  </a:txBody>
                  <a:tcPr>
                    <a:solidFill>
                      <a:srgbClr val="E56E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Trade Secrets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18199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Intention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rgbClr val="D0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30550"/>
                  </a:ext>
                </a:extLst>
              </a:tr>
              <a:tr h="1036555">
                <a:tc>
                  <a:txBody>
                    <a:bodyPr/>
                    <a:lstStyle/>
                    <a:p>
                      <a:r>
                        <a:rPr lang="en-US" dirty="0"/>
                        <a:t>Recklessness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38517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Belief/Knowledge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88233"/>
                  </a:ext>
                </a:extLst>
              </a:tr>
              <a:tr h="1532608">
                <a:tc>
                  <a:txBody>
                    <a:bodyPr/>
                    <a:lstStyle/>
                    <a:p>
                      <a:r>
                        <a:rPr lang="en-US" dirty="0"/>
                        <a:t>Motive/purpose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74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C93189-9B15-6846-9D2D-127FF0D7A5B5}"/>
              </a:ext>
            </a:extLst>
          </p:cNvPr>
          <p:cNvSpPr txBox="1"/>
          <p:nvPr/>
        </p:nvSpPr>
        <p:spPr>
          <a:xfrm>
            <a:off x="3323806" y="1000897"/>
            <a:ext cx="70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A7028-2416-8242-A983-4BB765802F52}"/>
              </a:ext>
            </a:extLst>
          </p:cNvPr>
          <p:cNvSpPr txBox="1"/>
          <p:nvPr/>
        </p:nvSpPr>
        <p:spPr>
          <a:xfrm>
            <a:off x="5624896" y="10008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8680A-BEF9-FF4E-90D4-88366749C6BB}"/>
              </a:ext>
            </a:extLst>
          </p:cNvPr>
          <p:cNvSpPr txBox="1"/>
          <p:nvPr/>
        </p:nvSpPr>
        <p:spPr>
          <a:xfrm>
            <a:off x="7965909" y="1000897"/>
            <a:ext cx="907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5400" b="1" dirty="0">
                <a:solidFill>
                  <a:srgbClr val="FF0000"/>
                </a:solidFill>
              </a:rPr>
              <a:t>✘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30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3198</Words>
  <Application>Microsoft Office PowerPoint</Application>
  <PresentationFormat>Widescreen</PresentationFormat>
  <Paragraphs>1248</Paragraphs>
  <Slides>74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ＭＳ Ｐゴシック</vt:lpstr>
      <vt:lpstr>游ゴシック</vt:lpstr>
      <vt:lpstr>Arial</vt:lpstr>
      <vt:lpstr>Calibri</vt:lpstr>
      <vt:lpstr>Calibri Light</vt:lpstr>
      <vt:lpstr>Garamond</vt:lpstr>
      <vt:lpstr>Office Theme</vt:lpstr>
      <vt:lpstr>RATIONALISING THE ROLE OF INTENTION IN INTELLECTUAL PROPERTY LAW</vt:lpstr>
      <vt:lpstr>AIMS</vt:lpstr>
      <vt:lpstr>DESCRIPTIVE ANALYSIS </vt:lpstr>
      <vt:lpstr>PowerPoint Presentation</vt:lpstr>
      <vt:lpstr>ACQUISITION OF RIGHTS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ACQUISITION OF RIGHTS - SUMMARY</vt:lpstr>
      <vt:lpstr>LIABILITY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LIABILITY - SUMMARY</vt:lpstr>
      <vt:lpstr>REMEDIES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REMEDIES - SUMMARY</vt:lpstr>
      <vt:lpstr>PowerPoint Presentation</vt:lpstr>
      <vt:lpstr>NORMATIVE REFLECTIONS </vt:lpstr>
      <vt:lpstr>IP AS PROPERTY?</vt:lpstr>
      <vt:lpstr>WHAT TORT LAW TEACHES</vt:lpstr>
      <vt:lpstr>WHAT TORT LAW TEACHES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Smith</dc:creator>
  <cp:lastModifiedBy>Felicity Eves</cp:lastModifiedBy>
  <cp:revision>114</cp:revision>
  <dcterms:created xsi:type="dcterms:W3CDTF">2019-03-07T13:54:53Z</dcterms:created>
  <dcterms:modified xsi:type="dcterms:W3CDTF">2019-03-09T08:38:07Z</dcterms:modified>
</cp:coreProperties>
</file>