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4023" r:id="rId1"/>
  </p:sldMasterIdLst>
  <p:notesMasterIdLst>
    <p:notesMasterId r:id="rId11"/>
  </p:notesMasterIdLst>
  <p:handoutMasterIdLst>
    <p:handoutMasterId r:id="rId12"/>
  </p:handoutMasterIdLst>
  <p:sldIdLst>
    <p:sldId id="342" r:id="rId2"/>
    <p:sldId id="464" r:id="rId3"/>
    <p:sldId id="448" r:id="rId4"/>
    <p:sldId id="438" r:id="rId5"/>
    <p:sldId id="454" r:id="rId6"/>
    <p:sldId id="460" r:id="rId7"/>
    <p:sldId id="437" r:id="rId8"/>
    <p:sldId id="463" r:id="rId9"/>
    <p:sldId id="468" r:id="rId10"/>
  </p:sldIdLst>
  <p:sldSz cx="9144000" cy="6858000" type="screen4x3"/>
  <p:notesSz cx="6794500" cy="9931400"/>
  <p:embeddedFontLst>
    <p:embeddedFont>
      <p:font typeface="Constantia" panose="02030602050306030303" pitchFamily="18" charset="0"/>
      <p:regular r:id="rId13"/>
      <p:bold r:id="rId14"/>
      <p:italic r:id="rId15"/>
      <p:boldItalic r:id="rId16"/>
    </p:embeddedFont>
    <p:embeddedFont>
      <p:font typeface="Tahoma" panose="020B0604030504040204" pitchFamily="34" charset="0"/>
      <p:regular r:id="rId17"/>
      <p:bold r:id="rId18"/>
    </p:embeddedFont>
    <p:embeddedFont>
      <p:font typeface="Wingdings 2" panose="05020102010507070707" pitchFamily="18" charset="2"/>
      <p:regular r:id="rId19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EC3F42-48AB-4888-BFCF-832BF125D9C7}" v="30" dt="2024-03-21T10:58:56.3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303" autoAdjust="0"/>
    <p:restoredTop sz="85378" autoAdjust="0"/>
  </p:normalViewPr>
  <p:slideViewPr>
    <p:cSldViewPr>
      <p:cViewPr varScale="1">
        <p:scale>
          <a:sx n="54" d="100"/>
          <a:sy n="54" d="100"/>
        </p:scale>
        <p:origin x="107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font" Target="fonts/font5.fntdata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Erdos" userId="b0455be4-313d-48d7-8c3c-32eb0b77c02c" providerId="ADAL" clId="{84EC3F42-48AB-4888-BFCF-832BF125D9C7}"/>
    <pc:docChg chg="undo custSel delSld modSld modNotesMaster modHandout">
      <pc:chgData name="David Erdos" userId="b0455be4-313d-48d7-8c3c-32eb0b77c02c" providerId="ADAL" clId="{84EC3F42-48AB-4888-BFCF-832BF125D9C7}" dt="2024-03-21T11:00:09.067" v="516" actId="1076"/>
      <pc:docMkLst>
        <pc:docMk/>
      </pc:docMkLst>
      <pc:sldChg chg="addSp modSp mod">
        <pc:chgData name="David Erdos" userId="b0455be4-313d-48d7-8c3c-32eb0b77c02c" providerId="ADAL" clId="{84EC3F42-48AB-4888-BFCF-832BF125D9C7}" dt="2024-03-21T11:00:09.067" v="516" actId="1076"/>
        <pc:sldMkLst>
          <pc:docMk/>
          <pc:sldMk cId="0" sldId="342"/>
        </pc:sldMkLst>
        <pc:spChg chg="mod">
          <ac:chgData name="David Erdos" userId="b0455be4-313d-48d7-8c3c-32eb0b77c02c" providerId="ADAL" clId="{84EC3F42-48AB-4888-BFCF-832BF125D9C7}" dt="2024-03-20T12:24:27.183" v="340" actId="20577"/>
          <ac:spMkLst>
            <pc:docMk/>
            <pc:sldMk cId="0" sldId="342"/>
            <ac:spMk id="2050" creationId="{00000000-0000-0000-0000-000000000000}"/>
          </ac:spMkLst>
        </pc:spChg>
        <pc:spChg chg="mod">
          <ac:chgData name="David Erdos" userId="b0455be4-313d-48d7-8c3c-32eb0b77c02c" providerId="ADAL" clId="{84EC3F42-48AB-4888-BFCF-832BF125D9C7}" dt="2024-03-21T11:00:09.067" v="516" actId="1076"/>
          <ac:spMkLst>
            <pc:docMk/>
            <pc:sldMk cId="0" sldId="342"/>
            <ac:spMk id="15362" creationId="{00000000-0000-0000-0000-000000000000}"/>
          </ac:spMkLst>
        </pc:spChg>
        <pc:picChg chg="add mod">
          <ac:chgData name="David Erdos" userId="b0455be4-313d-48d7-8c3c-32eb0b77c02c" providerId="ADAL" clId="{84EC3F42-48AB-4888-BFCF-832BF125D9C7}" dt="2024-03-19T15:38:58.506" v="214" actId="1076"/>
          <ac:picMkLst>
            <pc:docMk/>
            <pc:sldMk cId="0" sldId="342"/>
            <ac:picMk id="2" creationId="{B2089D5A-C9FA-A1D2-E9F8-578299DF284D}"/>
          </ac:picMkLst>
        </pc:picChg>
        <pc:picChg chg="mod">
          <ac:chgData name="David Erdos" userId="b0455be4-313d-48d7-8c3c-32eb0b77c02c" providerId="ADAL" clId="{84EC3F42-48AB-4888-BFCF-832BF125D9C7}" dt="2024-03-21T10:23:58.797" v="424" actId="1076"/>
          <ac:picMkLst>
            <pc:docMk/>
            <pc:sldMk cId="0" sldId="342"/>
            <ac:picMk id="3" creationId="{028BBA6B-70D8-44FC-94E4-DC205A54F57B}"/>
          </ac:picMkLst>
        </pc:picChg>
        <pc:picChg chg="add mod">
          <ac:chgData name="David Erdos" userId="b0455be4-313d-48d7-8c3c-32eb0b77c02c" providerId="ADAL" clId="{84EC3F42-48AB-4888-BFCF-832BF125D9C7}" dt="2024-03-06T12:09:07.723" v="44" actId="1076"/>
          <ac:picMkLst>
            <pc:docMk/>
            <pc:sldMk cId="0" sldId="342"/>
            <ac:picMk id="4" creationId="{49279674-F0F6-F11B-60E3-028B4524198F}"/>
          </ac:picMkLst>
        </pc:picChg>
        <pc:picChg chg="mod">
          <ac:chgData name="David Erdos" userId="b0455be4-313d-48d7-8c3c-32eb0b77c02c" providerId="ADAL" clId="{84EC3F42-48AB-4888-BFCF-832BF125D9C7}" dt="2024-03-20T12:13:34.677" v="256" actId="1076"/>
          <ac:picMkLst>
            <pc:docMk/>
            <pc:sldMk cId="0" sldId="342"/>
            <ac:picMk id="5" creationId="{579C7D8E-234F-4E67-898D-DDB93171DE4B}"/>
          </ac:picMkLst>
        </pc:picChg>
        <pc:picChg chg="mod">
          <ac:chgData name="David Erdos" userId="b0455be4-313d-48d7-8c3c-32eb0b77c02c" providerId="ADAL" clId="{84EC3F42-48AB-4888-BFCF-832BF125D9C7}" dt="2024-03-20T12:13:32.384" v="255" actId="1076"/>
          <ac:picMkLst>
            <pc:docMk/>
            <pc:sldMk cId="0" sldId="342"/>
            <ac:picMk id="9" creationId="{28EBABEF-94C2-45D6-AE4E-7E1BBAC3870B}"/>
          </ac:picMkLst>
        </pc:picChg>
      </pc:sldChg>
      <pc:sldChg chg="delSp modSp mod modAnim">
        <pc:chgData name="David Erdos" userId="b0455be4-313d-48d7-8c3c-32eb0b77c02c" providerId="ADAL" clId="{84EC3F42-48AB-4888-BFCF-832BF125D9C7}" dt="2024-03-21T10:58:56.385" v="490"/>
        <pc:sldMkLst>
          <pc:docMk/>
          <pc:sldMk cId="1289772284" sldId="437"/>
        </pc:sldMkLst>
        <pc:spChg chg="mod">
          <ac:chgData name="David Erdos" userId="b0455be4-313d-48d7-8c3c-32eb0b77c02c" providerId="ADAL" clId="{84EC3F42-48AB-4888-BFCF-832BF125D9C7}" dt="2024-03-20T12:40:19.352" v="391" actId="27636"/>
          <ac:spMkLst>
            <pc:docMk/>
            <pc:sldMk cId="1289772284" sldId="437"/>
            <ac:spMk id="15362" creationId="{00000000-0000-0000-0000-000000000000}"/>
          </ac:spMkLst>
        </pc:spChg>
        <pc:picChg chg="del">
          <ac:chgData name="David Erdos" userId="b0455be4-313d-48d7-8c3c-32eb0b77c02c" providerId="ADAL" clId="{84EC3F42-48AB-4888-BFCF-832BF125D9C7}" dt="2024-03-06T12:10:56.692" v="85" actId="478"/>
          <ac:picMkLst>
            <pc:docMk/>
            <pc:sldMk cId="1289772284" sldId="437"/>
            <ac:picMk id="5" creationId="{147D9A7C-77B9-DF9B-0207-9B3A4D40F19A}"/>
          </ac:picMkLst>
        </pc:picChg>
        <pc:picChg chg="del">
          <ac:chgData name="David Erdos" userId="b0455be4-313d-48d7-8c3c-32eb0b77c02c" providerId="ADAL" clId="{84EC3F42-48AB-4888-BFCF-832BF125D9C7}" dt="2024-03-06T12:10:54.346" v="84" actId="478"/>
          <ac:picMkLst>
            <pc:docMk/>
            <pc:sldMk cId="1289772284" sldId="437"/>
            <ac:picMk id="6" creationId="{CA5913EB-4191-E439-D2FC-A55D30A4282F}"/>
          </ac:picMkLst>
        </pc:picChg>
      </pc:sldChg>
      <pc:sldChg chg="modSp mod">
        <pc:chgData name="David Erdos" userId="b0455be4-313d-48d7-8c3c-32eb0b77c02c" providerId="ADAL" clId="{84EC3F42-48AB-4888-BFCF-832BF125D9C7}" dt="2024-03-20T12:22:20.344" v="299" actId="1076"/>
        <pc:sldMkLst>
          <pc:docMk/>
          <pc:sldMk cId="3305655702" sldId="448"/>
        </pc:sldMkLst>
        <pc:spChg chg="mod">
          <ac:chgData name="David Erdos" userId="b0455be4-313d-48d7-8c3c-32eb0b77c02c" providerId="ADAL" clId="{84EC3F42-48AB-4888-BFCF-832BF125D9C7}" dt="2024-03-20T12:22:20.344" v="299" actId="1076"/>
          <ac:spMkLst>
            <pc:docMk/>
            <pc:sldMk cId="3305655702" sldId="448"/>
            <ac:spMk id="5" creationId="{00000000-0000-0000-0000-000000000000}"/>
          </ac:spMkLst>
        </pc:spChg>
      </pc:sldChg>
      <pc:sldChg chg="modSp mod">
        <pc:chgData name="David Erdos" userId="b0455be4-313d-48d7-8c3c-32eb0b77c02c" providerId="ADAL" clId="{84EC3F42-48AB-4888-BFCF-832BF125D9C7}" dt="2024-03-21T10:36:28.573" v="437" actId="20577"/>
        <pc:sldMkLst>
          <pc:docMk/>
          <pc:sldMk cId="2479895668" sldId="454"/>
        </pc:sldMkLst>
        <pc:spChg chg="mod">
          <ac:chgData name="David Erdos" userId="b0455be4-313d-48d7-8c3c-32eb0b77c02c" providerId="ADAL" clId="{84EC3F42-48AB-4888-BFCF-832BF125D9C7}" dt="2024-03-18T18:04:51.094" v="101" actId="1076"/>
          <ac:spMkLst>
            <pc:docMk/>
            <pc:sldMk cId="2479895668" sldId="454"/>
            <ac:spMk id="2" creationId="{00000000-0000-0000-0000-000000000000}"/>
          </ac:spMkLst>
        </pc:spChg>
        <pc:spChg chg="mod">
          <ac:chgData name="David Erdos" userId="b0455be4-313d-48d7-8c3c-32eb0b77c02c" providerId="ADAL" clId="{84EC3F42-48AB-4888-BFCF-832BF125D9C7}" dt="2024-03-21T10:36:28.573" v="437" actId="20577"/>
          <ac:spMkLst>
            <pc:docMk/>
            <pc:sldMk cId="2479895668" sldId="454"/>
            <ac:spMk id="23" creationId="{00000000-0000-0000-0000-000000000000}"/>
          </ac:spMkLst>
        </pc:spChg>
        <pc:grpChg chg="mod">
          <ac:chgData name="David Erdos" userId="b0455be4-313d-48d7-8c3c-32eb0b77c02c" providerId="ADAL" clId="{84EC3F42-48AB-4888-BFCF-832BF125D9C7}" dt="2024-03-18T18:04:54.272" v="102" actId="1076"/>
          <ac:grpSpMkLst>
            <pc:docMk/>
            <pc:sldMk cId="2479895668" sldId="454"/>
            <ac:grpSpMk id="11" creationId="{00000000-0000-0000-0000-000000000000}"/>
          </ac:grpSpMkLst>
        </pc:grpChg>
      </pc:sldChg>
      <pc:sldChg chg="delSp modSp mod">
        <pc:chgData name="David Erdos" userId="b0455be4-313d-48d7-8c3c-32eb0b77c02c" providerId="ADAL" clId="{84EC3F42-48AB-4888-BFCF-832BF125D9C7}" dt="2024-03-20T17:44:12.464" v="423" actId="20577"/>
        <pc:sldMkLst>
          <pc:docMk/>
          <pc:sldMk cId="4253200068" sldId="460"/>
        </pc:sldMkLst>
        <pc:spChg chg="mod">
          <ac:chgData name="David Erdos" userId="b0455be4-313d-48d7-8c3c-32eb0b77c02c" providerId="ADAL" clId="{84EC3F42-48AB-4888-BFCF-832BF125D9C7}" dt="2024-03-06T12:10:40.647" v="83" actId="20577"/>
          <ac:spMkLst>
            <pc:docMk/>
            <pc:sldMk cId="4253200068" sldId="460"/>
            <ac:spMk id="15362" creationId="{00000000-0000-0000-0000-000000000000}"/>
          </ac:spMkLst>
        </pc:spChg>
        <pc:graphicFrameChg chg="modGraphic">
          <ac:chgData name="David Erdos" userId="b0455be4-313d-48d7-8c3c-32eb0b77c02c" providerId="ADAL" clId="{84EC3F42-48AB-4888-BFCF-832BF125D9C7}" dt="2024-03-20T17:44:12.464" v="423" actId="20577"/>
          <ac:graphicFrameMkLst>
            <pc:docMk/>
            <pc:sldMk cId="4253200068" sldId="460"/>
            <ac:graphicFrameMk id="6" creationId="{F5C4D442-4EF5-10BB-AE15-4EB40C9BA8C9}"/>
          </ac:graphicFrameMkLst>
        </pc:graphicFrameChg>
        <pc:picChg chg="del">
          <ac:chgData name="David Erdos" userId="b0455be4-313d-48d7-8c3c-32eb0b77c02c" providerId="ADAL" clId="{84EC3F42-48AB-4888-BFCF-832BF125D9C7}" dt="2024-03-06T12:10:35.479" v="81" actId="478"/>
          <ac:picMkLst>
            <pc:docMk/>
            <pc:sldMk cId="4253200068" sldId="460"/>
            <ac:picMk id="5" creationId="{A966A384-0FFB-FA45-836C-9D47CD174158}"/>
          </ac:picMkLst>
        </pc:picChg>
        <pc:picChg chg="del">
          <ac:chgData name="David Erdos" userId="b0455be4-313d-48d7-8c3c-32eb0b77c02c" providerId="ADAL" clId="{84EC3F42-48AB-4888-BFCF-832BF125D9C7}" dt="2024-03-06T12:10:33.254" v="80" actId="478"/>
          <ac:picMkLst>
            <pc:docMk/>
            <pc:sldMk cId="4253200068" sldId="460"/>
            <ac:picMk id="9" creationId="{ED3847B2-8F90-7703-3E32-FEABCD3C6E6B}"/>
          </ac:picMkLst>
        </pc:picChg>
      </pc:sldChg>
      <pc:sldChg chg="del">
        <pc:chgData name="David Erdos" userId="b0455be4-313d-48d7-8c3c-32eb0b77c02c" providerId="ADAL" clId="{84EC3F42-48AB-4888-BFCF-832BF125D9C7}" dt="2024-03-21T10:53:22.776" v="438" actId="47"/>
        <pc:sldMkLst>
          <pc:docMk/>
          <pc:sldMk cId="2664415393" sldId="461"/>
        </pc:sldMkLst>
      </pc:sldChg>
      <pc:sldChg chg="modSp del mod">
        <pc:chgData name="David Erdos" userId="b0455be4-313d-48d7-8c3c-32eb0b77c02c" providerId="ADAL" clId="{84EC3F42-48AB-4888-BFCF-832BF125D9C7}" dt="2024-03-21T10:53:32.653" v="440" actId="47"/>
        <pc:sldMkLst>
          <pc:docMk/>
          <pc:sldMk cId="3966977531" sldId="462"/>
        </pc:sldMkLst>
        <pc:spChg chg="mod">
          <ac:chgData name="David Erdos" userId="b0455be4-313d-48d7-8c3c-32eb0b77c02c" providerId="ADAL" clId="{84EC3F42-48AB-4888-BFCF-832BF125D9C7}" dt="2024-03-06T12:10:16.100" v="72" actId="6549"/>
          <ac:spMkLst>
            <pc:docMk/>
            <pc:sldMk cId="3966977531" sldId="462"/>
            <ac:spMk id="2050" creationId="{00000000-0000-0000-0000-000000000000}"/>
          </ac:spMkLst>
        </pc:spChg>
      </pc:sldChg>
      <pc:sldChg chg="delSp modSp mod">
        <pc:chgData name="David Erdos" userId="b0455be4-313d-48d7-8c3c-32eb0b77c02c" providerId="ADAL" clId="{84EC3F42-48AB-4888-BFCF-832BF125D9C7}" dt="2024-03-21T10:59:17.784" v="509" actId="20577"/>
        <pc:sldMkLst>
          <pc:docMk/>
          <pc:sldMk cId="1949353018" sldId="463"/>
        </pc:sldMkLst>
        <pc:spChg chg="mod">
          <ac:chgData name="David Erdos" userId="b0455be4-313d-48d7-8c3c-32eb0b77c02c" providerId="ADAL" clId="{84EC3F42-48AB-4888-BFCF-832BF125D9C7}" dt="2024-03-21T10:53:42.876" v="442" actId="20578"/>
          <ac:spMkLst>
            <pc:docMk/>
            <pc:sldMk cId="1949353018" sldId="463"/>
            <ac:spMk id="6147" creationId="{00000000-0000-0000-0000-000000000000}"/>
          </ac:spMkLst>
        </pc:spChg>
        <pc:spChg chg="mod">
          <ac:chgData name="David Erdos" userId="b0455be4-313d-48d7-8c3c-32eb0b77c02c" providerId="ADAL" clId="{84EC3F42-48AB-4888-BFCF-832BF125D9C7}" dt="2024-03-21T10:59:17.784" v="509" actId="20577"/>
          <ac:spMkLst>
            <pc:docMk/>
            <pc:sldMk cId="1949353018" sldId="463"/>
            <ac:spMk id="15362" creationId="{00000000-0000-0000-0000-000000000000}"/>
          </ac:spMkLst>
        </pc:spChg>
        <pc:picChg chg="del">
          <ac:chgData name="David Erdos" userId="b0455be4-313d-48d7-8c3c-32eb0b77c02c" providerId="ADAL" clId="{84EC3F42-48AB-4888-BFCF-832BF125D9C7}" dt="2024-03-18T18:10:05.558" v="196" actId="478"/>
          <ac:picMkLst>
            <pc:docMk/>
            <pc:sldMk cId="1949353018" sldId="463"/>
            <ac:picMk id="2" creationId="{CD9EBBAA-8E9C-09ED-E5A1-AFC944786C6A}"/>
          </ac:picMkLst>
        </pc:picChg>
        <pc:picChg chg="del">
          <ac:chgData name="David Erdos" userId="b0455be4-313d-48d7-8c3c-32eb0b77c02c" providerId="ADAL" clId="{84EC3F42-48AB-4888-BFCF-832BF125D9C7}" dt="2024-03-18T18:10:04.837" v="195" actId="478"/>
          <ac:picMkLst>
            <pc:docMk/>
            <pc:sldMk cId="1949353018" sldId="463"/>
            <ac:picMk id="3" creationId="{D4657F6F-09E3-AC7D-1181-FD51BD5E80F6}"/>
          </ac:picMkLst>
        </pc:picChg>
      </pc:sldChg>
      <pc:sldChg chg="modSp mod">
        <pc:chgData name="David Erdos" userId="b0455be4-313d-48d7-8c3c-32eb0b77c02c" providerId="ADAL" clId="{84EC3F42-48AB-4888-BFCF-832BF125D9C7}" dt="2024-03-20T12:24:55.125" v="352" actId="20577"/>
        <pc:sldMkLst>
          <pc:docMk/>
          <pc:sldMk cId="3075734091" sldId="464"/>
        </pc:sldMkLst>
        <pc:spChg chg="mod">
          <ac:chgData name="David Erdos" userId="b0455be4-313d-48d7-8c3c-32eb0b77c02c" providerId="ADAL" clId="{84EC3F42-48AB-4888-BFCF-832BF125D9C7}" dt="2024-03-20T12:24:55.125" v="352" actId="20577"/>
          <ac:spMkLst>
            <pc:docMk/>
            <pc:sldMk cId="3075734091" sldId="464"/>
            <ac:spMk id="6147" creationId="{00000000-0000-0000-0000-000000000000}"/>
          </ac:spMkLst>
        </pc:spChg>
      </pc:sldChg>
      <pc:sldChg chg="delSp modSp del mod">
        <pc:chgData name="David Erdos" userId="b0455be4-313d-48d7-8c3c-32eb0b77c02c" providerId="ADAL" clId="{84EC3F42-48AB-4888-BFCF-832BF125D9C7}" dt="2024-03-21T10:53:29.628" v="439" actId="47"/>
        <pc:sldMkLst>
          <pc:docMk/>
          <pc:sldMk cId="2772386395" sldId="465"/>
        </pc:sldMkLst>
        <pc:spChg chg="mod">
          <ac:chgData name="David Erdos" userId="b0455be4-313d-48d7-8c3c-32eb0b77c02c" providerId="ADAL" clId="{84EC3F42-48AB-4888-BFCF-832BF125D9C7}" dt="2024-03-18T18:07:57.552" v="190" actId="1076"/>
          <ac:spMkLst>
            <pc:docMk/>
            <pc:sldMk cId="2772386395" sldId="465"/>
            <ac:spMk id="4" creationId="{00000000-0000-0000-0000-000000000000}"/>
          </ac:spMkLst>
        </pc:spChg>
        <pc:spChg chg="mod">
          <ac:chgData name="David Erdos" userId="b0455be4-313d-48d7-8c3c-32eb0b77c02c" providerId="ADAL" clId="{84EC3F42-48AB-4888-BFCF-832BF125D9C7}" dt="2024-03-20T12:28:07.212" v="365" actId="207"/>
          <ac:spMkLst>
            <pc:docMk/>
            <pc:sldMk cId="2772386395" sldId="465"/>
            <ac:spMk id="5" creationId="{00000000-0000-0000-0000-000000000000}"/>
          </ac:spMkLst>
        </pc:spChg>
        <pc:spChg chg="mod">
          <ac:chgData name="David Erdos" userId="b0455be4-313d-48d7-8c3c-32eb0b77c02c" providerId="ADAL" clId="{84EC3F42-48AB-4888-BFCF-832BF125D9C7}" dt="2024-03-18T18:07:51.898" v="189" actId="20577"/>
          <ac:spMkLst>
            <pc:docMk/>
            <pc:sldMk cId="2772386395" sldId="465"/>
            <ac:spMk id="6147" creationId="{00000000-0000-0000-0000-000000000000}"/>
          </ac:spMkLst>
        </pc:spChg>
        <pc:picChg chg="del">
          <ac:chgData name="David Erdos" userId="b0455be4-313d-48d7-8c3c-32eb0b77c02c" providerId="ADAL" clId="{84EC3F42-48AB-4888-BFCF-832BF125D9C7}" dt="2024-03-06T12:09:42.565" v="47" actId="478"/>
          <ac:picMkLst>
            <pc:docMk/>
            <pc:sldMk cId="2772386395" sldId="465"/>
            <ac:picMk id="2" creationId="{9EA592BB-140E-33E7-6CEC-24B74A623EF2}"/>
          </ac:picMkLst>
        </pc:picChg>
        <pc:picChg chg="del">
          <ac:chgData name="David Erdos" userId="b0455be4-313d-48d7-8c3c-32eb0b77c02c" providerId="ADAL" clId="{84EC3F42-48AB-4888-BFCF-832BF125D9C7}" dt="2024-03-06T12:09:40.035" v="46" actId="478"/>
          <ac:picMkLst>
            <pc:docMk/>
            <pc:sldMk cId="2772386395" sldId="465"/>
            <ac:picMk id="6" creationId="{2172E570-B85F-A81E-4FED-774E1F886CE6}"/>
          </ac:picMkLst>
        </pc:picChg>
      </pc:sldChg>
      <pc:sldChg chg="modSp del mod">
        <pc:chgData name="David Erdos" userId="b0455be4-313d-48d7-8c3c-32eb0b77c02c" providerId="ADAL" clId="{84EC3F42-48AB-4888-BFCF-832BF125D9C7}" dt="2024-03-21T10:53:35.473" v="441" actId="47"/>
        <pc:sldMkLst>
          <pc:docMk/>
          <pc:sldMk cId="990047499" sldId="466"/>
        </pc:sldMkLst>
        <pc:spChg chg="mod">
          <ac:chgData name="David Erdos" userId="b0455be4-313d-48d7-8c3c-32eb0b77c02c" providerId="ADAL" clId="{84EC3F42-48AB-4888-BFCF-832BF125D9C7}" dt="2024-03-18T18:09:00.824" v="194" actId="20577"/>
          <ac:spMkLst>
            <pc:docMk/>
            <pc:sldMk cId="990047499" sldId="466"/>
            <ac:spMk id="2050" creationId="{00000000-0000-0000-0000-000000000000}"/>
          </ac:spMkLst>
        </pc:spChg>
      </pc:sldChg>
      <pc:sldChg chg="del">
        <pc:chgData name="David Erdos" userId="b0455be4-313d-48d7-8c3c-32eb0b77c02c" providerId="ADAL" clId="{84EC3F42-48AB-4888-BFCF-832BF125D9C7}" dt="2024-03-21T10:54:57.707" v="443" actId="47"/>
        <pc:sldMkLst>
          <pc:docMk/>
          <pc:sldMk cId="2494673043" sldId="467"/>
        </pc:sldMkLst>
      </pc:sldChg>
      <pc:sldChg chg="delSp modSp mod">
        <pc:chgData name="David Erdos" userId="b0455be4-313d-48d7-8c3c-32eb0b77c02c" providerId="ADAL" clId="{84EC3F42-48AB-4888-BFCF-832BF125D9C7}" dt="2024-03-06T12:11:55.204" v="96" actId="20577"/>
        <pc:sldMkLst>
          <pc:docMk/>
          <pc:sldMk cId="729481901" sldId="468"/>
        </pc:sldMkLst>
        <pc:spChg chg="mod">
          <ac:chgData name="David Erdos" userId="b0455be4-313d-48d7-8c3c-32eb0b77c02c" providerId="ADAL" clId="{84EC3F42-48AB-4888-BFCF-832BF125D9C7}" dt="2024-03-06T12:11:55.204" v="96" actId="20577"/>
          <ac:spMkLst>
            <pc:docMk/>
            <pc:sldMk cId="729481901" sldId="468"/>
            <ac:spMk id="15362" creationId="{00000000-0000-0000-0000-000000000000}"/>
          </ac:spMkLst>
        </pc:spChg>
        <pc:picChg chg="del">
          <ac:chgData name="David Erdos" userId="b0455be4-313d-48d7-8c3c-32eb0b77c02c" providerId="ADAL" clId="{84EC3F42-48AB-4888-BFCF-832BF125D9C7}" dt="2024-03-06T12:11:23.418" v="88" actId="478"/>
          <ac:picMkLst>
            <pc:docMk/>
            <pc:sldMk cId="729481901" sldId="468"/>
            <ac:picMk id="2" creationId="{50AD03CD-57A6-2BBA-C6B2-90C73EAD670B}"/>
          </ac:picMkLst>
        </pc:picChg>
        <pc:picChg chg="del">
          <ac:chgData name="David Erdos" userId="b0455be4-313d-48d7-8c3c-32eb0b77c02c" providerId="ADAL" clId="{84EC3F42-48AB-4888-BFCF-832BF125D9C7}" dt="2024-03-06T12:11:21.401" v="87" actId="478"/>
          <ac:picMkLst>
            <pc:docMk/>
            <pc:sldMk cId="729481901" sldId="468"/>
            <ac:picMk id="4" creationId="{02C66818-0AFB-B61D-0EE9-DA2CE9BEF886}"/>
          </ac:picMkLst>
        </pc:picChg>
        <pc:picChg chg="mod">
          <ac:chgData name="David Erdos" userId="b0455be4-313d-48d7-8c3c-32eb0b77c02c" providerId="ADAL" clId="{84EC3F42-48AB-4888-BFCF-832BF125D9C7}" dt="2024-03-06T12:11:46.588" v="89" actId="1076"/>
          <ac:picMkLst>
            <pc:docMk/>
            <pc:sldMk cId="729481901" sldId="468"/>
            <ac:picMk id="9" creationId="{F8A59034-E272-7D19-1A1C-22352DBA9DF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43495" cy="496096"/>
          </a:xfrm>
          <a:prstGeom prst="rect">
            <a:avLst/>
          </a:prstGeom>
        </p:spPr>
        <p:txBody>
          <a:bodyPr vert="horz" lIns="90925" tIns="45464" rIns="90925" bIns="45464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436" y="5"/>
            <a:ext cx="2943494" cy="496096"/>
          </a:xfrm>
          <a:prstGeom prst="rect">
            <a:avLst/>
          </a:prstGeom>
        </p:spPr>
        <p:txBody>
          <a:bodyPr vert="horz" lIns="90925" tIns="45464" rIns="90925" bIns="45464" rtlCol="0"/>
          <a:lstStyle>
            <a:lvl1pPr algn="r">
              <a:defRPr sz="1200"/>
            </a:lvl1pPr>
          </a:lstStyle>
          <a:p>
            <a:pPr>
              <a:defRPr/>
            </a:pPr>
            <a:fld id="{712AABED-8155-47A0-9E5F-4F89CD7AFBC7}" type="datetimeFigureOut">
              <a:rPr lang="en-US"/>
              <a:pPr>
                <a:defRPr/>
              </a:pPr>
              <a:t>3/21/2024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727"/>
            <a:ext cx="2943495" cy="496096"/>
          </a:xfrm>
          <a:prstGeom prst="rect">
            <a:avLst/>
          </a:prstGeom>
        </p:spPr>
        <p:txBody>
          <a:bodyPr vert="horz" lIns="90925" tIns="45464" rIns="90925" bIns="4546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436" y="9433727"/>
            <a:ext cx="2943494" cy="496096"/>
          </a:xfrm>
          <a:prstGeom prst="rect">
            <a:avLst/>
          </a:prstGeom>
        </p:spPr>
        <p:txBody>
          <a:bodyPr vert="horz" lIns="90925" tIns="45464" rIns="90925" bIns="45464" rtlCol="0" anchor="b"/>
          <a:lstStyle>
            <a:lvl1pPr algn="r">
              <a:defRPr sz="1200"/>
            </a:lvl1pPr>
          </a:lstStyle>
          <a:p>
            <a:pPr>
              <a:defRPr/>
            </a:pPr>
            <a:fld id="{2C465E2D-735E-4E93-A0DC-FD6A75547D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145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43495" cy="496096"/>
          </a:xfrm>
          <a:prstGeom prst="rect">
            <a:avLst/>
          </a:prstGeom>
        </p:spPr>
        <p:txBody>
          <a:bodyPr vert="horz" lIns="90925" tIns="45464" rIns="90925" bIns="4546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436" y="5"/>
            <a:ext cx="2943494" cy="496096"/>
          </a:xfrm>
          <a:prstGeom prst="rect">
            <a:avLst/>
          </a:prstGeom>
        </p:spPr>
        <p:txBody>
          <a:bodyPr vert="horz" lIns="90925" tIns="45464" rIns="90925" bIns="45464" rtlCol="0"/>
          <a:lstStyle>
            <a:lvl1pPr algn="r">
              <a:defRPr sz="1200"/>
            </a:lvl1pPr>
          </a:lstStyle>
          <a:p>
            <a:pPr>
              <a:defRPr/>
            </a:pPr>
            <a:fld id="{6019E052-47C8-4731-A7EA-9BAF1BC6EFF1}" type="datetimeFigureOut">
              <a:rPr lang="en-US"/>
              <a:pPr>
                <a:defRPr/>
              </a:pPr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5" tIns="45464" rIns="90925" bIns="4546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39" y="4717655"/>
            <a:ext cx="5435600" cy="4469604"/>
          </a:xfrm>
          <a:prstGeom prst="rect">
            <a:avLst/>
          </a:prstGeom>
        </p:spPr>
        <p:txBody>
          <a:bodyPr vert="horz" lIns="90925" tIns="45464" rIns="90925" bIns="4546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727"/>
            <a:ext cx="2943495" cy="496096"/>
          </a:xfrm>
          <a:prstGeom prst="rect">
            <a:avLst/>
          </a:prstGeom>
        </p:spPr>
        <p:txBody>
          <a:bodyPr vert="horz" lIns="90925" tIns="45464" rIns="90925" bIns="4546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436" y="9433727"/>
            <a:ext cx="2943494" cy="496096"/>
          </a:xfrm>
          <a:prstGeom prst="rect">
            <a:avLst/>
          </a:prstGeom>
        </p:spPr>
        <p:txBody>
          <a:bodyPr vert="horz" lIns="90925" tIns="45464" rIns="90925" bIns="45464" rtlCol="0" anchor="b"/>
          <a:lstStyle>
            <a:lvl1pPr algn="r">
              <a:defRPr sz="1200"/>
            </a:lvl1pPr>
          </a:lstStyle>
          <a:p>
            <a:pPr>
              <a:defRPr/>
            </a:pPr>
            <a:fld id="{E3BAC570-FA62-49FC-AC3B-167111C64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35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752188-D681-47AF-9F60-8077A5BD151E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888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8AF3-CE52-411B-8EC6-7C2E8034F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44070-9326-4F30-AE9F-84C0389B9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979A3-8A48-4E4C-951F-2CD80C4FD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5E26E-D324-4D67-83EA-2CDA091A4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06EB3-D1F9-4CC2-9780-25B796507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75F35-A421-407A-8B8B-9ED51A831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1EB91-035C-4537-808D-021586388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AE998-1FEF-46C7-8F5E-8144759CB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CB805-2A15-4BEC-9FD8-6DCF9296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B53E7-0D73-4796-90E8-1E995E853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DC48B-A7EF-4BD2-AC51-1171CB434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27BCF08-D86B-4CB4-BA30-C8754796A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66" r:id="rId2"/>
    <p:sldLayoutId id="2147484075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6" r:id="rId9"/>
    <p:sldLayoutId id="2147484072" r:id="rId10"/>
    <p:sldLayoutId id="21474840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464587"/>
            <a:ext cx="8610599" cy="192882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3000" dirty="0">
                <a:solidFill>
                  <a:schemeClr val="bg1"/>
                </a:solidFill>
              </a:rPr>
              <a:t>Regulatory Enforcement of UK Data Protection</a:t>
            </a:r>
            <a:br>
              <a:rPr lang="en-GB" sz="3000" dirty="0">
                <a:solidFill>
                  <a:schemeClr val="bg1"/>
                </a:solidFill>
              </a:rPr>
            </a:b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5362" name="Subtitle 3"/>
          <p:cNvSpPr>
            <a:spLocks noGrp="1"/>
          </p:cNvSpPr>
          <p:nvPr>
            <p:ph type="subTitle" idx="1"/>
          </p:nvPr>
        </p:nvSpPr>
        <p:spPr>
          <a:xfrm>
            <a:off x="644525" y="4622470"/>
            <a:ext cx="7854950" cy="1752600"/>
          </a:xfrm>
        </p:spPr>
        <p:txBody>
          <a:bodyPr/>
          <a:lstStyle/>
          <a:p>
            <a:pPr marR="0" algn="ctr"/>
            <a:endParaRPr lang="en-GB" sz="2000" dirty="0"/>
          </a:p>
          <a:p>
            <a:pPr marR="0" algn="ctr"/>
            <a:r>
              <a:rPr lang="en-GB" sz="2000" dirty="0"/>
              <a:t>Professor David Erdos</a:t>
            </a:r>
          </a:p>
          <a:p>
            <a:pPr marR="0" algn="ctr"/>
            <a:r>
              <a:rPr lang="en-GB" sz="2000" dirty="0"/>
              <a:t>Faculty of Law</a:t>
            </a:r>
          </a:p>
          <a:p>
            <a:pPr marR="0" algn="ctr"/>
            <a:r>
              <a:rPr lang="en-GB" sz="2000" dirty="0"/>
              <a:t>University of Cambridge</a:t>
            </a:r>
            <a:endParaRPr lang="en-GB" sz="2500" dirty="0"/>
          </a:p>
          <a:p>
            <a:pPr marR="0" algn="ctr"/>
            <a:endParaRPr lang="en-GB" sz="2500" dirty="0"/>
          </a:p>
        </p:txBody>
      </p:sp>
      <p:pic>
        <p:nvPicPr>
          <p:cNvPr id="3" name="Graphic 2" descr="Court with solid fill">
            <a:extLst>
              <a:ext uri="{FF2B5EF4-FFF2-40B4-BE49-F238E27FC236}">
                <a16:creationId xmlns:a16="http://schemas.microsoft.com/office/drawing/2014/main" id="{028BBA6B-70D8-44FC-94E4-DC205A54F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76899" y="2209800"/>
            <a:ext cx="914400" cy="914400"/>
          </a:xfrm>
          <a:prstGeom prst="rect">
            <a:avLst/>
          </a:prstGeom>
        </p:spPr>
      </p:pic>
      <p:pic>
        <p:nvPicPr>
          <p:cNvPr id="5" name="Graphic 4" descr="Police female outline">
            <a:extLst>
              <a:ext uri="{FF2B5EF4-FFF2-40B4-BE49-F238E27FC236}">
                <a16:creationId xmlns:a16="http://schemas.microsoft.com/office/drawing/2014/main" id="{579C7D8E-234F-4E67-898D-DDB93171DE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14800" y="2209800"/>
            <a:ext cx="914400" cy="914400"/>
          </a:xfrm>
          <a:prstGeom prst="rect">
            <a:avLst/>
          </a:prstGeom>
        </p:spPr>
      </p:pic>
      <p:pic>
        <p:nvPicPr>
          <p:cNvPr id="9" name="Graphic 8" descr="Siren with solid fill">
            <a:extLst>
              <a:ext uri="{FF2B5EF4-FFF2-40B4-BE49-F238E27FC236}">
                <a16:creationId xmlns:a16="http://schemas.microsoft.com/office/drawing/2014/main" id="{28EBABEF-94C2-45D6-AE4E-7E1BBAC387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24761" y="2209800"/>
            <a:ext cx="914400" cy="914400"/>
          </a:xfrm>
          <a:prstGeom prst="rect">
            <a:avLst/>
          </a:prstGeom>
        </p:spPr>
      </p:pic>
      <p:pic>
        <p:nvPicPr>
          <p:cNvPr id="2" name="Picture 1" descr="University Of Cambridge">
            <a:extLst>
              <a:ext uri="{FF2B5EF4-FFF2-40B4-BE49-F238E27FC236}">
                <a16:creationId xmlns:a16="http://schemas.microsoft.com/office/drawing/2014/main" id="{B2089D5A-C9FA-A1D2-E9F8-578299DF2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133600" cy="493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logo_cipil_3.gif">
            <a:extLst>
              <a:ext uri="{FF2B5EF4-FFF2-40B4-BE49-F238E27FC236}">
                <a16:creationId xmlns:a16="http://schemas.microsoft.com/office/drawing/2014/main" id="{49279674-F0F6-F11B-60E3-028B4524198F}"/>
              </a:ext>
            </a:extLst>
          </p:cNvPr>
          <p:cNvPicPr/>
          <p:nvPr/>
        </p:nvPicPr>
        <p:blipFill>
          <a:blip r:embed="rId10"/>
          <a:stretch>
            <a:fillRect/>
          </a:stretch>
        </p:blipFill>
        <p:spPr>
          <a:xfrm>
            <a:off x="7127239" y="6172200"/>
            <a:ext cx="1828800" cy="528319"/>
          </a:xfrm>
          <a:prstGeom prst="rect">
            <a:avLst/>
          </a:prstGeom>
        </p:spPr>
      </p:pic>
    </p:spTree>
  </p:cSld>
  <p:clrMapOvr>
    <a:masterClrMapping/>
  </p:clrMapOvr>
  <p:transition advTm="20266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524056" cy="115515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700" dirty="0"/>
              <a:t>Overview</a:t>
            </a:r>
            <a:endParaRPr lang="en-US" sz="37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556792"/>
            <a:ext cx="8424936" cy="5148808"/>
          </a:xfrm>
        </p:spPr>
        <p:txBody>
          <a:bodyPr/>
          <a:lstStyle/>
          <a:p>
            <a:pPr marL="541337" indent="-514350" eaLnBrk="1" hangingPunct="1">
              <a:buAutoNum type="arabicPeriod"/>
            </a:pPr>
            <a:endParaRPr lang="en-US" sz="2700" dirty="0"/>
          </a:p>
          <a:p>
            <a:pPr marL="541337" indent="-514350" eaLnBrk="1" hangingPunct="1">
              <a:buAutoNum type="arabicPeriod"/>
            </a:pPr>
            <a:r>
              <a:rPr lang="en-US" sz="2700" dirty="0"/>
              <a:t>Formal Framework</a:t>
            </a:r>
          </a:p>
          <a:p>
            <a:pPr marL="541337" indent="-514350" eaLnBrk="1" hangingPunct="1">
              <a:buAutoNum type="arabicPeriod"/>
            </a:pPr>
            <a:endParaRPr lang="en-US" sz="2700" dirty="0"/>
          </a:p>
          <a:p>
            <a:pPr marL="484187" indent="-457200" eaLnBrk="1" hangingPunct="1">
              <a:buAutoNum type="arabicPeriod"/>
            </a:pPr>
            <a:r>
              <a:rPr lang="en-US" sz="2700" dirty="0"/>
              <a:t>ICO, Tribunal &amp; Parliamentary Actions</a:t>
            </a:r>
          </a:p>
          <a:p>
            <a:pPr marL="541337" indent="-514350" eaLnBrk="1" hangingPunct="1">
              <a:buFont typeface="+mj-lt"/>
              <a:buAutoNum type="arabicPeriod"/>
            </a:pPr>
            <a:endParaRPr lang="en-US" sz="2700" dirty="0"/>
          </a:p>
          <a:p>
            <a:pPr marL="541337" indent="-514350" eaLnBrk="1" hangingPunct="1">
              <a:buFont typeface="+mj-lt"/>
              <a:buAutoNum type="arabicPeriod"/>
            </a:pPr>
            <a:r>
              <a:rPr lang="en-US" sz="2700" dirty="0"/>
              <a:t>DPDI Bill Proposals</a:t>
            </a:r>
          </a:p>
          <a:p>
            <a:pPr marL="541337" indent="-514350" eaLnBrk="1" hangingPunct="1">
              <a:buFont typeface="+mj-lt"/>
              <a:buAutoNum type="arabicPeriod"/>
            </a:pPr>
            <a:endParaRPr lang="en-US" sz="2700" dirty="0"/>
          </a:p>
          <a:p>
            <a:pPr marL="541337" indent="-514350" eaLnBrk="1" hangingPunct="1">
              <a:buFont typeface="+mj-lt"/>
              <a:buAutoNum type="arabicPeriod"/>
            </a:pPr>
            <a:r>
              <a:rPr lang="en-US" sz="2700" dirty="0"/>
              <a:t>Possible Ways Forward</a:t>
            </a:r>
          </a:p>
          <a:p>
            <a:pPr marL="541337" indent="-514350" eaLnBrk="1" hangingPunct="1">
              <a:buFont typeface="+mj-lt"/>
              <a:buAutoNum type="arabicPeriod"/>
            </a:pPr>
            <a:endParaRPr lang="en-US" sz="2700" dirty="0"/>
          </a:p>
          <a:p>
            <a:pPr lvl="2" eaLnBrk="1" hangingPunct="1"/>
            <a:endParaRPr lang="en-US" sz="17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2" name="Graphic 1" descr="Airplane outline">
            <a:extLst>
              <a:ext uri="{FF2B5EF4-FFF2-40B4-BE49-F238E27FC236}">
                <a16:creationId xmlns:a16="http://schemas.microsoft.com/office/drawing/2014/main" id="{19F0478A-2623-358C-C8FA-BFC4668647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01000" y="11965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73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GB" sz="4000" dirty="0"/>
              <a:t>Timeline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1752600"/>
            <a:ext cx="8915400" cy="432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en-US" sz="2200" b="1" dirty="0"/>
          </a:p>
          <a:p>
            <a:pPr eaLnBrk="1" hangingPunct="1"/>
            <a:r>
              <a:rPr lang="en-US" sz="2200" b="1" dirty="0"/>
              <a:t>May 2018:  </a:t>
            </a:r>
            <a:r>
              <a:rPr lang="en-US" sz="2200" dirty="0"/>
              <a:t>General DP Regulation 2016/679 and DP Act 2018 applies; Privacy &amp; Elec Comms Regs (PECR) supervision system unchanged.</a:t>
            </a:r>
          </a:p>
          <a:p>
            <a:pPr eaLnBrk="1" hangingPunct="1"/>
            <a:endParaRPr lang="en-US" sz="2200" dirty="0"/>
          </a:p>
          <a:p>
            <a:pPr eaLnBrk="1" hangingPunct="1"/>
            <a:r>
              <a:rPr lang="en-US" sz="2200" b="1" dirty="0"/>
              <a:t>Jan 2021: </a:t>
            </a:r>
            <a:r>
              <a:rPr lang="en-US" sz="2200" dirty="0"/>
              <a:t>End of Brexit Implementation Period. EU GDPR </a:t>
            </a:r>
            <a:r>
              <a:rPr lang="en-US" sz="2200" dirty="0">
                <a:sym typeface="Wingdings" panose="05000000000000000000" pitchFamily="2" charset="2"/>
              </a:rPr>
              <a:t>One-Stop-Shop ceases to apply to UK. UK GDPR.</a:t>
            </a:r>
          </a:p>
          <a:p>
            <a:pPr eaLnBrk="1" hangingPunct="1"/>
            <a:endParaRPr lang="en-US" sz="2200" dirty="0">
              <a:sym typeface="Wingdings" panose="05000000000000000000" pitchFamily="2" charset="2"/>
            </a:endParaRPr>
          </a:p>
          <a:p>
            <a:pPr eaLnBrk="1" hangingPunct="1"/>
            <a:r>
              <a:rPr lang="en-US" sz="2200" b="1" dirty="0">
                <a:sym typeface="Wingdings" panose="05000000000000000000" pitchFamily="2" charset="2"/>
              </a:rPr>
              <a:t>Jan 2022:</a:t>
            </a:r>
            <a:r>
              <a:rPr lang="en-US" sz="2200" dirty="0">
                <a:sym typeface="Wingdings" panose="05000000000000000000" pitchFamily="2" charset="2"/>
              </a:rPr>
              <a:t> DP &amp; Digital Information Bill published.</a:t>
            </a:r>
          </a:p>
          <a:p>
            <a:pPr eaLnBrk="1" hangingPunct="1"/>
            <a:endParaRPr lang="en-US" sz="2200" dirty="0">
              <a:sym typeface="Wingdings" panose="05000000000000000000" pitchFamily="2" charset="2"/>
            </a:endParaRPr>
          </a:p>
          <a:p>
            <a:pPr eaLnBrk="1" hangingPunct="1"/>
            <a:endParaRPr lang="en-US" sz="2200" dirty="0">
              <a:sym typeface="Wingdings" panose="05000000000000000000" pitchFamily="2" charset="2"/>
            </a:endParaRPr>
          </a:p>
          <a:p>
            <a:pPr eaLnBrk="1" hangingPunct="1"/>
            <a:endParaRPr lang="en-US" sz="2200" dirty="0">
              <a:sym typeface="Wingdings" panose="05000000000000000000" pitchFamily="2" charset="2"/>
            </a:endParaRPr>
          </a:p>
          <a:p>
            <a:pPr eaLnBrk="1" hangingPunct="1"/>
            <a:endParaRPr lang="en-US" sz="2200" dirty="0">
              <a:sym typeface="Wingdings" panose="05000000000000000000" pitchFamily="2" charset="2"/>
            </a:endParaRPr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lvl="1" eaLnBrk="1" hangingPunct="1"/>
            <a:endParaRPr lang="en-US" sz="20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4" name="Graphic 3" descr="Hourglass 60% with solid fill">
            <a:extLst>
              <a:ext uri="{FF2B5EF4-FFF2-40B4-BE49-F238E27FC236}">
                <a16:creationId xmlns:a16="http://schemas.microsoft.com/office/drawing/2014/main" id="{85567944-0F76-D948-EA73-C6BAB97B2E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01000" y="19812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655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6016" y="0"/>
            <a:ext cx="8229600" cy="115515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700" dirty="0"/>
              <a:t>Overview </a:t>
            </a:r>
            <a:endParaRPr lang="en-US" sz="37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556792"/>
            <a:ext cx="8424936" cy="171980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sz="2200" b="1" dirty="0"/>
              <a:t>GDPR/PECR Demarcation:</a:t>
            </a:r>
          </a:p>
          <a:p>
            <a:pPr eaLnBrk="1" hangingPunct="1"/>
            <a:r>
              <a:rPr lang="en-US" sz="2200" b="1" dirty="0"/>
              <a:t>GDPR:  </a:t>
            </a:r>
            <a:r>
              <a:rPr lang="en-US" sz="2200" dirty="0"/>
              <a:t>Most (private sector) </a:t>
            </a:r>
            <a:r>
              <a:rPr lang="en-US" sz="2200" b="1" dirty="0"/>
              <a:t>processing </a:t>
            </a:r>
            <a:r>
              <a:rPr lang="en-US" sz="2200" dirty="0"/>
              <a:t>of </a:t>
            </a:r>
            <a:r>
              <a:rPr lang="en-US" sz="2200" b="1" dirty="0"/>
              <a:t>personal data</a:t>
            </a:r>
          </a:p>
          <a:p>
            <a:pPr eaLnBrk="1" hangingPunct="1"/>
            <a:r>
              <a:rPr lang="en-US" sz="2200" b="1" dirty="0"/>
              <a:t>PECR:  </a:t>
            </a:r>
            <a:r>
              <a:rPr lang="en-US" sz="2200" dirty="0"/>
              <a:t>Rules on (</a:t>
            </a:r>
            <a:r>
              <a:rPr lang="en-US" sz="2200" dirty="0" err="1"/>
              <a:t>i</a:t>
            </a:r>
            <a:r>
              <a:rPr lang="en-US" sz="2200" dirty="0"/>
              <a:t>) electronic direct marketing and (ii) confidentiality of e-communications including re cookies</a:t>
            </a:r>
          </a:p>
          <a:p>
            <a:pPr marL="0" indent="0" eaLnBrk="1" hangingPunct="1">
              <a:buNone/>
            </a:pPr>
            <a:endParaRPr lang="en-US" sz="2200" dirty="0"/>
          </a:p>
          <a:p>
            <a:pPr lvl="1" eaLnBrk="1" hangingPunct="1"/>
            <a:endParaRPr lang="en-US" sz="20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8C2BA99A-2CD4-7F3F-8665-C4EFA62DC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81401"/>
            <a:ext cx="3643064" cy="2383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Wingdings 2" pitchFamily="18" charset="2"/>
              <a:buNone/>
            </a:pPr>
            <a:r>
              <a:rPr lang="en-US" sz="2200" b="1" dirty="0"/>
              <a:t>Key Commonalities:</a:t>
            </a:r>
          </a:p>
          <a:p>
            <a:pPr eaLnBrk="1" hangingPunct="1"/>
            <a:r>
              <a:rPr lang="en-US" sz="2200" dirty="0"/>
              <a:t>Requests for ICO Action</a:t>
            </a:r>
          </a:p>
          <a:p>
            <a:pPr eaLnBrk="1" hangingPunct="1"/>
            <a:r>
              <a:rPr lang="en-US" sz="2200" dirty="0"/>
              <a:t>Information Notices</a:t>
            </a:r>
          </a:p>
          <a:p>
            <a:pPr eaLnBrk="1" hangingPunct="1"/>
            <a:r>
              <a:rPr lang="en-US" sz="2200" dirty="0"/>
              <a:t>Enforcement Notices</a:t>
            </a:r>
          </a:p>
          <a:p>
            <a:pPr eaLnBrk="1" hangingPunct="1"/>
            <a:r>
              <a:rPr lang="en-US" sz="2200" dirty="0"/>
              <a:t>Fines for Breach</a:t>
            </a:r>
          </a:p>
          <a:p>
            <a:pPr lvl="1" eaLnBrk="1" hangingPunct="1"/>
            <a:endParaRPr lang="en-US" sz="20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590625-21E5-EDC6-8FE1-868CC461B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7408" y="3581401"/>
            <a:ext cx="3643064" cy="2383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Wingdings 2" pitchFamily="18" charset="2"/>
              <a:buNone/>
            </a:pPr>
            <a:r>
              <a:rPr lang="en-US" sz="2200" b="1" dirty="0"/>
              <a:t>Key UK GDPR additions:</a:t>
            </a:r>
          </a:p>
          <a:p>
            <a:pPr eaLnBrk="1" hangingPunct="1"/>
            <a:r>
              <a:rPr lang="en-US" sz="2200" dirty="0"/>
              <a:t>Requests are Complaints</a:t>
            </a:r>
          </a:p>
          <a:p>
            <a:pPr eaLnBrk="1" hangingPunct="1"/>
            <a:r>
              <a:rPr lang="en-US" sz="2200" dirty="0"/>
              <a:t>Assessment Notices etc.</a:t>
            </a:r>
          </a:p>
          <a:p>
            <a:pPr eaLnBrk="1" hangingPunct="1"/>
            <a:r>
              <a:rPr lang="en-US" sz="2200" dirty="0"/>
              <a:t>Enforcement Obligatory</a:t>
            </a:r>
          </a:p>
          <a:p>
            <a:pPr eaLnBrk="1" hangingPunct="1"/>
            <a:r>
              <a:rPr lang="en-US" sz="2200" dirty="0"/>
              <a:t>Fines are Significant</a:t>
            </a:r>
          </a:p>
          <a:p>
            <a:pPr eaLnBrk="1" hangingPunct="1"/>
            <a:r>
              <a:rPr lang="en-US" sz="2200" dirty="0"/>
              <a:t>Some criminal offences</a:t>
            </a:r>
          </a:p>
          <a:p>
            <a:pPr lvl="1" eaLnBrk="1" hangingPunct="1"/>
            <a:endParaRPr lang="en-US" sz="20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6" name="Graphic 5" descr="Old Key with solid fill">
            <a:extLst>
              <a:ext uri="{FF2B5EF4-FFF2-40B4-BE49-F238E27FC236}">
                <a16:creationId xmlns:a16="http://schemas.microsoft.com/office/drawing/2014/main" id="{FAAD2AF7-DDC0-C687-35B6-96F5C08B94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42948" y="120377"/>
            <a:ext cx="772452" cy="772452"/>
          </a:xfrm>
          <a:prstGeom prst="rect">
            <a:avLst/>
          </a:prstGeom>
        </p:spPr>
      </p:pic>
      <p:pic>
        <p:nvPicPr>
          <p:cNvPr id="8" name="Graphic 7" descr="Binary with solid fill">
            <a:extLst>
              <a:ext uri="{FF2B5EF4-FFF2-40B4-BE49-F238E27FC236}">
                <a16:creationId xmlns:a16="http://schemas.microsoft.com/office/drawing/2014/main" id="{D230AD7E-414C-6383-4DA4-D1C279605A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07927" y="120377"/>
            <a:ext cx="772453" cy="772453"/>
          </a:xfrm>
          <a:prstGeom prst="rect">
            <a:avLst/>
          </a:prstGeom>
        </p:spPr>
      </p:pic>
      <p:pic>
        <p:nvPicPr>
          <p:cNvPr id="10" name="Graphic 9" descr="Users with solid fill">
            <a:extLst>
              <a:ext uri="{FF2B5EF4-FFF2-40B4-BE49-F238E27FC236}">
                <a16:creationId xmlns:a16="http://schemas.microsoft.com/office/drawing/2014/main" id="{DDD30A1D-D3C2-83F3-0E4D-AB1A1D5259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04464" y="6126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184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1" y="379669"/>
            <a:ext cx="8793249" cy="1143000"/>
          </a:xfrm>
        </p:spPr>
        <p:txBody>
          <a:bodyPr/>
          <a:lstStyle/>
          <a:p>
            <a:r>
              <a:rPr lang="en-US" sz="3600" dirty="0"/>
              <a:t>GDPR Fines:</a:t>
            </a:r>
            <a:r>
              <a:rPr lang="en-US" sz="3600" dirty="0">
                <a:solidFill>
                  <a:srgbClr val="C00000"/>
                </a:solidFill>
              </a:rPr>
              <a:t> ≤</a:t>
            </a:r>
            <a:r>
              <a:rPr lang="en-GB" sz="3600" dirty="0">
                <a:solidFill>
                  <a:srgbClr val="C00000"/>
                </a:solidFill>
              </a:rPr>
              <a:t>£17.5M/4% </a:t>
            </a:r>
            <a:r>
              <a:rPr lang="en-GB" sz="3600" dirty="0"/>
              <a:t>&amp; </a:t>
            </a:r>
            <a:r>
              <a:rPr lang="en-GB" sz="3600" dirty="0">
                <a:solidFill>
                  <a:srgbClr val="FFC000"/>
                </a:solidFill>
              </a:rPr>
              <a:t>≤£8.7M/2% </a:t>
            </a:r>
            <a:r>
              <a:rPr lang="en-US" sz="3600" dirty="0"/>
              <a:t>(A. 83)</a:t>
            </a:r>
            <a:endParaRPr lang="en-GB" sz="3600" dirty="0">
              <a:solidFill>
                <a:srgbClr val="FFC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392336" y="4443363"/>
            <a:ext cx="1904970" cy="1819473"/>
            <a:chOff x="3196778" y="2450268"/>
            <a:chExt cx="1756035" cy="1649471"/>
          </a:xfrm>
        </p:grpSpPr>
        <p:sp>
          <p:nvSpPr>
            <p:cNvPr id="5" name="Oval 4"/>
            <p:cNvSpPr/>
            <p:nvPr/>
          </p:nvSpPr>
          <p:spPr>
            <a:xfrm>
              <a:off x="3196778" y="2450268"/>
              <a:ext cx="1756035" cy="163199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6" name="Oval 4"/>
            <p:cNvSpPr/>
            <p:nvPr/>
          </p:nvSpPr>
          <p:spPr>
            <a:xfrm>
              <a:off x="3397369" y="2788855"/>
              <a:ext cx="1354853" cy="1310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100" kern="1200" dirty="0"/>
                <a:t>Personal Data Processing</a:t>
              </a:r>
            </a:p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100" kern="1200" dirty="0"/>
            </a:p>
          </p:txBody>
        </p:sp>
      </p:grpSp>
      <p:sp>
        <p:nvSpPr>
          <p:cNvPr id="7" name="Left Arrow 6"/>
          <p:cNvSpPr/>
          <p:nvPr/>
        </p:nvSpPr>
        <p:spPr>
          <a:xfrm rot="20700000">
            <a:off x="5339086" y="4569567"/>
            <a:ext cx="1656499" cy="581319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8" name="Left Arrow 7"/>
          <p:cNvSpPr/>
          <p:nvPr/>
        </p:nvSpPr>
        <p:spPr>
          <a:xfrm rot="17674566">
            <a:off x="4260600" y="3467429"/>
            <a:ext cx="1724783" cy="581319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9" name="Left Arrow 8"/>
          <p:cNvSpPr/>
          <p:nvPr/>
        </p:nvSpPr>
        <p:spPr>
          <a:xfrm rot="14700000">
            <a:off x="2616116" y="3528026"/>
            <a:ext cx="1701196" cy="581319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10" name="Left Arrow 9"/>
          <p:cNvSpPr/>
          <p:nvPr/>
        </p:nvSpPr>
        <p:spPr>
          <a:xfrm rot="11700000">
            <a:off x="1738686" y="4569567"/>
            <a:ext cx="1656499" cy="581319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6550279" y="1655328"/>
            <a:ext cx="2091196" cy="3760432"/>
            <a:chOff x="5682767" y="1803071"/>
            <a:chExt cx="1937733" cy="1550186"/>
          </a:xfrm>
        </p:grpSpPr>
        <p:sp>
          <p:nvSpPr>
            <p:cNvPr id="12" name="Rounded Rectangle 11"/>
            <p:cNvSpPr/>
            <p:nvPr/>
          </p:nvSpPr>
          <p:spPr>
            <a:xfrm>
              <a:off x="5682767" y="1803071"/>
              <a:ext cx="1937733" cy="1550186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Rounded Rectangle 4"/>
            <p:cNvSpPr/>
            <p:nvPr/>
          </p:nvSpPr>
          <p:spPr>
            <a:xfrm>
              <a:off x="5728170" y="1810353"/>
              <a:ext cx="1846927" cy="15047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100" u="sng" kern="1200" dirty="0">
                  <a:solidFill>
                    <a:srgbClr val="FF0000"/>
                  </a:solidFill>
                </a:rPr>
                <a:t>DP Principles</a:t>
              </a:r>
            </a:p>
            <a:p>
              <a:pPr marL="285750" lvl="0" indent="-28575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GB" sz="1600" dirty="0">
                  <a:solidFill>
                    <a:srgbClr val="FF0000"/>
                  </a:solidFill>
                </a:rPr>
                <a:t>Fair, lawful, transparent</a:t>
              </a:r>
            </a:p>
            <a:p>
              <a:pPr marL="285750" lvl="0" indent="-28575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GB" sz="1600" kern="1200" dirty="0">
                  <a:solidFill>
                    <a:srgbClr val="FF0000"/>
                  </a:solidFill>
                </a:rPr>
                <a:t>Purpose quality </a:t>
              </a:r>
              <a:r>
                <a:rPr lang="en-GB" sz="1600" strike="dblStrike" kern="1200" dirty="0">
                  <a:solidFill>
                    <a:srgbClr val="FF0000"/>
                  </a:solidFill>
                </a:rPr>
                <a:t>&amp; </a:t>
              </a:r>
              <a:r>
                <a:rPr lang="en-GB" sz="1600" kern="1200" dirty="0">
                  <a:solidFill>
                    <a:srgbClr val="FF0000"/>
                  </a:solidFill>
                </a:rPr>
                <a:t>limits</a:t>
              </a:r>
            </a:p>
            <a:p>
              <a:pPr marL="285750" lvl="0" indent="-28575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GB" sz="1600" kern="1200" dirty="0">
                  <a:solidFill>
                    <a:srgbClr val="FF0000"/>
                  </a:solidFill>
                </a:rPr>
                <a:t>Information quality &amp; limits</a:t>
              </a:r>
            </a:p>
            <a:p>
              <a:pPr marL="285750" lvl="0" indent="-28575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GB" sz="1600" kern="1200" dirty="0">
                  <a:solidFill>
                    <a:srgbClr val="FF0000"/>
                  </a:solidFill>
                </a:rPr>
                <a:t>Integrity &amp; confidentiality </a:t>
              </a:r>
            </a:p>
            <a:p>
              <a:pPr algn="ctr" defTabSz="933450">
                <a:lnSpc>
                  <a:spcPct val="90000"/>
                </a:lnSpc>
                <a:spcAft>
                  <a:spcPct val="35000"/>
                </a:spcAft>
              </a:pPr>
              <a:r>
                <a:rPr lang="en-GB" sz="2100" u="sng" dirty="0">
                  <a:solidFill>
                    <a:srgbClr val="FF0000"/>
                  </a:solidFill>
                </a:rPr>
                <a:t>Legitimation</a:t>
              </a:r>
            </a:p>
            <a:p>
              <a:pPr marL="285750" lvl="0" indent="-28575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GB" sz="1600" kern="1200" dirty="0">
                  <a:solidFill>
                    <a:srgbClr val="FF0000"/>
                  </a:solidFill>
                </a:rPr>
                <a:t>Legitimating Criteria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36116" y="1701153"/>
            <a:ext cx="1937733" cy="1550186"/>
            <a:chOff x="4248471" y="72006"/>
            <a:chExt cx="1937733" cy="1550186"/>
          </a:xfrm>
        </p:grpSpPr>
        <p:sp>
          <p:nvSpPr>
            <p:cNvPr id="15" name="Rounded Rectangle 14"/>
            <p:cNvSpPr/>
            <p:nvPr/>
          </p:nvSpPr>
          <p:spPr>
            <a:xfrm>
              <a:off x="4248471" y="72006"/>
              <a:ext cx="1937733" cy="155018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Rounded Rectangle 4"/>
            <p:cNvSpPr/>
            <p:nvPr/>
          </p:nvSpPr>
          <p:spPr>
            <a:xfrm>
              <a:off x="4293874" y="117409"/>
              <a:ext cx="1846927" cy="1459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100" u="sng" kern="1200" dirty="0">
                  <a:solidFill>
                    <a:srgbClr val="FF0000"/>
                  </a:solidFill>
                </a:rPr>
                <a:t>Sensitive Data</a:t>
              </a:r>
            </a:p>
            <a:p>
              <a:pPr marL="342900" lvl="0" indent="-34290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rgbClr val="FF0000"/>
                  </a:solidFill>
                </a:rPr>
                <a:t>Criminal data</a:t>
              </a:r>
            </a:p>
            <a:p>
              <a:pPr marL="342900" lvl="0" indent="-34290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rgbClr val="FF0000"/>
                  </a:solidFill>
                </a:rPr>
                <a:t>Other data</a:t>
              </a:r>
            </a:p>
            <a:p>
              <a:pPr marL="342900" lvl="0" indent="-34290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n-GB" sz="210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373063" y="1702596"/>
            <a:ext cx="2138463" cy="2172407"/>
            <a:chOff x="2036000" y="102556"/>
            <a:chExt cx="2082135" cy="1610795"/>
          </a:xfrm>
        </p:grpSpPr>
        <p:sp>
          <p:nvSpPr>
            <p:cNvPr id="18" name="Rounded Rectangle 17"/>
            <p:cNvSpPr/>
            <p:nvPr/>
          </p:nvSpPr>
          <p:spPr>
            <a:xfrm>
              <a:off x="2036000" y="102556"/>
              <a:ext cx="2076270" cy="155018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Rounded Rectangle 4"/>
            <p:cNvSpPr/>
            <p:nvPr/>
          </p:nvSpPr>
          <p:spPr>
            <a:xfrm>
              <a:off x="2104495" y="253971"/>
              <a:ext cx="2013640" cy="1459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100" u="sng" kern="1200" dirty="0">
                  <a:solidFill>
                    <a:srgbClr val="FF0000"/>
                  </a:solidFill>
                </a:rPr>
                <a:t>Transparency &amp; Control </a:t>
              </a:r>
            </a:p>
            <a:p>
              <a:pPr marL="342900" lvl="0" indent="-34290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rgbClr val="FF0000"/>
                  </a:solidFill>
                </a:rPr>
                <a:t>Proactive Direct</a:t>
              </a:r>
            </a:p>
            <a:p>
              <a:pPr marL="342900" lvl="0" indent="-34290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rgbClr val="FF0000"/>
                  </a:solidFill>
                </a:rPr>
                <a:t>Proactive Indirect</a:t>
              </a:r>
            </a:p>
            <a:p>
              <a:pPr marL="342900" lvl="0" indent="-34290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rgbClr val="FF0000"/>
                  </a:solidFill>
                </a:rPr>
                <a:t>Retroactive</a:t>
              </a:r>
            </a:p>
            <a:p>
              <a:pPr marL="342900" lvl="0" indent="-34290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rgbClr val="FF0000"/>
                  </a:solidFill>
                </a:rPr>
                <a:t>Control Rights</a:t>
              </a:r>
            </a:p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400" kern="1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90360" y="1219199"/>
            <a:ext cx="2085303" cy="4800601"/>
            <a:chOff x="609098" y="1642874"/>
            <a:chExt cx="2006270" cy="1763336"/>
          </a:xfrm>
        </p:grpSpPr>
        <p:sp>
          <p:nvSpPr>
            <p:cNvPr id="21" name="Rounded Rectangle 20"/>
            <p:cNvSpPr/>
            <p:nvPr/>
          </p:nvSpPr>
          <p:spPr>
            <a:xfrm>
              <a:off x="609098" y="1803071"/>
              <a:ext cx="2006270" cy="16031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Rounded Rectangle 4"/>
            <p:cNvSpPr/>
            <p:nvPr/>
          </p:nvSpPr>
          <p:spPr>
            <a:xfrm>
              <a:off x="636335" y="1642874"/>
              <a:ext cx="1950732" cy="15305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2100" u="sng" kern="1200" dirty="0"/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2100" u="sng" dirty="0"/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100" u="sng" kern="1200" dirty="0"/>
                <a:t>Discipline</a:t>
              </a:r>
            </a:p>
            <a:p>
              <a:pPr marL="285750" lvl="0" indent="-28575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chemeClr val="bg1"/>
                  </a:solidFill>
                </a:rPr>
                <a:t>Demo compliance</a:t>
              </a:r>
            </a:p>
            <a:p>
              <a:pPr marL="285750" lvl="0" indent="-28575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rgbClr val="FFC000"/>
                  </a:solidFill>
                </a:rPr>
                <a:t>Security</a:t>
              </a:r>
            </a:p>
            <a:p>
              <a:pPr marL="285750" lvl="0" indent="-28575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rgbClr val="FFC000"/>
                  </a:solidFill>
                </a:rPr>
                <a:t>DP by design &amp; default</a:t>
              </a:r>
            </a:p>
            <a:p>
              <a:pPr marL="285750" lvl="0" indent="-28575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rgbClr val="FFC000"/>
                  </a:solidFill>
                </a:rPr>
                <a:t>Joint controllers</a:t>
              </a:r>
            </a:p>
            <a:p>
              <a:pPr marL="285750" lvl="0" indent="-28575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rgbClr val="FFC000"/>
                  </a:solidFill>
                </a:rPr>
                <a:t>Personal data breaches</a:t>
              </a:r>
            </a:p>
            <a:p>
              <a:pPr marL="285750" lvl="0" indent="-28575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rgbClr val="FFC000"/>
                  </a:solidFill>
                </a:rPr>
                <a:t>Processor engagement</a:t>
              </a:r>
            </a:p>
            <a:p>
              <a:pPr marL="285750" lvl="0" indent="-28575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rgbClr val="FFC000"/>
                  </a:solidFill>
                </a:rPr>
                <a:t>Recording keeping</a:t>
              </a:r>
            </a:p>
            <a:p>
              <a:pPr marL="285750" lvl="0" indent="-28575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rgbClr val="FFC000"/>
                  </a:solidFill>
                </a:rPr>
                <a:t>DP Officer</a:t>
              </a:r>
            </a:p>
            <a:p>
              <a:pPr marL="285750" lvl="0" indent="-28575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rgbClr val="FFC000"/>
                  </a:solidFill>
                </a:rPr>
                <a:t>Impact Assess</a:t>
              </a:r>
            </a:p>
            <a:p>
              <a:pPr marL="285750" lvl="0" indent="-28575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rgbClr val="FF0000"/>
                  </a:solidFill>
                </a:rPr>
                <a:t>Export Control</a:t>
              </a:r>
              <a:endParaRPr lang="en-GB" sz="1600" kern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23" name="Rectangle 3"/>
          <p:cNvSpPr>
            <a:spLocks noGrp="1" noChangeArrowheads="1"/>
          </p:cNvSpPr>
          <p:nvPr>
            <p:ph idx="1"/>
          </p:nvPr>
        </p:nvSpPr>
        <p:spPr>
          <a:xfrm>
            <a:off x="139879" y="6262252"/>
            <a:ext cx="8720225" cy="519156"/>
          </a:xfrm>
        </p:spPr>
        <p:txBody>
          <a:bodyPr/>
          <a:lstStyle/>
          <a:p>
            <a:pPr eaLnBrk="1" hangingPunct="1"/>
            <a:r>
              <a:rPr lang="en-US" sz="2200" dirty="0"/>
              <a:t>ICO must impose </a:t>
            </a:r>
            <a:r>
              <a:rPr lang="en-US" sz="2200" b="1" i="1" dirty="0"/>
              <a:t>“effective, proportionate &amp; dissuasive” </a:t>
            </a:r>
            <a:r>
              <a:rPr lang="en-US" sz="2200" dirty="0"/>
              <a:t>fines</a:t>
            </a:r>
            <a:endParaRPr lang="en-US" sz="20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lvl="1" eaLnBrk="1" hangingPunct="1"/>
            <a:endParaRPr lang="en-US" sz="20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24" name="Graphic 23" descr="Coins outline">
            <a:extLst>
              <a:ext uri="{FF2B5EF4-FFF2-40B4-BE49-F238E27FC236}">
                <a16:creationId xmlns:a16="http://schemas.microsoft.com/office/drawing/2014/main" id="{403F49C5-31F2-4509-A9E3-7DA43E1B75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45704" y="10363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895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:a16="http://schemas.microsoft.com/office/drawing/2014/main" id="{85BFD380-FFBA-E63A-6DB5-5F189CDDF5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307554"/>
            <a:ext cx="8839200" cy="5148808"/>
          </a:xfrm>
        </p:spPr>
        <p:txBody>
          <a:bodyPr/>
          <a:lstStyle/>
          <a:p>
            <a:pPr eaLnBrk="1" hangingPunct="1"/>
            <a:r>
              <a:rPr lang="en-US" sz="2200" b="1" dirty="0"/>
              <a:t>Annual Report Numbers:</a:t>
            </a:r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r>
              <a:rPr lang="en-US" sz="2200" b="1" dirty="0"/>
              <a:t>Cross-Cutting Analysis</a:t>
            </a:r>
            <a:r>
              <a:rPr lang="en-US" sz="2200" dirty="0"/>
              <a:t>:</a:t>
            </a:r>
          </a:p>
          <a:p>
            <a:pPr eaLnBrk="1" hangingPunct="1"/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200" dirty="0"/>
              <a:t>Complaints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200" dirty="0"/>
              <a:t> Average: GDPR/DP 37,279; PECR 109,254</a:t>
            </a:r>
          </a:p>
          <a:p>
            <a:pPr eaLnBrk="1" hangingPunct="1"/>
            <a:r>
              <a:rPr lang="en-US" sz="2200" dirty="0"/>
              <a:t>2019/20 Report stated c. </a:t>
            </a:r>
            <a:r>
              <a:rPr lang="en-US" sz="2200" b="1" dirty="0"/>
              <a:t>75% budget on </a:t>
            </a:r>
            <a:r>
              <a:rPr lang="en-US" sz="2200" b="1" i="1" dirty="0"/>
              <a:t>“proactive engagement”</a:t>
            </a:r>
          </a:p>
          <a:p>
            <a:pPr eaLnBrk="1" hangingPunct="1"/>
            <a:r>
              <a:rPr lang="en-US" sz="2200" dirty="0"/>
              <a:t>Asserted great impact to </a:t>
            </a:r>
            <a:r>
              <a:rPr lang="en-US" sz="2200" b="1" dirty="0"/>
              <a:t>soft approach </a:t>
            </a:r>
            <a:r>
              <a:rPr lang="en-US" sz="2200" dirty="0"/>
              <a:t>e.g. California 2020 visit:</a:t>
            </a:r>
            <a:br>
              <a:rPr lang="en-US" sz="2200" dirty="0"/>
            </a:br>
            <a:br>
              <a:rPr lang="en-US" sz="2200" dirty="0"/>
            </a:br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064"/>
            <a:ext cx="8229600" cy="115515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700" dirty="0"/>
              <a:t>ICO: 5 Year Analysis (2018-23)</a:t>
            </a:r>
            <a:endParaRPr lang="en-US" sz="37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5C4D442-4EF5-10BB-AE15-4EB40C9BA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197065"/>
              </p:ext>
            </p:extLst>
          </p:nvPr>
        </p:nvGraphicFramePr>
        <p:xfrm>
          <a:off x="533400" y="1752600"/>
          <a:ext cx="8143056" cy="1904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1078">
                  <a:extLst>
                    <a:ext uri="{9D8B030D-6E8A-4147-A177-3AD203B41FA5}">
                      <a16:colId xmlns:a16="http://schemas.microsoft.com/office/drawing/2014/main" val="2830195591"/>
                    </a:ext>
                  </a:extLst>
                </a:gridCol>
                <a:gridCol w="1866619">
                  <a:extLst>
                    <a:ext uri="{9D8B030D-6E8A-4147-A177-3AD203B41FA5}">
                      <a16:colId xmlns:a16="http://schemas.microsoft.com/office/drawing/2014/main" val="2020360745"/>
                    </a:ext>
                  </a:extLst>
                </a:gridCol>
                <a:gridCol w="1516753">
                  <a:extLst>
                    <a:ext uri="{9D8B030D-6E8A-4147-A177-3AD203B41FA5}">
                      <a16:colId xmlns:a16="http://schemas.microsoft.com/office/drawing/2014/main" val="38265111"/>
                    </a:ext>
                  </a:extLst>
                </a:gridCol>
                <a:gridCol w="1858059">
                  <a:extLst>
                    <a:ext uri="{9D8B030D-6E8A-4147-A177-3AD203B41FA5}">
                      <a16:colId xmlns:a16="http://schemas.microsoft.com/office/drawing/2014/main" val="1739264803"/>
                    </a:ext>
                  </a:extLst>
                </a:gridCol>
                <a:gridCol w="1790547">
                  <a:extLst>
                    <a:ext uri="{9D8B030D-6E8A-4147-A177-3AD203B41FA5}">
                      <a16:colId xmlns:a16="http://schemas.microsoft.com/office/drawing/2014/main" val="17305271"/>
                    </a:ext>
                  </a:extLst>
                </a:gridCol>
              </a:tblGrid>
              <a:tr h="317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Year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DP Fines (at £ 2022)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DP Notices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PECR Fines (at £ 2022)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Income (at £ 2022)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3977905"/>
                  </a:ext>
                </a:extLst>
              </a:tr>
              <a:tr h="317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18/19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22 (£3.5M)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0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23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£46M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9737098"/>
                  </a:ext>
                </a:extLst>
              </a:tr>
              <a:tr h="317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19/20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15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7 (£2.6M)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£56.1M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4203621"/>
                  </a:ext>
                </a:extLst>
              </a:tr>
              <a:tr h="317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20/21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3 (£44.4M)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35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£59.8M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8148856"/>
                  </a:ext>
                </a:extLst>
              </a:tr>
              <a:tr h="317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21/22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4 (£0.2M)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33 (£3.2M)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£67.4M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224123"/>
                  </a:ext>
                </a:extLst>
              </a:tr>
              <a:tr h="317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22/23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 or </a:t>
                      </a:r>
                      <a:r>
                        <a:rPr lang="en-GB" sz="1100" kern="100" dirty="0">
                          <a:effectLst/>
                        </a:rPr>
                        <a:t>3 </a:t>
                      </a:r>
                      <a:r>
                        <a:rPr lang="en-GB" sz="1100" kern="100">
                          <a:effectLst/>
                        </a:rPr>
                        <a:t>(£7.6M or £13.4M)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1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19 (£1.88M)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£67.4M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761696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E041BED7-DD18-092A-DFC2-DDEF156B093F}"/>
              </a:ext>
            </a:extLst>
          </p:cNvPr>
          <p:cNvSpPr/>
          <p:nvPr/>
        </p:nvSpPr>
        <p:spPr>
          <a:xfrm>
            <a:off x="419100" y="5480684"/>
            <a:ext cx="8610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GB" i="1" dirty="0"/>
              <a:t>“The reception was </a:t>
            </a:r>
            <a:r>
              <a:rPr lang="en-GB" i="1" dirty="0">
                <a:solidFill>
                  <a:srgbClr val="FFFF00"/>
                </a:solidFill>
              </a:rPr>
              <a:t>universally warm</a:t>
            </a:r>
            <a:r>
              <a:rPr lang="en-GB" i="1" dirty="0"/>
              <a:t> and welcoming and helped us build </a:t>
            </a:r>
            <a:r>
              <a:rPr lang="en-GB" i="1" dirty="0">
                <a:solidFill>
                  <a:srgbClr val="FFFF00"/>
                </a:solidFill>
              </a:rPr>
              <a:t>strong relationships </a:t>
            </a:r>
            <a:r>
              <a:rPr lang="en-GB" i="1" dirty="0"/>
              <a:t>with key stakeholders.  The UK’s brand of </a:t>
            </a:r>
            <a:r>
              <a:rPr lang="en-GB" i="1" dirty="0">
                <a:solidFill>
                  <a:srgbClr val="FFFF00"/>
                </a:solidFill>
              </a:rPr>
              <a:t>pragmatic and proportionate regulation </a:t>
            </a:r>
            <a:r>
              <a:rPr lang="en-GB" i="1" dirty="0"/>
              <a:t>was widely </a:t>
            </a:r>
            <a:r>
              <a:rPr lang="en-GB" i="1" dirty="0">
                <a:solidFill>
                  <a:srgbClr val="FFFF00"/>
                </a:solidFill>
              </a:rPr>
              <a:t>praised by businesses </a:t>
            </a:r>
            <a:r>
              <a:rPr lang="en-GB" i="1" dirty="0"/>
              <a:t>and lawmakers, as was our willingness to find new regulatory solutions to problems.”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2FE27047-7536-30A5-FEA8-4F25324D97A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5A911FCA-B194-4AF6-BFB9-9FCFFF0239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20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473" y="481980"/>
            <a:ext cx="8244261" cy="73000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700" dirty="0"/>
              <a:t>DP Scrutiny Record: Tribunal &amp; Parliament</a:t>
            </a:r>
            <a:endParaRPr lang="en-US" sz="37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85323" y="867486"/>
            <a:ext cx="8596064" cy="5377408"/>
          </a:xfrm>
        </p:spPr>
        <p:txBody>
          <a:bodyPr/>
          <a:lstStyle/>
          <a:p>
            <a:pPr eaLnBrk="1" hangingPunct="1"/>
            <a:endParaRPr lang="en-US" sz="2200" b="1" u="sng" dirty="0"/>
          </a:p>
          <a:p>
            <a:pPr eaLnBrk="1" hangingPunct="1"/>
            <a:r>
              <a:rPr lang="en-US" sz="2200" b="1" u="sng" dirty="0"/>
              <a:t>Individual Scrutiny by Tribunal:</a:t>
            </a:r>
          </a:p>
          <a:p>
            <a:pPr eaLnBrk="1" hangingPunct="1"/>
            <a:r>
              <a:rPr lang="en-US" sz="2200" b="1" dirty="0"/>
              <a:t>Order to Progress Complaints </a:t>
            </a:r>
            <a:r>
              <a:rPr lang="en-US" sz="2200" dirty="0"/>
              <a:t>remedy ruled </a:t>
            </a:r>
            <a:r>
              <a:rPr lang="en-US" sz="2200" b="1" dirty="0"/>
              <a:t>non-substantive</a:t>
            </a:r>
            <a:r>
              <a:rPr lang="en-US" sz="2200" dirty="0"/>
              <a:t>:</a:t>
            </a:r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b="1" dirty="0"/>
          </a:p>
          <a:p>
            <a:pPr eaLnBrk="1" hangingPunct="1"/>
            <a:endParaRPr lang="en-US" sz="2200" b="1" dirty="0"/>
          </a:p>
          <a:p>
            <a:pPr eaLnBrk="1" hangingPunct="1"/>
            <a:r>
              <a:rPr lang="en-US" sz="2200" b="1" u="sng" dirty="0"/>
              <a:t>Holistic Scrutiny by Parliamentary Committees:</a:t>
            </a:r>
          </a:p>
          <a:p>
            <a:pPr eaLnBrk="1" hangingPunct="1"/>
            <a:r>
              <a:rPr lang="en-US" sz="2200" dirty="0"/>
              <a:t>No systematic scrutiny of ICO track-record at all.</a:t>
            </a:r>
          </a:p>
          <a:p>
            <a:pPr eaLnBrk="1" hangingPunct="1"/>
            <a:endParaRPr lang="en-US" sz="2200" b="1" dirty="0"/>
          </a:p>
          <a:p>
            <a:pPr eaLnBrk="1" hangingPunct="1"/>
            <a:endParaRPr lang="en-US" sz="2200" b="1" dirty="0"/>
          </a:p>
          <a:p>
            <a:pPr eaLnBrk="1" hangingPunct="1"/>
            <a:endParaRPr lang="en-US" sz="2200" b="1" dirty="0"/>
          </a:p>
          <a:p>
            <a:pPr eaLnBrk="1" hangingPunct="1"/>
            <a:endParaRPr lang="en-US" sz="2200" b="1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200" dirty="0"/>
          </a:p>
          <a:p>
            <a:pPr marL="0" indent="0" eaLnBrk="1" hangingPunct="1">
              <a:buNone/>
            </a:pPr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lvl="1" eaLnBrk="1" hangingPunct="1"/>
            <a:endParaRPr lang="en-US" sz="20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5953" y="2128946"/>
            <a:ext cx="8581985" cy="2020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GB" sz="2000" dirty="0"/>
              <a:t>“</a:t>
            </a:r>
            <a:r>
              <a:rPr lang="en-GB" sz="2000" i="1" dirty="0">
                <a:solidFill>
                  <a:schemeClr val="bg1"/>
                </a:solidFill>
              </a:rPr>
              <a:t>The </a:t>
            </a:r>
            <a:r>
              <a:rPr lang="en-GB" sz="2000" i="1" dirty="0">
                <a:solidFill>
                  <a:srgbClr val="FFFF00"/>
                </a:solidFill>
              </a:rPr>
              <a:t>Commissioner</a:t>
            </a:r>
            <a:r>
              <a:rPr lang="en-GB" sz="2000" i="1" dirty="0">
                <a:solidFill>
                  <a:schemeClr val="bg1"/>
                </a:solidFill>
              </a:rPr>
              <a:t> is </a:t>
            </a:r>
            <a:r>
              <a:rPr lang="en-GB" sz="2000" i="1" dirty="0">
                <a:solidFill>
                  <a:srgbClr val="FFFF00"/>
                </a:solidFill>
              </a:rPr>
              <a:t>the expert</a:t>
            </a:r>
            <a:r>
              <a:rPr lang="en-GB" sz="2000" i="1" dirty="0">
                <a:solidFill>
                  <a:schemeClr val="bg1"/>
                </a:solidFill>
              </a:rPr>
              <a:t> regulator.  She is in the </a:t>
            </a:r>
            <a:r>
              <a:rPr lang="en-GB" sz="2000" i="1" dirty="0">
                <a:solidFill>
                  <a:srgbClr val="FFFF00"/>
                </a:solidFill>
              </a:rPr>
              <a:t>best position </a:t>
            </a:r>
            <a:r>
              <a:rPr lang="en-GB" sz="2000" i="1" dirty="0">
                <a:solidFill>
                  <a:schemeClr val="bg1"/>
                </a:solidFill>
              </a:rPr>
              <a:t>to consider the </a:t>
            </a:r>
            <a:r>
              <a:rPr lang="en-GB" sz="2000" i="1" dirty="0">
                <a:solidFill>
                  <a:srgbClr val="FFFF00"/>
                </a:solidFill>
              </a:rPr>
              <a:t>merits</a:t>
            </a:r>
            <a:r>
              <a:rPr lang="en-GB" sz="2000" i="1" dirty="0">
                <a:solidFill>
                  <a:schemeClr val="bg1"/>
                </a:solidFill>
              </a:rPr>
              <a:t> of a complaint and to reach a conclusion as to its </a:t>
            </a:r>
            <a:r>
              <a:rPr lang="en-GB" sz="2000" i="1" dirty="0">
                <a:solidFill>
                  <a:srgbClr val="FFFF00"/>
                </a:solidFill>
              </a:rPr>
              <a:t>outcome</a:t>
            </a:r>
            <a:r>
              <a:rPr lang="en-GB" sz="2000" i="1" dirty="0">
                <a:solidFill>
                  <a:schemeClr val="bg1"/>
                </a:solidFill>
              </a:rPr>
              <a:t>.  In so far as the Commissioner’s judgments would not and cannot be matched by expertise in the Tribunal, it is readily comprehensible that Parliament has </a:t>
            </a:r>
            <a:r>
              <a:rPr lang="en-GB" sz="2000" i="1" dirty="0">
                <a:solidFill>
                  <a:srgbClr val="FFFF00"/>
                </a:solidFill>
              </a:rPr>
              <a:t>not</a:t>
            </a:r>
            <a:r>
              <a:rPr lang="en-GB" sz="2000" i="1" dirty="0">
                <a:solidFill>
                  <a:schemeClr val="bg1"/>
                </a:solidFill>
              </a:rPr>
              <a:t> provided a </a:t>
            </a:r>
            <a:r>
              <a:rPr lang="en-GB" sz="2000" i="1" dirty="0">
                <a:solidFill>
                  <a:srgbClr val="FFFF00"/>
                </a:solidFill>
              </a:rPr>
              <a:t>remedy</a:t>
            </a:r>
            <a:r>
              <a:rPr lang="en-GB" sz="2000" i="1" dirty="0">
                <a:solidFill>
                  <a:schemeClr val="bg1"/>
                </a:solidFill>
              </a:rPr>
              <a:t> in the </a:t>
            </a:r>
            <a:r>
              <a:rPr lang="en-GB" sz="2000" i="1" dirty="0">
                <a:solidFill>
                  <a:srgbClr val="FFFF00"/>
                </a:solidFill>
              </a:rPr>
              <a:t>Tribunal</a:t>
            </a:r>
            <a:r>
              <a:rPr lang="en-GB" sz="2000" i="1" dirty="0">
                <a:solidFill>
                  <a:schemeClr val="bg1"/>
                </a:solidFill>
              </a:rPr>
              <a:t> in relation to the </a:t>
            </a:r>
            <a:r>
              <a:rPr lang="en-GB" sz="2000" i="1" dirty="0">
                <a:solidFill>
                  <a:srgbClr val="FFFF00"/>
                </a:solidFill>
              </a:rPr>
              <a:t>merits</a:t>
            </a:r>
            <a:r>
              <a:rPr lang="en-GB" sz="2000" i="1" dirty="0">
                <a:solidFill>
                  <a:schemeClr val="bg1"/>
                </a:solidFill>
              </a:rPr>
              <a:t> of complaints.” </a:t>
            </a:r>
            <a:r>
              <a:rPr lang="en-GB" sz="2000" dirty="0"/>
              <a:t>(Upper Tribunal in </a:t>
            </a:r>
            <a:r>
              <a:rPr lang="en-GB" sz="2000" i="1" dirty="0"/>
              <a:t>Killock, Veale et. al.</a:t>
            </a:r>
            <a:r>
              <a:rPr lang="en-GB" sz="2000" dirty="0"/>
              <a:t> 2021)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07D93F-2BDF-DA7E-FB19-4E706DF730FC}"/>
              </a:ext>
            </a:extLst>
          </p:cNvPr>
          <p:cNvSpPr/>
          <p:nvPr/>
        </p:nvSpPr>
        <p:spPr>
          <a:xfrm>
            <a:off x="470513" y="5350627"/>
            <a:ext cx="8552665" cy="1279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GB" sz="2000" i="1" dirty="0"/>
              <a:t>“[I]n practice </a:t>
            </a:r>
            <a:r>
              <a:rPr lang="en-GB" sz="2000" dirty="0"/>
              <a:t>[the DCMS]</a:t>
            </a:r>
            <a:r>
              <a:rPr lang="en-GB" sz="2000" i="1" dirty="0"/>
              <a:t> committee has been </a:t>
            </a:r>
            <a:r>
              <a:rPr lang="en-GB" sz="2000" i="1" dirty="0">
                <a:solidFill>
                  <a:srgbClr val="FFFF00"/>
                </a:solidFill>
              </a:rPr>
              <a:t>focused on newsworthy campaigns </a:t>
            </a:r>
            <a:r>
              <a:rPr lang="en-GB" sz="2000" i="1" dirty="0"/>
              <a:t>that accord with the particular interests of members, </a:t>
            </a:r>
            <a:r>
              <a:rPr lang="en-GB" sz="2000" i="1" dirty="0">
                <a:solidFill>
                  <a:srgbClr val="FFFF00"/>
                </a:solidFill>
              </a:rPr>
              <a:t>rather than </a:t>
            </a:r>
            <a:r>
              <a:rPr lang="en-GB" sz="2000" i="1" dirty="0"/>
              <a:t>more </a:t>
            </a:r>
            <a:r>
              <a:rPr lang="en-GB" sz="2000" i="1" dirty="0">
                <a:solidFill>
                  <a:srgbClr val="FFFF00"/>
                </a:solidFill>
              </a:rPr>
              <a:t>prosaic scrutiny </a:t>
            </a:r>
            <a:r>
              <a:rPr lang="en-GB" sz="2000" i="1" dirty="0"/>
              <a:t>of the ICO’s performance against its </a:t>
            </a:r>
            <a:r>
              <a:rPr lang="en-GB" sz="2000" i="1" dirty="0">
                <a:solidFill>
                  <a:srgbClr val="FFFF00"/>
                </a:solidFill>
              </a:rPr>
              <a:t>statutory functions </a:t>
            </a:r>
            <a:r>
              <a:rPr lang="en-GB" sz="2000" i="1" dirty="0"/>
              <a:t>and own stated </a:t>
            </a:r>
            <a:r>
              <a:rPr lang="en-GB" sz="2000" i="1" dirty="0">
                <a:solidFill>
                  <a:srgbClr val="FFFF00"/>
                </a:solidFill>
              </a:rPr>
              <a:t>objectives.</a:t>
            </a:r>
            <a:r>
              <a:rPr lang="en-GB" sz="2000" i="1" dirty="0"/>
              <a:t>” </a:t>
            </a:r>
            <a:r>
              <a:rPr lang="en-GB" sz="2000" dirty="0"/>
              <a:t>(</a:t>
            </a:r>
            <a:r>
              <a:rPr lang="en-GB" sz="2000" dirty="0" err="1"/>
              <a:t>Heuston</a:t>
            </a:r>
            <a:r>
              <a:rPr lang="en-GB" sz="2000" dirty="0"/>
              <a:t> &amp; </a:t>
            </a:r>
            <a:r>
              <a:rPr lang="en-GB" sz="2000" dirty="0" err="1"/>
              <a:t>Tumbridge</a:t>
            </a:r>
            <a:r>
              <a:rPr lang="en-GB" sz="2000" dirty="0"/>
              <a:t>, 2020)</a:t>
            </a:r>
          </a:p>
        </p:txBody>
      </p:sp>
      <p:pic>
        <p:nvPicPr>
          <p:cNvPr id="3" name="Picture 2" descr="HM Courts &amp; Tribunals Service jobs - Ministry of Justice jobs">
            <a:extLst>
              <a:ext uri="{FF2B5EF4-FFF2-40B4-BE49-F238E27FC236}">
                <a16:creationId xmlns:a16="http://schemas.microsoft.com/office/drawing/2014/main" id="{FC894446-E74B-EB9F-A376-5D2AA7F61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528" y="1177826"/>
            <a:ext cx="1090908" cy="505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UK Parliament Logo and symbol, meaning, history, PNG, brand">
            <a:extLst>
              <a:ext uri="{FF2B5EF4-FFF2-40B4-BE49-F238E27FC236}">
                <a16:creationId xmlns:a16="http://schemas.microsoft.com/office/drawing/2014/main" id="{63DDEC37-A7A9-7EA2-BD0B-1CB47B4F4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116" y="4376676"/>
            <a:ext cx="1591733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772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1733"/>
            <a:ext cx="8229600" cy="115515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700" dirty="0"/>
              <a:t>DPDI Bill: Decentering DP Supervision?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69876" y="1437459"/>
            <a:ext cx="8621724" cy="514880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b="1" dirty="0"/>
              <a:t>Structural Changes</a:t>
            </a:r>
          </a:p>
          <a:p>
            <a:pPr eaLnBrk="1" hangingPunct="1"/>
            <a:r>
              <a:rPr lang="en-US" sz="2000" dirty="0"/>
              <a:t>ICO to be reestablished as a Board.</a:t>
            </a:r>
          </a:p>
          <a:p>
            <a:pPr eaLnBrk="1" hangingPunct="1"/>
            <a:r>
              <a:rPr lang="en-US" sz="2000" dirty="0"/>
              <a:t>ICO’s PECR powers to be brought into line with GDPR.</a:t>
            </a:r>
          </a:p>
          <a:p>
            <a:pPr eaLnBrk="1" hangingPunct="1"/>
            <a:endParaRPr lang="en-US" sz="2000" b="1" u="sng" dirty="0"/>
          </a:p>
          <a:p>
            <a:pPr marL="0" indent="0" eaLnBrk="1" hangingPunct="1">
              <a:buNone/>
            </a:pPr>
            <a:r>
              <a:rPr lang="en-US" sz="2000" b="1" dirty="0"/>
              <a:t>Objectives and Priorities</a:t>
            </a:r>
          </a:p>
          <a:p>
            <a:pPr eaLnBrk="1" hangingPunct="1"/>
            <a:r>
              <a:rPr lang="en-US" sz="2000" dirty="0"/>
              <a:t>New public trust, innovation, competition, crime, security duties.</a:t>
            </a:r>
          </a:p>
          <a:p>
            <a:pPr eaLnBrk="1" hangingPunct="1"/>
            <a:r>
              <a:rPr lang="en-US" sz="2000" dirty="0"/>
              <a:t>SoS to set out Strategic Priorities; ICO must have regard to these.</a:t>
            </a:r>
          </a:p>
          <a:p>
            <a:pPr marL="0" indent="0" eaLnBrk="1" hangingPunct="1">
              <a:buNone/>
            </a:pPr>
            <a:endParaRPr lang="en-US" sz="2000" u="sng" dirty="0"/>
          </a:p>
          <a:p>
            <a:pPr marL="0" indent="0" eaLnBrk="1" hangingPunct="1">
              <a:buNone/>
            </a:pPr>
            <a:r>
              <a:rPr lang="en-US" sz="2000" b="1" dirty="0"/>
              <a:t>Complaints and Scrutiny</a:t>
            </a:r>
          </a:p>
          <a:p>
            <a:pPr eaLnBrk="1" hangingPunct="1"/>
            <a:r>
              <a:rPr lang="en-US" sz="2000" u="sng" dirty="0"/>
              <a:t>Complaints:</a:t>
            </a:r>
            <a:r>
              <a:rPr lang="en-US" sz="2000" dirty="0"/>
              <a:t> No need to act where “vexatious” or where controller not had 45 days to act; must be guidance &amp; right of appeal before Tribunal.</a:t>
            </a:r>
          </a:p>
          <a:p>
            <a:pPr eaLnBrk="1" hangingPunct="1"/>
            <a:r>
              <a:rPr lang="en-US" sz="2000" u="sng" dirty="0"/>
              <a:t>(Wider) Scrutiny:</a:t>
            </a:r>
            <a:r>
              <a:rPr lang="en-US" sz="2000" dirty="0"/>
              <a:t>  Must publish forward-looking strategy, </a:t>
            </a:r>
            <a:br>
              <a:rPr lang="en-US" sz="2000" dirty="0"/>
            </a:br>
            <a:r>
              <a:rPr lang="en-US" sz="2000" dirty="0"/>
              <a:t>Key Performance Indicators and annual regulatory action report.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endParaRPr lang="en-US" sz="2200" dirty="0"/>
          </a:p>
          <a:p>
            <a:pPr marL="0" indent="0" eaLnBrk="1" hangingPunct="1">
              <a:buNone/>
            </a:pPr>
            <a:endParaRPr lang="en-US" sz="2000" dirty="0"/>
          </a:p>
          <a:p>
            <a:pPr lvl="1" eaLnBrk="1" hangingPunct="1"/>
            <a:endParaRPr lang="en-US" sz="20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lvl="1" eaLnBrk="1" hangingPunct="1"/>
            <a:endParaRPr lang="en-US" sz="20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53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15515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700" dirty="0"/>
              <a:t>DP Enforcement</a:t>
            </a:r>
            <a:r>
              <a:rPr lang="en-GB" sz="3700"/>
              <a:t>: New Ideas</a:t>
            </a:r>
            <a:endParaRPr lang="en-US" sz="37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24146" y="1385322"/>
            <a:ext cx="8596064" cy="5377408"/>
          </a:xfrm>
        </p:spPr>
        <p:txBody>
          <a:bodyPr/>
          <a:lstStyle/>
          <a:p>
            <a:pPr eaLnBrk="1" hangingPunct="1"/>
            <a:endParaRPr lang="en-US" sz="2200" b="1" u="sng" dirty="0"/>
          </a:p>
          <a:p>
            <a:pPr eaLnBrk="1" hangingPunct="1"/>
            <a:endParaRPr lang="en-US" sz="2200" b="1" u="sng" dirty="0"/>
          </a:p>
          <a:p>
            <a:pPr eaLnBrk="1" hangingPunct="1"/>
            <a:r>
              <a:rPr lang="en-US" sz="2200" b="1" u="sng" dirty="0"/>
              <a:t>Improving Individual Scrutiny:</a:t>
            </a:r>
          </a:p>
          <a:p>
            <a:pPr eaLnBrk="1" hangingPunct="1"/>
            <a:r>
              <a:rPr lang="en-US" sz="2200" dirty="0"/>
              <a:t>Require Tribunal to oversee appropriateness of ICO’s substantive response at least as regards </a:t>
            </a:r>
            <a:r>
              <a:rPr lang="en-US" sz="2200" i="1" dirty="0"/>
              <a:t>“public interest” </a:t>
            </a:r>
            <a:r>
              <a:rPr lang="en-US" sz="2200" dirty="0"/>
              <a:t>complaints.</a:t>
            </a:r>
          </a:p>
          <a:p>
            <a:pPr eaLnBrk="1" hangingPunct="1"/>
            <a:r>
              <a:rPr lang="en-US" sz="2200" dirty="0"/>
              <a:t>Enable NGOs to bring such complaints without specific mandate.</a:t>
            </a:r>
          </a:p>
          <a:p>
            <a:pPr eaLnBrk="1" hangingPunct="1"/>
            <a:endParaRPr lang="en-US" sz="2200" b="1" u="sng" dirty="0"/>
          </a:p>
          <a:p>
            <a:pPr eaLnBrk="1" hangingPunct="1"/>
            <a:endParaRPr lang="en-US" sz="2200" b="1" u="sng" dirty="0"/>
          </a:p>
          <a:p>
            <a:pPr eaLnBrk="1" hangingPunct="1"/>
            <a:r>
              <a:rPr lang="en-US" sz="2200" b="1" u="sng" dirty="0"/>
              <a:t>Improving Holistic Scrutiny:</a:t>
            </a:r>
          </a:p>
          <a:p>
            <a:pPr eaLnBrk="1" hangingPunct="1"/>
            <a:r>
              <a:rPr lang="en-US" sz="2200" dirty="0"/>
              <a:t>Require EHRC to periodically scrutinize ICO from rights viewpoint.</a:t>
            </a:r>
          </a:p>
          <a:p>
            <a:pPr eaLnBrk="1" hangingPunct="1"/>
            <a:r>
              <a:rPr lang="en-US" sz="2200" dirty="0"/>
              <a:t>Report to be published &amp; sent to scrutinizing Select Committee, as well as Parliament generally and also Government.</a:t>
            </a:r>
          </a:p>
          <a:p>
            <a:pPr eaLnBrk="1" hangingPunct="1"/>
            <a:endParaRPr lang="en-US" sz="2200" b="1" dirty="0"/>
          </a:p>
          <a:p>
            <a:pPr eaLnBrk="1" hangingPunct="1"/>
            <a:endParaRPr lang="en-US" sz="2200" b="1" dirty="0"/>
          </a:p>
          <a:p>
            <a:pPr eaLnBrk="1" hangingPunct="1"/>
            <a:endParaRPr lang="en-US" sz="2200" b="1" dirty="0"/>
          </a:p>
          <a:p>
            <a:pPr eaLnBrk="1" hangingPunct="1"/>
            <a:endParaRPr lang="en-US" sz="2200" b="1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200" dirty="0"/>
          </a:p>
          <a:p>
            <a:pPr marL="0" indent="0" eaLnBrk="1" hangingPunct="1">
              <a:buNone/>
            </a:pPr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lvl="1" eaLnBrk="1" hangingPunct="1"/>
            <a:endParaRPr lang="en-US" sz="20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9" name="Graphic 8" descr="Lightbulb and gear outline">
            <a:extLst>
              <a:ext uri="{FF2B5EF4-FFF2-40B4-BE49-F238E27FC236}">
                <a16:creationId xmlns:a16="http://schemas.microsoft.com/office/drawing/2014/main" id="{F8A59034-E272-7D19-1A1C-22352DBA9D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62654" y="64790"/>
            <a:ext cx="725148" cy="725148"/>
          </a:xfrm>
          <a:prstGeom prst="rect">
            <a:avLst/>
          </a:prstGeom>
        </p:spPr>
      </p:pic>
      <p:pic>
        <p:nvPicPr>
          <p:cNvPr id="3" name="Graphic 2" descr="Court outline">
            <a:extLst>
              <a:ext uri="{FF2B5EF4-FFF2-40B4-BE49-F238E27FC236}">
                <a16:creationId xmlns:a16="http://schemas.microsoft.com/office/drawing/2014/main" id="{02863114-8161-7303-73E6-4EA8FABE47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05454" y="1752600"/>
            <a:ext cx="914400" cy="914400"/>
          </a:xfrm>
          <a:prstGeom prst="rect">
            <a:avLst/>
          </a:prstGeom>
        </p:spPr>
      </p:pic>
      <p:pic>
        <p:nvPicPr>
          <p:cNvPr id="4102" name="Picture 6" descr="Welcome to the human rights tracker | Human Rights Tracker">
            <a:extLst>
              <a:ext uri="{FF2B5EF4-FFF2-40B4-BE49-F238E27FC236}">
                <a16:creationId xmlns:a16="http://schemas.microsoft.com/office/drawing/2014/main" id="{6BFD70CE-0C0E-87D9-C62A-BDDB63C42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476705"/>
            <a:ext cx="1335864" cy="34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481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9876</TotalTime>
  <Words>790</Words>
  <Application>Microsoft Office PowerPoint</Application>
  <PresentationFormat>On-screen Show (4:3)</PresentationFormat>
  <Paragraphs>227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Wingdings</vt:lpstr>
      <vt:lpstr>Constantia</vt:lpstr>
      <vt:lpstr>Arial</vt:lpstr>
      <vt:lpstr>Tahoma</vt:lpstr>
      <vt:lpstr>Calibri</vt:lpstr>
      <vt:lpstr>Wingdings 2</vt:lpstr>
      <vt:lpstr>Flow</vt:lpstr>
      <vt:lpstr>Regulatory Enforcement of UK Data Protection </vt:lpstr>
      <vt:lpstr>Overview</vt:lpstr>
      <vt:lpstr>Timeline</vt:lpstr>
      <vt:lpstr>Overview </vt:lpstr>
      <vt:lpstr>GDPR Fines: ≤£17.5M/4% &amp; ≤£8.7M/2% (A. 83)</vt:lpstr>
      <vt:lpstr>ICO: 5 Year Analysis (2018-23)</vt:lpstr>
      <vt:lpstr>DP Scrutiny Record: Tribunal &amp; Parliament</vt:lpstr>
      <vt:lpstr>DPDI Bill: Decentering DP Supervision?</vt:lpstr>
      <vt:lpstr>DP Enforcement: New Ideas</vt:lpstr>
    </vt:vector>
  </TitlesOfParts>
  <Company>uuj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Ethics</dc:title>
  <dc:creator>dermot</dc:creator>
  <cp:lastModifiedBy>David Erdos</cp:lastModifiedBy>
  <cp:revision>455</cp:revision>
  <cp:lastPrinted>2024-03-20T12:42:51Z</cp:lastPrinted>
  <dcterms:created xsi:type="dcterms:W3CDTF">2010-01-17T19:45:41Z</dcterms:created>
  <dcterms:modified xsi:type="dcterms:W3CDTF">2024-03-21T11:00:15Z</dcterms:modified>
</cp:coreProperties>
</file>