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2.jpg" ContentType="image/jpg"/>
  <Override PartName="/ppt/media/image13.jpg" ContentType="image/jpg"/>
  <Override PartName="/ppt/media/image14.jpg" ContentType="image/jpg"/>
  <Override PartName="/ppt/media/image16.jpg" ContentType="image/jpg"/>
  <Override PartName="/ppt/notesSlides/notesSlide1.xml" ContentType="application/vnd.openxmlformats-officedocument.presentationml.notesSlide+xml"/>
  <Override PartName="/ppt/media/image17.jpg" ContentType="image/jp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2" r:id="rId1"/>
  </p:sldMasterIdLst>
  <p:notesMasterIdLst>
    <p:notesMasterId r:id="rId48"/>
  </p:notesMasterIdLst>
  <p:sldIdLst>
    <p:sldId id="256" r:id="rId2"/>
    <p:sldId id="460" r:id="rId3"/>
    <p:sldId id="461" r:id="rId4"/>
    <p:sldId id="462" r:id="rId5"/>
    <p:sldId id="463" r:id="rId6"/>
    <p:sldId id="426" r:id="rId7"/>
    <p:sldId id="407" r:id="rId8"/>
    <p:sldId id="408" r:id="rId9"/>
    <p:sldId id="423" r:id="rId10"/>
    <p:sldId id="517" r:id="rId11"/>
    <p:sldId id="516" r:id="rId12"/>
    <p:sldId id="439" r:id="rId13"/>
    <p:sldId id="440" r:id="rId14"/>
    <p:sldId id="441" r:id="rId15"/>
    <p:sldId id="443" r:id="rId16"/>
    <p:sldId id="444" r:id="rId17"/>
    <p:sldId id="445" r:id="rId18"/>
    <p:sldId id="446" r:id="rId19"/>
    <p:sldId id="497" r:id="rId20"/>
    <p:sldId id="487" r:id="rId21"/>
    <p:sldId id="533" r:id="rId22"/>
    <p:sldId id="534" r:id="rId23"/>
    <p:sldId id="536" r:id="rId24"/>
    <p:sldId id="535" r:id="rId25"/>
    <p:sldId id="518" r:id="rId26"/>
    <p:sldId id="537" r:id="rId27"/>
    <p:sldId id="522" r:id="rId28"/>
    <p:sldId id="519" r:id="rId29"/>
    <p:sldId id="493" r:id="rId30"/>
    <p:sldId id="492" r:id="rId31"/>
    <p:sldId id="495" r:id="rId32"/>
    <p:sldId id="496" r:id="rId33"/>
    <p:sldId id="434" r:id="rId34"/>
    <p:sldId id="375" r:id="rId35"/>
    <p:sldId id="432" r:id="rId36"/>
    <p:sldId id="427" r:id="rId37"/>
    <p:sldId id="428" r:id="rId38"/>
    <p:sldId id="483" r:id="rId39"/>
    <p:sldId id="484" r:id="rId40"/>
    <p:sldId id="485" r:id="rId41"/>
    <p:sldId id="400" r:id="rId42"/>
    <p:sldId id="435" r:id="rId43"/>
    <p:sldId id="437" r:id="rId44"/>
    <p:sldId id="409" r:id="rId45"/>
    <p:sldId id="335" r:id="rId46"/>
    <p:sldId id="280"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EA1658"/>
    <a:srgbClr val="D42C54"/>
    <a:srgbClr val="FF9900"/>
    <a:srgbClr val="009900"/>
    <a:srgbClr val="FFFFCC"/>
    <a:srgbClr val="FF9999"/>
    <a:srgbClr val="CCFFFF"/>
    <a:srgbClr val="33CC33"/>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80" d="100"/>
          <a:sy n="80" d="100"/>
        </p:scale>
        <p:origin x="1216" y="20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D44EEB-BC28-444D-9025-B89A0C7322C4}" type="datetimeFigureOut">
              <a:rPr lang="en-US" smtClean="0"/>
              <a:t>1/27/2021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1E8124-C7DA-4343-8638-59537B3640AE}" type="slidenum">
              <a:rPr lang="en-US" smtClean="0"/>
              <a:t>‹#›</a:t>
            </a:fld>
            <a:endParaRPr lang="en-US"/>
          </a:p>
        </p:txBody>
      </p:sp>
    </p:spTree>
    <p:extLst>
      <p:ext uri="{BB962C8B-B14F-4D97-AF65-F5344CB8AC3E}">
        <p14:creationId xmlns:p14="http://schemas.microsoft.com/office/powerpoint/2010/main" val="3542793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1E8124-C7DA-4343-8638-59537B3640AE}" type="slidenum">
              <a:rPr lang="en-US" smtClean="0"/>
              <a:t>6</a:t>
            </a:fld>
            <a:endParaRPr lang="en-US"/>
          </a:p>
        </p:txBody>
      </p:sp>
    </p:spTree>
    <p:extLst>
      <p:ext uri="{BB962C8B-B14F-4D97-AF65-F5344CB8AC3E}">
        <p14:creationId xmlns:p14="http://schemas.microsoft.com/office/powerpoint/2010/main" val="3258699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xfrm>
            <a:off x="1120775" y="695325"/>
            <a:ext cx="4649788" cy="3487738"/>
          </a:xfrm>
          <a:ln/>
        </p:spPr>
      </p:sp>
      <p:sp>
        <p:nvSpPr>
          <p:cNvPr id="215043" name="Rectangle 3"/>
          <p:cNvSpPr>
            <a:spLocks noGrp="1" noChangeArrowheads="1"/>
          </p:cNvSpPr>
          <p:nvPr>
            <p:ph type="body" idx="1"/>
          </p:nvPr>
        </p:nvSpPr>
        <p:spPr>
          <a:xfrm>
            <a:off x="919163" y="4418013"/>
            <a:ext cx="5043487" cy="4183062"/>
          </a:xfrm>
        </p:spPr>
        <p:txBody>
          <a:bodyPr/>
          <a:lstStyle/>
          <a:p>
            <a:endParaRPr lang="en-US" altLang="en-US"/>
          </a:p>
        </p:txBody>
      </p:sp>
    </p:spTree>
    <p:extLst>
      <p:ext uri="{BB962C8B-B14F-4D97-AF65-F5344CB8AC3E}">
        <p14:creationId xmlns:p14="http://schemas.microsoft.com/office/powerpoint/2010/main" val="2480847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8BBA14-D1FF-44C2-BF36-C4349C45E702}"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6595-0EA1-4B5C-99AB-2D43FD4E6078}" type="slidenum">
              <a:rPr lang="en-US" smtClean="0"/>
              <a:t>‹#›</a:t>
            </a:fld>
            <a:endParaRPr lang="en-US"/>
          </a:p>
        </p:txBody>
      </p:sp>
    </p:spTree>
    <p:extLst>
      <p:ext uri="{BB962C8B-B14F-4D97-AF65-F5344CB8AC3E}">
        <p14:creationId xmlns:p14="http://schemas.microsoft.com/office/powerpoint/2010/main" val="127415502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8BBA14-D1FF-44C2-BF36-C4349C45E702}"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6595-0EA1-4B5C-99AB-2D43FD4E6078}" type="slidenum">
              <a:rPr lang="en-US" smtClean="0"/>
              <a:t>‹#›</a:t>
            </a:fld>
            <a:endParaRPr lang="en-US"/>
          </a:p>
        </p:txBody>
      </p:sp>
    </p:spTree>
    <p:extLst>
      <p:ext uri="{BB962C8B-B14F-4D97-AF65-F5344CB8AC3E}">
        <p14:creationId xmlns:p14="http://schemas.microsoft.com/office/powerpoint/2010/main" val="2830540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8BBA14-D1FF-44C2-BF36-C4349C45E702}"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6595-0EA1-4B5C-99AB-2D43FD4E6078}"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87505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8BBA14-D1FF-44C2-BF36-C4349C45E702}"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6595-0EA1-4B5C-99AB-2D43FD4E6078}" type="slidenum">
              <a:rPr lang="en-US" smtClean="0"/>
              <a:t>‹#›</a:t>
            </a:fld>
            <a:endParaRPr lang="en-US"/>
          </a:p>
        </p:txBody>
      </p:sp>
    </p:spTree>
    <p:extLst>
      <p:ext uri="{BB962C8B-B14F-4D97-AF65-F5344CB8AC3E}">
        <p14:creationId xmlns:p14="http://schemas.microsoft.com/office/powerpoint/2010/main" val="2880003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8BBA14-D1FF-44C2-BF36-C4349C45E702}"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6595-0EA1-4B5C-99AB-2D43FD4E6078}"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27777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8BBA14-D1FF-44C2-BF36-C4349C45E702}"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6595-0EA1-4B5C-99AB-2D43FD4E6078}" type="slidenum">
              <a:rPr lang="en-US" smtClean="0"/>
              <a:t>‹#›</a:t>
            </a:fld>
            <a:endParaRPr lang="en-US"/>
          </a:p>
        </p:txBody>
      </p:sp>
    </p:spTree>
    <p:extLst>
      <p:ext uri="{BB962C8B-B14F-4D97-AF65-F5344CB8AC3E}">
        <p14:creationId xmlns:p14="http://schemas.microsoft.com/office/powerpoint/2010/main" val="1896060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8BBA14-D1FF-44C2-BF36-C4349C45E702}"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6595-0EA1-4B5C-99AB-2D43FD4E6078}" type="slidenum">
              <a:rPr lang="en-US" smtClean="0"/>
              <a:t>‹#›</a:t>
            </a:fld>
            <a:endParaRPr lang="en-US"/>
          </a:p>
        </p:txBody>
      </p:sp>
    </p:spTree>
    <p:extLst>
      <p:ext uri="{BB962C8B-B14F-4D97-AF65-F5344CB8AC3E}">
        <p14:creationId xmlns:p14="http://schemas.microsoft.com/office/powerpoint/2010/main" val="1412881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8BBA14-D1FF-44C2-BF36-C4349C45E702}"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6595-0EA1-4B5C-99AB-2D43FD4E6078}" type="slidenum">
              <a:rPr lang="en-US" smtClean="0"/>
              <a:t>‹#›</a:t>
            </a:fld>
            <a:endParaRPr lang="en-US"/>
          </a:p>
        </p:txBody>
      </p:sp>
    </p:spTree>
    <p:extLst>
      <p:ext uri="{BB962C8B-B14F-4D97-AF65-F5344CB8AC3E}">
        <p14:creationId xmlns:p14="http://schemas.microsoft.com/office/powerpoint/2010/main" val="268296111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8BBA14-D1FF-44C2-BF36-C4349C45E702}"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6595-0EA1-4B5C-99AB-2D43FD4E6078}" type="slidenum">
              <a:rPr lang="en-US" smtClean="0"/>
              <a:t>‹#›</a:t>
            </a:fld>
            <a:endParaRPr lang="en-US"/>
          </a:p>
        </p:txBody>
      </p:sp>
    </p:spTree>
    <p:extLst>
      <p:ext uri="{BB962C8B-B14F-4D97-AF65-F5344CB8AC3E}">
        <p14:creationId xmlns:p14="http://schemas.microsoft.com/office/powerpoint/2010/main" val="1286852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8BBA14-D1FF-44C2-BF36-C4349C45E702}"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6595-0EA1-4B5C-99AB-2D43FD4E6078}" type="slidenum">
              <a:rPr lang="en-US" smtClean="0"/>
              <a:t>‹#›</a:t>
            </a:fld>
            <a:endParaRPr lang="en-US"/>
          </a:p>
        </p:txBody>
      </p:sp>
    </p:spTree>
    <p:extLst>
      <p:ext uri="{BB962C8B-B14F-4D97-AF65-F5344CB8AC3E}">
        <p14:creationId xmlns:p14="http://schemas.microsoft.com/office/powerpoint/2010/main" val="1980404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8BBA14-D1FF-44C2-BF36-C4349C45E702}"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66595-0EA1-4B5C-99AB-2D43FD4E6078}" type="slidenum">
              <a:rPr lang="en-US" smtClean="0"/>
              <a:t>‹#›</a:t>
            </a:fld>
            <a:endParaRPr lang="en-US"/>
          </a:p>
        </p:txBody>
      </p:sp>
    </p:spTree>
    <p:extLst>
      <p:ext uri="{BB962C8B-B14F-4D97-AF65-F5344CB8AC3E}">
        <p14:creationId xmlns:p14="http://schemas.microsoft.com/office/powerpoint/2010/main" val="1579890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8BBA14-D1FF-44C2-BF36-C4349C45E702}" type="datetimeFigureOut">
              <a:rPr lang="en-US" smtClean="0"/>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E66595-0EA1-4B5C-99AB-2D43FD4E6078}" type="slidenum">
              <a:rPr lang="en-US" smtClean="0"/>
              <a:t>‹#›</a:t>
            </a:fld>
            <a:endParaRPr lang="en-US"/>
          </a:p>
        </p:txBody>
      </p:sp>
    </p:spTree>
    <p:extLst>
      <p:ext uri="{BB962C8B-B14F-4D97-AF65-F5344CB8AC3E}">
        <p14:creationId xmlns:p14="http://schemas.microsoft.com/office/powerpoint/2010/main" val="265008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8BBA14-D1FF-44C2-BF36-C4349C45E702}" type="datetimeFigureOut">
              <a:rPr lang="en-US" smtClean="0"/>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E66595-0EA1-4B5C-99AB-2D43FD4E6078}" type="slidenum">
              <a:rPr lang="en-US" smtClean="0"/>
              <a:t>‹#›</a:t>
            </a:fld>
            <a:endParaRPr lang="en-US"/>
          </a:p>
        </p:txBody>
      </p:sp>
    </p:spTree>
    <p:extLst>
      <p:ext uri="{BB962C8B-B14F-4D97-AF65-F5344CB8AC3E}">
        <p14:creationId xmlns:p14="http://schemas.microsoft.com/office/powerpoint/2010/main" val="1089925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BBA14-D1FF-44C2-BF36-C4349C45E702}" type="datetimeFigureOut">
              <a:rPr lang="en-US" smtClean="0"/>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E66595-0EA1-4B5C-99AB-2D43FD4E6078}" type="slidenum">
              <a:rPr lang="en-US" smtClean="0"/>
              <a:t>‹#›</a:t>
            </a:fld>
            <a:endParaRPr lang="en-US"/>
          </a:p>
        </p:txBody>
      </p:sp>
    </p:spTree>
    <p:extLst>
      <p:ext uri="{BB962C8B-B14F-4D97-AF65-F5344CB8AC3E}">
        <p14:creationId xmlns:p14="http://schemas.microsoft.com/office/powerpoint/2010/main" val="67032547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BBA14-D1FF-44C2-BF36-C4349C45E702}"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66595-0EA1-4B5C-99AB-2D43FD4E6078}" type="slidenum">
              <a:rPr lang="en-US" smtClean="0"/>
              <a:t>‹#›</a:t>
            </a:fld>
            <a:endParaRPr lang="en-US"/>
          </a:p>
        </p:txBody>
      </p:sp>
    </p:spTree>
    <p:extLst>
      <p:ext uri="{BB962C8B-B14F-4D97-AF65-F5344CB8AC3E}">
        <p14:creationId xmlns:p14="http://schemas.microsoft.com/office/powerpoint/2010/main" val="384162231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BBA14-D1FF-44C2-BF36-C4349C45E702}"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66595-0EA1-4B5C-99AB-2D43FD4E6078}" type="slidenum">
              <a:rPr lang="en-US" smtClean="0"/>
              <a:t>‹#›</a:t>
            </a:fld>
            <a:endParaRPr lang="en-US"/>
          </a:p>
        </p:txBody>
      </p:sp>
    </p:spTree>
    <p:extLst>
      <p:ext uri="{BB962C8B-B14F-4D97-AF65-F5344CB8AC3E}">
        <p14:creationId xmlns:p14="http://schemas.microsoft.com/office/powerpoint/2010/main" val="1458094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18BBA14-D1FF-44C2-BF36-C4349C45E702}" type="datetimeFigureOut">
              <a:rPr lang="en-US" smtClean="0"/>
              <a:t>1/27/2021</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8E66595-0EA1-4B5C-99AB-2D43FD4E6078}" type="slidenum">
              <a:rPr lang="en-US" smtClean="0"/>
              <a:t>‹#›</a:t>
            </a:fld>
            <a:endParaRPr lang="en-US"/>
          </a:p>
        </p:txBody>
      </p:sp>
    </p:spTree>
    <p:extLst>
      <p:ext uri="{BB962C8B-B14F-4D97-AF65-F5344CB8AC3E}">
        <p14:creationId xmlns:p14="http://schemas.microsoft.com/office/powerpoint/2010/main" val="738906765"/>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 id="2147484145" r:id="rId13"/>
    <p:sldLayoutId id="2147484146" r:id="rId14"/>
    <p:sldLayoutId id="2147484147" r:id="rId15"/>
    <p:sldLayoutId id="214748414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wipo.int/treaties/en/ip/madrid/" TargetMode="External"/><Relationship Id="rId2" Type="http://schemas.openxmlformats.org/officeDocument/2006/relationships/hyperlink" Target="https://www.wipo.int/treaties/en/ip/paris/" TargetMode="External"/><Relationship Id="rId1" Type="http://schemas.openxmlformats.org/officeDocument/2006/relationships/slideLayout" Target="../slideLayouts/slideLayout2.xml"/><Relationship Id="rId6" Type="http://schemas.openxmlformats.org/officeDocument/2006/relationships/hyperlink" Target="https://www.wipo.int/treaties/en/registration/madrid_protocol/" TargetMode="External"/><Relationship Id="rId5" Type="http://schemas.openxmlformats.org/officeDocument/2006/relationships/hyperlink" Target="https://www.wipo.int/treaties/en/registration/madrid/" TargetMode="External"/><Relationship Id="rId4" Type="http://schemas.openxmlformats.org/officeDocument/2006/relationships/hyperlink" Target="https://www.wipo.int/treaties/en/registration/lisbo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v.uk/guidance/protecting-food-and-drink-names-from-1-january-2021" TargetMode="External"/><Relationship Id="rId2" Type="http://schemas.openxmlformats.org/officeDocument/2006/relationships/hyperlink" Target="https://www.gov.uk/guidance/eu-trademark-protection-and-comparable-uk-trademarks#registering-a-pending-eutm-application-as-a-uk-trade-mar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gov.uk/guidance/protected-geographical-food-and-drink-names-uk-gi-schemes#uk-gi-schemes-consultations-decisions-and-appeals" TargetMode="External"/><Relationship Id="rId3" Type="http://schemas.openxmlformats.org/officeDocument/2006/relationships/hyperlink" Target="https://www.gov.uk/guidance/protected-geographical-food-and-drink-names-uk-gi-schemes#other-protected-products-united-states-of-america-usa-wines-and-spirit-drinks" TargetMode="External"/><Relationship Id="rId7" Type="http://schemas.openxmlformats.org/officeDocument/2006/relationships/hyperlink" Target="https://www.gov.uk/guidance/protected-geographical-food-and-drink-names-uk-gi-schemes#cancel-a-product-name-from-the-uk-gi-scheme-registers" TargetMode="External"/><Relationship Id="rId2" Type="http://schemas.openxmlformats.org/officeDocument/2006/relationships/hyperlink" Target="https://www.gov.uk/guidance/protected-geographical-food-and-drink-names-uk-gi-schemes#product-names-on-the-uk-gi-scheme-registers" TargetMode="External"/><Relationship Id="rId1" Type="http://schemas.openxmlformats.org/officeDocument/2006/relationships/slideLayout" Target="../slideLayouts/slideLayout2.xml"/><Relationship Id="rId6" Type="http://schemas.openxmlformats.org/officeDocument/2006/relationships/hyperlink" Target="https://www.gov.uk/guidance/protected-geographical-food-and-drink-names-uk-gi-schemes#change-a-product-specification-on-the-uk-gi-scheme-registers" TargetMode="External"/><Relationship Id="rId5" Type="http://schemas.openxmlformats.org/officeDocument/2006/relationships/hyperlink" Target="https://www.gov.uk/guidance/protected-geographical-food-and-drink-names-uk-gi-schemes#use-a-uk-gi-scheme-registered-product-name" TargetMode="External"/><Relationship Id="rId4" Type="http://schemas.openxmlformats.org/officeDocument/2006/relationships/hyperlink" Target="https://www.gov.uk/guidance/protected-geographical-food-and-drink-names-uk-gi-schemes#apply-for-uk-gi-scheme-protection-of-a-new-product-name" TargetMode="External"/><Relationship Id="rId9" Type="http://schemas.openxmlformats.org/officeDocument/2006/relationships/hyperlink" Target="https://www.gov.uk/guidance/protected-geographical-food-and-drink-names-uk-gi-schemes#logo-rules"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g"/><Relationship Id="rId2"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6.xml"/><Relationship Id="rId5" Type="http://schemas.openxmlformats.org/officeDocument/2006/relationships/image" Target="../media/image48.jpg"/><Relationship Id="rId4" Type="http://schemas.openxmlformats.org/officeDocument/2006/relationships/image" Target="../media/image47.jpg"/></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mailto:Sanaz.javadifarahzadi@unifr.ch"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43000"/>
            <a:ext cx="7086600" cy="3810000"/>
          </a:xfrm>
        </p:spPr>
        <p:txBody>
          <a:bodyPr>
            <a:normAutofit fontScale="90000"/>
          </a:bodyPr>
          <a:lstStyle/>
          <a:p>
            <a:pPr algn="ctr">
              <a:lnSpc>
                <a:spcPct val="150000"/>
              </a:lnSpc>
              <a:spcBef>
                <a:spcPts val="0"/>
              </a:spcBef>
              <a:tabLst>
                <a:tab pos="709930" algn="l"/>
              </a:tabLst>
            </a:pPr>
            <a:r>
              <a:rPr lang="en-GB" sz="3600" b="1" dirty="0" smtClean="0">
                <a:solidFill>
                  <a:srgbClr val="FF0000"/>
                </a:solidFill>
                <a:effectLst>
                  <a:outerShdw blurRad="38100" dist="38100" dir="2700000" algn="tl">
                    <a:srgbClr val="000000">
                      <a:alpha val="43137"/>
                    </a:srgbClr>
                  </a:outerShdw>
                </a:effectLst>
              </a:rPr>
              <a:t/>
            </a:r>
            <a:br>
              <a:rPr lang="en-GB" sz="3600" b="1" dirty="0" smtClean="0">
                <a:solidFill>
                  <a:srgbClr val="FF0000"/>
                </a:solidFill>
                <a:effectLst>
                  <a:outerShdw blurRad="38100" dist="38100" dir="2700000" algn="tl">
                    <a:srgbClr val="000000">
                      <a:alpha val="43137"/>
                    </a:srgbClr>
                  </a:outerShdw>
                </a:effectLst>
              </a:rPr>
            </a:br>
            <a:r>
              <a:rPr lang="en-GB" sz="3600" b="1" dirty="0">
                <a:solidFill>
                  <a:srgbClr val="FF0000"/>
                </a:solidFill>
                <a:effectLst>
                  <a:outerShdw blurRad="38100" dist="38100" dir="2700000" algn="tl">
                    <a:srgbClr val="000000">
                      <a:alpha val="43137"/>
                    </a:srgbClr>
                  </a:outerShdw>
                </a:effectLst>
              </a:rPr>
              <a:t/>
            </a:r>
            <a:br>
              <a:rPr lang="en-GB" sz="3600" b="1" dirty="0">
                <a:solidFill>
                  <a:srgbClr val="FF0000"/>
                </a:solidFill>
                <a:effectLst>
                  <a:outerShdw blurRad="38100" dist="38100" dir="2700000" algn="tl">
                    <a:srgbClr val="000000">
                      <a:alpha val="43137"/>
                    </a:srgbClr>
                  </a:outerShdw>
                </a:effectLst>
              </a:rPr>
            </a:br>
            <a:r>
              <a:rPr lang="en-GB" sz="3600" b="1" dirty="0">
                <a:solidFill>
                  <a:srgbClr val="FF0000"/>
                </a:solidFill>
                <a:effectLst>
                  <a:outerShdw blurRad="38100" dist="38100" dir="2700000" algn="tl">
                    <a:srgbClr val="000000">
                      <a:alpha val="43137"/>
                    </a:srgbClr>
                  </a:outerShdw>
                </a:effectLst>
              </a:rPr>
              <a:t/>
            </a:r>
            <a:br>
              <a:rPr lang="en-GB" sz="3600" b="1" dirty="0">
                <a:solidFill>
                  <a:srgbClr val="FF0000"/>
                </a:solidFill>
                <a:effectLst>
                  <a:outerShdw blurRad="38100" dist="38100" dir="2700000" algn="tl">
                    <a:srgbClr val="000000">
                      <a:alpha val="43137"/>
                    </a:srgbClr>
                  </a:outerShdw>
                </a:effectLst>
              </a:rPr>
            </a:br>
            <a:r>
              <a:rPr lang="en-GB" sz="3600" b="1" i="1" dirty="0" smtClean="0">
                <a:solidFill>
                  <a:srgbClr val="C00000"/>
                </a:solidFill>
                <a:effectLst>
                  <a:outerShdw blurRad="38100" dist="38100" dir="2700000" algn="tl">
                    <a:srgbClr val="000000">
                      <a:alpha val="43137"/>
                    </a:srgbClr>
                  </a:outerShdw>
                </a:effectLst>
              </a:rPr>
              <a:t>G</a:t>
            </a:r>
            <a:r>
              <a:rPr lang="en-GB" sz="3600" b="1" i="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eographical </a:t>
            </a:r>
            <a:r>
              <a:rPr lang="en-GB" sz="36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Indications Protection in </a:t>
            </a:r>
            <a:r>
              <a:rPr lang="en-GB" sz="3600" b="1" i="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UK </a:t>
            </a:r>
            <a:br>
              <a:rPr lang="en-GB" sz="3600" b="1" i="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sz="3600" b="1" i="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Implications Post-</a:t>
            </a:r>
            <a:r>
              <a:rPr lang="en-GB" sz="3600" b="1" i="1" dirty="0" err="1"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Brexit</a:t>
            </a:r>
            <a:r>
              <a:rPr lang="en-US" sz="3200" dirty="0" smtClean="0">
                <a:effectLst/>
                <a:latin typeface="Arial"/>
                <a:ea typeface="SimSun"/>
              </a:rPr>
              <a:t/>
            </a:r>
            <a:br>
              <a:rPr lang="en-US" sz="3200" dirty="0" smtClean="0">
                <a:effectLst/>
                <a:latin typeface="Arial"/>
                <a:ea typeface="SimSun"/>
              </a:rPr>
            </a:br>
            <a:endParaRPr lang="en-US" dirty="0"/>
          </a:p>
        </p:txBody>
      </p:sp>
      <p:sp>
        <p:nvSpPr>
          <p:cNvPr id="3" name="Subtitle 2"/>
          <p:cNvSpPr>
            <a:spLocks noGrp="1"/>
          </p:cNvSpPr>
          <p:nvPr>
            <p:ph type="subTitle" idx="1"/>
          </p:nvPr>
        </p:nvSpPr>
        <p:spPr>
          <a:xfrm>
            <a:off x="228600" y="3886200"/>
            <a:ext cx="7466189" cy="1752600"/>
          </a:xfrm>
        </p:spPr>
        <p:txBody>
          <a:bodyPr>
            <a:noAutofit/>
          </a:bodyPr>
          <a:lstStyle/>
          <a:p>
            <a:pPr algn="ctr"/>
            <a:endParaRPr lang="en-US" sz="1800" b="1" i="1" dirty="0" smtClean="0">
              <a:solidFill>
                <a:srgbClr val="FFC000"/>
              </a:solidFill>
              <a:latin typeface="Arial" panose="020B0604020202020204" pitchFamily="34" charset="0"/>
              <a:cs typeface="Arial" panose="020B0604020202020204" pitchFamily="34" charset="0"/>
            </a:endParaRPr>
          </a:p>
          <a:p>
            <a:pPr algn="ctr"/>
            <a:r>
              <a:rPr lang="en-US" sz="1600" b="1" i="1" dirty="0" smtClean="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Sanaz Javadi </a:t>
            </a:r>
          </a:p>
          <a:p>
            <a:pPr algn="ctr"/>
            <a:r>
              <a:rPr lang="en-US" sz="1600" b="1" i="1" dirty="0" smtClean="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Consultant to </a:t>
            </a:r>
            <a:r>
              <a:rPr lang="en-US" sz="1600" b="1" i="1" dirty="0" smtClean="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International </a:t>
            </a:r>
            <a:r>
              <a:rPr lang="en-US" sz="1600" b="1" i="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a:t>
            </a:r>
            <a:r>
              <a:rPr lang="en-US" sz="1600" b="1" i="1" dirty="0" smtClean="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rganizations/EUIPO</a:t>
            </a:r>
            <a:endParaRPr lang="en-US" sz="1600" b="1" i="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1600" b="1" i="1" dirty="0" err="1" smtClean="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Geneva,Switzerland</a:t>
            </a:r>
            <a:r>
              <a:rPr lang="en-US" sz="1600" b="1" i="1" dirty="0" smtClean="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1600" b="1" i="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498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C00000"/>
                </a:solidFill>
                <a:latin typeface="Arial" panose="020B0604020202020204" pitchFamily="34" charset="0"/>
                <a:cs typeface="Arial" panose="020B0604020202020204" pitchFamily="34" charset="0"/>
              </a:rPr>
              <a:t>Based on TRIPS Agreement</a:t>
            </a:r>
            <a:br>
              <a:rPr lang="en-GB" dirty="0" smtClean="0">
                <a:solidFill>
                  <a:srgbClr val="C00000"/>
                </a:solidFill>
                <a:latin typeface="Arial" panose="020B0604020202020204" pitchFamily="34" charset="0"/>
                <a:cs typeface="Arial" panose="020B0604020202020204" pitchFamily="34" charset="0"/>
              </a:rPr>
            </a:br>
            <a:r>
              <a:rPr lang="en-GB" dirty="0" smtClean="0">
                <a:solidFill>
                  <a:srgbClr val="C00000"/>
                </a:solidFill>
                <a:latin typeface="Arial" panose="020B0604020202020204" pitchFamily="34" charset="0"/>
                <a:cs typeface="Arial" panose="020B0604020202020204" pitchFamily="34" charset="0"/>
              </a:rPr>
              <a:t>Articles 22,23,24</a:t>
            </a:r>
            <a:endParaRPr lang="en-GB"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r>
              <a:rPr lang="en-GB" b="1" dirty="0">
                <a:effectLst>
                  <a:outerShdw blurRad="38100" dist="38100" dir="2700000" algn="tl">
                    <a:srgbClr val="000000">
                      <a:alpha val="43137"/>
                    </a:srgbClr>
                  </a:outerShdw>
                </a:effectLst>
              </a:rPr>
              <a:t> </a:t>
            </a:r>
            <a:r>
              <a:rPr lang="en-GB" b="1" dirty="0" smtClean="0">
                <a:effectLst>
                  <a:outerShdw blurRad="38100" dist="38100" dir="2700000" algn="tl">
                    <a:srgbClr val="000000">
                      <a:alpha val="43137"/>
                    </a:srgbClr>
                  </a:outerShdw>
                </a:effectLst>
              </a:rPr>
              <a:t>Exceptions:</a:t>
            </a:r>
          </a:p>
          <a:p>
            <a:r>
              <a:rPr lang="en-GB" dirty="0"/>
              <a:t> W</a:t>
            </a:r>
            <a:r>
              <a:rPr lang="en-GB" dirty="0" smtClean="0"/>
              <a:t>hen </a:t>
            </a:r>
            <a:r>
              <a:rPr lang="en-GB" dirty="0"/>
              <a:t>a name has become the common (or “generic”) term (for example, “cheddar” now refers to a particular type of cheese not necessarily made in Cheddar, in the UK), and </a:t>
            </a:r>
            <a:endParaRPr lang="en-GB" dirty="0" smtClean="0"/>
          </a:p>
          <a:p>
            <a:r>
              <a:rPr lang="en-GB" dirty="0"/>
              <a:t>W</a:t>
            </a:r>
            <a:r>
              <a:rPr lang="en-GB" dirty="0" smtClean="0"/>
              <a:t>hen </a:t>
            </a:r>
            <a:r>
              <a:rPr lang="en-GB" dirty="0"/>
              <a:t>a term has already been registered as a </a:t>
            </a:r>
            <a:r>
              <a:rPr lang="en-GB" dirty="0" smtClean="0"/>
              <a:t>trademark</a:t>
            </a:r>
          </a:p>
          <a:p>
            <a:pPr marL="0" indent="0">
              <a:buNone/>
            </a:pPr>
            <a:endParaRPr lang="en-GB" dirty="0" smtClean="0"/>
          </a:p>
          <a:p>
            <a:pPr marL="0" indent="0">
              <a:buNone/>
            </a:pPr>
            <a:r>
              <a:rPr lang="en-GB" dirty="0" smtClean="0"/>
              <a:t>In </a:t>
            </a:r>
            <a:r>
              <a:rPr lang="en-GB" dirty="0"/>
              <a:t>the UK </a:t>
            </a:r>
            <a:r>
              <a:rPr lang="en-GB" dirty="0" smtClean="0"/>
              <a:t>88 products with </a:t>
            </a:r>
            <a:r>
              <a:rPr lang="en-GB" dirty="0"/>
              <a:t>GIs, these include food products, wine, beers, ciders, spirit drinks and wool. </a:t>
            </a:r>
          </a:p>
          <a:p>
            <a:pPr marL="0" indent="0" algn="ctr">
              <a:buNone/>
            </a:pPr>
            <a:r>
              <a:rPr lang="en-GB" dirty="0" smtClean="0">
                <a:solidFill>
                  <a:srgbClr val="C00000"/>
                </a:solidFill>
                <a:effectLst>
                  <a:outerShdw blurRad="38100" dist="38100" dir="2700000" algn="tl">
                    <a:srgbClr val="000000">
                      <a:alpha val="43137"/>
                    </a:srgbClr>
                  </a:outerShdw>
                </a:effectLst>
              </a:rPr>
              <a:t>Scotch </a:t>
            </a:r>
            <a:r>
              <a:rPr lang="en-GB" dirty="0">
                <a:solidFill>
                  <a:srgbClr val="C00000"/>
                </a:solidFill>
                <a:effectLst>
                  <a:outerShdw blurRad="38100" dist="38100" dir="2700000" algn="tl">
                    <a:srgbClr val="000000">
                      <a:alpha val="43137"/>
                    </a:srgbClr>
                  </a:outerShdw>
                </a:effectLst>
              </a:rPr>
              <a:t>lamb, Scotch beef, Welsh(Beef &amp; Lamb), Cornish sardines, English Wine, Welsh Wine</a:t>
            </a:r>
          </a:p>
          <a:p>
            <a:pPr marL="0" indent="0" algn="ctr">
              <a:lnSpc>
                <a:spcPct val="110000"/>
              </a:lnSpc>
              <a:buNone/>
            </a:pPr>
            <a:r>
              <a:rPr lang="en-GB" dirty="0">
                <a:solidFill>
                  <a:srgbClr val="C00000"/>
                </a:solidFill>
                <a:effectLst>
                  <a:outerShdw blurRad="38100" dist="38100" dir="2700000" algn="tl">
                    <a:srgbClr val="000000">
                      <a:alpha val="43137"/>
                    </a:srgbClr>
                  </a:outerShdw>
                </a:effectLst>
              </a:rPr>
              <a:t>    Scotch whisky, Dorset Blue cheese or Traditional Cumberland </a:t>
            </a:r>
            <a:r>
              <a:rPr lang="en-GB" dirty="0" smtClean="0">
                <a:solidFill>
                  <a:srgbClr val="C00000"/>
                </a:solidFill>
                <a:effectLst>
                  <a:outerShdw blurRad="38100" dist="38100" dir="2700000" algn="tl">
                    <a:srgbClr val="000000">
                      <a:alpha val="43137"/>
                    </a:srgbClr>
                  </a:outerShdw>
                </a:effectLst>
              </a:rPr>
              <a:t>sausages, Herefordshire </a:t>
            </a:r>
            <a:r>
              <a:rPr lang="en-GB" dirty="0">
                <a:solidFill>
                  <a:srgbClr val="C00000"/>
                </a:solidFill>
                <a:effectLst>
                  <a:outerShdw blurRad="38100" dist="38100" dir="2700000" algn="tl">
                    <a:srgbClr val="000000">
                      <a:alpha val="43137"/>
                    </a:srgbClr>
                  </a:outerShdw>
                </a:effectLst>
              </a:rPr>
              <a:t>cider Cornish </a:t>
            </a:r>
            <a:r>
              <a:rPr lang="en-GB" dirty="0">
                <a:solidFill>
                  <a:srgbClr val="C00000"/>
                </a:solidFill>
                <a:effectLst>
                  <a:outerShdw blurRad="38100" dist="38100" dir="2700000" algn="tl">
                    <a:srgbClr val="000000">
                      <a:alpha val="43137"/>
                    </a:srgbClr>
                  </a:outerShdw>
                </a:effectLst>
              </a:rPr>
              <a:t>sardines</a:t>
            </a:r>
          </a:p>
          <a:p>
            <a:endParaRPr lang="en-GB" dirty="0"/>
          </a:p>
          <a:p>
            <a:pPr marL="0" indent="0" algn="ctr">
              <a:lnSpc>
                <a:spcPct val="110000"/>
              </a:lnSpc>
              <a:buNone/>
            </a:pPr>
            <a:endParaRPr lang="en-GB" dirty="0">
              <a:solidFill>
                <a:srgbClr val="C00000"/>
              </a:solidFill>
              <a:effectLst>
                <a:outerShdw blurRad="38100" dist="38100" dir="2700000" algn="tl">
                  <a:srgbClr val="000000">
                    <a:alpha val="43137"/>
                  </a:srgbClr>
                </a:outerShdw>
              </a:effectLst>
            </a:endParaRPr>
          </a:p>
          <a:p>
            <a:endParaRPr lang="en-GB" dirty="0"/>
          </a:p>
        </p:txBody>
      </p:sp>
    </p:spTree>
    <p:extLst>
      <p:ext uri="{BB962C8B-B14F-4D97-AF65-F5344CB8AC3E}">
        <p14:creationId xmlns:p14="http://schemas.microsoft.com/office/powerpoint/2010/main" val="491395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a:t>Relevant treaties administered by WIPO</a:t>
            </a:r>
            <a:br>
              <a:rPr lang="en-GB" b="1" dirty="0"/>
            </a:br>
            <a:endParaRPr lang="en-GB" dirty="0"/>
          </a:p>
        </p:txBody>
      </p:sp>
      <p:sp>
        <p:nvSpPr>
          <p:cNvPr id="3" name="Content Placeholder 2"/>
          <p:cNvSpPr>
            <a:spLocks noGrp="1"/>
          </p:cNvSpPr>
          <p:nvPr>
            <p:ph idx="1"/>
          </p:nvPr>
        </p:nvSpPr>
        <p:spPr/>
        <p:txBody>
          <a:bodyPr/>
          <a:lstStyle/>
          <a:p>
            <a:r>
              <a:rPr lang="en-GB" b="1" i="1" dirty="0" smtClean="0">
                <a:solidFill>
                  <a:schemeClr val="tx1">
                    <a:lumMod val="95000"/>
                    <a:lumOff val="5000"/>
                  </a:schemeClr>
                </a:solidFill>
                <a:effectLst>
                  <a:outerShdw blurRad="38100" dist="38100" dir="2700000" algn="tl">
                    <a:srgbClr val="000000">
                      <a:alpha val="43137"/>
                    </a:srgbClr>
                  </a:outerShdw>
                </a:effectLst>
                <a:hlinkClick r:id="rId2"/>
              </a:rPr>
              <a:t>Paris </a:t>
            </a:r>
            <a:r>
              <a:rPr lang="en-GB" b="1" i="1" dirty="0">
                <a:solidFill>
                  <a:schemeClr val="tx1">
                    <a:lumMod val="95000"/>
                    <a:lumOff val="5000"/>
                  </a:schemeClr>
                </a:solidFill>
                <a:effectLst>
                  <a:outerShdw blurRad="38100" dist="38100" dir="2700000" algn="tl">
                    <a:srgbClr val="000000">
                      <a:alpha val="43137"/>
                    </a:srgbClr>
                  </a:outerShdw>
                </a:effectLst>
                <a:hlinkClick r:id="rId2"/>
              </a:rPr>
              <a:t>Convention</a:t>
            </a:r>
            <a:endParaRPr lang="en-GB" b="1" i="1" dirty="0">
              <a:solidFill>
                <a:schemeClr val="tx1">
                  <a:lumMod val="95000"/>
                  <a:lumOff val="5000"/>
                </a:schemeClr>
              </a:solidFill>
              <a:effectLst>
                <a:outerShdw blurRad="38100" dist="38100" dir="2700000" algn="tl">
                  <a:srgbClr val="000000">
                    <a:alpha val="43137"/>
                  </a:srgbClr>
                </a:outerShdw>
              </a:effectLst>
            </a:endParaRPr>
          </a:p>
          <a:p>
            <a:r>
              <a:rPr lang="en-GB" b="1" i="1" dirty="0">
                <a:solidFill>
                  <a:schemeClr val="tx1">
                    <a:lumMod val="95000"/>
                    <a:lumOff val="5000"/>
                  </a:schemeClr>
                </a:solidFill>
                <a:effectLst>
                  <a:outerShdw blurRad="38100" dist="38100" dir="2700000" algn="tl">
                    <a:srgbClr val="000000">
                      <a:alpha val="43137"/>
                    </a:srgbClr>
                  </a:outerShdw>
                </a:effectLst>
                <a:hlinkClick r:id="rId3"/>
              </a:rPr>
              <a:t>Madrid Agreement for the Repression of False or Deceptive Indications of Source on Goods</a:t>
            </a:r>
            <a:endParaRPr lang="en-GB" b="1" i="1" dirty="0">
              <a:solidFill>
                <a:schemeClr val="tx1">
                  <a:lumMod val="95000"/>
                  <a:lumOff val="5000"/>
                </a:schemeClr>
              </a:solidFill>
              <a:effectLst>
                <a:outerShdw blurRad="38100" dist="38100" dir="2700000" algn="tl">
                  <a:srgbClr val="000000">
                    <a:alpha val="43137"/>
                  </a:srgbClr>
                </a:outerShdw>
              </a:effectLst>
            </a:endParaRPr>
          </a:p>
          <a:p>
            <a:r>
              <a:rPr lang="en-GB" b="1" i="1" dirty="0">
                <a:solidFill>
                  <a:schemeClr val="tx1">
                    <a:lumMod val="95000"/>
                    <a:lumOff val="5000"/>
                  </a:schemeClr>
                </a:solidFill>
                <a:effectLst>
                  <a:outerShdw blurRad="38100" dist="38100" dir="2700000" algn="tl">
                    <a:srgbClr val="000000">
                      <a:alpha val="43137"/>
                    </a:srgbClr>
                  </a:outerShdw>
                </a:effectLst>
                <a:hlinkClick r:id="rId4"/>
              </a:rPr>
              <a:t>Lisbon </a:t>
            </a:r>
            <a:r>
              <a:rPr lang="en-GB" b="1" i="1" dirty="0" smtClean="0">
                <a:solidFill>
                  <a:schemeClr val="tx1">
                    <a:lumMod val="95000"/>
                    <a:lumOff val="5000"/>
                  </a:schemeClr>
                </a:solidFill>
                <a:effectLst>
                  <a:outerShdw blurRad="38100" dist="38100" dir="2700000" algn="tl">
                    <a:srgbClr val="000000">
                      <a:alpha val="43137"/>
                    </a:srgbClr>
                  </a:outerShdw>
                </a:effectLst>
                <a:hlinkClick r:id="rId4"/>
              </a:rPr>
              <a:t>Agreement</a:t>
            </a:r>
            <a:r>
              <a:rPr lang="en-GB" b="1" i="1" dirty="0" smtClean="0">
                <a:solidFill>
                  <a:schemeClr val="tx1">
                    <a:lumMod val="95000"/>
                    <a:lumOff val="5000"/>
                  </a:schemeClr>
                </a:solidFill>
                <a:effectLst>
                  <a:outerShdw blurRad="38100" dist="38100" dir="2700000" algn="tl">
                    <a:srgbClr val="000000">
                      <a:alpha val="43137"/>
                    </a:srgbClr>
                  </a:outerShdw>
                </a:effectLst>
              </a:rPr>
              <a:t>(Geneva Act)</a:t>
            </a:r>
            <a:endParaRPr lang="en-GB" b="1" i="1" dirty="0">
              <a:solidFill>
                <a:schemeClr val="tx1">
                  <a:lumMod val="95000"/>
                  <a:lumOff val="5000"/>
                </a:schemeClr>
              </a:solidFill>
              <a:effectLst>
                <a:outerShdw blurRad="38100" dist="38100" dir="2700000" algn="tl">
                  <a:srgbClr val="000000">
                    <a:alpha val="43137"/>
                  </a:srgbClr>
                </a:outerShdw>
              </a:effectLst>
            </a:endParaRPr>
          </a:p>
          <a:p>
            <a:r>
              <a:rPr lang="en-GB" b="1" i="1" dirty="0">
                <a:solidFill>
                  <a:schemeClr val="tx1">
                    <a:lumMod val="95000"/>
                    <a:lumOff val="5000"/>
                  </a:schemeClr>
                </a:solidFill>
                <a:effectLst>
                  <a:outerShdw blurRad="38100" dist="38100" dir="2700000" algn="tl">
                    <a:srgbClr val="000000">
                      <a:alpha val="43137"/>
                    </a:srgbClr>
                  </a:outerShdw>
                </a:effectLst>
                <a:hlinkClick r:id="rId5"/>
              </a:rPr>
              <a:t>Madrid Agreement</a:t>
            </a:r>
            <a:endParaRPr lang="en-GB" b="1" i="1" dirty="0">
              <a:solidFill>
                <a:schemeClr val="tx1">
                  <a:lumMod val="95000"/>
                  <a:lumOff val="5000"/>
                </a:schemeClr>
              </a:solidFill>
              <a:effectLst>
                <a:outerShdw blurRad="38100" dist="38100" dir="2700000" algn="tl">
                  <a:srgbClr val="000000">
                    <a:alpha val="43137"/>
                  </a:srgbClr>
                </a:outerShdw>
              </a:effectLst>
            </a:endParaRPr>
          </a:p>
          <a:p>
            <a:r>
              <a:rPr lang="en-GB" b="1" i="1" dirty="0">
                <a:solidFill>
                  <a:schemeClr val="tx1">
                    <a:lumMod val="95000"/>
                    <a:lumOff val="5000"/>
                  </a:schemeClr>
                </a:solidFill>
                <a:effectLst>
                  <a:outerShdw blurRad="38100" dist="38100" dir="2700000" algn="tl">
                    <a:srgbClr val="000000">
                      <a:alpha val="43137"/>
                    </a:srgbClr>
                  </a:outerShdw>
                </a:effectLst>
                <a:hlinkClick r:id="rId6"/>
              </a:rPr>
              <a:t>Protocol Relating to the Madrid Agreement</a:t>
            </a:r>
            <a:endParaRPr lang="en-GB" b="1" i="1" dirty="0">
              <a:solidFill>
                <a:schemeClr val="tx1">
                  <a:lumMod val="95000"/>
                  <a:lumOff val="5000"/>
                </a:schemeClr>
              </a:solidFill>
              <a:effectLst>
                <a:outerShdw blurRad="38100" dist="38100" dir="2700000" algn="tl">
                  <a:srgbClr val="000000">
                    <a:alpha val="43137"/>
                  </a:srgbClr>
                </a:outerShdw>
              </a:effectLst>
            </a:endParaRPr>
          </a:p>
          <a:p>
            <a:pPr marL="0" indent="0">
              <a:buNone/>
            </a:pPr>
            <a:endParaRPr lang="en-GB" dirty="0" smtClean="0"/>
          </a:p>
          <a:p>
            <a:pPr marL="0" indent="0">
              <a:buNone/>
            </a:pPr>
            <a:endParaRPr lang="en-GB" dirty="0"/>
          </a:p>
          <a:p>
            <a:r>
              <a:rPr lang="en-GB" sz="1600" dirty="0" err="1" smtClean="0"/>
              <a:t>Source:WIPO</a:t>
            </a:r>
            <a:endParaRPr lang="en-GB" sz="1600" dirty="0"/>
          </a:p>
        </p:txBody>
      </p:sp>
    </p:spTree>
    <p:extLst>
      <p:ext uri="{BB962C8B-B14F-4D97-AF65-F5344CB8AC3E}">
        <p14:creationId xmlns:p14="http://schemas.microsoft.com/office/powerpoint/2010/main" val="2026762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57158" y="527474"/>
            <a:ext cx="7743234" cy="552471"/>
          </a:xfrm>
        </p:spPr>
        <p:txBody>
          <a:bodyPr>
            <a:normAutofit fontScale="90000"/>
          </a:bodyPr>
          <a:lstStyle/>
          <a:p>
            <a:pPr algn="ctr"/>
            <a:r>
              <a:rPr lang="en-US" altLang="en-US" sz="3600" b="1" dirty="0" smtClean="0">
                <a:solidFill>
                  <a:srgbClr val="C00000"/>
                </a:solidFill>
                <a:latin typeface="Arial" panose="020B0604020202020204" pitchFamily="34" charset="0"/>
                <a:cs typeface="Arial" panose="020B0604020202020204" pitchFamily="34" charset="0"/>
              </a:rPr>
              <a:t>Geographical </a:t>
            </a:r>
            <a:r>
              <a:rPr lang="en-US" altLang="en-US" sz="3600" b="1" dirty="0" smtClean="0">
                <a:solidFill>
                  <a:srgbClr val="C00000"/>
                </a:solidFill>
                <a:latin typeface="Arial" panose="020B0604020202020204" pitchFamily="34" charset="0"/>
                <a:cs typeface="Arial" panose="020B0604020202020204" pitchFamily="34" charset="0"/>
              </a:rPr>
              <a:t>Indications </a:t>
            </a:r>
            <a:r>
              <a:rPr lang="en-US" altLang="en-US" sz="3600" b="1" dirty="0">
                <a:solidFill>
                  <a:srgbClr val="C00000"/>
                </a:solidFill>
                <a:latin typeface="Arial" panose="020B0604020202020204" pitchFamily="34" charset="0"/>
                <a:cs typeface="Arial" panose="020B0604020202020204" pitchFamily="34" charset="0"/>
              </a:rPr>
              <a:t>and </a:t>
            </a:r>
            <a:r>
              <a:rPr lang="en-US" altLang="en-US" sz="3600" b="1" dirty="0" smtClean="0">
                <a:solidFill>
                  <a:srgbClr val="C00000"/>
                </a:solidFill>
                <a:latin typeface="Arial" panose="020B0604020202020204" pitchFamily="34" charset="0"/>
                <a:cs typeface="Arial" panose="020B0604020202020204" pitchFamily="34" charset="0"/>
              </a:rPr>
              <a:t>Trademarks</a:t>
            </a:r>
            <a:endParaRPr lang="en-US" altLang="en-US" sz="3600" b="1" dirty="0">
              <a:solidFill>
                <a:srgbClr val="C00000"/>
              </a:solidFill>
              <a:latin typeface="Arial" panose="020B0604020202020204" pitchFamily="34" charset="0"/>
              <a:cs typeface="Arial" panose="020B0604020202020204" pitchFamily="34" charset="0"/>
            </a:endParaRPr>
          </a:p>
        </p:txBody>
      </p:sp>
      <p:sp>
        <p:nvSpPr>
          <p:cNvPr id="9219" name="Rectangle 3"/>
          <p:cNvSpPr>
            <a:spLocks noGrp="1" noChangeArrowheads="1"/>
          </p:cNvSpPr>
          <p:nvPr>
            <p:ph idx="1"/>
          </p:nvPr>
        </p:nvSpPr>
        <p:spPr>
          <a:xfrm>
            <a:off x="304800" y="1219200"/>
            <a:ext cx="8103274" cy="5410200"/>
          </a:xfrm>
        </p:spPr>
        <p:txBody>
          <a:bodyPr>
            <a:normAutofit fontScale="62500" lnSpcReduction="20000"/>
          </a:bodyPr>
          <a:lstStyle/>
          <a:p>
            <a:pPr marL="0" indent="0">
              <a:buNone/>
            </a:pPr>
            <a:endParaRPr lang="en-US" altLang="en-US" dirty="0">
              <a:solidFill>
                <a:schemeClr val="tx1">
                  <a:lumMod val="50000"/>
                </a:schemeClr>
              </a:solidFill>
              <a:latin typeface="Arial" panose="020B0604020202020204" pitchFamily="34" charset="0"/>
              <a:cs typeface="Arial" panose="020B0604020202020204" pitchFamily="34" charset="0"/>
            </a:endParaRPr>
          </a:p>
          <a:p>
            <a:pPr marL="609600" indent="-609600">
              <a:buFont typeface="Arial" panose="020B0604020202020204" pitchFamily="34" charset="0"/>
              <a:buChar char="•"/>
            </a:pPr>
            <a:endParaRPr lang="en-US" altLang="en-US" dirty="0">
              <a:solidFill>
                <a:schemeClr val="tx1">
                  <a:lumMod val="50000"/>
                </a:schemeClr>
              </a:solidFill>
              <a:latin typeface="Arial" panose="020B0604020202020204" pitchFamily="34" charset="0"/>
              <a:cs typeface="Arial" panose="020B0604020202020204" pitchFamily="34" charset="0"/>
            </a:endParaRPr>
          </a:p>
          <a:p>
            <a:pPr marL="609600" indent="-609600">
              <a:buFont typeface="Arial" panose="020B0604020202020204" pitchFamily="34" charset="0"/>
              <a:buChar char="•"/>
            </a:pPr>
            <a:endParaRPr lang="en-US" altLang="en-US" dirty="0" smtClean="0">
              <a:solidFill>
                <a:schemeClr val="accent4">
                  <a:lumMod val="50000"/>
                </a:schemeClr>
              </a:solidFill>
              <a:latin typeface="Arial" panose="020B0604020202020204" pitchFamily="34" charset="0"/>
              <a:cs typeface="Arial" panose="020B0604020202020204" pitchFamily="34" charset="0"/>
            </a:endParaRPr>
          </a:p>
          <a:p>
            <a:pPr marL="609600" indent="-609600">
              <a:buFont typeface="Arial" panose="020B0604020202020204" pitchFamily="34" charset="0"/>
              <a:buChar char="•"/>
            </a:pPr>
            <a:endParaRPr lang="en-US" altLang="en-US" dirty="0" smtClean="0">
              <a:solidFill>
                <a:schemeClr val="accent4">
                  <a:lumMod val="50000"/>
                </a:schemeClr>
              </a:solidFill>
              <a:latin typeface="Arial" panose="020B0604020202020204" pitchFamily="34" charset="0"/>
              <a:cs typeface="Arial" panose="020B0604020202020204" pitchFamily="34" charset="0"/>
            </a:endParaRPr>
          </a:p>
          <a:p>
            <a:pPr marL="609600" indent="-609600">
              <a:buFont typeface="Arial" panose="020B0604020202020204" pitchFamily="34" charset="0"/>
              <a:buChar char="•"/>
            </a:pPr>
            <a:r>
              <a:rPr lang="en-US" altLang="en-US" sz="2900" dirty="0" smtClean="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GIs </a:t>
            </a:r>
            <a:r>
              <a:rPr lang="en-US" altLang="en-US" sz="2900"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are closely related to </a:t>
            </a:r>
            <a:r>
              <a:rPr lang="en-US" altLang="en-US" sz="2900" b="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trademarks</a:t>
            </a:r>
            <a:r>
              <a:rPr lang="en-US" altLang="en-US" sz="2900"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both indicate product </a:t>
            </a:r>
            <a:r>
              <a:rPr lang="en-US" altLang="en-US" sz="2900" dirty="0" smtClean="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origin</a:t>
            </a:r>
          </a:p>
          <a:p>
            <a:endParaRPr lang="en-US" altLang="en-US" sz="2900"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609600" indent="-609600">
              <a:buFont typeface="Arial" panose="020B0604020202020204" pitchFamily="34" charset="0"/>
              <a:buChar char="•"/>
            </a:pPr>
            <a:r>
              <a:rPr lang="en-US" altLang="en-US" sz="2900"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GIs and trademarks differ in two </a:t>
            </a:r>
            <a:r>
              <a:rPr lang="en-US" altLang="en-US" sz="2900" dirty="0" smtClean="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ways:</a:t>
            </a:r>
          </a:p>
          <a:p>
            <a:pPr marL="0" indent="0">
              <a:buNone/>
            </a:pPr>
            <a:endParaRPr lang="en-US" altLang="en-US" sz="2900" dirty="0" smtClean="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990600" lvl="1" indent="-533400">
              <a:lnSpc>
                <a:spcPct val="160000"/>
              </a:lnSpc>
              <a:buFontTx/>
              <a:buAutoNum type="arabicPeriod"/>
            </a:pPr>
            <a:r>
              <a:rPr lang="en-US" altLang="en-US" sz="2900" dirty="0" smtClean="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a:t>
            </a:r>
            <a:r>
              <a:rPr lang="en-US" altLang="en-US" sz="2900"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trademark belongs to a </a:t>
            </a:r>
            <a:r>
              <a:rPr lang="en-US" altLang="en-US" sz="2900" b="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particular company</a:t>
            </a:r>
            <a:r>
              <a:rPr lang="en-US" altLang="en-US" sz="2900"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it distinguishes that company’s products.  GIs are </a:t>
            </a:r>
            <a:r>
              <a:rPr lang="en-US" altLang="en-US" sz="2900" b="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shared</a:t>
            </a:r>
            <a:r>
              <a:rPr lang="en-US" altLang="en-US" sz="2900"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by all producers in the region identified by the GI.</a:t>
            </a:r>
          </a:p>
          <a:p>
            <a:pPr marL="990600" lvl="1" indent="-533400">
              <a:lnSpc>
                <a:spcPct val="160000"/>
              </a:lnSpc>
              <a:buFontTx/>
              <a:buAutoNum type="arabicPeriod"/>
            </a:pPr>
            <a:r>
              <a:rPr lang="en-GB" sz="2900" dirty="0" smtClean="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Because </a:t>
            </a:r>
            <a:r>
              <a:rPr lang="en-GB" sz="2900"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its link with the place of origin, a GI can’t be assigned or licensed to someone outside that place or who don’t belong to the group of authorised </a:t>
            </a:r>
            <a:r>
              <a:rPr lang="en-GB" sz="2900" dirty="0" smtClean="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producers</a:t>
            </a:r>
          </a:p>
          <a:p>
            <a:pPr marL="990600" lvl="1" indent="-533400">
              <a:lnSpc>
                <a:spcPct val="160000"/>
              </a:lnSpc>
              <a:buFontTx/>
              <a:buAutoNum type="arabicPeriod"/>
            </a:pPr>
            <a:endParaRPr lang="en-GB" altLang="en-US" sz="2900"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990600" lvl="1" indent="-533400">
              <a:lnSpc>
                <a:spcPct val="160000"/>
              </a:lnSpc>
              <a:buFontTx/>
              <a:buAutoNum type="arabicPeriod"/>
            </a:pPr>
            <a:endParaRPr lang="en-GB" altLang="en-US" sz="2900" dirty="0" smtClean="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990600" lvl="1" indent="-533400">
              <a:lnSpc>
                <a:spcPct val="160000"/>
              </a:lnSpc>
              <a:buFontTx/>
              <a:buAutoNum type="arabicPeriod"/>
            </a:pPr>
            <a:endParaRPr lang="en-US" altLang="en-US" dirty="0">
              <a:solidFill>
                <a:schemeClr val="accent4">
                  <a:lumMod val="50000"/>
                </a:schemeClr>
              </a:solidFill>
              <a:latin typeface="Arial" panose="020B0604020202020204" pitchFamily="34" charset="0"/>
              <a:cs typeface="Arial" panose="020B0604020202020204" pitchFamily="34" charset="0"/>
            </a:endParaRPr>
          </a:p>
          <a:p>
            <a:pPr marL="990600" lvl="1" indent="-533400">
              <a:buFontTx/>
              <a:buAutoNum type="arabicPeriod"/>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2362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57158" y="527474"/>
            <a:ext cx="7671226" cy="552471"/>
          </a:xfrm>
        </p:spPr>
        <p:txBody>
          <a:bodyPr>
            <a:normAutofit fontScale="90000"/>
          </a:bodyPr>
          <a:lstStyle/>
          <a:p>
            <a:r>
              <a:rPr lang="en-US" altLang="en-US" sz="4000" b="1" dirty="0" smtClean="0">
                <a:solidFill>
                  <a:srgbClr val="FFC000"/>
                </a:solidFill>
                <a:latin typeface="Arial" panose="020B0604020202020204" pitchFamily="34" charset="0"/>
                <a:cs typeface="Arial" panose="020B0604020202020204" pitchFamily="34" charset="0"/>
              </a:rPr>
              <a:t>         </a:t>
            </a:r>
            <a:r>
              <a:rPr lang="en-US" altLang="en-US" sz="4000" b="1" dirty="0" smtClean="0">
                <a:solidFill>
                  <a:schemeClr val="accent4">
                    <a:lumMod val="50000"/>
                  </a:schemeClr>
                </a:solidFill>
                <a:latin typeface="Arial" panose="020B0604020202020204" pitchFamily="34" charset="0"/>
                <a:cs typeface="Arial" panose="020B0604020202020204" pitchFamily="34" charset="0"/>
              </a:rPr>
              <a:t>Territorial </a:t>
            </a:r>
            <a:r>
              <a:rPr lang="en-US" altLang="en-US" sz="4000" b="1" dirty="0">
                <a:solidFill>
                  <a:schemeClr val="accent4">
                    <a:lumMod val="50000"/>
                  </a:schemeClr>
                </a:solidFill>
                <a:latin typeface="Arial" panose="020B0604020202020204" pitchFamily="34" charset="0"/>
                <a:cs typeface="Arial" panose="020B0604020202020204" pitchFamily="34" charset="0"/>
              </a:rPr>
              <a:t>nature of </a:t>
            </a:r>
            <a:r>
              <a:rPr lang="en-US" altLang="en-US" sz="4000" b="1" dirty="0" smtClean="0">
                <a:solidFill>
                  <a:schemeClr val="accent4">
                    <a:lumMod val="50000"/>
                  </a:schemeClr>
                </a:solidFill>
                <a:latin typeface="Arial" panose="020B0604020202020204" pitchFamily="34" charset="0"/>
                <a:cs typeface="Arial" panose="020B0604020202020204" pitchFamily="34" charset="0"/>
              </a:rPr>
              <a:t>GIs </a:t>
            </a:r>
            <a:endParaRPr lang="en-US" altLang="en-US" sz="4000" b="1" dirty="0">
              <a:solidFill>
                <a:schemeClr val="accent4">
                  <a:lumMod val="50000"/>
                </a:schemeClr>
              </a:solidFill>
              <a:latin typeface="Arial" panose="020B0604020202020204" pitchFamily="34" charset="0"/>
              <a:cs typeface="Arial" panose="020B0604020202020204" pitchFamily="34" charset="0"/>
            </a:endParaRPr>
          </a:p>
        </p:txBody>
      </p:sp>
      <p:sp>
        <p:nvSpPr>
          <p:cNvPr id="19459" name="Rectangle 3"/>
          <p:cNvSpPr>
            <a:spLocks noGrp="1" noChangeArrowheads="1"/>
          </p:cNvSpPr>
          <p:nvPr>
            <p:ph idx="1"/>
          </p:nvPr>
        </p:nvSpPr>
        <p:spPr>
          <a:xfrm>
            <a:off x="533400" y="1524001"/>
            <a:ext cx="7126045" cy="3505200"/>
          </a:xfrm>
        </p:spPr>
        <p:txBody>
          <a:bodyPr>
            <a:normAutofit/>
          </a:bodyPr>
          <a:lstStyle/>
          <a:p>
            <a:pPr marL="895350" indent="-285750">
              <a:buFont typeface="Arial" panose="020B0604020202020204" pitchFamily="34" charset="0"/>
              <a:buChar char="•"/>
            </a:pPr>
            <a:endParaRPr lang="en-US" altLang="en-US" dirty="0" smtClean="0">
              <a:solidFill>
                <a:schemeClr val="bg1">
                  <a:lumMod val="50000"/>
                </a:schemeClr>
              </a:solidFill>
              <a:latin typeface="Arial" panose="020B0604020202020204" pitchFamily="34" charset="0"/>
              <a:cs typeface="Arial" panose="020B0604020202020204" pitchFamily="34" charset="0"/>
            </a:endParaRPr>
          </a:p>
          <a:p>
            <a:pPr marL="895350" indent="-285750">
              <a:buFont typeface="Arial" panose="020B0604020202020204" pitchFamily="34" charset="0"/>
              <a:buChar char="•"/>
            </a:pPr>
            <a:r>
              <a:rPr lang="en-US" altLang="en-US" dirty="0" smtClean="0">
                <a:solidFill>
                  <a:schemeClr val="bg1">
                    <a:lumMod val="50000"/>
                  </a:schemeClr>
                </a:solidFill>
                <a:latin typeface="Arial" panose="020B0604020202020204" pitchFamily="34" charset="0"/>
                <a:cs typeface="Arial" panose="020B0604020202020204" pitchFamily="34" charset="0"/>
              </a:rPr>
              <a:t>GI protection </a:t>
            </a:r>
            <a:r>
              <a:rPr lang="en-US" altLang="en-US" dirty="0">
                <a:solidFill>
                  <a:schemeClr val="bg1">
                    <a:lumMod val="50000"/>
                  </a:schemeClr>
                </a:solidFill>
                <a:latin typeface="Arial" panose="020B0604020202020204" pitchFamily="34" charset="0"/>
                <a:cs typeface="Arial" panose="020B0604020202020204" pitchFamily="34" charset="0"/>
              </a:rPr>
              <a:t>is </a:t>
            </a:r>
            <a:r>
              <a:rPr lang="en-US" altLang="en-US" b="1" dirty="0">
                <a:solidFill>
                  <a:schemeClr val="bg1">
                    <a:lumMod val="50000"/>
                  </a:schemeClr>
                </a:solidFill>
                <a:latin typeface="Arial" panose="020B0604020202020204" pitchFamily="34" charset="0"/>
                <a:cs typeface="Arial" panose="020B0604020202020204" pitchFamily="34" charset="0"/>
              </a:rPr>
              <a:t>territorial</a:t>
            </a:r>
          </a:p>
          <a:p>
            <a:pPr marL="895350" indent="-285750">
              <a:buFont typeface="Arial" panose="020B0604020202020204" pitchFamily="34" charset="0"/>
              <a:buChar char="•"/>
            </a:pPr>
            <a:r>
              <a:rPr lang="en-US" altLang="en-US" dirty="0" smtClean="0">
                <a:solidFill>
                  <a:schemeClr val="bg1">
                    <a:lumMod val="50000"/>
                  </a:schemeClr>
                </a:solidFill>
                <a:latin typeface="Arial" panose="020B0604020202020204" pitchFamily="34" charset="0"/>
                <a:cs typeface="Arial" panose="020B0604020202020204" pitchFamily="34" charset="0"/>
              </a:rPr>
              <a:t>International measures:</a:t>
            </a:r>
          </a:p>
          <a:p>
            <a:pPr marL="1168400" lvl="1" indent="-285750" defTabSz="1079500"/>
            <a:r>
              <a:rPr lang="en-US" altLang="en-US" sz="2000" dirty="0" smtClean="0">
                <a:solidFill>
                  <a:schemeClr val="bg1">
                    <a:lumMod val="50000"/>
                  </a:schemeClr>
                </a:solidFill>
                <a:latin typeface="Arial" panose="020B0604020202020204" pitchFamily="34" charset="0"/>
                <a:cs typeface="Arial" panose="020B0604020202020204" pitchFamily="34" charset="0"/>
              </a:rPr>
              <a:t>Bilateral Agreements </a:t>
            </a:r>
            <a:endParaRPr lang="en-US" altLang="en-US" sz="2000" dirty="0">
              <a:solidFill>
                <a:schemeClr val="bg1">
                  <a:lumMod val="50000"/>
                </a:schemeClr>
              </a:solidFill>
              <a:latin typeface="Arial" panose="020B0604020202020204" pitchFamily="34" charset="0"/>
              <a:cs typeface="Arial" panose="020B0604020202020204" pitchFamily="34" charset="0"/>
            </a:endParaRPr>
          </a:p>
          <a:p>
            <a:pPr marL="1168400" lvl="1" indent="-285750" defTabSz="1079500"/>
            <a:r>
              <a:rPr lang="en-US" altLang="en-US" sz="2000" dirty="0" smtClean="0">
                <a:solidFill>
                  <a:schemeClr val="bg1">
                    <a:lumMod val="50000"/>
                  </a:schemeClr>
                </a:solidFill>
                <a:latin typeface="Arial" panose="020B0604020202020204" pitchFamily="34" charset="0"/>
                <a:cs typeface="Arial" panose="020B0604020202020204" pitchFamily="34" charset="0"/>
              </a:rPr>
              <a:t>Multilateral Agreements </a:t>
            </a:r>
            <a:r>
              <a:rPr lang="en-US" altLang="en-US" sz="2000" dirty="0">
                <a:solidFill>
                  <a:schemeClr val="bg1">
                    <a:lumMod val="50000"/>
                  </a:schemeClr>
                </a:solidFill>
                <a:latin typeface="Arial" panose="020B0604020202020204" pitchFamily="34" charset="0"/>
                <a:cs typeface="Arial" panose="020B0604020202020204" pitchFamily="34" charset="0"/>
              </a:rPr>
              <a:t>(Paris, </a:t>
            </a:r>
            <a:r>
              <a:rPr lang="en-US" altLang="en-US" sz="2000" dirty="0" smtClean="0">
                <a:solidFill>
                  <a:schemeClr val="bg1">
                    <a:lumMod val="50000"/>
                  </a:schemeClr>
                </a:solidFill>
                <a:latin typeface="Arial" panose="020B0604020202020204" pitchFamily="34" charset="0"/>
                <a:cs typeface="Arial" panose="020B0604020202020204" pitchFamily="34" charset="0"/>
              </a:rPr>
              <a:t>Madrid ,Lisbon)</a:t>
            </a:r>
            <a:endParaRPr lang="en-US" altLang="en-US" sz="2000" dirty="0">
              <a:solidFill>
                <a:schemeClr val="bg1">
                  <a:lumMod val="50000"/>
                </a:schemeClr>
              </a:solidFill>
              <a:latin typeface="Arial" panose="020B0604020202020204" pitchFamily="34" charset="0"/>
              <a:cs typeface="Arial" panose="020B0604020202020204" pitchFamily="34" charset="0"/>
            </a:endParaRPr>
          </a:p>
          <a:p>
            <a:pPr marL="1168400" lvl="1" indent="-285750" defTabSz="1079500"/>
            <a:r>
              <a:rPr lang="en-US" altLang="en-US" sz="2000" dirty="0" smtClean="0">
                <a:solidFill>
                  <a:schemeClr val="bg1">
                    <a:lumMod val="50000"/>
                  </a:schemeClr>
                </a:solidFill>
                <a:latin typeface="Arial" panose="020B0604020202020204" pitchFamily="34" charset="0"/>
                <a:cs typeface="Arial" panose="020B0604020202020204" pitchFamily="34" charset="0"/>
              </a:rPr>
              <a:t>National </a:t>
            </a:r>
            <a:r>
              <a:rPr lang="en-US" altLang="en-US" sz="2000" dirty="0" smtClean="0">
                <a:solidFill>
                  <a:schemeClr val="bg1">
                    <a:lumMod val="50000"/>
                  </a:schemeClr>
                </a:solidFill>
                <a:latin typeface="Arial" panose="020B0604020202020204" pitchFamily="34" charset="0"/>
                <a:cs typeface="Arial" panose="020B0604020202020204" pitchFamily="34" charset="0"/>
              </a:rPr>
              <a:t>UK Scheme 2021 </a:t>
            </a:r>
            <a:endParaRPr lang="en-US" altLang="en-US" sz="2000" dirty="0">
              <a:solidFill>
                <a:schemeClr val="bg1">
                  <a:lumMod val="50000"/>
                </a:schemeClr>
              </a:solidFill>
              <a:latin typeface="Arial" panose="020B0604020202020204" pitchFamily="34" charset="0"/>
              <a:cs typeface="Arial" panose="020B0604020202020204" pitchFamily="34" charset="0"/>
            </a:endParaRPr>
          </a:p>
          <a:p>
            <a:pPr marL="1168400" lvl="1" indent="-285750" defTabSz="1079500"/>
            <a:r>
              <a:rPr lang="en-US" altLang="en-US" sz="2000" dirty="0" smtClean="0">
                <a:solidFill>
                  <a:schemeClr val="bg1">
                    <a:lumMod val="50000"/>
                  </a:schemeClr>
                </a:solidFill>
                <a:latin typeface="Arial" panose="020B0604020202020204" pitchFamily="34" charset="0"/>
                <a:cs typeface="Arial" panose="020B0604020202020204" pitchFamily="34" charset="0"/>
              </a:rPr>
              <a:t>Regional </a:t>
            </a:r>
            <a:r>
              <a:rPr lang="en-US" altLang="en-US" sz="2000" dirty="0">
                <a:solidFill>
                  <a:schemeClr val="bg1">
                    <a:lumMod val="50000"/>
                  </a:schemeClr>
                </a:solidFill>
                <a:latin typeface="Arial" panose="020B0604020202020204" pitchFamily="34" charset="0"/>
                <a:cs typeface="Arial" panose="020B0604020202020204" pitchFamily="34" charset="0"/>
              </a:rPr>
              <a:t>A</a:t>
            </a:r>
            <a:r>
              <a:rPr lang="en-US" altLang="en-US" sz="2000" dirty="0" smtClean="0">
                <a:solidFill>
                  <a:schemeClr val="bg1">
                    <a:lumMod val="50000"/>
                  </a:schemeClr>
                </a:solidFill>
                <a:latin typeface="Arial" panose="020B0604020202020204" pitchFamily="34" charset="0"/>
                <a:cs typeface="Arial" panose="020B0604020202020204" pitchFamily="34" charset="0"/>
              </a:rPr>
              <a:t>pplication </a:t>
            </a:r>
            <a:r>
              <a:rPr lang="en-US" altLang="en-US" sz="2000" dirty="0" smtClean="0">
                <a:solidFill>
                  <a:schemeClr val="bg1">
                    <a:lumMod val="50000"/>
                  </a:schemeClr>
                </a:solidFill>
                <a:latin typeface="Arial" panose="020B0604020202020204" pitchFamily="34" charset="0"/>
                <a:cs typeface="Arial" panose="020B0604020202020204" pitchFamily="34" charset="0"/>
              </a:rPr>
              <a:t>Mechanism: EU</a:t>
            </a:r>
            <a:endParaRPr lang="en-US" alt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1600200"/>
            <a:ext cx="2362200" cy="152399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9961" y="4800600"/>
            <a:ext cx="2520280" cy="171983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4748783"/>
            <a:ext cx="2581275" cy="1771650"/>
          </a:xfrm>
          <a:prstGeom prst="rect">
            <a:avLst/>
          </a:prstGeom>
        </p:spPr>
      </p:pic>
    </p:spTree>
    <p:extLst>
      <p:ext uri="{BB962C8B-B14F-4D97-AF65-F5344CB8AC3E}">
        <p14:creationId xmlns:p14="http://schemas.microsoft.com/office/powerpoint/2010/main" val="2740982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6934200" cy="611188"/>
          </a:xfrm>
        </p:spPr>
        <p:txBody>
          <a:bodyPr>
            <a:normAutofit fontScale="90000"/>
          </a:bodyPr>
          <a:lstStyle/>
          <a:p>
            <a:pPr eaLnBrk="1" hangingPunct="1">
              <a:defRPr/>
            </a:pPr>
            <a:r>
              <a:rPr lang="en-US" b="1" dirty="0" smtClean="0">
                <a:solidFill>
                  <a:srgbClr val="C00000"/>
                </a:solidFill>
                <a:latin typeface="Arial" panose="020B0604020202020204" pitchFamily="34" charset="0"/>
                <a:cs typeface="Arial" panose="020B0604020202020204" pitchFamily="34" charset="0"/>
              </a:rPr>
              <a:t>    How are GIs protected?</a:t>
            </a:r>
            <a:endParaRPr lang="en-IN"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14401" y="1600200"/>
            <a:ext cx="6858000" cy="4525963"/>
          </a:xfrm>
        </p:spPr>
        <p:txBody>
          <a:bodyPr/>
          <a:lstStyle/>
          <a:p>
            <a:pPr marL="0" indent="0" algn="just" eaLnBrk="1" hangingPunct="1">
              <a:buClrTx/>
              <a:buNone/>
              <a:defRPr/>
            </a:pPr>
            <a:endParaRPr lang="en-IN" dirty="0" smtClean="0">
              <a:solidFill>
                <a:schemeClr val="tx1">
                  <a:lumMod val="95000"/>
                  <a:lumOff val="5000"/>
                </a:schemeClr>
              </a:solidFill>
              <a:latin typeface="Arial" panose="020B0604020202020204" pitchFamily="34" charset="0"/>
              <a:cs typeface="Arial" panose="020B0604020202020204" pitchFamily="34" charset="0"/>
            </a:endParaRPr>
          </a:p>
          <a:p>
            <a:pPr algn="just" eaLnBrk="1" hangingPunct="1">
              <a:lnSpc>
                <a:spcPct val="150000"/>
              </a:lnSpc>
              <a:buClrTx/>
              <a:defRPr/>
            </a:pPr>
            <a:r>
              <a:rPr lang="en-IN"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accordance </a:t>
            </a:r>
            <a:r>
              <a:rPr lang="en-IN"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 international treaties and national laws under a wide range of </a:t>
            </a:r>
            <a:r>
              <a:rPr lang="en-IN"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concepts</a:t>
            </a:r>
            <a:r>
              <a:rPr lang="en-IN"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lvl="1" algn="just" eaLnBrk="1" hangingPunct="1">
              <a:lnSpc>
                <a:spcPct val="150000"/>
              </a:lnSpc>
              <a:buClrTx/>
              <a:defRPr/>
            </a:pPr>
            <a:r>
              <a:rPr lang="en-IN"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special laws for the protection of geographical indications or appellations of </a:t>
            </a:r>
            <a:r>
              <a:rPr lang="en-IN"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origin(sui generis system)</a:t>
            </a:r>
            <a:endParaRPr lang="en-IN"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just" eaLnBrk="1" hangingPunct="1">
              <a:lnSpc>
                <a:spcPct val="150000"/>
              </a:lnSpc>
              <a:buClrTx/>
              <a:defRPr/>
            </a:pPr>
            <a:r>
              <a:rPr lang="en-IN"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trademark laws in the form of collective marks or certification marks</a:t>
            </a:r>
          </a:p>
          <a:p>
            <a:pPr lvl="1" algn="just" eaLnBrk="1" hangingPunct="1">
              <a:lnSpc>
                <a:spcPct val="150000"/>
              </a:lnSpc>
              <a:buClrTx/>
              <a:defRPr/>
            </a:pPr>
            <a:r>
              <a:rPr lang="en-IN"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laws against unfair competition</a:t>
            </a:r>
          </a:p>
          <a:p>
            <a:pPr lvl="1" algn="just" eaLnBrk="1" hangingPunct="1">
              <a:lnSpc>
                <a:spcPct val="150000"/>
              </a:lnSpc>
              <a:buClrTx/>
              <a:defRPr/>
            </a:pPr>
            <a:r>
              <a:rPr lang="en-IN"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consumer protection </a:t>
            </a:r>
            <a:r>
              <a:rPr lang="en-IN"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laws</a:t>
            </a:r>
            <a:endParaRPr lang="en-IN" dirty="0">
              <a:solidFill>
                <a:srgbClr val="C00000"/>
              </a:solidFill>
              <a:effectLst>
                <a:outerShdw blurRad="38100" dist="38100" dir="2700000" algn="tl">
                  <a:srgbClr val="000000">
                    <a:alpha val="43137"/>
                  </a:srgbClr>
                </a:outerShdw>
              </a:effectLst>
            </a:endParaRPr>
          </a:p>
          <a:p>
            <a:pPr lvl="1" algn="just" eaLnBrk="1" hangingPunct="1">
              <a:lnSpc>
                <a:spcPct val="150000"/>
              </a:lnSpc>
              <a:buClrTx/>
              <a:defRPr/>
            </a:pPr>
            <a:r>
              <a:rPr lang="en-IN"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Specific rules of GI associations/organizations </a:t>
            </a:r>
            <a:endParaRPr lang="en-IN"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7888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90600" y="1338072"/>
            <a:ext cx="3047364" cy="2007235"/>
          </a:xfrm>
          <a:custGeom>
            <a:avLst/>
            <a:gdLst/>
            <a:ahLst/>
            <a:cxnLst/>
            <a:rect l="l" t="t" r="r" b="b"/>
            <a:pathLst>
              <a:path w="3843654" h="2007235">
                <a:moveTo>
                  <a:pt x="1921764" y="0"/>
                </a:moveTo>
                <a:lnTo>
                  <a:pt x="1859567" y="515"/>
                </a:lnTo>
                <a:lnTo>
                  <a:pt x="1797864" y="2052"/>
                </a:lnTo>
                <a:lnTo>
                  <a:pt x="1736684" y="4594"/>
                </a:lnTo>
                <a:lnTo>
                  <a:pt x="1676058" y="8125"/>
                </a:lnTo>
                <a:lnTo>
                  <a:pt x="1616014" y="12631"/>
                </a:lnTo>
                <a:lnTo>
                  <a:pt x="1556583" y="18096"/>
                </a:lnTo>
                <a:lnTo>
                  <a:pt x="1497794" y="24503"/>
                </a:lnTo>
                <a:lnTo>
                  <a:pt x="1439678" y="31838"/>
                </a:lnTo>
                <a:lnTo>
                  <a:pt x="1382264" y="40085"/>
                </a:lnTo>
                <a:lnTo>
                  <a:pt x="1325582" y="49228"/>
                </a:lnTo>
                <a:lnTo>
                  <a:pt x="1269662" y="59252"/>
                </a:lnTo>
                <a:lnTo>
                  <a:pt x="1214534" y="70141"/>
                </a:lnTo>
                <a:lnTo>
                  <a:pt x="1160227" y="81880"/>
                </a:lnTo>
                <a:lnTo>
                  <a:pt x="1106771" y="94453"/>
                </a:lnTo>
                <a:lnTo>
                  <a:pt x="1054197" y="107844"/>
                </a:lnTo>
                <a:lnTo>
                  <a:pt x="1002533" y="122037"/>
                </a:lnTo>
                <a:lnTo>
                  <a:pt x="951811" y="137018"/>
                </a:lnTo>
                <a:lnTo>
                  <a:pt x="902059" y="152771"/>
                </a:lnTo>
                <a:lnTo>
                  <a:pt x="853308" y="169280"/>
                </a:lnTo>
                <a:lnTo>
                  <a:pt x="805586" y="186529"/>
                </a:lnTo>
                <a:lnTo>
                  <a:pt x="758925" y="204504"/>
                </a:lnTo>
                <a:lnTo>
                  <a:pt x="713354" y="223187"/>
                </a:lnTo>
                <a:lnTo>
                  <a:pt x="668903" y="242565"/>
                </a:lnTo>
                <a:lnTo>
                  <a:pt x="625602" y="262620"/>
                </a:lnTo>
                <a:lnTo>
                  <a:pt x="583479" y="283338"/>
                </a:lnTo>
                <a:lnTo>
                  <a:pt x="542566" y="304704"/>
                </a:lnTo>
                <a:lnTo>
                  <a:pt x="502893" y="326700"/>
                </a:lnTo>
                <a:lnTo>
                  <a:pt x="464488" y="349313"/>
                </a:lnTo>
                <a:lnTo>
                  <a:pt x="427381" y="372526"/>
                </a:lnTo>
                <a:lnTo>
                  <a:pt x="391604" y="396323"/>
                </a:lnTo>
                <a:lnTo>
                  <a:pt x="357185" y="420690"/>
                </a:lnTo>
                <a:lnTo>
                  <a:pt x="324154" y="445610"/>
                </a:lnTo>
                <a:lnTo>
                  <a:pt x="292541" y="471069"/>
                </a:lnTo>
                <a:lnTo>
                  <a:pt x="262376" y="497049"/>
                </a:lnTo>
                <a:lnTo>
                  <a:pt x="233689" y="523537"/>
                </a:lnTo>
                <a:lnTo>
                  <a:pt x="206509" y="550516"/>
                </a:lnTo>
                <a:lnTo>
                  <a:pt x="156791" y="605885"/>
                </a:lnTo>
                <a:lnTo>
                  <a:pt x="113462" y="663032"/>
                </a:lnTo>
                <a:lnTo>
                  <a:pt x="76759" y="721832"/>
                </a:lnTo>
                <a:lnTo>
                  <a:pt x="46921" y="782161"/>
                </a:lnTo>
                <a:lnTo>
                  <a:pt x="24188" y="843895"/>
                </a:lnTo>
                <a:lnTo>
                  <a:pt x="8797" y="906908"/>
                </a:lnTo>
                <a:lnTo>
                  <a:pt x="987" y="971075"/>
                </a:lnTo>
                <a:lnTo>
                  <a:pt x="0" y="1003553"/>
                </a:lnTo>
                <a:lnTo>
                  <a:pt x="987" y="1036032"/>
                </a:lnTo>
                <a:lnTo>
                  <a:pt x="8797" y="1100199"/>
                </a:lnTo>
                <a:lnTo>
                  <a:pt x="24188" y="1163212"/>
                </a:lnTo>
                <a:lnTo>
                  <a:pt x="46921" y="1224946"/>
                </a:lnTo>
                <a:lnTo>
                  <a:pt x="76759" y="1285275"/>
                </a:lnTo>
                <a:lnTo>
                  <a:pt x="113462" y="1344075"/>
                </a:lnTo>
                <a:lnTo>
                  <a:pt x="156791" y="1401222"/>
                </a:lnTo>
                <a:lnTo>
                  <a:pt x="206509" y="1456591"/>
                </a:lnTo>
                <a:lnTo>
                  <a:pt x="233689" y="1483570"/>
                </a:lnTo>
                <a:lnTo>
                  <a:pt x="262376" y="1510058"/>
                </a:lnTo>
                <a:lnTo>
                  <a:pt x="292541" y="1536038"/>
                </a:lnTo>
                <a:lnTo>
                  <a:pt x="324154" y="1561497"/>
                </a:lnTo>
                <a:lnTo>
                  <a:pt x="357185" y="1586417"/>
                </a:lnTo>
                <a:lnTo>
                  <a:pt x="391604" y="1610784"/>
                </a:lnTo>
                <a:lnTo>
                  <a:pt x="427381" y="1634581"/>
                </a:lnTo>
                <a:lnTo>
                  <a:pt x="464488" y="1657794"/>
                </a:lnTo>
                <a:lnTo>
                  <a:pt x="502893" y="1680407"/>
                </a:lnTo>
                <a:lnTo>
                  <a:pt x="542566" y="1702403"/>
                </a:lnTo>
                <a:lnTo>
                  <a:pt x="583479" y="1723769"/>
                </a:lnTo>
                <a:lnTo>
                  <a:pt x="625602" y="1744487"/>
                </a:lnTo>
                <a:lnTo>
                  <a:pt x="668903" y="1764542"/>
                </a:lnTo>
                <a:lnTo>
                  <a:pt x="713354" y="1783920"/>
                </a:lnTo>
                <a:lnTo>
                  <a:pt x="758925" y="1802603"/>
                </a:lnTo>
                <a:lnTo>
                  <a:pt x="805586" y="1820578"/>
                </a:lnTo>
                <a:lnTo>
                  <a:pt x="853308" y="1837827"/>
                </a:lnTo>
                <a:lnTo>
                  <a:pt x="902059" y="1854336"/>
                </a:lnTo>
                <a:lnTo>
                  <a:pt x="951811" y="1870089"/>
                </a:lnTo>
                <a:lnTo>
                  <a:pt x="1002533" y="1885070"/>
                </a:lnTo>
                <a:lnTo>
                  <a:pt x="1054197" y="1899263"/>
                </a:lnTo>
                <a:lnTo>
                  <a:pt x="1106771" y="1912654"/>
                </a:lnTo>
                <a:lnTo>
                  <a:pt x="1160227" y="1925227"/>
                </a:lnTo>
                <a:lnTo>
                  <a:pt x="1214534" y="1936966"/>
                </a:lnTo>
                <a:lnTo>
                  <a:pt x="1269662" y="1947855"/>
                </a:lnTo>
                <a:lnTo>
                  <a:pt x="1325582" y="1957879"/>
                </a:lnTo>
                <a:lnTo>
                  <a:pt x="1382264" y="1967022"/>
                </a:lnTo>
                <a:lnTo>
                  <a:pt x="1439678" y="1975269"/>
                </a:lnTo>
                <a:lnTo>
                  <a:pt x="1497794" y="1982604"/>
                </a:lnTo>
                <a:lnTo>
                  <a:pt x="1556583" y="1989011"/>
                </a:lnTo>
                <a:lnTo>
                  <a:pt x="1616014" y="1994476"/>
                </a:lnTo>
                <a:lnTo>
                  <a:pt x="1676058" y="1998982"/>
                </a:lnTo>
                <a:lnTo>
                  <a:pt x="1736684" y="2002513"/>
                </a:lnTo>
                <a:lnTo>
                  <a:pt x="1797864" y="2005055"/>
                </a:lnTo>
                <a:lnTo>
                  <a:pt x="1859567" y="2006592"/>
                </a:lnTo>
                <a:lnTo>
                  <a:pt x="1921764" y="2007107"/>
                </a:lnTo>
                <a:lnTo>
                  <a:pt x="1983958" y="2006592"/>
                </a:lnTo>
                <a:lnTo>
                  <a:pt x="2045660" y="2005055"/>
                </a:lnTo>
                <a:lnTo>
                  <a:pt x="2106839" y="2002513"/>
                </a:lnTo>
                <a:lnTo>
                  <a:pt x="2167464" y="1998982"/>
                </a:lnTo>
                <a:lnTo>
                  <a:pt x="2227507" y="1994476"/>
                </a:lnTo>
                <a:lnTo>
                  <a:pt x="2286937" y="1989011"/>
                </a:lnTo>
                <a:lnTo>
                  <a:pt x="2345725" y="1982604"/>
                </a:lnTo>
                <a:lnTo>
                  <a:pt x="2403841" y="1975269"/>
                </a:lnTo>
                <a:lnTo>
                  <a:pt x="2461254" y="1967022"/>
                </a:lnTo>
                <a:lnTo>
                  <a:pt x="2517935" y="1957879"/>
                </a:lnTo>
                <a:lnTo>
                  <a:pt x="2573855" y="1947855"/>
                </a:lnTo>
                <a:lnTo>
                  <a:pt x="2628983" y="1936966"/>
                </a:lnTo>
                <a:lnTo>
                  <a:pt x="2683290" y="1925227"/>
                </a:lnTo>
                <a:lnTo>
                  <a:pt x="2736745" y="1912654"/>
                </a:lnTo>
                <a:lnTo>
                  <a:pt x="2789319" y="1899263"/>
                </a:lnTo>
                <a:lnTo>
                  <a:pt x="2840982" y="1885070"/>
                </a:lnTo>
                <a:lnTo>
                  <a:pt x="2891705" y="1870089"/>
                </a:lnTo>
                <a:lnTo>
                  <a:pt x="2941457" y="1854336"/>
                </a:lnTo>
                <a:lnTo>
                  <a:pt x="2990208" y="1837827"/>
                </a:lnTo>
                <a:lnTo>
                  <a:pt x="3037930" y="1820578"/>
                </a:lnTo>
                <a:lnTo>
                  <a:pt x="3084591" y="1802603"/>
                </a:lnTo>
                <a:lnTo>
                  <a:pt x="3130162" y="1783920"/>
                </a:lnTo>
                <a:lnTo>
                  <a:pt x="3174613" y="1764542"/>
                </a:lnTo>
                <a:lnTo>
                  <a:pt x="3217915" y="1744487"/>
                </a:lnTo>
                <a:lnTo>
                  <a:pt x="3260038" y="1723769"/>
                </a:lnTo>
                <a:lnTo>
                  <a:pt x="3300951" y="1702403"/>
                </a:lnTo>
                <a:lnTo>
                  <a:pt x="3340625" y="1680407"/>
                </a:lnTo>
                <a:lnTo>
                  <a:pt x="3379031" y="1657794"/>
                </a:lnTo>
                <a:lnTo>
                  <a:pt x="3416137" y="1634581"/>
                </a:lnTo>
                <a:lnTo>
                  <a:pt x="3451915" y="1610784"/>
                </a:lnTo>
                <a:lnTo>
                  <a:pt x="3486335" y="1586417"/>
                </a:lnTo>
                <a:lnTo>
                  <a:pt x="3519367" y="1561497"/>
                </a:lnTo>
                <a:lnTo>
                  <a:pt x="3550980" y="1536038"/>
                </a:lnTo>
                <a:lnTo>
                  <a:pt x="3581145" y="1510058"/>
                </a:lnTo>
                <a:lnTo>
                  <a:pt x="3609833" y="1483570"/>
                </a:lnTo>
                <a:lnTo>
                  <a:pt x="3637014" y="1456591"/>
                </a:lnTo>
                <a:lnTo>
                  <a:pt x="3686732" y="1401222"/>
                </a:lnTo>
                <a:lnTo>
                  <a:pt x="3730063" y="1344075"/>
                </a:lnTo>
                <a:lnTo>
                  <a:pt x="3766766" y="1285275"/>
                </a:lnTo>
                <a:lnTo>
                  <a:pt x="3796604" y="1224946"/>
                </a:lnTo>
                <a:lnTo>
                  <a:pt x="3819339" y="1163212"/>
                </a:lnTo>
                <a:lnTo>
                  <a:pt x="3834730" y="1100199"/>
                </a:lnTo>
                <a:lnTo>
                  <a:pt x="3842540" y="1036032"/>
                </a:lnTo>
                <a:lnTo>
                  <a:pt x="3843528" y="1003553"/>
                </a:lnTo>
                <a:lnTo>
                  <a:pt x="3842540" y="971075"/>
                </a:lnTo>
                <a:lnTo>
                  <a:pt x="3834730" y="906908"/>
                </a:lnTo>
                <a:lnTo>
                  <a:pt x="3819339" y="843895"/>
                </a:lnTo>
                <a:lnTo>
                  <a:pt x="3796604" y="782161"/>
                </a:lnTo>
                <a:lnTo>
                  <a:pt x="3766766" y="721832"/>
                </a:lnTo>
                <a:lnTo>
                  <a:pt x="3730063" y="663032"/>
                </a:lnTo>
                <a:lnTo>
                  <a:pt x="3686732" y="605885"/>
                </a:lnTo>
                <a:lnTo>
                  <a:pt x="3637014" y="550516"/>
                </a:lnTo>
                <a:lnTo>
                  <a:pt x="3609833" y="523537"/>
                </a:lnTo>
                <a:lnTo>
                  <a:pt x="3581146" y="497049"/>
                </a:lnTo>
                <a:lnTo>
                  <a:pt x="3550980" y="471069"/>
                </a:lnTo>
                <a:lnTo>
                  <a:pt x="3519367" y="445610"/>
                </a:lnTo>
                <a:lnTo>
                  <a:pt x="3486335" y="420690"/>
                </a:lnTo>
                <a:lnTo>
                  <a:pt x="3451915" y="396323"/>
                </a:lnTo>
                <a:lnTo>
                  <a:pt x="3416137" y="372526"/>
                </a:lnTo>
                <a:lnTo>
                  <a:pt x="3379031" y="349313"/>
                </a:lnTo>
                <a:lnTo>
                  <a:pt x="3340625" y="326700"/>
                </a:lnTo>
                <a:lnTo>
                  <a:pt x="3300951" y="304704"/>
                </a:lnTo>
                <a:lnTo>
                  <a:pt x="3260038" y="283338"/>
                </a:lnTo>
                <a:lnTo>
                  <a:pt x="3217915" y="262620"/>
                </a:lnTo>
                <a:lnTo>
                  <a:pt x="3174613" y="242565"/>
                </a:lnTo>
                <a:lnTo>
                  <a:pt x="3130162" y="223187"/>
                </a:lnTo>
                <a:lnTo>
                  <a:pt x="3084591" y="204504"/>
                </a:lnTo>
                <a:lnTo>
                  <a:pt x="3037930" y="186529"/>
                </a:lnTo>
                <a:lnTo>
                  <a:pt x="2990208" y="169280"/>
                </a:lnTo>
                <a:lnTo>
                  <a:pt x="2941457" y="152771"/>
                </a:lnTo>
                <a:lnTo>
                  <a:pt x="2891705" y="137018"/>
                </a:lnTo>
                <a:lnTo>
                  <a:pt x="2840982" y="122037"/>
                </a:lnTo>
                <a:lnTo>
                  <a:pt x="2789319" y="107844"/>
                </a:lnTo>
                <a:lnTo>
                  <a:pt x="2736745" y="94453"/>
                </a:lnTo>
                <a:lnTo>
                  <a:pt x="2683290" y="81880"/>
                </a:lnTo>
                <a:lnTo>
                  <a:pt x="2628983" y="70141"/>
                </a:lnTo>
                <a:lnTo>
                  <a:pt x="2573855" y="59252"/>
                </a:lnTo>
                <a:lnTo>
                  <a:pt x="2517935" y="49228"/>
                </a:lnTo>
                <a:lnTo>
                  <a:pt x="2461254" y="40085"/>
                </a:lnTo>
                <a:lnTo>
                  <a:pt x="2403841" y="31838"/>
                </a:lnTo>
                <a:lnTo>
                  <a:pt x="2345725" y="24503"/>
                </a:lnTo>
                <a:lnTo>
                  <a:pt x="2286937" y="18096"/>
                </a:lnTo>
                <a:lnTo>
                  <a:pt x="2227507" y="12631"/>
                </a:lnTo>
                <a:lnTo>
                  <a:pt x="2167464" y="8125"/>
                </a:lnTo>
                <a:lnTo>
                  <a:pt x="2106839" y="4594"/>
                </a:lnTo>
                <a:lnTo>
                  <a:pt x="2045660" y="2052"/>
                </a:lnTo>
                <a:lnTo>
                  <a:pt x="1983958" y="515"/>
                </a:lnTo>
                <a:lnTo>
                  <a:pt x="1921764" y="0"/>
                </a:lnTo>
                <a:close/>
              </a:path>
            </a:pathLst>
          </a:custGeom>
          <a:solidFill>
            <a:srgbClr val="BADFE2">
              <a:alpha val="50195"/>
            </a:srgbClr>
          </a:solidFill>
        </p:spPr>
        <p:txBody>
          <a:bodyPr wrap="square" lIns="0" tIns="0" rIns="0" bIns="0" rtlCol="0"/>
          <a:lstStyle/>
          <a:p>
            <a:endParaRPr/>
          </a:p>
        </p:txBody>
      </p:sp>
      <p:sp>
        <p:nvSpPr>
          <p:cNvPr id="4" name="object 4"/>
          <p:cNvSpPr txBox="1"/>
          <p:nvPr/>
        </p:nvSpPr>
        <p:spPr>
          <a:xfrm>
            <a:off x="1371599" y="1619250"/>
            <a:ext cx="2353665" cy="1244571"/>
          </a:xfrm>
          <a:prstGeom prst="rect">
            <a:avLst/>
          </a:prstGeom>
        </p:spPr>
        <p:txBody>
          <a:bodyPr vert="horz" wrap="square" lIns="0" tIns="13335" rIns="0" bIns="0" rtlCol="0">
            <a:spAutoFit/>
          </a:bodyPr>
          <a:lstStyle/>
          <a:p>
            <a:pPr marL="692150">
              <a:lnSpc>
                <a:spcPct val="100000"/>
              </a:lnSpc>
              <a:spcBef>
                <a:spcPts val="105"/>
              </a:spcBef>
            </a:pPr>
            <a:r>
              <a:rPr sz="1600" b="1" u="heavy" dirty="0">
                <a:uFill>
                  <a:solidFill>
                    <a:srgbClr val="000000"/>
                  </a:solidFill>
                </a:uFill>
                <a:latin typeface="Times New Roman"/>
                <a:cs typeface="Times New Roman"/>
              </a:rPr>
              <a:t>Economics</a:t>
            </a:r>
            <a:endParaRPr sz="1600" dirty="0">
              <a:latin typeface="Times New Roman"/>
              <a:cs typeface="Times New Roman"/>
            </a:endParaRPr>
          </a:p>
          <a:p>
            <a:pPr marL="170815" indent="-158750" algn="ctr">
              <a:lnSpc>
                <a:spcPct val="100000"/>
              </a:lnSpc>
              <a:spcBef>
                <a:spcPts val="10"/>
              </a:spcBef>
              <a:buSzPct val="50000"/>
              <a:buFont typeface="Wingdings"/>
              <a:buChar char=""/>
              <a:tabLst>
                <a:tab pos="171450" algn="l"/>
              </a:tabLst>
            </a:pPr>
            <a:r>
              <a:rPr sz="1600" dirty="0">
                <a:latin typeface="Times New Roman"/>
                <a:cs typeface="Times New Roman"/>
              </a:rPr>
              <a:t>production, price,</a:t>
            </a:r>
            <a:r>
              <a:rPr sz="1600" spc="-80" dirty="0">
                <a:latin typeface="Times New Roman"/>
                <a:cs typeface="Times New Roman"/>
              </a:rPr>
              <a:t> </a:t>
            </a:r>
            <a:r>
              <a:rPr sz="1600" dirty="0">
                <a:latin typeface="Times New Roman"/>
                <a:cs typeface="Times New Roman"/>
              </a:rPr>
              <a:t>localization</a:t>
            </a:r>
          </a:p>
          <a:p>
            <a:pPr marL="170815" indent="-158750" algn="ctr">
              <a:lnSpc>
                <a:spcPct val="100000"/>
              </a:lnSpc>
              <a:buSzPct val="50000"/>
              <a:buFont typeface="Wingdings"/>
              <a:buChar char=""/>
              <a:tabLst>
                <a:tab pos="171450" algn="l"/>
              </a:tabLst>
            </a:pPr>
            <a:r>
              <a:rPr sz="1600" dirty="0">
                <a:latin typeface="Times New Roman"/>
                <a:cs typeface="Times New Roman"/>
              </a:rPr>
              <a:t>link to</a:t>
            </a:r>
            <a:r>
              <a:rPr sz="1600" spc="-20" dirty="0">
                <a:latin typeface="Times New Roman"/>
                <a:cs typeface="Times New Roman"/>
              </a:rPr>
              <a:t> </a:t>
            </a:r>
            <a:r>
              <a:rPr sz="1600" dirty="0">
                <a:latin typeface="Times New Roman"/>
                <a:cs typeface="Times New Roman"/>
              </a:rPr>
              <a:t>tourism</a:t>
            </a:r>
          </a:p>
          <a:p>
            <a:pPr marL="170815" indent="-158750" algn="ctr">
              <a:lnSpc>
                <a:spcPct val="100000"/>
              </a:lnSpc>
              <a:buSzPct val="50000"/>
              <a:buFont typeface="Wingdings"/>
              <a:buChar char=""/>
              <a:tabLst>
                <a:tab pos="171450" algn="l"/>
              </a:tabLst>
            </a:pPr>
            <a:r>
              <a:rPr sz="1600" dirty="0">
                <a:latin typeface="Times New Roman"/>
                <a:cs typeface="Times New Roman"/>
              </a:rPr>
              <a:t>Structure of the</a:t>
            </a:r>
            <a:r>
              <a:rPr sz="1600" spc="-20" dirty="0">
                <a:latin typeface="Times New Roman"/>
                <a:cs typeface="Times New Roman"/>
              </a:rPr>
              <a:t> </a:t>
            </a:r>
            <a:r>
              <a:rPr sz="1600" spc="-5" dirty="0">
                <a:latin typeface="Times New Roman"/>
                <a:cs typeface="Times New Roman"/>
              </a:rPr>
              <a:t>sector</a:t>
            </a:r>
            <a:endParaRPr sz="1600" dirty="0">
              <a:latin typeface="Times New Roman"/>
              <a:cs typeface="Times New Roman"/>
            </a:endParaRPr>
          </a:p>
        </p:txBody>
      </p:sp>
      <p:sp>
        <p:nvSpPr>
          <p:cNvPr id="5" name="object 5"/>
          <p:cNvSpPr/>
          <p:nvPr/>
        </p:nvSpPr>
        <p:spPr>
          <a:xfrm>
            <a:off x="775488" y="4530221"/>
            <a:ext cx="2217369" cy="1800225"/>
          </a:xfrm>
          <a:custGeom>
            <a:avLst/>
            <a:gdLst/>
            <a:ahLst/>
            <a:cxnLst/>
            <a:rect l="l" t="t" r="r" b="b"/>
            <a:pathLst>
              <a:path w="2836545" h="1800225">
                <a:moveTo>
                  <a:pt x="1418082" y="0"/>
                </a:moveTo>
                <a:lnTo>
                  <a:pt x="1359628" y="750"/>
                </a:lnTo>
                <a:lnTo>
                  <a:pt x="1301777" y="2983"/>
                </a:lnTo>
                <a:lnTo>
                  <a:pt x="1244573" y="6669"/>
                </a:lnTo>
                <a:lnTo>
                  <a:pt x="1188062" y="11780"/>
                </a:lnTo>
                <a:lnTo>
                  <a:pt x="1132289" y="18285"/>
                </a:lnTo>
                <a:lnTo>
                  <a:pt x="1077300" y="26157"/>
                </a:lnTo>
                <a:lnTo>
                  <a:pt x="1023142" y="35366"/>
                </a:lnTo>
                <a:lnTo>
                  <a:pt x="969858" y="45884"/>
                </a:lnTo>
                <a:lnTo>
                  <a:pt x="917496" y="57681"/>
                </a:lnTo>
                <a:lnTo>
                  <a:pt x="866101" y="70729"/>
                </a:lnTo>
                <a:lnTo>
                  <a:pt x="815717" y="84997"/>
                </a:lnTo>
                <a:lnTo>
                  <a:pt x="766392" y="100459"/>
                </a:lnTo>
                <a:lnTo>
                  <a:pt x="718170" y="117084"/>
                </a:lnTo>
                <a:lnTo>
                  <a:pt x="671097" y="134843"/>
                </a:lnTo>
                <a:lnTo>
                  <a:pt x="625219" y="153708"/>
                </a:lnTo>
                <a:lnTo>
                  <a:pt x="580581" y="173650"/>
                </a:lnTo>
                <a:lnTo>
                  <a:pt x="537230" y="194640"/>
                </a:lnTo>
                <a:lnTo>
                  <a:pt x="495210" y="216648"/>
                </a:lnTo>
                <a:lnTo>
                  <a:pt x="454567" y="239645"/>
                </a:lnTo>
                <a:lnTo>
                  <a:pt x="415347" y="263604"/>
                </a:lnTo>
                <a:lnTo>
                  <a:pt x="377595" y="288494"/>
                </a:lnTo>
                <a:lnTo>
                  <a:pt x="341358" y="314287"/>
                </a:lnTo>
                <a:lnTo>
                  <a:pt x="306680" y="340954"/>
                </a:lnTo>
                <a:lnTo>
                  <a:pt x="273607" y="368466"/>
                </a:lnTo>
                <a:lnTo>
                  <a:pt x="242186" y="396794"/>
                </a:lnTo>
                <a:lnTo>
                  <a:pt x="212461" y="425909"/>
                </a:lnTo>
                <a:lnTo>
                  <a:pt x="184478" y="455781"/>
                </a:lnTo>
                <a:lnTo>
                  <a:pt x="158284" y="486383"/>
                </a:lnTo>
                <a:lnTo>
                  <a:pt x="133922" y="517685"/>
                </a:lnTo>
                <a:lnTo>
                  <a:pt x="111440" y="549657"/>
                </a:lnTo>
                <a:lnTo>
                  <a:pt x="90882" y="582272"/>
                </a:lnTo>
                <a:lnTo>
                  <a:pt x="55723" y="649313"/>
                </a:lnTo>
                <a:lnTo>
                  <a:pt x="28810" y="718574"/>
                </a:lnTo>
                <a:lnTo>
                  <a:pt x="10508" y="789824"/>
                </a:lnTo>
                <a:lnTo>
                  <a:pt x="1182" y="862831"/>
                </a:lnTo>
                <a:lnTo>
                  <a:pt x="0" y="899922"/>
                </a:lnTo>
                <a:lnTo>
                  <a:pt x="1182" y="937016"/>
                </a:lnTo>
                <a:lnTo>
                  <a:pt x="10508" y="1010031"/>
                </a:lnTo>
                <a:lnTo>
                  <a:pt x="28810" y="1081288"/>
                </a:lnTo>
                <a:lnTo>
                  <a:pt x="55723" y="1150553"/>
                </a:lnTo>
                <a:lnTo>
                  <a:pt x="90882" y="1217596"/>
                </a:lnTo>
                <a:lnTo>
                  <a:pt x="111440" y="1250212"/>
                </a:lnTo>
                <a:lnTo>
                  <a:pt x="133922" y="1282186"/>
                </a:lnTo>
                <a:lnTo>
                  <a:pt x="158284" y="1313488"/>
                </a:lnTo>
                <a:lnTo>
                  <a:pt x="184478" y="1344090"/>
                </a:lnTo>
                <a:lnTo>
                  <a:pt x="212461" y="1373963"/>
                </a:lnTo>
                <a:lnTo>
                  <a:pt x="242186" y="1403077"/>
                </a:lnTo>
                <a:lnTo>
                  <a:pt x="273607" y="1431404"/>
                </a:lnTo>
                <a:lnTo>
                  <a:pt x="306680" y="1458915"/>
                </a:lnTo>
                <a:lnTo>
                  <a:pt x="341358" y="1485582"/>
                </a:lnTo>
                <a:lnTo>
                  <a:pt x="377595" y="1511374"/>
                </a:lnTo>
                <a:lnTo>
                  <a:pt x="415347" y="1536263"/>
                </a:lnTo>
                <a:lnTo>
                  <a:pt x="454567" y="1560220"/>
                </a:lnTo>
                <a:lnTo>
                  <a:pt x="495210" y="1583217"/>
                </a:lnTo>
                <a:lnTo>
                  <a:pt x="537230" y="1605223"/>
                </a:lnTo>
                <a:lnTo>
                  <a:pt x="580581" y="1626211"/>
                </a:lnTo>
                <a:lnTo>
                  <a:pt x="625219" y="1646151"/>
                </a:lnTo>
                <a:lnTo>
                  <a:pt x="671097" y="1665015"/>
                </a:lnTo>
                <a:lnTo>
                  <a:pt x="718170" y="1682773"/>
                </a:lnTo>
                <a:lnTo>
                  <a:pt x="766392" y="1699396"/>
                </a:lnTo>
                <a:lnTo>
                  <a:pt x="815717" y="1714856"/>
                </a:lnTo>
                <a:lnTo>
                  <a:pt x="866101" y="1729123"/>
                </a:lnTo>
                <a:lnTo>
                  <a:pt x="917496" y="1742169"/>
                </a:lnTo>
                <a:lnTo>
                  <a:pt x="969858" y="1753965"/>
                </a:lnTo>
                <a:lnTo>
                  <a:pt x="1023142" y="1764481"/>
                </a:lnTo>
                <a:lnTo>
                  <a:pt x="1077300" y="1773689"/>
                </a:lnTo>
                <a:lnTo>
                  <a:pt x="1132289" y="1781560"/>
                </a:lnTo>
                <a:lnTo>
                  <a:pt x="1188062" y="1788065"/>
                </a:lnTo>
                <a:lnTo>
                  <a:pt x="1244573" y="1793175"/>
                </a:lnTo>
                <a:lnTo>
                  <a:pt x="1301777" y="1796860"/>
                </a:lnTo>
                <a:lnTo>
                  <a:pt x="1359628" y="1799093"/>
                </a:lnTo>
                <a:lnTo>
                  <a:pt x="1418082" y="1799844"/>
                </a:lnTo>
                <a:lnTo>
                  <a:pt x="1476536" y="1799093"/>
                </a:lnTo>
                <a:lnTo>
                  <a:pt x="1534390" y="1796860"/>
                </a:lnTo>
                <a:lnTo>
                  <a:pt x="1591595" y="1793175"/>
                </a:lnTo>
                <a:lnTo>
                  <a:pt x="1648108" y="1788065"/>
                </a:lnTo>
                <a:lnTo>
                  <a:pt x="1703881" y="1781560"/>
                </a:lnTo>
                <a:lnTo>
                  <a:pt x="1758871" y="1773689"/>
                </a:lnTo>
                <a:lnTo>
                  <a:pt x="1813030" y="1764481"/>
                </a:lnTo>
                <a:lnTo>
                  <a:pt x="1866314" y="1753965"/>
                </a:lnTo>
                <a:lnTo>
                  <a:pt x="1918677" y="1742169"/>
                </a:lnTo>
                <a:lnTo>
                  <a:pt x="1970073" y="1729123"/>
                </a:lnTo>
                <a:lnTo>
                  <a:pt x="2020457" y="1714856"/>
                </a:lnTo>
                <a:lnTo>
                  <a:pt x="2069782" y="1699396"/>
                </a:lnTo>
                <a:lnTo>
                  <a:pt x="2118004" y="1682773"/>
                </a:lnTo>
                <a:lnTo>
                  <a:pt x="2165077" y="1665015"/>
                </a:lnTo>
                <a:lnTo>
                  <a:pt x="2210955" y="1646151"/>
                </a:lnTo>
                <a:lnTo>
                  <a:pt x="2255593" y="1626211"/>
                </a:lnTo>
                <a:lnTo>
                  <a:pt x="2298944" y="1605223"/>
                </a:lnTo>
                <a:lnTo>
                  <a:pt x="2340964" y="1583217"/>
                </a:lnTo>
                <a:lnTo>
                  <a:pt x="2381606" y="1560220"/>
                </a:lnTo>
                <a:lnTo>
                  <a:pt x="2420826" y="1536263"/>
                </a:lnTo>
                <a:lnTo>
                  <a:pt x="2458577" y="1511374"/>
                </a:lnTo>
                <a:lnTo>
                  <a:pt x="2494814" y="1485582"/>
                </a:lnTo>
                <a:lnTo>
                  <a:pt x="2529491" y="1458915"/>
                </a:lnTo>
                <a:lnTo>
                  <a:pt x="2562563" y="1431404"/>
                </a:lnTo>
                <a:lnTo>
                  <a:pt x="2593984" y="1403077"/>
                </a:lnTo>
                <a:lnTo>
                  <a:pt x="2623708" y="1373963"/>
                </a:lnTo>
                <a:lnTo>
                  <a:pt x="2651690" y="1344090"/>
                </a:lnTo>
                <a:lnTo>
                  <a:pt x="2677884" y="1313488"/>
                </a:lnTo>
                <a:lnTo>
                  <a:pt x="2702245" y="1282186"/>
                </a:lnTo>
                <a:lnTo>
                  <a:pt x="2724727" y="1250212"/>
                </a:lnTo>
                <a:lnTo>
                  <a:pt x="2745284" y="1217596"/>
                </a:lnTo>
                <a:lnTo>
                  <a:pt x="2780442" y="1150553"/>
                </a:lnTo>
                <a:lnTo>
                  <a:pt x="2807354" y="1081288"/>
                </a:lnTo>
                <a:lnTo>
                  <a:pt x="2825655" y="1010031"/>
                </a:lnTo>
                <a:lnTo>
                  <a:pt x="2834981" y="937016"/>
                </a:lnTo>
                <a:lnTo>
                  <a:pt x="2836164" y="899922"/>
                </a:lnTo>
                <a:lnTo>
                  <a:pt x="2834981" y="862831"/>
                </a:lnTo>
                <a:lnTo>
                  <a:pt x="2825655" y="789824"/>
                </a:lnTo>
                <a:lnTo>
                  <a:pt x="2807354" y="718574"/>
                </a:lnTo>
                <a:lnTo>
                  <a:pt x="2780442" y="649313"/>
                </a:lnTo>
                <a:lnTo>
                  <a:pt x="2745284" y="582272"/>
                </a:lnTo>
                <a:lnTo>
                  <a:pt x="2724727" y="549657"/>
                </a:lnTo>
                <a:lnTo>
                  <a:pt x="2702245" y="517685"/>
                </a:lnTo>
                <a:lnTo>
                  <a:pt x="2677884" y="486383"/>
                </a:lnTo>
                <a:lnTo>
                  <a:pt x="2651690" y="455781"/>
                </a:lnTo>
                <a:lnTo>
                  <a:pt x="2623708" y="425909"/>
                </a:lnTo>
                <a:lnTo>
                  <a:pt x="2593984" y="396794"/>
                </a:lnTo>
                <a:lnTo>
                  <a:pt x="2562563" y="368466"/>
                </a:lnTo>
                <a:lnTo>
                  <a:pt x="2529491" y="340954"/>
                </a:lnTo>
                <a:lnTo>
                  <a:pt x="2494814" y="314287"/>
                </a:lnTo>
                <a:lnTo>
                  <a:pt x="2458577" y="288494"/>
                </a:lnTo>
                <a:lnTo>
                  <a:pt x="2420826" y="263604"/>
                </a:lnTo>
                <a:lnTo>
                  <a:pt x="2381606" y="239645"/>
                </a:lnTo>
                <a:lnTo>
                  <a:pt x="2340964" y="216648"/>
                </a:lnTo>
                <a:lnTo>
                  <a:pt x="2298944" y="194640"/>
                </a:lnTo>
                <a:lnTo>
                  <a:pt x="2255593" y="173650"/>
                </a:lnTo>
                <a:lnTo>
                  <a:pt x="2210955" y="153708"/>
                </a:lnTo>
                <a:lnTo>
                  <a:pt x="2165077" y="134843"/>
                </a:lnTo>
                <a:lnTo>
                  <a:pt x="2118004" y="117084"/>
                </a:lnTo>
                <a:lnTo>
                  <a:pt x="2069782" y="100459"/>
                </a:lnTo>
                <a:lnTo>
                  <a:pt x="2020457" y="84997"/>
                </a:lnTo>
                <a:lnTo>
                  <a:pt x="1970073" y="70729"/>
                </a:lnTo>
                <a:lnTo>
                  <a:pt x="1918677" y="57681"/>
                </a:lnTo>
                <a:lnTo>
                  <a:pt x="1866314" y="45884"/>
                </a:lnTo>
                <a:lnTo>
                  <a:pt x="1813030" y="35366"/>
                </a:lnTo>
                <a:lnTo>
                  <a:pt x="1758871" y="26157"/>
                </a:lnTo>
                <a:lnTo>
                  <a:pt x="1703881" y="18285"/>
                </a:lnTo>
                <a:lnTo>
                  <a:pt x="1648108" y="11780"/>
                </a:lnTo>
                <a:lnTo>
                  <a:pt x="1591595" y="6669"/>
                </a:lnTo>
                <a:lnTo>
                  <a:pt x="1534390" y="2983"/>
                </a:lnTo>
                <a:lnTo>
                  <a:pt x="1476536" y="750"/>
                </a:lnTo>
                <a:lnTo>
                  <a:pt x="1418082" y="0"/>
                </a:lnTo>
                <a:close/>
              </a:path>
            </a:pathLst>
          </a:custGeom>
          <a:solidFill>
            <a:srgbClr val="FFCC00">
              <a:alpha val="50195"/>
            </a:srgbClr>
          </a:solidFill>
        </p:spPr>
        <p:txBody>
          <a:bodyPr wrap="square" lIns="0" tIns="0" rIns="0" bIns="0" rtlCol="0"/>
          <a:lstStyle/>
          <a:p>
            <a:endParaRPr/>
          </a:p>
        </p:txBody>
      </p:sp>
      <p:sp>
        <p:nvSpPr>
          <p:cNvPr id="7" name="object 7"/>
          <p:cNvSpPr txBox="1"/>
          <p:nvPr/>
        </p:nvSpPr>
        <p:spPr>
          <a:xfrm>
            <a:off x="990600" y="4869160"/>
            <a:ext cx="1752600" cy="997709"/>
          </a:xfrm>
          <a:prstGeom prst="rect">
            <a:avLst/>
          </a:prstGeom>
        </p:spPr>
        <p:txBody>
          <a:bodyPr vert="horz" wrap="square" lIns="0" tIns="12700" rIns="0" bIns="0" rtlCol="0">
            <a:spAutoFit/>
          </a:bodyPr>
          <a:lstStyle/>
          <a:p>
            <a:pPr algn="ctr">
              <a:lnSpc>
                <a:spcPct val="100000"/>
              </a:lnSpc>
              <a:spcBef>
                <a:spcPts val="100"/>
              </a:spcBef>
            </a:pPr>
            <a:r>
              <a:rPr sz="1600" b="1" u="heavy" dirty="0">
                <a:uFill>
                  <a:solidFill>
                    <a:srgbClr val="000000"/>
                  </a:solidFill>
                </a:uFill>
                <a:latin typeface="Times New Roman"/>
                <a:cs typeface="Times New Roman"/>
              </a:rPr>
              <a:t>Quality</a:t>
            </a:r>
            <a:r>
              <a:rPr sz="1600" b="1" u="heavy" spc="-70" dirty="0">
                <a:uFill>
                  <a:solidFill>
                    <a:srgbClr val="000000"/>
                  </a:solidFill>
                </a:uFill>
                <a:latin typeface="Times New Roman"/>
                <a:cs typeface="Times New Roman"/>
              </a:rPr>
              <a:t> </a:t>
            </a:r>
            <a:r>
              <a:rPr sz="1600" b="1" u="heavy" spc="-5" dirty="0">
                <a:uFill>
                  <a:solidFill>
                    <a:srgbClr val="000000"/>
                  </a:solidFill>
                </a:uFill>
                <a:latin typeface="Times New Roman"/>
                <a:cs typeface="Times New Roman"/>
              </a:rPr>
              <a:t>improvement</a:t>
            </a:r>
            <a:endParaRPr sz="1600" dirty="0">
              <a:latin typeface="Times New Roman"/>
              <a:cs typeface="Times New Roman"/>
            </a:endParaRPr>
          </a:p>
          <a:p>
            <a:pPr algn="ctr">
              <a:lnSpc>
                <a:spcPct val="100000"/>
              </a:lnSpc>
              <a:spcBef>
                <a:spcPts val="10"/>
              </a:spcBef>
            </a:pPr>
            <a:r>
              <a:rPr sz="1600" dirty="0">
                <a:latin typeface="Times New Roman"/>
                <a:cs typeface="Times New Roman"/>
              </a:rPr>
              <a:t>Book of</a:t>
            </a:r>
            <a:r>
              <a:rPr sz="1600" spc="-40" dirty="0">
                <a:latin typeface="Times New Roman"/>
                <a:cs typeface="Times New Roman"/>
              </a:rPr>
              <a:t> </a:t>
            </a:r>
            <a:r>
              <a:rPr sz="1600" dirty="0">
                <a:latin typeface="Times New Roman"/>
                <a:cs typeface="Times New Roman"/>
              </a:rPr>
              <a:t>Specification</a:t>
            </a:r>
          </a:p>
        </p:txBody>
      </p:sp>
      <p:sp>
        <p:nvSpPr>
          <p:cNvPr id="8" name="object 8"/>
          <p:cNvSpPr/>
          <p:nvPr/>
        </p:nvSpPr>
        <p:spPr>
          <a:xfrm>
            <a:off x="5076444" y="1338072"/>
            <a:ext cx="3153156" cy="2007235"/>
          </a:xfrm>
          <a:custGeom>
            <a:avLst/>
            <a:gdLst/>
            <a:ahLst/>
            <a:cxnLst/>
            <a:rect l="l" t="t" r="r" b="b"/>
            <a:pathLst>
              <a:path w="3915409" h="2007235">
                <a:moveTo>
                  <a:pt x="1957577" y="0"/>
                </a:moveTo>
                <a:lnTo>
                  <a:pt x="1895435" y="496"/>
                </a:lnTo>
                <a:lnTo>
                  <a:pt x="1833776" y="1974"/>
                </a:lnTo>
                <a:lnTo>
                  <a:pt x="1772628" y="4420"/>
                </a:lnTo>
                <a:lnTo>
                  <a:pt x="1712021" y="7819"/>
                </a:lnTo>
                <a:lnTo>
                  <a:pt x="1651983" y="12156"/>
                </a:lnTo>
                <a:lnTo>
                  <a:pt x="1592542" y="17417"/>
                </a:lnTo>
                <a:lnTo>
                  <a:pt x="1533727" y="23586"/>
                </a:lnTo>
                <a:lnTo>
                  <a:pt x="1475567" y="30650"/>
                </a:lnTo>
                <a:lnTo>
                  <a:pt x="1418091" y="38593"/>
                </a:lnTo>
                <a:lnTo>
                  <a:pt x="1361327" y="47401"/>
                </a:lnTo>
                <a:lnTo>
                  <a:pt x="1305304" y="57059"/>
                </a:lnTo>
                <a:lnTo>
                  <a:pt x="1250051" y="67553"/>
                </a:lnTo>
                <a:lnTo>
                  <a:pt x="1195595" y="78866"/>
                </a:lnTo>
                <a:lnTo>
                  <a:pt x="1141967" y="90986"/>
                </a:lnTo>
                <a:lnTo>
                  <a:pt x="1089194" y="103898"/>
                </a:lnTo>
                <a:lnTo>
                  <a:pt x="1037306" y="117585"/>
                </a:lnTo>
                <a:lnTo>
                  <a:pt x="986330" y="132035"/>
                </a:lnTo>
                <a:lnTo>
                  <a:pt x="936296" y="147232"/>
                </a:lnTo>
                <a:lnTo>
                  <a:pt x="887232" y="163161"/>
                </a:lnTo>
                <a:lnTo>
                  <a:pt x="839166" y="179808"/>
                </a:lnTo>
                <a:lnTo>
                  <a:pt x="792129" y="197158"/>
                </a:lnTo>
                <a:lnTo>
                  <a:pt x="746147" y="215197"/>
                </a:lnTo>
                <a:lnTo>
                  <a:pt x="701251" y="233909"/>
                </a:lnTo>
                <a:lnTo>
                  <a:pt x="657468" y="253280"/>
                </a:lnTo>
                <a:lnTo>
                  <a:pt x="614827" y="273296"/>
                </a:lnTo>
                <a:lnTo>
                  <a:pt x="573357" y="293941"/>
                </a:lnTo>
                <a:lnTo>
                  <a:pt x="533086" y="315201"/>
                </a:lnTo>
                <a:lnTo>
                  <a:pt x="494044" y="337061"/>
                </a:lnTo>
                <a:lnTo>
                  <a:pt x="456258" y="359507"/>
                </a:lnTo>
                <a:lnTo>
                  <a:pt x="419758" y="382523"/>
                </a:lnTo>
                <a:lnTo>
                  <a:pt x="384572" y="406096"/>
                </a:lnTo>
                <a:lnTo>
                  <a:pt x="350729" y="430210"/>
                </a:lnTo>
                <a:lnTo>
                  <a:pt x="318258" y="454851"/>
                </a:lnTo>
                <a:lnTo>
                  <a:pt x="287186" y="480004"/>
                </a:lnTo>
                <a:lnTo>
                  <a:pt x="257544" y="505654"/>
                </a:lnTo>
                <a:lnTo>
                  <a:pt x="229358" y="531786"/>
                </a:lnTo>
                <a:lnTo>
                  <a:pt x="177475" y="585441"/>
                </a:lnTo>
                <a:lnTo>
                  <a:pt x="131765" y="640849"/>
                </a:lnTo>
                <a:lnTo>
                  <a:pt x="92459" y="697895"/>
                </a:lnTo>
                <a:lnTo>
                  <a:pt x="59785" y="756459"/>
                </a:lnTo>
                <a:lnTo>
                  <a:pt x="33973" y="816424"/>
                </a:lnTo>
                <a:lnTo>
                  <a:pt x="15252" y="877674"/>
                </a:lnTo>
                <a:lnTo>
                  <a:pt x="3851" y="940089"/>
                </a:lnTo>
                <a:lnTo>
                  <a:pt x="0" y="1003553"/>
                </a:lnTo>
                <a:lnTo>
                  <a:pt x="967" y="1035409"/>
                </a:lnTo>
                <a:lnTo>
                  <a:pt x="8622" y="1098364"/>
                </a:lnTo>
                <a:lnTo>
                  <a:pt x="23712" y="1160211"/>
                </a:lnTo>
                <a:lnTo>
                  <a:pt x="46007" y="1220833"/>
                </a:lnTo>
                <a:lnTo>
                  <a:pt x="75279" y="1280113"/>
                </a:lnTo>
                <a:lnTo>
                  <a:pt x="111298" y="1337932"/>
                </a:lnTo>
                <a:lnTo>
                  <a:pt x="153834" y="1394174"/>
                </a:lnTo>
                <a:lnTo>
                  <a:pt x="202659" y="1448720"/>
                </a:lnTo>
                <a:lnTo>
                  <a:pt x="257544" y="1501453"/>
                </a:lnTo>
                <a:lnTo>
                  <a:pt x="287186" y="1527103"/>
                </a:lnTo>
                <a:lnTo>
                  <a:pt x="318258" y="1552256"/>
                </a:lnTo>
                <a:lnTo>
                  <a:pt x="350729" y="1576897"/>
                </a:lnTo>
                <a:lnTo>
                  <a:pt x="384572" y="1601011"/>
                </a:lnTo>
                <a:lnTo>
                  <a:pt x="419758" y="1624584"/>
                </a:lnTo>
                <a:lnTo>
                  <a:pt x="456258" y="1647600"/>
                </a:lnTo>
                <a:lnTo>
                  <a:pt x="494044" y="1670046"/>
                </a:lnTo>
                <a:lnTo>
                  <a:pt x="533086" y="1691906"/>
                </a:lnTo>
                <a:lnTo>
                  <a:pt x="573357" y="1713166"/>
                </a:lnTo>
                <a:lnTo>
                  <a:pt x="614827" y="1733811"/>
                </a:lnTo>
                <a:lnTo>
                  <a:pt x="657468" y="1753827"/>
                </a:lnTo>
                <a:lnTo>
                  <a:pt x="701251" y="1773198"/>
                </a:lnTo>
                <a:lnTo>
                  <a:pt x="746147" y="1791910"/>
                </a:lnTo>
                <a:lnTo>
                  <a:pt x="792129" y="1809949"/>
                </a:lnTo>
                <a:lnTo>
                  <a:pt x="839166" y="1827299"/>
                </a:lnTo>
                <a:lnTo>
                  <a:pt x="887232" y="1843946"/>
                </a:lnTo>
                <a:lnTo>
                  <a:pt x="936296" y="1859875"/>
                </a:lnTo>
                <a:lnTo>
                  <a:pt x="986330" y="1875072"/>
                </a:lnTo>
                <a:lnTo>
                  <a:pt x="1037306" y="1889522"/>
                </a:lnTo>
                <a:lnTo>
                  <a:pt x="1089194" y="1903209"/>
                </a:lnTo>
                <a:lnTo>
                  <a:pt x="1141967" y="1916121"/>
                </a:lnTo>
                <a:lnTo>
                  <a:pt x="1195595" y="1928241"/>
                </a:lnTo>
                <a:lnTo>
                  <a:pt x="1250051" y="1939554"/>
                </a:lnTo>
                <a:lnTo>
                  <a:pt x="1305304" y="1950048"/>
                </a:lnTo>
                <a:lnTo>
                  <a:pt x="1361327" y="1959706"/>
                </a:lnTo>
                <a:lnTo>
                  <a:pt x="1418091" y="1968514"/>
                </a:lnTo>
                <a:lnTo>
                  <a:pt x="1475567" y="1976457"/>
                </a:lnTo>
                <a:lnTo>
                  <a:pt x="1533727" y="1983521"/>
                </a:lnTo>
                <a:lnTo>
                  <a:pt x="1592542" y="1989690"/>
                </a:lnTo>
                <a:lnTo>
                  <a:pt x="1651983" y="1994951"/>
                </a:lnTo>
                <a:lnTo>
                  <a:pt x="1712021" y="1999288"/>
                </a:lnTo>
                <a:lnTo>
                  <a:pt x="1772628" y="2002687"/>
                </a:lnTo>
                <a:lnTo>
                  <a:pt x="1833776" y="2005133"/>
                </a:lnTo>
                <a:lnTo>
                  <a:pt x="1895435" y="2006611"/>
                </a:lnTo>
                <a:lnTo>
                  <a:pt x="1957577" y="2007107"/>
                </a:lnTo>
                <a:lnTo>
                  <a:pt x="2019720" y="2006611"/>
                </a:lnTo>
                <a:lnTo>
                  <a:pt x="2081379" y="2005133"/>
                </a:lnTo>
                <a:lnTo>
                  <a:pt x="2142527" y="2002687"/>
                </a:lnTo>
                <a:lnTo>
                  <a:pt x="2203134" y="1999288"/>
                </a:lnTo>
                <a:lnTo>
                  <a:pt x="2263172" y="1994951"/>
                </a:lnTo>
                <a:lnTo>
                  <a:pt x="2322613" y="1989690"/>
                </a:lnTo>
                <a:lnTo>
                  <a:pt x="2381428" y="1983521"/>
                </a:lnTo>
                <a:lnTo>
                  <a:pt x="2439588" y="1976457"/>
                </a:lnTo>
                <a:lnTo>
                  <a:pt x="2497064" y="1968514"/>
                </a:lnTo>
                <a:lnTo>
                  <a:pt x="2553828" y="1959706"/>
                </a:lnTo>
                <a:lnTo>
                  <a:pt x="2609851" y="1950048"/>
                </a:lnTo>
                <a:lnTo>
                  <a:pt x="2665104" y="1939554"/>
                </a:lnTo>
                <a:lnTo>
                  <a:pt x="2719560" y="1928241"/>
                </a:lnTo>
                <a:lnTo>
                  <a:pt x="2773188" y="1916121"/>
                </a:lnTo>
                <a:lnTo>
                  <a:pt x="2825961" y="1903209"/>
                </a:lnTo>
                <a:lnTo>
                  <a:pt x="2877849" y="1889522"/>
                </a:lnTo>
                <a:lnTo>
                  <a:pt x="2928825" y="1875072"/>
                </a:lnTo>
                <a:lnTo>
                  <a:pt x="2978859" y="1859875"/>
                </a:lnTo>
                <a:lnTo>
                  <a:pt x="3027923" y="1843946"/>
                </a:lnTo>
                <a:lnTo>
                  <a:pt x="3075989" y="1827299"/>
                </a:lnTo>
                <a:lnTo>
                  <a:pt x="3123026" y="1809949"/>
                </a:lnTo>
                <a:lnTo>
                  <a:pt x="3169008" y="1791910"/>
                </a:lnTo>
                <a:lnTo>
                  <a:pt x="3213904" y="1773198"/>
                </a:lnTo>
                <a:lnTo>
                  <a:pt x="3257687" y="1753827"/>
                </a:lnTo>
                <a:lnTo>
                  <a:pt x="3300328" y="1733811"/>
                </a:lnTo>
                <a:lnTo>
                  <a:pt x="3341798" y="1713166"/>
                </a:lnTo>
                <a:lnTo>
                  <a:pt x="3382069" y="1691906"/>
                </a:lnTo>
                <a:lnTo>
                  <a:pt x="3421111" y="1670046"/>
                </a:lnTo>
                <a:lnTo>
                  <a:pt x="3458897" y="1647600"/>
                </a:lnTo>
                <a:lnTo>
                  <a:pt x="3495397" y="1624584"/>
                </a:lnTo>
                <a:lnTo>
                  <a:pt x="3530583" y="1601011"/>
                </a:lnTo>
                <a:lnTo>
                  <a:pt x="3564426" y="1576897"/>
                </a:lnTo>
                <a:lnTo>
                  <a:pt x="3596897" y="1552256"/>
                </a:lnTo>
                <a:lnTo>
                  <a:pt x="3627969" y="1527103"/>
                </a:lnTo>
                <a:lnTo>
                  <a:pt x="3657611" y="1501453"/>
                </a:lnTo>
                <a:lnTo>
                  <a:pt x="3685797" y="1475321"/>
                </a:lnTo>
                <a:lnTo>
                  <a:pt x="3737680" y="1421666"/>
                </a:lnTo>
                <a:lnTo>
                  <a:pt x="3783390" y="1366258"/>
                </a:lnTo>
                <a:lnTo>
                  <a:pt x="3822696" y="1309212"/>
                </a:lnTo>
                <a:lnTo>
                  <a:pt x="3855370" y="1250648"/>
                </a:lnTo>
                <a:lnTo>
                  <a:pt x="3881182" y="1190683"/>
                </a:lnTo>
                <a:lnTo>
                  <a:pt x="3899903" y="1129433"/>
                </a:lnTo>
                <a:lnTo>
                  <a:pt x="3911304" y="1067018"/>
                </a:lnTo>
                <a:lnTo>
                  <a:pt x="3915155" y="1003553"/>
                </a:lnTo>
                <a:lnTo>
                  <a:pt x="3914188" y="971698"/>
                </a:lnTo>
                <a:lnTo>
                  <a:pt x="3906533" y="908743"/>
                </a:lnTo>
                <a:lnTo>
                  <a:pt x="3891443" y="846896"/>
                </a:lnTo>
                <a:lnTo>
                  <a:pt x="3869148" y="786274"/>
                </a:lnTo>
                <a:lnTo>
                  <a:pt x="3839876" y="726994"/>
                </a:lnTo>
                <a:lnTo>
                  <a:pt x="3803857" y="669175"/>
                </a:lnTo>
                <a:lnTo>
                  <a:pt x="3761321" y="612933"/>
                </a:lnTo>
                <a:lnTo>
                  <a:pt x="3712496" y="558387"/>
                </a:lnTo>
                <a:lnTo>
                  <a:pt x="3657611" y="505654"/>
                </a:lnTo>
                <a:lnTo>
                  <a:pt x="3627969" y="480004"/>
                </a:lnTo>
                <a:lnTo>
                  <a:pt x="3596897" y="454851"/>
                </a:lnTo>
                <a:lnTo>
                  <a:pt x="3564426" y="430210"/>
                </a:lnTo>
                <a:lnTo>
                  <a:pt x="3530583" y="406096"/>
                </a:lnTo>
                <a:lnTo>
                  <a:pt x="3495397" y="382523"/>
                </a:lnTo>
                <a:lnTo>
                  <a:pt x="3458897" y="359507"/>
                </a:lnTo>
                <a:lnTo>
                  <a:pt x="3421111" y="337061"/>
                </a:lnTo>
                <a:lnTo>
                  <a:pt x="3382069" y="315201"/>
                </a:lnTo>
                <a:lnTo>
                  <a:pt x="3341798" y="293941"/>
                </a:lnTo>
                <a:lnTo>
                  <a:pt x="3300328" y="273296"/>
                </a:lnTo>
                <a:lnTo>
                  <a:pt x="3257687" y="253280"/>
                </a:lnTo>
                <a:lnTo>
                  <a:pt x="3213904" y="233909"/>
                </a:lnTo>
                <a:lnTo>
                  <a:pt x="3169008" y="215197"/>
                </a:lnTo>
                <a:lnTo>
                  <a:pt x="3123026" y="197158"/>
                </a:lnTo>
                <a:lnTo>
                  <a:pt x="3075989" y="179808"/>
                </a:lnTo>
                <a:lnTo>
                  <a:pt x="3027923" y="163161"/>
                </a:lnTo>
                <a:lnTo>
                  <a:pt x="2978859" y="147232"/>
                </a:lnTo>
                <a:lnTo>
                  <a:pt x="2928825" y="132035"/>
                </a:lnTo>
                <a:lnTo>
                  <a:pt x="2877849" y="117585"/>
                </a:lnTo>
                <a:lnTo>
                  <a:pt x="2825961" y="103898"/>
                </a:lnTo>
                <a:lnTo>
                  <a:pt x="2773188" y="90986"/>
                </a:lnTo>
                <a:lnTo>
                  <a:pt x="2719560" y="78866"/>
                </a:lnTo>
                <a:lnTo>
                  <a:pt x="2665104" y="67553"/>
                </a:lnTo>
                <a:lnTo>
                  <a:pt x="2609851" y="57059"/>
                </a:lnTo>
                <a:lnTo>
                  <a:pt x="2553828" y="47401"/>
                </a:lnTo>
                <a:lnTo>
                  <a:pt x="2497064" y="38593"/>
                </a:lnTo>
                <a:lnTo>
                  <a:pt x="2439588" y="30650"/>
                </a:lnTo>
                <a:lnTo>
                  <a:pt x="2381428" y="23586"/>
                </a:lnTo>
                <a:lnTo>
                  <a:pt x="2322613" y="17417"/>
                </a:lnTo>
                <a:lnTo>
                  <a:pt x="2263172" y="12156"/>
                </a:lnTo>
                <a:lnTo>
                  <a:pt x="2203134" y="7819"/>
                </a:lnTo>
                <a:lnTo>
                  <a:pt x="2142527" y="4420"/>
                </a:lnTo>
                <a:lnTo>
                  <a:pt x="2081379" y="1974"/>
                </a:lnTo>
                <a:lnTo>
                  <a:pt x="2019720" y="496"/>
                </a:lnTo>
                <a:lnTo>
                  <a:pt x="1957577" y="0"/>
                </a:lnTo>
                <a:close/>
              </a:path>
            </a:pathLst>
          </a:custGeom>
          <a:solidFill>
            <a:srgbClr val="CCFFFF">
              <a:alpha val="50195"/>
            </a:srgbClr>
          </a:solidFill>
        </p:spPr>
        <p:txBody>
          <a:bodyPr wrap="square" lIns="0" tIns="0" rIns="0" bIns="0" rtlCol="0"/>
          <a:lstStyle/>
          <a:p>
            <a:endParaRPr/>
          </a:p>
        </p:txBody>
      </p:sp>
      <p:sp>
        <p:nvSpPr>
          <p:cNvPr id="10" name="object 10"/>
          <p:cNvSpPr txBox="1"/>
          <p:nvPr/>
        </p:nvSpPr>
        <p:spPr>
          <a:xfrm>
            <a:off x="5486401" y="1534159"/>
            <a:ext cx="2391028" cy="1424108"/>
          </a:xfrm>
          <a:prstGeom prst="rect">
            <a:avLst/>
          </a:prstGeom>
        </p:spPr>
        <p:txBody>
          <a:bodyPr vert="horz" wrap="square" lIns="0" tIns="13335" rIns="0" bIns="0" rtlCol="0">
            <a:spAutoFit/>
          </a:bodyPr>
          <a:lstStyle/>
          <a:p>
            <a:pPr marL="660400">
              <a:lnSpc>
                <a:spcPct val="100000"/>
              </a:lnSpc>
              <a:spcBef>
                <a:spcPts val="105"/>
              </a:spcBef>
            </a:pPr>
            <a:r>
              <a:rPr sz="1600" b="1" u="heavy" dirty="0">
                <a:uFill>
                  <a:solidFill>
                    <a:srgbClr val="000000"/>
                  </a:solidFill>
                </a:uFill>
                <a:latin typeface="Times New Roman"/>
                <a:cs typeface="Times New Roman"/>
              </a:rPr>
              <a:t>Emp</a:t>
            </a:r>
            <a:r>
              <a:rPr sz="1600" b="1" u="heavy" spc="-10" dirty="0">
                <a:uFill>
                  <a:solidFill>
                    <a:srgbClr val="000000"/>
                  </a:solidFill>
                </a:uFill>
                <a:latin typeface="Times New Roman"/>
                <a:cs typeface="Times New Roman"/>
              </a:rPr>
              <a:t>l</a:t>
            </a:r>
            <a:r>
              <a:rPr sz="1600" b="1" u="heavy" dirty="0">
                <a:uFill>
                  <a:solidFill>
                    <a:srgbClr val="000000"/>
                  </a:solidFill>
                </a:uFill>
                <a:latin typeface="Times New Roman"/>
                <a:cs typeface="Times New Roman"/>
              </a:rPr>
              <a:t>o</a:t>
            </a:r>
            <a:r>
              <a:rPr sz="1600" b="1" u="heavy" spc="10" dirty="0">
                <a:uFill>
                  <a:solidFill>
                    <a:srgbClr val="000000"/>
                  </a:solidFill>
                </a:uFill>
                <a:latin typeface="Times New Roman"/>
                <a:cs typeface="Times New Roman"/>
              </a:rPr>
              <a:t>y</a:t>
            </a:r>
            <a:r>
              <a:rPr sz="1600" b="1" u="heavy" dirty="0">
                <a:uFill>
                  <a:solidFill>
                    <a:srgbClr val="000000"/>
                  </a:solidFill>
                </a:uFill>
                <a:latin typeface="Times New Roman"/>
                <a:cs typeface="Times New Roman"/>
              </a:rPr>
              <a:t>ment</a:t>
            </a:r>
            <a:endParaRPr sz="1600" dirty="0">
              <a:latin typeface="Times New Roman"/>
              <a:cs typeface="Times New Roman"/>
            </a:endParaRPr>
          </a:p>
          <a:p>
            <a:pPr marL="171450" indent="-158750" algn="ctr">
              <a:lnSpc>
                <a:spcPct val="100000"/>
              </a:lnSpc>
              <a:spcBef>
                <a:spcPts val="1445"/>
              </a:spcBef>
              <a:buSzPct val="50000"/>
              <a:buFont typeface="Wingdings"/>
              <a:buChar char=""/>
              <a:tabLst>
                <a:tab pos="171450" algn="l"/>
              </a:tabLst>
            </a:pPr>
            <a:r>
              <a:rPr sz="1600" dirty="0">
                <a:latin typeface="Times New Roman"/>
                <a:cs typeface="Times New Roman"/>
              </a:rPr>
              <a:t>Direct &amp;</a:t>
            </a:r>
            <a:r>
              <a:rPr sz="1600" spc="-30" dirty="0">
                <a:latin typeface="Times New Roman"/>
                <a:cs typeface="Times New Roman"/>
              </a:rPr>
              <a:t> </a:t>
            </a:r>
            <a:r>
              <a:rPr sz="1600" dirty="0">
                <a:latin typeface="Times New Roman"/>
                <a:cs typeface="Times New Roman"/>
              </a:rPr>
              <a:t>indirect</a:t>
            </a:r>
          </a:p>
          <a:p>
            <a:pPr marL="12700" algn="ctr">
              <a:lnSpc>
                <a:spcPct val="100000"/>
              </a:lnSpc>
              <a:spcBef>
                <a:spcPts val="5"/>
              </a:spcBef>
            </a:pPr>
            <a:r>
              <a:rPr sz="1600" dirty="0">
                <a:latin typeface="Times New Roman"/>
                <a:cs typeface="Times New Roman"/>
              </a:rPr>
              <a:t>employment</a:t>
            </a:r>
          </a:p>
          <a:p>
            <a:pPr marL="171450" indent="-158750" algn="ctr">
              <a:lnSpc>
                <a:spcPct val="100000"/>
              </a:lnSpc>
              <a:buSzPct val="50000"/>
              <a:buFont typeface="Wingdings"/>
              <a:buChar char=""/>
              <a:tabLst>
                <a:tab pos="171450" algn="l"/>
              </a:tabLst>
            </a:pPr>
            <a:r>
              <a:rPr sz="1600" spc="-5" dirty="0">
                <a:latin typeface="Times New Roman"/>
                <a:cs typeface="Times New Roman"/>
              </a:rPr>
              <a:t>Job</a:t>
            </a:r>
            <a:r>
              <a:rPr sz="1600" spc="-10" dirty="0">
                <a:latin typeface="Times New Roman"/>
                <a:cs typeface="Times New Roman"/>
              </a:rPr>
              <a:t> </a:t>
            </a:r>
            <a:r>
              <a:rPr sz="1600" dirty="0">
                <a:latin typeface="Times New Roman"/>
                <a:cs typeface="Times New Roman"/>
              </a:rPr>
              <a:t>qualification</a:t>
            </a:r>
          </a:p>
          <a:p>
            <a:pPr marL="114935" indent="-102870" algn="ctr">
              <a:lnSpc>
                <a:spcPct val="100000"/>
              </a:lnSpc>
              <a:buSzPct val="50000"/>
              <a:buFont typeface="Wingdings"/>
              <a:buChar char=""/>
              <a:tabLst>
                <a:tab pos="115570" algn="l"/>
              </a:tabLst>
            </a:pPr>
            <a:r>
              <a:rPr lang="en-GB" sz="1600" dirty="0" smtClean="0">
                <a:latin typeface="Times New Roman"/>
                <a:cs typeface="Times New Roman"/>
              </a:rPr>
              <a:t>  </a:t>
            </a:r>
            <a:r>
              <a:rPr sz="1600" dirty="0" smtClean="0">
                <a:latin typeface="Times New Roman"/>
                <a:cs typeface="Times New Roman"/>
              </a:rPr>
              <a:t>Rural</a:t>
            </a:r>
            <a:r>
              <a:rPr sz="1600" spc="-25" dirty="0" smtClean="0">
                <a:latin typeface="Times New Roman"/>
                <a:cs typeface="Times New Roman"/>
              </a:rPr>
              <a:t> </a:t>
            </a:r>
            <a:r>
              <a:rPr sz="1600" dirty="0">
                <a:latin typeface="Times New Roman"/>
                <a:cs typeface="Times New Roman"/>
              </a:rPr>
              <a:t>Development</a:t>
            </a:r>
          </a:p>
        </p:txBody>
      </p:sp>
      <p:sp>
        <p:nvSpPr>
          <p:cNvPr id="11" name="object 11"/>
          <p:cNvSpPr/>
          <p:nvPr/>
        </p:nvSpPr>
        <p:spPr>
          <a:xfrm>
            <a:off x="6588253" y="4497323"/>
            <a:ext cx="1869947" cy="1800225"/>
          </a:xfrm>
          <a:custGeom>
            <a:avLst/>
            <a:gdLst/>
            <a:ahLst/>
            <a:cxnLst/>
            <a:rect l="l" t="t" r="r" b="b"/>
            <a:pathLst>
              <a:path w="2546984" h="1800225">
                <a:moveTo>
                  <a:pt x="1273302" y="0"/>
                </a:moveTo>
                <a:lnTo>
                  <a:pt x="1216586" y="876"/>
                </a:lnTo>
                <a:lnTo>
                  <a:pt x="1160505" y="3483"/>
                </a:lnTo>
                <a:lnTo>
                  <a:pt x="1105111" y="7782"/>
                </a:lnTo>
                <a:lnTo>
                  <a:pt x="1050456" y="13738"/>
                </a:lnTo>
                <a:lnTo>
                  <a:pt x="996591" y="21314"/>
                </a:lnTo>
                <a:lnTo>
                  <a:pt x="943568" y="30472"/>
                </a:lnTo>
                <a:lnTo>
                  <a:pt x="891439" y="41177"/>
                </a:lnTo>
                <a:lnTo>
                  <a:pt x="840256" y="53392"/>
                </a:lnTo>
                <a:lnTo>
                  <a:pt x="790070" y="67081"/>
                </a:lnTo>
                <a:lnTo>
                  <a:pt x="740934" y="82206"/>
                </a:lnTo>
                <a:lnTo>
                  <a:pt x="692899" y="98731"/>
                </a:lnTo>
                <a:lnTo>
                  <a:pt x="646016" y="116619"/>
                </a:lnTo>
                <a:lnTo>
                  <a:pt x="600337" y="135835"/>
                </a:lnTo>
                <a:lnTo>
                  <a:pt x="555916" y="156341"/>
                </a:lnTo>
                <a:lnTo>
                  <a:pt x="512802" y="178101"/>
                </a:lnTo>
                <a:lnTo>
                  <a:pt x="471047" y="201077"/>
                </a:lnTo>
                <a:lnTo>
                  <a:pt x="430705" y="225235"/>
                </a:lnTo>
                <a:lnTo>
                  <a:pt x="391826" y="250536"/>
                </a:lnTo>
                <a:lnTo>
                  <a:pt x="354461" y="276944"/>
                </a:lnTo>
                <a:lnTo>
                  <a:pt x="318664" y="304423"/>
                </a:lnTo>
                <a:lnTo>
                  <a:pt x="284485" y="332937"/>
                </a:lnTo>
                <a:lnTo>
                  <a:pt x="251977" y="362447"/>
                </a:lnTo>
                <a:lnTo>
                  <a:pt x="221191" y="392919"/>
                </a:lnTo>
                <a:lnTo>
                  <a:pt x="192179" y="424315"/>
                </a:lnTo>
                <a:lnTo>
                  <a:pt x="164992" y="456599"/>
                </a:lnTo>
                <a:lnTo>
                  <a:pt x="139683" y="489734"/>
                </a:lnTo>
                <a:lnTo>
                  <a:pt x="116303" y="523683"/>
                </a:lnTo>
                <a:lnTo>
                  <a:pt x="94904" y="558410"/>
                </a:lnTo>
                <a:lnTo>
                  <a:pt x="75538" y="593879"/>
                </a:lnTo>
                <a:lnTo>
                  <a:pt x="58257" y="630052"/>
                </a:lnTo>
                <a:lnTo>
                  <a:pt x="43111" y="666893"/>
                </a:lnTo>
                <a:lnTo>
                  <a:pt x="30154" y="704366"/>
                </a:lnTo>
                <a:lnTo>
                  <a:pt x="19436" y="742434"/>
                </a:lnTo>
                <a:lnTo>
                  <a:pt x="11010" y="781060"/>
                </a:lnTo>
                <a:lnTo>
                  <a:pt x="4928" y="820207"/>
                </a:lnTo>
                <a:lnTo>
                  <a:pt x="1240" y="859840"/>
                </a:lnTo>
                <a:lnTo>
                  <a:pt x="0" y="899922"/>
                </a:lnTo>
                <a:lnTo>
                  <a:pt x="1240" y="940008"/>
                </a:lnTo>
                <a:lnTo>
                  <a:pt x="4928" y="979645"/>
                </a:lnTo>
                <a:lnTo>
                  <a:pt x="11010" y="1018796"/>
                </a:lnTo>
                <a:lnTo>
                  <a:pt x="19436" y="1057426"/>
                </a:lnTo>
                <a:lnTo>
                  <a:pt x="30154" y="1095496"/>
                </a:lnTo>
                <a:lnTo>
                  <a:pt x="43111" y="1132971"/>
                </a:lnTo>
                <a:lnTo>
                  <a:pt x="58257" y="1169815"/>
                </a:lnTo>
                <a:lnTo>
                  <a:pt x="75538" y="1205990"/>
                </a:lnTo>
                <a:lnTo>
                  <a:pt x="94904" y="1241459"/>
                </a:lnTo>
                <a:lnTo>
                  <a:pt x="116303" y="1276187"/>
                </a:lnTo>
                <a:lnTo>
                  <a:pt x="139683" y="1310137"/>
                </a:lnTo>
                <a:lnTo>
                  <a:pt x="164992" y="1343272"/>
                </a:lnTo>
                <a:lnTo>
                  <a:pt x="192179" y="1375556"/>
                </a:lnTo>
                <a:lnTo>
                  <a:pt x="221191" y="1406952"/>
                </a:lnTo>
                <a:lnTo>
                  <a:pt x="251977" y="1437423"/>
                </a:lnTo>
                <a:lnTo>
                  <a:pt x="284485" y="1466933"/>
                </a:lnTo>
                <a:lnTo>
                  <a:pt x="318664" y="1495445"/>
                </a:lnTo>
                <a:lnTo>
                  <a:pt x="354461" y="1522923"/>
                </a:lnTo>
                <a:lnTo>
                  <a:pt x="391826" y="1549330"/>
                </a:lnTo>
                <a:lnTo>
                  <a:pt x="430705" y="1574630"/>
                </a:lnTo>
                <a:lnTo>
                  <a:pt x="471047" y="1598786"/>
                </a:lnTo>
                <a:lnTo>
                  <a:pt x="512802" y="1621761"/>
                </a:lnTo>
                <a:lnTo>
                  <a:pt x="555916" y="1643519"/>
                </a:lnTo>
                <a:lnTo>
                  <a:pt x="600337" y="1664023"/>
                </a:lnTo>
                <a:lnTo>
                  <a:pt x="646016" y="1683237"/>
                </a:lnTo>
                <a:lnTo>
                  <a:pt x="692899" y="1701124"/>
                </a:lnTo>
                <a:lnTo>
                  <a:pt x="740934" y="1717648"/>
                </a:lnTo>
                <a:lnTo>
                  <a:pt x="790070" y="1732771"/>
                </a:lnTo>
                <a:lnTo>
                  <a:pt x="840256" y="1746458"/>
                </a:lnTo>
                <a:lnTo>
                  <a:pt x="891439" y="1758671"/>
                </a:lnTo>
                <a:lnTo>
                  <a:pt x="943568" y="1769375"/>
                </a:lnTo>
                <a:lnTo>
                  <a:pt x="996591" y="1778532"/>
                </a:lnTo>
                <a:lnTo>
                  <a:pt x="1050456" y="1786107"/>
                </a:lnTo>
                <a:lnTo>
                  <a:pt x="1105111" y="1792062"/>
                </a:lnTo>
                <a:lnTo>
                  <a:pt x="1160505" y="1796361"/>
                </a:lnTo>
                <a:lnTo>
                  <a:pt x="1216586" y="1798967"/>
                </a:lnTo>
                <a:lnTo>
                  <a:pt x="1273302" y="1799844"/>
                </a:lnTo>
                <a:lnTo>
                  <a:pt x="1330017" y="1798967"/>
                </a:lnTo>
                <a:lnTo>
                  <a:pt x="1386098" y="1796361"/>
                </a:lnTo>
                <a:lnTo>
                  <a:pt x="1441492" y="1792062"/>
                </a:lnTo>
                <a:lnTo>
                  <a:pt x="1496147" y="1786107"/>
                </a:lnTo>
                <a:lnTo>
                  <a:pt x="1550012" y="1778532"/>
                </a:lnTo>
                <a:lnTo>
                  <a:pt x="1603035" y="1769375"/>
                </a:lnTo>
                <a:lnTo>
                  <a:pt x="1655164" y="1758671"/>
                </a:lnTo>
                <a:lnTo>
                  <a:pt x="1706347" y="1746458"/>
                </a:lnTo>
                <a:lnTo>
                  <a:pt x="1756533" y="1732771"/>
                </a:lnTo>
                <a:lnTo>
                  <a:pt x="1805669" y="1717648"/>
                </a:lnTo>
                <a:lnTo>
                  <a:pt x="1853704" y="1701124"/>
                </a:lnTo>
                <a:lnTo>
                  <a:pt x="1900587" y="1683237"/>
                </a:lnTo>
                <a:lnTo>
                  <a:pt x="1946266" y="1664023"/>
                </a:lnTo>
                <a:lnTo>
                  <a:pt x="1990687" y="1643519"/>
                </a:lnTo>
                <a:lnTo>
                  <a:pt x="2033801" y="1621761"/>
                </a:lnTo>
                <a:lnTo>
                  <a:pt x="2075556" y="1598786"/>
                </a:lnTo>
                <a:lnTo>
                  <a:pt x="2115898" y="1574630"/>
                </a:lnTo>
                <a:lnTo>
                  <a:pt x="2154777" y="1549330"/>
                </a:lnTo>
                <a:lnTo>
                  <a:pt x="2192142" y="1522923"/>
                </a:lnTo>
                <a:lnTo>
                  <a:pt x="2227939" y="1495445"/>
                </a:lnTo>
                <a:lnTo>
                  <a:pt x="2262118" y="1466933"/>
                </a:lnTo>
                <a:lnTo>
                  <a:pt x="2294626" y="1437423"/>
                </a:lnTo>
                <a:lnTo>
                  <a:pt x="2325412" y="1406952"/>
                </a:lnTo>
                <a:lnTo>
                  <a:pt x="2354424" y="1375556"/>
                </a:lnTo>
                <a:lnTo>
                  <a:pt x="2381611" y="1343272"/>
                </a:lnTo>
                <a:lnTo>
                  <a:pt x="2406920" y="1310137"/>
                </a:lnTo>
                <a:lnTo>
                  <a:pt x="2430300" y="1276187"/>
                </a:lnTo>
                <a:lnTo>
                  <a:pt x="2451699" y="1241459"/>
                </a:lnTo>
                <a:lnTo>
                  <a:pt x="2471065" y="1205990"/>
                </a:lnTo>
                <a:lnTo>
                  <a:pt x="2488346" y="1169815"/>
                </a:lnTo>
                <a:lnTo>
                  <a:pt x="2503492" y="1132971"/>
                </a:lnTo>
                <a:lnTo>
                  <a:pt x="2516449" y="1095496"/>
                </a:lnTo>
                <a:lnTo>
                  <a:pt x="2527167" y="1057426"/>
                </a:lnTo>
                <a:lnTo>
                  <a:pt x="2535593" y="1018796"/>
                </a:lnTo>
                <a:lnTo>
                  <a:pt x="2541675" y="979645"/>
                </a:lnTo>
                <a:lnTo>
                  <a:pt x="2545363" y="940008"/>
                </a:lnTo>
                <a:lnTo>
                  <a:pt x="2546604" y="899922"/>
                </a:lnTo>
                <a:lnTo>
                  <a:pt x="2545363" y="859840"/>
                </a:lnTo>
                <a:lnTo>
                  <a:pt x="2541675" y="820207"/>
                </a:lnTo>
                <a:lnTo>
                  <a:pt x="2535593" y="781060"/>
                </a:lnTo>
                <a:lnTo>
                  <a:pt x="2527167" y="742434"/>
                </a:lnTo>
                <a:lnTo>
                  <a:pt x="2516449" y="704366"/>
                </a:lnTo>
                <a:lnTo>
                  <a:pt x="2503492" y="666893"/>
                </a:lnTo>
                <a:lnTo>
                  <a:pt x="2488346" y="630052"/>
                </a:lnTo>
                <a:lnTo>
                  <a:pt x="2471065" y="593879"/>
                </a:lnTo>
                <a:lnTo>
                  <a:pt x="2451699" y="558410"/>
                </a:lnTo>
                <a:lnTo>
                  <a:pt x="2430300" y="523683"/>
                </a:lnTo>
                <a:lnTo>
                  <a:pt x="2406920" y="489734"/>
                </a:lnTo>
                <a:lnTo>
                  <a:pt x="2381611" y="456599"/>
                </a:lnTo>
                <a:lnTo>
                  <a:pt x="2354424" y="424315"/>
                </a:lnTo>
                <a:lnTo>
                  <a:pt x="2325412" y="392919"/>
                </a:lnTo>
                <a:lnTo>
                  <a:pt x="2294626" y="362447"/>
                </a:lnTo>
                <a:lnTo>
                  <a:pt x="2262118" y="332937"/>
                </a:lnTo>
                <a:lnTo>
                  <a:pt x="2227939" y="304423"/>
                </a:lnTo>
                <a:lnTo>
                  <a:pt x="2192142" y="276944"/>
                </a:lnTo>
                <a:lnTo>
                  <a:pt x="2154777" y="250536"/>
                </a:lnTo>
                <a:lnTo>
                  <a:pt x="2115898" y="225235"/>
                </a:lnTo>
                <a:lnTo>
                  <a:pt x="2075556" y="201077"/>
                </a:lnTo>
                <a:lnTo>
                  <a:pt x="2033801" y="178101"/>
                </a:lnTo>
                <a:lnTo>
                  <a:pt x="1990687" y="156341"/>
                </a:lnTo>
                <a:lnTo>
                  <a:pt x="1946266" y="135835"/>
                </a:lnTo>
                <a:lnTo>
                  <a:pt x="1900587" y="116619"/>
                </a:lnTo>
                <a:lnTo>
                  <a:pt x="1853704" y="98731"/>
                </a:lnTo>
                <a:lnTo>
                  <a:pt x="1805669" y="82206"/>
                </a:lnTo>
                <a:lnTo>
                  <a:pt x="1756533" y="67081"/>
                </a:lnTo>
                <a:lnTo>
                  <a:pt x="1706347" y="53392"/>
                </a:lnTo>
                <a:lnTo>
                  <a:pt x="1655164" y="41177"/>
                </a:lnTo>
                <a:lnTo>
                  <a:pt x="1603035" y="30472"/>
                </a:lnTo>
                <a:lnTo>
                  <a:pt x="1550012" y="21314"/>
                </a:lnTo>
                <a:lnTo>
                  <a:pt x="1496147" y="13738"/>
                </a:lnTo>
                <a:lnTo>
                  <a:pt x="1441492" y="7782"/>
                </a:lnTo>
                <a:lnTo>
                  <a:pt x="1386098" y="3483"/>
                </a:lnTo>
                <a:lnTo>
                  <a:pt x="1330017" y="876"/>
                </a:lnTo>
                <a:lnTo>
                  <a:pt x="1273302" y="0"/>
                </a:lnTo>
                <a:close/>
              </a:path>
            </a:pathLst>
          </a:custGeom>
          <a:solidFill>
            <a:srgbClr val="CC99FF">
              <a:alpha val="50195"/>
            </a:srgbClr>
          </a:solidFill>
        </p:spPr>
        <p:txBody>
          <a:bodyPr wrap="square" lIns="0" tIns="0" rIns="0" bIns="0" rtlCol="0"/>
          <a:lstStyle/>
          <a:p>
            <a:endParaRPr/>
          </a:p>
        </p:txBody>
      </p:sp>
      <p:sp>
        <p:nvSpPr>
          <p:cNvPr id="13" name="object 13"/>
          <p:cNvSpPr txBox="1"/>
          <p:nvPr/>
        </p:nvSpPr>
        <p:spPr>
          <a:xfrm>
            <a:off x="6656958" y="4728030"/>
            <a:ext cx="1877442" cy="1048364"/>
          </a:xfrm>
          <a:prstGeom prst="rect">
            <a:avLst/>
          </a:prstGeom>
        </p:spPr>
        <p:txBody>
          <a:bodyPr vert="horz" wrap="square" lIns="0" tIns="167005" rIns="0" bIns="0" rtlCol="0">
            <a:spAutoFit/>
          </a:bodyPr>
          <a:lstStyle/>
          <a:p>
            <a:pPr algn="ctr">
              <a:lnSpc>
                <a:spcPct val="100000"/>
              </a:lnSpc>
              <a:spcBef>
                <a:spcPts val="1315"/>
              </a:spcBef>
            </a:pPr>
            <a:r>
              <a:rPr sz="1600" b="1" u="heavy" spc="-5" dirty="0">
                <a:uFill>
                  <a:solidFill>
                    <a:srgbClr val="000000"/>
                  </a:solidFill>
                </a:uFill>
                <a:latin typeface="Times New Roman"/>
                <a:cs typeface="Times New Roman"/>
              </a:rPr>
              <a:t>Environment</a:t>
            </a:r>
            <a:endParaRPr sz="1600" dirty="0">
              <a:latin typeface="Times New Roman"/>
              <a:cs typeface="Times New Roman"/>
            </a:endParaRPr>
          </a:p>
          <a:p>
            <a:pPr algn="ctr">
              <a:lnSpc>
                <a:spcPct val="100000"/>
              </a:lnSpc>
              <a:spcBef>
                <a:spcPts val="1085"/>
              </a:spcBef>
            </a:pPr>
            <a:r>
              <a:rPr sz="1600" spc="-5" dirty="0">
                <a:latin typeface="Times New Roman"/>
                <a:cs typeface="Times New Roman"/>
              </a:rPr>
              <a:t>Environment</a:t>
            </a:r>
            <a:r>
              <a:rPr sz="1600" spc="-40" dirty="0">
                <a:latin typeface="Times New Roman"/>
                <a:cs typeface="Times New Roman"/>
              </a:rPr>
              <a:t> </a:t>
            </a:r>
            <a:r>
              <a:rPr sz="1600" dirty="0">
                <a:latin typeface="Times New Roman"/>
                <a:cs typeface="Times New Roman"/>
              </a:rPr>
              <a:t>preservation</a:t>
            </a:r>
          </a:p>
        </p:txBody>
      </p:sp>
      <p:sp>
        <p:nvSpPr>
          <p:cNvPr id="14" name="object 14"/>
          <p:cNvSpPr/>
          <p:nvPr/>
        </p:nvSpPr>
        <p:spPr>
          <a:xfrm>
            <a:off x="6000622" y="4315333"/>
            <a:ext cx="727710" cy="727710"/>
          </a:xfrm>
          <a:custGeom>
            <a:avLst/>
            <a:gdLst/>
            <a:ahLst/>
            <a:cxnLst/>
            <a:rect l="l" t="t" r="r" b="b"/>
            <a:pathLst>
              <a:path w="727709" h="727710">
                <a:moveTo>
                  <a:pt x="188594" y="0"/>
                </a:moveTo>
                <a:lnTo>
                  <a:pt x="0" y="188595"/>
                </a:lnTo>
                <a:lnTo>
                  <a:pt x="444626" y="633095"/>
                </a:lnTo>
                <a:lnTo>
                  <a:pt x="350265" y="727456"/>
                </a:lnTo>
                <a:lnTo>
                  <a:pt x="687070" y="687070"/>
                </a:lnTo>
                <a:lnTo>
                  <a:pt x="716141" y="444627"/>
                </a:lnTo>
                <a:lnTo>
                  <a:pt x="633222" y="444627"/>
                </a:lnTo>
                <a:lnTo>
                  <a:pt x="188594" y="0"/>
                </a:lnTo>
                <a:close/>
              </a:path>
              <a:path w="727709" h="727710">
                <a:moveTo>
                  <a:pt x="727455" y="350266"/>
                </a:moveTo>
                <a:lnTo>
                  <a:pt x="633222" y="444627"/>
                </a:lnTo>
                <a:lnTo>
                  <a:pt x="716141" y="444627"/>
                </a:lnTo>
                <a:lnTo>
                  <a:pt x="727455" y="350266"/>
                </a:lnTo>
                <a:close/>
              </a:path>
            </a:pathLst>
          </a:custGeom>
          <a:solidFill>
            <a:srgbClr val="CC99FF">
              <a:alpha val="50195"/>
            </a:srgbClr>
          </a:solidFill>
        </p:spPr>
        <p:txBody>
          <a:bodyPr wrap="square" lIns="0" tIns="0" rIns="0" bIns="0" rtlCol="0"/>
          <a:lstStyle/>
          <a:p>
            <a:endParaRPr/>
          </a:p>
        </p:txBody>
      </p:sp>
      <p:sp>
        <p:nvSpPr>
          <p:cNvPr id="15" name="object 15"/>
          <p:cNvSpPr/>
          <p:nvPr/>
        </p:nvSpPr>
        <p:spPr>
          <a:xfrm>
            <a:off x="6000622" y="4315333"/>
            <a:ext cx="727710" cy="727710"/>
          </a:xfrm>
          <a:custGeom>
            <a:avLst/>
            <a:gdLst/>
            <a:ahLst/>
            <a:cxnLst/>
            <a:rect l="l" t="t" r="r" b="b"/>
            <a:pathLst>
              <a:path w="727709" h="727710">
                <a:moveTo>
                  <a:pt x="188594" y="0"/>
                </a:moveTo>
                <a:lnTo>
                  <a:pt x="633222" y="444627"/>
                </a:lnTo>
                <a:lnTo>
                  <a:pt x="727455" y="350266"/>
                </a:lnTo>
                <a:lnTo>
                  <a:pt x="687070" y="687070"/>
                </a:lnTo>
                <a:lnTo>
                  <a:pt x="350265" y="727456"/>
                </a:lnTo>
                <a:lnTo>
                  <a:pt x="444626" y="633095"/>
                </a:lnTo>
                <a:lnTo>
                  <a:pt x="0" y="188595"/>
                </a:lnTo>
                <a:lnTo>
                  <a:pt x="188594" y="0"/>
                </a:lnTo>
                <a:close/>
              </a:path>
            </a:pathLst>
          </a:custGeom>
          <a:ln w="9525">
            <a:solidFill>
              <a:srgbClr val="000000"/>
            </a:solidFill>
          </a:ln>
        </p:spPr>
        <p:txBody>
          <a:bodyPr wrap="square" lIns="0" tIns="0" rIns="0" bIns="0" rtlCol="0"/>
          <a:lstStyle/>
          <a:p>
            <a:endParaRPr/>
          </a:p>
        </p:txBody>
      </p:sp>
      <p:sp>
        <p:nvSpPr>
          <p:cNvPr id="16" name="object 16"/>
          <p:cNvSpPr/>
          <p:nvPr/>
        </p:nvSpPr>
        <p:spPr>
          <a:xfrm>
            <a:off x="2775966" y="4209669"/>
            <a:ext cx="727710" cy="727710"/>
          </a:xfrm>
          <a:custGeom>
            <a:avLst/>
            <a:gdLst/>
            <a:ahLst/>
            <a:cxnLst/>
            <a:rect l="l" t="t" r="r" b="b"/>
            <a:pathLst>
              <a:path w="727710" h="727710">
                <a:moveTo>
                  <a:pt x="0" y="350138"/>
                </a:moveTo>
                <a:lnTo>
                  <a:pt x="40385" y="686942"/>
                </a:lnTo>
                <a:lnTo>
                  <a:pt x="377189" y="727328"/>
                </a:lnTo>
                <a:lnTo>
                  <a:pt x="282828" y="633094"/>
                </a:lnTo>
                <a:lnTo>
                  <a:pt x="471370" y="444499"/>
                </a:lnTo>
                <a:lnTo>
                  <a:pt x="94233" y="444499"/>
                </a:lnTo>
                <a:lnTo>
                  <a:pt x="0" y="350138"/>
                </a:lnTo>
                <a:close/>
              </a:path>
              <a:path w="727710" h="727710">
                <a:moveTo>
                  <a:pt x="538860" y="0"/>
                </a:moveTo>
                <a:lnTo>
                  <a:pt x="94233" y="444499"/>
                </a:lnTo>
                <a:lnTo>
                  <a:pt x="471370" y="444499"/>
                </a:lnTo>
                <a:lnTo>
                  <a:pt x="727329" y="188467"/>
                </a:lnTo>
                <a:lnTo>
                  <a:pt x="538860" y="0"/>
                </a:lnTo>
                <a:close/>
              </a:path>
            </a:pathLst>
          </a:custGeom>
          <a:solidFill>
            <a:srgbClr val="FFCC00">
              <a:alpha val="50195"/>
            </a:srgbClr>
          </a:solidFill>
        </p:spPr>
        <p:txBody>
          <a:bodyPr wrap="square" lIns="0" tIns="0" rIns="0" bIns="0" rtlCol="0"/>
          <a:lstStyle/>
          <a:p>
            <a:endParaRPr/>
          </a:p>
        </p:txBody>
      </p:sp>
      <p:sp>
        <p:nvSpPr>
          <p:cNvPr id="17" name="object 17"/>
          <p:cNvSpPr/>
          <p:nvPr/>
        </p:nvSpPr>
        <p:spPr>
          <a:xfrm>
            <a:off x="2775966" y="4209669"/>
            <a:ext cx="727710" cy="727710"/>
          </a:xfrm>
          <a:custGeom>
            <a:avLst/>
            <a:gdLst/>
            <a:ahLst/>
            <a:cxnLst/>
            <a:rect l="l" t="t" r="r" b="b"/>
            <a:pathLst>
              <a:path w="727710" h="727710">
                <a:moveTo>
                  <a:pt x="727329" y="188467"/>
                </a:moveTo>
                <a:lnTo>
                  <a:pt x="282828" y="633094"/>
                </a:lnTo>
                <a:lnTo>
                  <a:pt x="377189" y="727328"/>
                </a:lnTo>
                <a:lnTo>
                  <a:pt x="40385" y="686942"/>
                </a:lnTo>
                <a:lnTo>
                  <a:pt x="0" y="350138"/>
                </a:lnTo>
                <a:lnTo>
                  <a:pt x="94233" y="444499"/>
                </a:lnTo>
                <a:lnTo>
                  <a:pt x="538860" y="0"/>
                </a:lnTo>
                <a:lnTo>
                  <a:pt x="727329" y="188467"/>
                </a:lnTo>
              </a:path>
            </a:pathLst>
          </a:custGeom>
          <a:ln w="9525">
            <a:solidFill>
              <a:srgbClr val="000000"/>
            </a:solidFill>
          </a:ln>
        </p:spPr>
        <p:txBody>
          <a:bodyPr wrap="square" lIns="0" tIns="0" rIns="0" bIns="0" rtlCol="0"/>
          <a:lstStyle/>
          <a:p>
            <a:endParaRPr/>
          </a:p>
        </p:txBody>
      </p:sp>
      <p:sp>
        <p:nvSpPr>
          <p:cNvPr id="18" name="object 18"/>
          <p:cNvSpPr/>
          <p:nvPr/>
        </p:nvSpPr>
        <p:spPr>
          <a:xfrm>
            <a:off x="3511296" y="3097148"/>
            <a:ext cx="727710" cy="727710"/>
          </a:xfrm>
          <a:custGeom>
            <a:avLst/>
            <a:gdLst/>
            <a:ahLst/>
            <a:cxnLst/>
            <a:rect l="l" t="t" r="r" b="b"/>
            <a:pathLst>
              <a:path w="727710" h="727710">
                <a:moveTo>
                  <a:pt x="471497" y="282828"/>
                </a:moveTo>
                <a:lnTo>
                  <a:pt x="94361" y="282828"/>
                </a:lnTo>
                <a:lnTo>
                  <a:pt x="538861" y="727456"/>
                </a:lnTo>
                <a:lnTo>
                  <a:pt x="727455" y="538861"/>
                </a:lnTo>
                <a:lnTo>
                  <a:pt x="471497" y="282828"/>
                </a:lnTo>
                <a:close/>
              </a:path>
              <a:path w="727710" h="727710">
                <a:moveTo>
                  <a:pt x="377189" y="0"/>
                </a:moveTo>
                <a:lnTo>
                  <a:pt x="40512" y="40386"/>
                </a:lnTo>
                <a:lnTo>
                  <a:pt x="0" y="377189"/>
                </a:lnTo>
                <a:lnTo>
                  <a:pt x="94361" y="282828"/>
                </a:lnTo>
                <a:lnTo>
                  <a:pt x="471497" y="282828"/>
                </a:lnTo>
                <a:lnTo>
                  <a:pt x="282955" y="94234"/>
                </a:lnTo>
                <a:lnTo>
                  <a:pt x="377189" y="0"/>
                </a:lnTo>
                <a:close/>
              </a:path>
            </a:pathLst>
          </a:custGeom>
          <a:solidFill>
            <a:srgbClr val="BADFE2">
              <a:alpha val="50195"/>
            </a:srgbClr>
          </a:solidFill>
        </p:spPr>
        <p:txBody>
          <a:bodyPr wrap="square" lIns="0" tIns="0" rIns="0" bIns="0" rtlCol="0"/>
          <a:lstStyle/>
          <a:p>
            <a:endParaRPr/>
          </a:p>
        </p:txBody>
      </p:sp>
      <p:sp>
        <p:nvSpPr>
          <p:cNvPr id="19" name="object 19"/>
          <p:cNvSpPr/>
          <p:nvPr/>
        </p:nvSpPr>
        <p:spPr>
          <a:xfrm>
            <a:off x="3511296" y="3097148"/>
            <a:ext cx="727710" cy="727710"/>
          </a:xfrm>
          <a:custGeom>
            <a:avLst/>
            <a:gdLst/>
            <a:ahLst/>
            <a:cxnLst/>
            <a:rect l="l" t="t" r="r" b="b"/>
            <a:pathLst>
              <a:path w="727710" h="727710">
                <a:moveTo>
                  <a:pt x="538861" y="727456"/>
                </a:moveTo>
                <a:lnTo>
                  <a:pt x="94361" y="282828"/>
                </a:lnTo>
                <a:lnTo>
                  <a:pt x="0" y="377189"/>
                </a:lnTo>
                <a:lnTo>
                  <a:pt x="40512" y="40386"/>
                </a:lnTo>
                <a:lnTo>
                  <a:pt x="377189" y="0"/>
                </a:lnTo>
                <a:lnTo>
                  <a:pt x="282955" y="94234"/>
                </a:lnTo>
                <a:lnTo>
                  <a:pt x="727455" y="538861"/>
                </a:lnTo>
                <a:lnTo>
                  <a:pt x="538861" y="727456"/>
                </a:lnTo>
                <a:close/>
              </a:path>
            </a:pathLst>
          </a:custGeom>
          <a:ln w="9525">
            <a:solidFill>
              <a:srgbClr val="000000"/>
            </a:solidFill>
          </a:ln>
        </p:spPr>
        <p:txBody>
          <a:bodyPr wrap="square" lIns="0" tIns="0" rIns="0" bIns="0" rtlCol="0"/>
          <a:lstStyle/>
          <a:p>
            <a:endParaRPr/>
          </a:p>
        </p:txBody>
      </p:sp>
      <p:sp>
        <p:nvSpPr>
          <p:cNvPr id="20" name="object 20"/>
          <p:cNvSpPr/>
          <p:nvPr/>
        </p:nvSpPr>
        <p:spPr>
          <a:xfrm>
            <a:off x="4992623" y="3097148"/>
            <a:ext cx="727710" cy="727710"/>
          </a:xfrm>
          <a:custGeom>
            <a:avLst/>
            <a:gdLst/>
            <a:ahLst/>
            <a:cxnLst/>
            <a:rect l="l" t="t" r="r" b="b"/>
            <a:pathLst>
              <a:path w="727710" h="727710">
                <a:moveTo>
                  <a:pt x="350138" y="0"/>
                </a:moveTo>
                <a:lnTo>
                  <a:pt x="444500" y="94234"/>
                </a:lnTo>
                <a:lnTo>
                  <a:pt x="0" y="538861"/>
                </a:lnTo>
                <a:lnTo>
                  <a:pt x="188467" y="727456"/>
                </a:lnTo>
                <a:lnTo>
                  <a:pt x="633095" y="282828"/>
                </a:lnTo>
                <a:lnTo>
                  <a:pt x="716014" y="282828"/>
                </a:lnTo>
                <a:lnTo>
                  <a:pt x="686942" y="40386"/>
                </a:lnTo>
                <a:lnTo>
                  <a:pt x="350138" y="0"/>
                </a:lnTo>
                <a:close/>
              </a:path>
              <a:path w="727710" h="727710">
                <a:moveTo>
                  <a:pt x="716014" y="282828"/>
                </a:moveTo>
                <a:lnTo>
                  <a:pt x="633095" y="282828"/>
                </a:lnTo>
                <a:lnTo>
                  <a:pt x="727328" y="377189"/>
                </a:lnTo>
                <a:lnTo>
                  <a:pt x="716014" y="282828"/>
                </a:lnTo>
                <a:close/>
              </a:path>
            </a:pathLst>
          </a:custGeom>
          <a:solidFill>
            <a:srgbClr val="CCFFFF">
              <a:alpha val="50195"/>
            </a:srgbClr>
          </a:solidFill>
        </p:spPr>
        <p:txBody>
          <a:bodyPr wrap="square" lIns="0" tIns="0" rIns="0" bIns="0" rtlCol="0"/>
          <a:lstStyle/>
          <a:p>
            <a:endParaRPr/>
          </a:p>
        </p:txBody>
      </p:sp>
      <p:sp>
        <p:nvSpPr>
          <p:cNvPr id="21" name="object 21"/>
          <p:cNvSpPr/>
          <p:nvPr/>
        </p:nvSpPr>
        <p:spPr>
          <a:xfrm>
            <a:off x="4992623" y="3097148"/>
            <a:ext cx="727710" cy="727710"/>
          </a:xfrm>
          <a:custGeom>
            <a:avLst/>
            <a:gdLst/>
            <a:ahLst/>
            <a:cxnLst/>
            <a:rect l="l" t="t" r="r" b="b"/>
            <a:pathLst>
              <a:path w="727710" h="727710">
                <a:moveTo>
                  <a:pt x="0" y="538861"/>
                </a:moveTo>
                <a:lnTo>
                  <a:pt x="444500" y="94234"/>
                </a:lnTo>
                <a:lnTo>
                  <a:pt x="350138" y="0"/>
                </a:lnTo>
                <a:lnTo>
                  <a:pt x="686942" y="40386"/>
                </a:lnTo>
                <a:lnTo>
                  <a:pt x="727328" y="377189"/>
                </a:lnTo>
                <a:lnTo>
                  <a:pt x="633095" y="282828"/>
                </a:lnTo>
                <a:lnTo>
                  <a:pt x="188467" y="727456"/>
                </a:lnTo>
                <a:lnTo>
                  <a:pt x="0" y="538861"/>
                </a:lnTo>
                <a:close/>
              </a:path>
            </a:pathLst>
          </a:custGeom>
          <a:ln w="9524">
            <a:solidFill>
              <a:srgbClr val="000000"/>
            </a:solidFill>
          </a:ln>
        </p:spPr>
        <p:txBody>
          <a:bodyPr wrap="square" lIns="0" tIns="0" rIns="0" bIns="0" rtlCol="0"/>
          <a:lstStyle/>
          <a:p>
            <a:endParaRPr/>
          </a:p>
        </p:txBody>
      </p:sp>
      <p:sp>
        <p:nvSpPr>
          <p:cNvPr id="22" name="object 22"/>
          <p:cNvSpPr txBox="1"/>
          <p:nvPr/>
        </p:nvSpPr>
        <p:spPr>
          <a:xfrm>
            <a:off x="2853689" y="3802837"/>
            <a:ext cx="3293745" cy="391795"/>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panose="020B0604020202020204" pitchFamily="34" charset="0"/>
                <a:cs typeface="Arial" panose="020B0604020202020204" pitchFamily="34" charset="0"/>
              </a:rPr>
              <a:t>Benefits </a:t>
            </a:r>
            <a:r>
              <a:rPr sz="2400" dirty="0">
                <a:latin typeface="Arial" panose="020B0604020202020204" pitchFamily="34" charset="0"/>
                <a:cs typeface="Arial" panose="020B0604020202020204" pitchFamily="34" charset="0"/>
              </a:rPr>
              <a:t>of GI</a:t>
            </a:r>
            <a:r>
              <a:rPr sz="2400" spc="-30" dirty="0">
                <a:latin typeface="Arial" panose="020B0604020202020204" pitchFamily="34" charset="0"/>
                <a:cs typeface="Arial" panose="020B0604020202020204" pitchFamily="34" charset="0"/>
              </a:rPr>
              <a:t> </a:t>
            </a:r>
            <a:r>
              <a:rPr sz="2400" spc="-5" dirty="0">
                <a:latin typeface="Arial" panose="020B0604020202020204" pitchFamily="34" charset="0"/>
                <a:cs typeface="Arial" panose="020B0604020202020204" pitchFamily="34" charset="0"/>
              </a:rPr>
              <a:t>protection</a:t>
            </a:r>
            <a:endParaRPr sz="2400" dirty="0">
              <a:latin typeface="Arial" panose="020B0604020202020204" pitchFamily="34" charset="0"/>
              <a:cs typeface="Arial" panose="020B0604020202020204" pitchFamily="34" charset="0"/>
            </a:endParaRPr>
          </a:p>
        </p:txBody>
      </p:sp>
      <p:sp>
        <p:nvSpPr>
          <p:cNvPr id="24" name="object 24"/>
          <p:cNvSpPr txBox="1">
            <a:spLocks noGrp="1"/>
          </p:cNvSpPr>
          <p:nvPr>
            <p:ph type="title"/>
          </p:nvPr>
        </p:nvSpPr>
        <p:spPr>
          <a:xfrm>
            <a:off x="1247038" y="19956"/>
            <a:ext cx="6647815" cy="1059264"/>
          </a:xfrm>
          <a:prstGeom prst="rect">
            <a:avLst/>
          </a:prstGeom>
        </p:spPr>
        <p:txBody>
          <a:bodyPr vert="horz" wrap="square" lIns="0" tIns="12700" rIns="0" bIns="0" rtlCol="0">
            <a:spAutoFit/>
          </a:bodyPr>
          <a:lstStyle/>
          <a:p>
            <a:pPr marL="12700" algn="ctr">
              <a:lnSpc>
                <a:spcPct val="100000"/>
              </a:lnSpc>
              <a:spcBef>
                <a:spcPts val="100"/>
              </a:spcBef>
            </a:pP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sz="3600" dirty="0" smtClean="0">
                <a:solidFill>
                  <a:srgbClr val="C00000"/>
                </a:solidFill>
                <a:latin typeface="Arial" panose="020B0604020202020204" pitchFamily="34" charset="0"/>
                <a:cs typeface="Arial" panose="020B0604020202020204" pitchFamily="34" charset="0"/>
              </a:rPr>
              <a:t>Benefits of GI</a:t>
            </a:r>
            <a:r>
              <a:rPr sz="3600" spc="-60" dirty="0" smtClean="0">
                <a:solidFill>
                  <a:srgbClr val="C00000"/>
                </a:solidFill>
                <a:latin typeface="Arial" panose="020B0604020202020204" pitchFamily="34" charset="0"/>
                <a:cs typeface="Arial" panose="020B0604020202020204" pitchFamily="34" charset="0"/>
              </a:rPr>
              <a:t> </a:t>
            </a:r>
            <a:r>
              <a:rPr sz="3600" dirty="0" smtClean="0">
                <a:solidFill>
                  <a:srgbClr val="C00000"/>
                </a:solidFill>
                <a:latin typeface="Arial" panose="020B0604020202020204" pitchFamily="34" charset="0"/>
                <a:cs typeface="Arial" panose="020B0604020202020204" pitchFamily="34" charset="0"/>
              </a:rPr>
              <a:t>protection</a:t>
            </a:r>
            <a:endParaRPr sz="3600" dirty="0">
              <a:solidFill>
                <a:srgbClr val="C00000"/>
              </a:solidFill>
              <a:latin typeface="Arial" panose="020B0604020202020204" pitchFamily="34" charset="0"/>
              <a:cs typeface="Arial" panose="020B0604020202020204" pitchFamily="34" charset="0"/>
            </a:endParaRPr>
          </a:p>
        </p:txBody>
      </p:sp>
      <p:sp>
        <p:nvSpPr>
          <p:cNvPr id="31" name="object 31"/>
          <p:cNvSpPr txBox="1">
            <a:spLocks noGrp="1"/>
          </p:cNvSpPr>
          <p:nvPr>
            <p:ph type="sldNum" sz="quarter" idx="12"/>
          </p:nvPr>
        </p:nvSpPr>
        <p:spPr>
          <a:xfrm>
            <a:off x="8371840" y="6290690"/>
            <a:ext cx="249554" cy="224790"/>
          </a:xfrm>
          <a:prstGeom prst="rect">
            <a:avLst/>
          </a:prstGeom>
        </p:spPr>
        <p:txBody>
          <a:bodyPr vert="horz" wrap="square" lIns="0" tIns="0" rIns="0" bIns="0" rtlCol="0">
            <a:spAutoFit/>
          </a:bodyPr>
          <a:lstStyle/>
          <a:p>
            <a:pPr marL="25400">
              <a:lnSpc>
                <a:spcPts val="1650"/>
              </a:lnSpc>
            </a:pPr>
            <a:fld id="{81D60167-4931-47E6-BA6A-407CBD079E47}" type="slidenum">
              <a:rPr dirty="0"/>
              <a:t>15</a:t>
            </a:fld>
            <a:endParaRPr dirty="0"/>
          </a:p>
        </p:txBody>
      </p:sp>
      <p:sp>
        <p:nvSpPr>
          <p:cNvPr id="25" name="object 25"/>
          <p:cNvSpPr/>
          <p:nvPr/>
        </p:nvSpPr>
        <p:spPr>
          <a:xfrm>
            <a:off x="3462019" y="5157978"/>
            <a:ext cx="2612390" cy="1205831"/>
          </a:xfrm>
          <a:custGeom>
            <a:avLst/>
            <a:gdLst/>
            <a:ahLst/>
            <a:cxnLst/>
            <a:rect l="l" t="t" r="r" b="b"/>
            <a:pathLst>
              <a:path w="2612390" h="1583690">
                <a:moveTo>
                  <a:pt x="1306067" y="0"/>
                </a:moveTo>
                <a:lnTo>
                  <a:pt x="1246280" y="814"/>
                </a:lnTo>
                <a:lnTo>
                  <a:pt x="1187183" y="3235"/>
                </a:lnTo>
                <a:lnTo>
                  <a:pt x="1128834" y="7227"/>
                </a:lnTo>
                <a:lnTo>
                  <a:pt x="1071290" y="12755"/>
                </a:lnTo>
                <a:lnTo>
                  <a:pt x="1014609" y="19784"/>
                </a:lnTo>
                <a:lnTo>
                  <a:pt x="958849" y="28280"/>
                </a:lnTo>
                <a:lnTo>
                  <a:pt x="904068" y="38207"/>
                </a:lnTo>
                <a:lnTo>
                  <a:pt x="850323" y="49531"/>
                </a:lnTo>
                <a:lnTo>
                  <a:pt x="797671" y="62216"/>
                </a:lnTo>
                <a:lnTo>
                  <a:pt x="746170" y="76227"/>
                </a:lnTo>
                <a:lnTo>
                  <a:pt x="695878" y="91531"/>
                </a:lnTo>
                <a:lnTo>
                  <a:pt x="646853" y="108091"/>
                </a:lnTo>
                <a:lnTo>
                  <a:pt x="599152" y="125872"/>
                </a:lnTo>
                <a:lnTo>
                  <a:pt x="552832" y="144841"/>
                </a:lnTo>
                <a:lnTo>
                  <a:pt x="507952" y="164962"/>
                </a:lnTo>
                <a:lnTo>
                  <a:pt x="464569" y="186199"/>
                </a:lnTo>
                <a:lnTo>
                  <a:pt x="422740" y="208519"/>
                </a:lnTo>
                <a:lnTo>
                  <a:pt x="382523" y="231886"/>
                </a:lnTo>
                <a:lnTo>
                  <a:pt x="343977" y="256265"/>
                </a:lnTo>
                <a:lnTo>
                  <a:pt x="307158" y="281621"/>
                </a:lnTo>
                <a:lnTo>
                  <a:pt x="272123" y="307919"/>
                </a:lnTo>
                <a:lnTo>
                  <a:pt x="238932" y="335125"/>
                </a:lnTo>
                <a:lnTo>
                  <a:pt x="207641" y="363203"/>
                </a:lnTo>
                <a:lnTo>
                  <a:pt x="178307" y="392119"/>
                </a:lnTo>
                <a:lnTo>
                  <a:pt x="150990" y="421837"/>
                </a:lnTo>
                <a:lnTo>
                  <a:pt x="125745" y="452323"/>
                </a:lnTo>
                <a:lnTo>
                  <a:pt x="102631" y="483542"/>
                </a:lnTo>
                <a:lnTo>
                  <a:pt x="81706" y="515459"/>
                </a:lnTo>
                <a:lnTo>
                  <a:pt x="46651" y="581245"/>
                </a:lnTo>
                <a:lnTo>
                  <a:pt x="21041" y="649403"/>
                </a:lnTo>
                <a:lnTo>
                  <a:pt x="5337" y="719654"/>
                </a:lnTo>
                <a:lnTo>
                  <a:pt x="0" y="791718"/>
                </a:lnTo>
                <a:lnTo>
                  <a:pt x="1343" y="827957"/>
                </a:lnTo>
                <a:lnTo>
                  <a:pt x="11922" y="899148"/>
                </a:lnTo>
                <a:lnTo>
                  <a:pt x="32636" y="968386"/>
                </a:lnTo>
                <a:lnTo>
                  <a:pt x="63027" y="1035392"/>
                </a:lnTo>
                <a:lnTo>
                  <a:pt x="102631" y="1099887"/>
                </a:lnTo>
                <a:lnTo>
                  <a:pt x="125745" y="1131106"/>
                </a:lnTo>
                <a:lnTo>
                  <a:pt x="150990" y="1161592"/>
                </a:lnTo>
                <a:lnTo>
                  <a:pt x="178307" y="1191310"/>
                </a:lnTo>
                <a:lnTo>
                  <a:pt x="207641" y="1220226"/>
                </a:lnTo>
                <a:lnTo>
                  <a:pt x="238932" y="1248304"/>
                </a:lnTo>
                <a:lnTo>
                  <a:pt x="272123" y="1275510"/>
                </a:lnTo>
                <a:lnTo>
                  <a:pt x="307158" y="1301809"/>
                </a:lnTo>
                <a:lnTo>
                  <a:pt x="343977" y="1327165"/>
                </a:lnTo>
                <a:lnTo>
                  <a:pt x="382523" y="1351544"/>
                </a:lnTo>
                <a:lnTo>
                  <a:pt x="422740" y="1374911"/>
                </a:lnTo>
                <a:lnTo>
                  <a:pt x="464569" y="1397231"/>
                </a:lnTo>
                <a:lnTo>
                  <a:pt x="507952" y="1418469"/>
                </a:lnTo>
                <a:lnTo>
                  <a:pt x="552832" y="1438590"/>
                </a:lnTo>
                <a:lnTo>
                  <a:pt x="599152" y="1457559"/>
                </a:lnTo>
                <a:lnTo>
                  <a:pt x="646853" y="1475341"/>
                </a:lnTo>
                <a:lnTo>
                  <a:pt x="695878" y="1491901"/>
                </a:lnTo>
                <a:lnTo>
                  <a:pt x="746170" y="1507205"/>
                </a:lnTo>
                <a:lnTo>
                  <a:pt x="797671" y="1521217"/>
                </a:lnTo>
                <a:lnTo>
                  <a:pt x="850323" y="1533902"/>
                </a:lnTo>
                <a:lnTo>
                  <a:pt x="904068" y="1545226"/>
                </a:lnTo>
                <a:lnTo>
                  <a:pt x="958850" y="1555153"/>
                </a:lnTo>
                <a:lnTo>
                  <a:pt x="1014609" y="1563649"/>
                </a:lnTo>
                <a:lnTo>
                  <a:pt x="1071290" y="1570678"/>
                </a:lnTo>
                <a:lnTo>
                  <a:pt x="1128834" y="1576207"/>
                </a:lnTo>
                <a:lnTo>
                  <a:pt x="1187183" y="1580199"/>
                </a:lnTo>
                <a:lnTo>
                  <a:pt x="1246280" y="1582620"/>
                </a:lnTo>
                <a:lnTo>
                  <a:pt x="1306067" y="1583434"/>
                </a:lnTo>
                <a:lnTo>
                  <a:pt x="1365855" y="1582620"/>
                </a:lnTo>
                <a:lnTo>
                  <a:pt x="1424952" y="1580199"/>
                </a:lnTo>
                <a:lnTo>
                  <a:pt x="1483301" y="1576207"/>
                </a:lnTo>
                <a:lnTo>
                  <a:pt x="1540845" y="1570678"/>
                </a:lnTo>
                <a:lnTo>
                  <a:pt x="1597526" y="1563649"/>
                </a:lnTo>
                <a:lnTo>
                  <a:pt x="1653285" y="1555153"/>
                </a:lnTo>
                <a:lnTo>
                  <a:pt x="1708067" y="1545226"/>
                </a:lnTo>
                <a:lnTo>
                  <a:pt x="1761812" y="1533902"/>
                </a:lnTo>
                <a:lnTo>
                  <a:pt x="1814464" y="1521217"/>
                </a:lnTo>
                <a:lnTo>
                  <a:pt x="1865965" y="1507205"/>
                </a:lnTo>
                <a:lnTo>
                  <a:pt x="1916257" y="1491901"/>
                </a:lnTo>
                <a:lnTo>
                  <a:pt x="1965282" y="1475341"/>
                </a:lnTo>
                <a:lnTo>
                  <a:pt x="2012983" y="1457559"/>
                </a:lnTo>
                <a:lnTo>
                  <a:pt x="2059303" y="1438590"/>
                </a:lnTo>
                <a:lnTo>
                  <a:pt x="2104183" y="1418469"/>
                </a:lnTo>
                <a:lnTo>
                  <a:pt x="2147566" y="1397231"/>
                </a:lnTo>
                <a:lnTo>
                  <a:pt x="2189395" y="1374911"/>
                </a:lnTo>
                <a:lnTo>
                  <a:pt x="2229612" y="1351544"/>
                </a:lnTo>
                <a:lnTo>
                  <a:pt x="2268158" y="1327165"/>
                </a:lnTo>
                <a:lnTo>
                  <a:pt x="2304977" y="1301809"/>
                </a:lnTo>
                <a:lnTo>
                  <a:pt x="2340012" y="1275510"/>
                </a:lnTo>
                <a:lnTo>
                  <a:pt x="2373203" y="1248304"/>
                </a:lnTo>
                <a:lnTo>
                  <a:pt x="2404494" y="1220226"/>
                </a:lnTo>
                <a:lnTo>
                  <a:pt x="2433828" y="1191310"/>
                </a:lnTo>
                <a:lnTo>
                  <a:pt x="2461145" y="1161592"/>
                </a:lnTo>
                <a:lnTo>
                  <a:pt x="2486390" y="1131106"/>
                </a:lnTo>
                <a:lnTo>
                  <a:pt x="2509504" y="1099887"/>
                </a:lnTo>
                <a:lnTo>
                  <a:pt x="2530429" y="1067971"/>
                </a:lnTo>
                <a:lnTo>
                  <a:pt x="2565484" y="1002186"/>
                </a:lnTo>
                <a:lnTo>
                  <a:pt x="2591094" y="934028"/>
                </a:lnTo>
                <a:lnTo>
                  <a:pt x="2606798" y="863779"/>
                </a:lnTo>
                <a:lnTo>
                  <a:pt x="2612136" y="791718"/>
                </a:lnTo>
                <a:lnTo>
                  <a:pt x="2610792" y="755477"/>
                </a:lnTo>
                <a:lnTo>
                  <a:pt x="2600213" y="684285"/>
                </a:lnTo>
                <a:lnTo>
                  <a:pt x="2579499" y="615045"/>
                </a:lnTo>
                <a:lnTo>
                  <a:pt x="2549108" y="548038"/>
                </a:lnTo>
                <a:lnTo>
                  <a:pt x="2509504" y="483542"/>
                </a:lnTo>
                <a:lnTo>
                  <a:pt x="2486390" y="452323"/>
                </a:lnTo>
                <a:lnTo>
                  <a:pt x="2461145" y="421837"/>
                </a:lnTo>
                <a:lnTo>
                  <a:pt x="2433828" y="392119"/>
                </a:lnTo>
                <a:lnTo>
                  <a:pt x="2404494" y="363203"/>
                </a:lnTo>
                <a:lnTo>
                  <a:pt x="2373203" y="335125"/>
                </a:lnTo>
                <a:lnTo>
                  <a:pt x="2340012" y="307919"/>
                </a:lnTo>
                <a:lnTo>
                  <a:pt x="2304977" y="281621"/>
                </a:lnTo>
                <a:lnTo>
                  <a:pt x="2268158" y="256265"/>
                </a:lnTo>
                <a:lnTo>
                  <a:pt x="2229612" y="231886"/>
                </a:lnTo>
                <a:lnTo>
                  <a:pt x="2189395" y="208519"/>
                </a:lnTo>
                <a:lnTo>
                  <a:pt x="2147566" y="186199"/>
                </a:lnTo>
                <a:lnTo>
                  <a:pt x="2104183" y="164962"/>
                </a:lnTo>
                <a:lnTo>
                  <a:pt x="2059303" y="144841"/>
                </a:lnTo>
                <a:lnTo>
                  <a:pt x="2012983" y="125872"/>
                </a:lnTo>
                <a:lnTo>
                  <a:pt x="1965282" y="108091"/>
                </a:lnTo>
                <a:lnTo>
                  <a:pt x="1916257" y="91531"/>
                </a:lnTo>
                <a:lnTo>
                  <a:pt x="1865965" y="76227"/>
                </a:lnTo>
                <a:lnTo>
                  <a:pt x="1814464" y="62216"/>
                </a:lnTo>
                <a:lnTo>
                  <a:pt x="1761812" y="49531"/>
                </a:lnTo>
                <a:lnTo>
                  <a:pt x="1708067" y="38207"/>
                </a:lnTo>
                <a:lnTo>
                  <a:pt x="1653285" y="28280"/>
                </a:lnTo>
                <a:lnTo>
                  <a:pt x="1597526" y="19784"/>
                </a:lnTo>
                <a:lnTo>
                  <a:pt x="1540845" y="12755"/>
                </a:lnTo>
                <a:lnTo>
                  <a:pt x="1483301" y="7227"/>
                </a:lnTo>
                <a:lnTo>
                  <a:pt x="1424952" y="3235"/>
                </a:lnTo>
                <a:lnTo>
                  <a:pt x="1365855" y="814"/>
                </a:lnTo>
                <a:lnTo>
                  <a:pt x="1306067" y="0"/>
                </a:lnTo>
                <a:close/>
              </a:path>
            </a:pathLst>
          </a:custGeom>
          <a:solidFill>
            <a:srgbClr val="9C9CDF"/>
          </a:solidFill>
        </p:spPr>
        <p:txBody>
          <a:bodyPr wrap="square" lIns="0" tIns="0" rIns="0" bIns="0" rtlCol="0"/>
          <a:lstStyle/>
          <a:p>
            <a:endParaRPr/>
          </a:p>
        </p:txBody>
      </p:sp>
      <p:sp>
        <p:nvSpPr>
          <p:cNvPr id="27" name="object 27"/>
          <p:cNvSpPr txBox="1"/>
          <p:nvPr/>
        </p:nvSpPr>
        <p:spPr>
          <a:xfrm>
            <a:off x="3975353" y="5244465"/>
            <a:ext cx="1606550" cy="997709"/>
          </a:xfrm>
          <a:prstGeom prst="rect">
            <a:avLst/>
          </a:prstGeom>
        </p:spPr>
        <p:txBody>
          <a:bodyPr vert="horz" wrap="square" lIns="0" tIns="12700" rIns="0" bIns="0" rtlCol="0">
            <a:spAutoFit/>
          </a:bodyPr>
          <a:lstStyle/>
          <a:p>
            <a:pPr marL="12700" marR="5080" indent="-635" algn="ctr">
              <a:lnSpc>
                <a:spcPct val="100000"/>
              </a:lnSpc>
              <a:spcBef>
                <a:spcPts val="100"/>
              </a:spcBef>
            </a:pPr>
            <a:r>
              <a:rPr sz="1600" b="1" spc="-10" dirty="0">
                <a:latin typeface="Times New Roman"/>
                <a:cs typeface="Times New Roman"/>
              </a:rPr>
              <a:t>Culture  </a:t>
            </a:r>
            <a:r>
              <a:rPr sz="1600" dirty="0">
                <a:latin typeface="Times New Roman"/>
                <a:cs typeface="Times New Roman"/>
              </a:rPr>
              <a:t>Preservation of  traditional</a:t>
            </a:r>
            <a:r>
              <a:rPr sz="1600" spc="-114" dirty="0">
                <a:latin typeface="Times New Roman"/>
                <a:cs typeface="Times New Roman"/>
              </a:rPr>
              <a:t> </a:t>
            </a:r>
            <a:r>
              <a:rPr sz="1600" dirty="0">
                <a:latin typeface="Times New Roman"/>
                <a:cs typeface="Times New Roman"/>
              </a:rPr>
              <a:t>know-  how</a:t>
            </a:r>
          </a:p>
        </p:txBody>
      </p:sp>
      <p:sp>
        <p:nvSpPr>
          <p:cNvPr id="28" name="object 28"/>
          <p:cNvSpPr/>
          <p:nvPr/>
        </p:nvSpPr>
        <p:spPr>
          <a:xfrm>
            <a:off x="4507761" y="4287011"/>
            <a:ext cx="533400" cy="838200"/>
          </a:xfrm>
          <a:custGeom>
            <a:avLst/>
            <a:gdLst/>
            <a:ahLst/>
            <a:cxnLst/>
            <a:rect l="l" t="t" r="r" b="b"/>
            <a:pathLst>
              <a:path w="533400" h="838200">
                <a:moveTo>
                  <a:pt x="533400" y="628650"/>
                </a:moveTo>
                <a:lnTo>
                  <a:pt x="0" y="628650"/>
                </a:lnTo>
                <a:lnTo>
                  <a:pt x="266700" y="838200"/>
                </a:lnTo>
                <a:lnTo>
                  <a:pt x="533400" y="628650"/>
                </a:lnTo>
                <a:close/>
              </a:path>
              <a:path w="533400" h="838200">
                <a:moveTo>
                  <a:pt x="400050" y="0"/>
                </a:moveTo>
                <a:lnTo>
                  <a:pt x="133350" y="0"/>
                </a:lnTo>
                <a:lnTo>
                  <a:pt x="133350" y="628650"/>
                </a:lnTo>
                <a:lnTo>
                  <a:pt x="400050" y="628650"/>
                </a:lnTo>
                <a:lnTo>
                  <a:pt x="400050" y="0"/>
                </a:lnTo>
                <a:close/>
              </a:path>
            </a:pathLst>
          </a:custGeom>
          <a:solidFill>
            <a:srgbClr val="6B6BCF">
              <a:alpha val="50195"/>
            </a:srgbClr>
          </a:solidFill>
        </p:spPr>
        <p:txBody>
          <a:bodyPr wrap="square" lIns="0" tIns="0" rIns="0" bIns="0" rtlCol="0"/>
          <a:lstStyle/>
          <a:p>
            <a:endParaRPr/>
          </a:p>
        </p:txBody>
      </p:sp>
      <p:sp>
        <p:nvSpPr>
          <p:cNvPr id="29" name="object 29"/>
          <p:cNvSpPr/>
          <p:nvPr/>
        </p:nvSpPr>
        <p:spPr>
          <a:xfrm>
            <a:off x="4500371" y="4287011"/>
            <a:ext cx="533400" cy="838200"/>
          </a:xfrm>
          <a:custGeom>
            <a:avLst/>
            <a:gdLst/>
            <a:ahLst/>
            <a:cxnLst/>
            <a:rect l="l" t="t" r="r" b="b"/>
            <a:pathLst>
              <a:path w="533400" h="838200">
                <a:moveTo>
                  <a:pt x="400050" y="0"/>
                </a:moveTo>
                <a:lnTo>
                  <a:pt x="400050" y="628650"/>
                </a:lnTo>
                <a:lnTo>
                  <a:pt x="533400" y="628650"/>
                </a:lnTo>
                <a:lnTo>
                  <a:pt x="266700" y="838200"/>
                </a:lnTo>
                <a:lnTo>
                  <a:pt x="0" y="628650"/>
                </a:lnTo>
                <a:lnTo>
                  <a:pt x="133350" y="628650"/>
                </a:lnTo>
                <a:lnTo>
                  <a:pt x="133350" y="0"/>
                </a:lnTo>
                <a:lnTo>
                  <a:pt x="400050" y="0"/>
                </a:lnTo>
                <a:close/>
              </a:path>
            </a:pathLst>
          </a:custGeom>
          <a:ln w="9144">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2635469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755576" y="14680"/>
            <a:ext cx="7545527" cy="1305486"/>
          </a:xfrm>
          <a:prstGeom prst="rect">
            <a:avLst/>
          </a:prstGeom>
        </p:spPr>
        <p:txBody>
          <a:bodyPr vert="horz" wrap="square" lIns="0" tIns="12700" rIns="0" bIns="0" rtlCol="0">
            <a:spAutoFit/>
          </a:bodyPr>
          <a:lstStyle/>
          <a:p>
            <a:pPr marL="12700" algn="ctr">
              <a:lnSpc>
                <a:spcPct val="100000"/>
              </a:lnSpc>
              <a:spcBef>
                <a:spcPts val="100"/>
              </a:spcBef>
            </a:pPr>
            <a:r>
              <a:rPr lang="en-GB" sz="2800" b="1" dirty="0" smtClean="0">
                <a:solidFill>
                  <a:srgbClr val="36A7E9"/>
                </a:solidFill>
                <a:latin typeface="Arial" panose="020B0604020202020204" pitchFamily="34" charset="0"/>
                <a:cs typeface="Arial" panose="020B0604020202020204" pitchFamily="34" charset="0"/>
              </a:rPr>
              <a:t/>
            </a:r>
            <a:br>
              <a:rPr lang="en-GB" sz="2800" b="1" dirty="0" smtClean="0">
                <a:solidFill>
                  <a:srgbClr val="36A7E9"/>
                </a:solidFill>
                <a:latin typeface="Arial" panose="020B0604020202020204" pitchFamily="34" charset="0"/>
                <a:cs typeface="Arial" panose="020B0604020202020204" pitchFamily="34" charset="0"/>
              </a:rPr>
            </a:br>
            <a:r>
              <a:rPr sz="2800" b="1" dirty="0" smtClean="0">
                <a:solidFill>
                  <a:srgbClr val="36A7E9"/>
                </a:solidFill>
                <a:latin typeface="Arial" panose="020B0604020202020204" pitchFamily="34" charset="0"/>
                <a:cs typeface="Arial" panose="020B0604020202020204" pitchFamily="34" charset="0"/>
              </a:rPr>
              <a:t>5 </a:t>
            </a:r>
            <a:r>
              <a:rPr sz="2800" b="1" spc="-10" dirty="0">
                <a:solidFill>
                  <a:srgbClr val="36A7E9"/>
                </a:solidFill>
                <a:latin typeface="Arial" panose="020B0604020202020204" pitchFamily="34" charset="0"/>
                <a:cs typeface="Arial" panose="020B0604020202020204" pitchFamily="34" charset="0"/>
              </a:rPr>
              <a:t>Pillars </a:t>
            </a:r>
            <a:r>
              <a:rPr sz="2800" b="1" dirty="0">
                <a:solidFill>
                  <a:srgbClr val="36A7E9"/>
                </a:solidFill>
                <a:latin typeface="Arial" panose="020B0604020202020204" pitchFamily="34" charset="0"/>
                <a:cs typeface="Arial" panose="020B0604020202020204" pitchFamily="34" charset="0"/>
              </a:rPr>
              <a:t>of </a:t>
            </a:r>
            <a:r>
              <a:rPr sz="2800" b="1" spc="-10" dirty="0" smtClean="0">
                <a:solidFill>
                  <a:srgbClr val="36A7E9"/>
                </a:solidFill>
                <a:latin typeface="Arial" panose="020B0604020202020204" pitchFamily="34" charset="0"/>
                <a:cs typeface="Arial" panose="020B0604020202020204" pitchFamily="34" charset="0"/>
              </a:rPr>
              <a:t>G</a:t>
            </a:r>
            <a:r>
              <a:rPr lang="en-GB" sz="2800" b="1" spc="-10" dirty="0" smtClean="0">
                <a:solidFill>
                  <a:srgbClr val="36A7E9"/>
                </a:solidFill>
                <a:latin typeface="Arial" panose="020B0604020202020204" pitchFamily="34" charset="0"/>
                <a:cs typeface="Arial" panose="020B0604020202020204" pitchFamily="34" charset="0"/>
              </a:rPr>
              <a:t>I </a:t>
            </a:r>
            <a:r>
              <a:rPr sz="2800" b="1" spc="-15" dirty="0" smtClean="0">
                <a:solidFill>
                  <a:srgbClr val="36A7E9"/>
                </a:solidFill>
                <a:latin typeface="Arial" panose="020B0604020202020204" pitchFamily="34" charset="0"/>
                <a:cs typeface="Arial" panose="020B0604020202020204" pitchFamily="34" charset="0"/>
              </a:rPr>
              <a:t>registration</a:t>
            </a:r>
            <a:r>
              <a:rPr lang="en-GB" sz="2800" b="1" spc="-15" dirty="0">
                <a:solidFill>
                  <a:srgbClr val="36A7E9"/>
                </a:solidFill>
              </a:rPr>
              <a:t/>
            </a:r>
            <a:br>
              <a:rPr lang="en-GB" sz="2800" b="1" spc="-15" dirty="0">
                <a:solidFill>
                  <a:srgbClr val="36A7E9"/>
                </a:solidFill>
              </a:rPr>
            </a:br>
            <a:endParaRPr sz="2800" b="1" dirty="0">
              <a:solidFill>
                <a:srgbClr val="36A7E9"/>
              </a:solidFill>
            </a:endParaRPr>
          </a:p>
        </p:txBody>
      </p:sp>
      <p:sp>
        <p:nvSpPr>
          <p:cNvPr id="6" name="object 6"/>
          <p:cNvSpPr txBox="1"/>
          <p:nvPr/>
        </p:nvSpPr>
        <p:spPr>
          <a:xfrm>
            <a:off x="784355" y="1440307"/>
            <a:ext cx="1965670" cy="2413481"/>
          </a:xfrm>
          <a:prstGeom prst="rect">
            <a:avLst/>
          </a:prstGeom>
        </p:spPr>
        <p:txBody>
          <a:bodyPr vert="horz" wrap="square" lIns="0" tIns="12700" rIns="0" bIns="0" rtlCol="0">
            <a:spAutoFit/>
          </a:bodyPr>
          <a:lstStyle/>
          <a:p>
            <a:pPr marL="12700" marR="509270" algn="ctr">
              <a:lnSpc>
                <a:spcPct val="100000"/>
              </a:lnSpc>
              <a:spcBef>
                <a:spcPts val="100"/>
              </a:spcBef>
            </a:pPr>
            <a:r>
              <a:rPr lang="en-GB" sz="1400" b="1" spc="-5" dirty="0" smtClean="0">
                <a:solidFill>
                  <a:srgbClr val="333399"/>
                </a:solidFill>
                <a:latin typeface="Arial"/>
                <a:cs typeface="Arial"/>
              </a:rPr>
              <a:t>     </a:t>
            </a:r>
            <a:r>
              <a:rPr sz="1400" b="1" spc="-5" dirty="0" smtClean="0">
                <a:solidFill>
                  <a:srgbClr val="333399"/>
                </a:solidFill>
                <a:latin typeface="Arial"/>
                <a:cs typeface="Arial"/>
              </a:rPr>
              <a:t>BOOK </a:t>
            </a:r>
            <a:r>
              <a:rPr sz="1400" b="1" dirty="0">
                <a:solidFill>
                  <a:srgbClr val="333399"/>
                </a:solidFill>
                <a:latin typeface="Arial"/>
                <a:cs typeface="Arial"/>
              </a:rPr>
              <a:t>of  </a:t>
            </a:r>
            <a:r>
              <a:rPr lang="en-GB" sz="1400" b="1" dirty="0" smtClean="0">
                <a:solidFill>
                  <a:srgbClr val="333399"/>
                </a:solidFill>
                <a:latin typeface="Arial"/>
                <a:cs typeface="Arial"/>
              </a:rPr>
              <a:t>   </a:t>
            </a:r>
            <a:r>
              <a:rPr sz="1400" b="1" dirty="0" smtClean="0">
                <a:solidFill>
                  <a:srgbClr val="333399"/>
                </a:solidFill>
                <a:latin typeface="Arial"/>
                <a:cs typeface="Arial"/>
              </a:rPr>
              <a:t>SPE</a:t>
            </a:r>
            <a:r>
              <a:rPr sz="1400" b="1" spc="-10" dirty="0" smtClean="0">
                <a:solidFill>
                  <a:srgbClr val="333399"/>
                </a:solidFill>
                <a:latin typeface="Arial"/>
                <a:cs typeface="Arial"/>
              </a:rPr>
              <a:t>C</a:t>
            </a:r>
            <a:r>
              <a:rPr sz="1400" b="1" dirty="0" smtClean="0">
                <a:solidFill>
                  <a:srgbClr val="333399"/>
                </a:solidFill>
                <a:latin typeface="Arial"/>
                <a:cs typeface="Arial"/>
              </a:rPr>
              <a:t>I</a:t>
            </a:r>
            <a:r>
              <a:rPr sz="1400" b="1" spc="5" dirty="0" smtClean="0">
                <a:solidFill>
                  <a:srgbClr val="333399"/>
                </a:solidFill>
                <a:latin typeface="Arial"/>
                <a:cs typeface="Arial"/>
              </a:rPr>
              <a:t>F</a:t>
            </a:r>
            <a:r>
              <a:rPr sz="1400" b="1" spc="-5" dirty="0" smtClean="0">
                <a:solidFill>
                  <a:srgbClr val="333399"/>
                </a:solidFill>
                <a:latin typeface="Arial"/>
                <a:cs typeface="Arial"/>
              </a:rPr>
              <a:t>IC</a:t>
            </a:r>
            <a:r>
              <a:rPr sz="1400" b="1" spc="-190" dirty="0" smtClean="0">
                <a:solidFill>
                  <a:srgbClr val="333399"/>
                </a:solidFill>
                <a:latin typeface="Arial"/>
                <a:cs typeface="Arial"/>
              </a:rPr>
              <a:t>A</a:t>
            </a:r>
            <a:r>
              <a:rPr sz="1400" b="1" dirty="0" smtClean="0">
                <a:solidFill>
                  <a:srgbClr val="333399"/>
                </a:solidFill>
                <a:latin typeface="Arial"/>
                <a:cs typeface="Arial"/>
              </a:rPr>
              <a:t>T</a:t>
            </a:r>
            <a:r>
              <a:rPr sz="1400" b="1" spc="5" dirty="0" smtClean="0">
                <a:solidFill>
                  <a:srgbClr val="333399"/>
                </a:solidFill>
                <a:latin typeface="Arial"/>
                <a:cs typeface="Arial"/>
              </a:rPr>
              <a:t>I</a:t>
            </a:r>
            <a:r>
              <a:rPr sz="1400" b="1" spc="-5" dirty="0" smtClean="0">
                <a:solidFill>
                  <a:srgbClr val="333399"/>
                </a:solidFill>
                <a:latin typeface="Arial"/>
                <a:cs typeface="Arial"/>
              </a:rPr>
              <a:t>ON</a:t>
            </a:r>
            <a:endParaRPr sz="1400" dirty="0">
              <a:latin typeface="Arial"/>
              <a:cs typeface="Arial"/>
            </a:endParaRPr>
          </a:p>
          <a:p>
            <a:pPr marL="12700" marR="5080" algn="ctr">
              <a:lnSpc>
                <a:spcPct val="100000"/>
              </a:lnSpc>
            </a:pPr>
            <a:r>
              <a:rPr sz="1600" spc="-5" dirty="0" smtClean="0">
                <a:latin typeface="Arial"/>
                <a:cs typeface="Arial"/>
              </a:rPr>
              <a:t>describe </a:t>
            </a:r>
            <a:r>
              <a:rPr sz="1600" dirty="0">
                <a:latin typeface="Arial"/>
                <a:cs typeface="Arial"/>
              </a:rPr>
              <a:t>the  </a:t>
            </a:r>
            <a:r>
              <a:rPr sz="1600" spc="-10" dirty="0">
                <a:latin typeface="Arial"/>
                <a:cs typeface="Arial"/>
              </a:rPr>
              <a:t>good and </a:t>
            </a:r>
            <a:r>
              <a:rPr sz="1600" dirty="0">
                <a:latin typeface="Arial"/>
                <a:cs typeface="Arial"/>
              </a:rPr>
              <a:t>the  </a:t>
            </a:r>
            <a:r>
              <a:rPr sz="1600" spc="-5" dirty="0">
                <a:latin typeface="Arial"/>
                <a:cs typeface="Arial"/>
              </a:rPr>
              <a:t>production methods.  </a:t>
            </a:r>
            <a:r>
              <a:rPr sz="1600" dirty="0">
                <a:latin typeface="Arial"/>
                <a:cs typeface="Arial"/>
              </a:rPr>
              <a:t>The GI </a:t>
            </a:r>
            <a:r>
              <a:rPr sz="1600" spc="-5" dirty="0">
                <a:latin typeface="Arial"/>
                <a:cs typeface="Arial"/>
              </a:rPr>
              <a:t>name shall be  used only </a:t>
            </a:r>
            <a:r>
              <a:rPr sz="1600" dirty="0">
                <a:latin typeface="Arial"/>
                <a:cs typeface="Arial"/>
              </a:rPr>
              <a:t>for </a:t>
            </a:r>
            <a:r>
              <a:rPr sz="1600" spc="-5" dirty="0">
                <a:latin typeface="Arial"/>
                <a:cs typeface="Arial"/>
              </a:rPr>
              <a:t>goods  produced in  compliance </a:t>
            </a:r>
            <a:r>
              <a:rPr sz="1600" spc="-15" dirty="0">
                <a:latin typeface="Arial"/>
                <a:cs typeface="Arial"/>
              </a:rPr>
              <a:t>with </a:t>
            </a:r>
            <a:r>
              <a:rPr sz="1600" spc="-5" dirty="0">
                <a:latin typeface="Arial"/>
                <a:cs typeface="Arial"/>
              </a:rPr>
              <a:t>these </a:t>
            </a:r>
            <a:r>
              <a:rPr sz="1600" spc="-5" dirty="0" smtClean="0">
                <a:latin typeface="Arial"/>
                <a:cs typeface="Arial"/>
              </a:rPr>
              <a:t>specifications</a:t>
            </a:r>
            <a:endParaRPr sz="1600" dirty="0">
              <a:latin typeface="Arial"/>
              <a:cs typeface="Arial"/>
            </a:endParaRPr>
          </a:p>
        </p:txBody>
      </p:sp>
      <p:sp>
        <p:nvSpPr>
          <p:cNvPr id="7" name="object 7"/>
          <p:cNvSpPr txBox="1"/>
          <p:nvPr/>
        </p:nvSpPr>
        <p:spPr>
          <a:xfrm>
            <a:off x="2733992" y="913704"/>
            <a:ext cx="3389629" cy="1256754"/>
          </a:xfrm>
          <a:prstGeom prst="rect">
            <a:avLst/>
          </a:prstGeom>
        </p:spPr>
        <p:txBody>
          <a:bodyPr vert="horz" wrap="square" lIns="0" tIns="12700" rIns="0" bIns="0" rtlCol="0">
            <a:spAutoFit/>
          </a:bodyPr>
          <a:lstStyle/>
          <a:p>
            <a:pPr marL="12700">
              <a:lnSpc>
                <a:spcPct val="100000"/>
              </a:lnSpc>
              <a:spcBef>
                <a:spcPts val="100"/>
              </a:spcBef>
            </a:pPr>
            <a:endParaRPr lang="en-GB" sz="1600" dirty="0" smtClean="0">
              <a:latin typeface="Arial"/>
              <a:cs typeface="Arial"/>
            </a:endParaRPr>
          </a:p>
          <a:p>
            <a:pPr marL="12700" algn="ctr">
              <a:lnSpc>
                <a:spcPct val="100000"/>
              </a:lnSpc>
              <a:spcBef>
                <a:spcPts val="100"/>
              </a:spcBef>
            </a:pPr>
            <a:r>
              <a:rPr sz="1600" b="1" dirty="0" smtClean="0">
                <a:solidFill>
                  <a:srgbClr val="333399"/>
                </a:solidFill>
                <a:latin typeface="Arial"/>
                <a:cs typeface="Arial"/>
              </a:rPr>
              <a:t>"GI</a:t>
            </a:r>
            <a:r>
              <a:rPr sz="1600" b="1" spc="-125" dirty="0" smtClean="0">
                <a:solidFill>
                  <a:srgbClr val="333399"/>
                </a:solidFill>
                <a:latin typeface="Arial"/>
                <a:cs typeface="Arial"/>
              </a:rPr>
              <a:t> </a:t>
            </a:r>
            <a:r>
              <a:rPr sz="1600" b="1" spc="-15" dirty="0">
                <a:solidFill>
                  <a:srgbClr val="333399"/>
                </a:solidFill>
                <a:latin typeface="Arial"/>
                <a:cs typeface="Arial"/>
              </a:rPr>
              <a:t>ORGANIZATION"</a:t>
            </a:r>
            <a:r>
              <a:rPr sz="1600" spc="-15" dirty="0">
                <a:latin typeface="Arial"/>
                <a:cs typeface="Arial"/>
              </a:rPr>
              <a:t>,</a:t>
            </a:r>
            <a:endParaRPr sz="1600" dirty="0">
              <a:latin typeface="Arial"/>
              <a:cs typeface="Arial"/>
            </a:endParaRPr>
          </a:p>
          <a:p>
            <a:pPr marL="12700" marR="5080" algn="ctr">
              <a:lnSpc>
                <a:spcPct val="100000"/>
              </a:lnSpc>
            </a:pPr>
            <a:r>
              <a:rPr sz="1600" spc="-5" dirty="0" smtClean="0">
                <a:latin typeface="Arial"/>
                <a:cs typeface="Arial"/>
              </a:rPr>
              <a:t>an </a:t>
            </a:r>
            <a:r>
              <a:rPr sz="1600" spc="-5" dirty="0">
                <a:latin typeface="Arial"/>
                <a:cs typeface="Arial"/>
              </a:rPr>
              <a:t>inter-professional  organization </a:t>
            </a:r>
            <a:r>
              <a:rPr sz="1600" spc="-5" dirty="0" smtClean="0">
                <a:latin typeface="Arial"/>
                <a:cs typeface="Arial"/>
              </a:rPr>
              <a:t>bring </a:t>
            </a:r>
            <a:r>
              <a:rPr sz="1600" spc="-5" dirty="0">
                <a:latin typeface="Arial"/>
                <a:cs typeface="Arial"/>
              </a:rPr>
              <a:t>together  producers, operators and</a:t>
            </a:r>
            <a:r>
              <a:rPr sz="1600" spc="20" dirty="0">
                <a:latin typeface="Arial"/>
                <a:cs typeface="Arial"/>
              </a:rPr>
              <a:t> </a:t>
            </a:r>
            <a:r>
              <a:rPr sz="1600" spc="-5" dirty="0" smtClean="0">
                <a:latin typeface="Arial"/>
                <a:cs typeface="Arial"/>
              </a:rPr>
              <a:t>traders</a:t>
            </a:r>
            <a:r>
              <a:rPr lang="en-GB" sz="1600" spc="-5" dirty="0" smtClean="0">
                <a:latin typeface="Arial"/>
                <a:cs typeface="Arial"/>
              </a:rPr>
              <a:t> of GI Product </a:t>
            </a:r>
            <a:endParaRPr sz="1600" dirty="0">
              <a:latin typeface="Arial"/>
              <a:cs typeface="Arial"/>
            </a:endParaRPr>
          </a:p>
        </p:txBody>
      </p:sp>
      <p:sp>
        <p:nvSpPr>
          <p:cNvPr id="9" name="object 9"/>
          <p:cNvSpPr txBox="1"/>
          <p:nvPr/>
        </p:nvSpPr>
        <p:spPr>
          <a:xfrm>
            <a:off x="6380479" y="1892249"/>
            <a:ext cx="1925321" cy="1736373"/>
          </a:xfrm>
          <a:prstGeom prst="rect">
            <a:avLst/>
          </a:prstGeom>
        </p:spPr>
        <p:txBody>
          <a:bodyPr vert="horz" wrap="square" lIns="0" tIns="12700" rIns="0" bIns="0" rtlCol="0">
            <a:spAutoFit/>
          </a:bodyPr>
          <a:lstStyle/>
          <a:p>
            <a:pPr marL="12700">
              <a:lnSpc>
                <a:spcPct val="100000"/>
              </a:lnSpc>
              <a:spcBef>
                <a:spcPts val="100"/>
              </a:spcBef>
            </a:pPr>
            <a:r>
              <a:rPr sz="1600" spc="-120" dirty="0" smtClean="0">
                <a:latin typeface="Arial"/>
                <a:cs typeface="Arial"/>
              </a:rPr>
              <a:t> </a:t>
            </a:r>
            <a:r>
              <a:rPr lang="en-GB" sz="1600" spc="-120" dirty="0" smtClean="0">
                <a:latin typeface="Arial"/>
                <a:cs typeface="Arial"/>
              </a:rPr>
              <a:t>     </a:t>
            </a:r>
            <a:r>
              <a:rPr sz="1600" b="1" spc="-25" dirty="0" smtClean="0">
                <a:solidFill>
                  <a:srgbClr val="333399"/>
                </a:solidFill>
                <a:latin typeface="Arial"/>
                <a:cs typeface="Arial"/>
              </a:rPr>
              <a:t>DELIMITATION</a:t>
            </a:r>
            <a:endParaRPr sz="1600" dirty="0">
              <a:latin typeface="Arial"/>
              <a:cs typeface="Arial"/>
            </a:endParaRPr>
          </a:p>
          <a:p>
            <a:pPr marL="12700" marR="5080" algn="ctr">
              <a:lnSpc>
                <a:spcPct val="100000"/>
              </a:lnSpc>
              <a:spcBef>
                <a:spcPts val="5"/>
              </a:spcBef>
              <a:tabLst>
                <a:tab pos="633730" algn="l"/>
              </a:tabLst>
            </a:pPr>
            <a:r>
              <a:rPr sz="1600" dirty="0">
                <a:latin typeface="Arial"/>
                <a:cs typeface="Arial"/>
              </a:rPr>
              <a:t>of </a:t>
            </a:r>
            <a:r>
              <a:rPr sz="1600" spc="-5" dirty="0">
                <a:latin typeface="Arial"/>
                <a:cs typeface="Arial"/>
              </a:rPr>
              <a:t>the production</a:t>
            </a:r>
            <a:r>
              <a:rPr sz="1600" spc="-45" dirty="0">
                <a:latin typeface="Arial"/>
                <a:cs typeface="Arial"/>
              </a:rPr>
              <a:t> </a:t>
            </a:r>
            <a:r>
              <a:rPr sz="1600" spc="-5" dirty="0">
                <a:latin typeface="Arial"/>
                <a:cs typeface="Arial"/>
              </a:rPr>
              <a:t>area.  </a:t>
            </a:r>
            <a:r>
              <a:rPr sz="1600" dirty="0">
                <a:latin typeface="Arial"/>
                <a:cs typeface="Arial"/>
              </a:rPr>
              <a:t>The GI </a:t>
            </a:r>
            <a:r>
              <a:rPr sz="1600" spc="-5" dirty="0">
                <a:latin typeface="Arial"/>
                <a:cs typeface="Arial"/>
              </a:rPr>
              <a:t>name shall be  </a:t>
            </a:r>
            <a:r>
              <a:rPr sz="1600" spc="-5" dirty="0" smtClean="0">
                <a:latin typeface="Arial"/>
                <a:cs typeface="Arial"/>
              </a:rPr>
              <a:t>used</a:t>
            </a:r>
            <a:endParaRPr lang="en-GB" sz="1600" spc="-5" dirty="0" smtClean="0">
              <a:latin typeface="Arial"/>
              <a:cs typeface="Arial"/>
            </a:endParaRPr>
          </a:p>
          <a:p>
            <a:pPr marL="12700" marR="5080" algn="ctr">
              <a:lnSpc>
                <a:spcPct val="100000"/>
              </a:lnSpc>
              <a:spcBef>
                <a:spcPts val="5"/>
              </a:spcBef>
              <a:tabLst>
                <a:tab pos="633730" algn="l"/>
              </a:tabLst>
            </a:pPr>
            <a:r>
              <a:rPr sz="1600" spc="-5" dirty="0" smtClean="0">
                <a:latin typeface="Arial"/>
                <a:cs typeface="Arial"/>
              </a:rPr>
              <a:t>only </a:t>
            </a:r>
            <a:r>
              <a:rPr sz="1600" spc="-5" dirty="0">
                <a:latin typeface="Arial"/>
                <a:cs typeface="Arial"/>
              </a:rPr>
              <a:t>by  producers and  operators </a:t>
            </a:r>
            <a:r>
              <a:rPr sz="1600" spc="-10" dirty="0">
                <a:latin typeface="Arial"/>
                <a:cs typeface="Arial"/>
              </a:rPr>
              <a:t>within </a:t>
            </a:r>
            <a:r>
              <a:rPr sz="1600" dirty="0">
                <a:latin typeface="Arial"/>
                <a:cs typeface="Arial"/>
              </a:rPr>
              <a:t>the  </a:t>
            </a:r>
            <a:r>
              <a:rPr sz="1600" spc="-5" dirty="0">
                <a:latin typeface="Arial"/>
                <a:cs typeface="Arial"/>
              </a:rPr>
              <a:t>delimated</a:t>
            </a:r>
            <a:r>
              <a:rPr sz="1600" spc="10" dirty="0">
                <a:latin typeface="Arial"/>
                <a:cs typeface="Arial"/>
              </a:rPr>
              <a:t> </a:t>
            </a:r>
            <a:r>
              <a:rPr sz="1600" spc="-5" dirty="0">
                <a:latin typeface="Arial"/>
                <a:cs typeface="Arial"/>
              </a:rPr>
              <a:t>area</a:t>
            </a:r>
            <a:endParaRPr sz="1600" dirty="0">
              <a:latin typeface="Arial"/>
              <a:cs typeface="Arial"/>
            </a:endParaRPr>
          </a:p>
        </p:txBody>
      </p:sp>
      <p:sp>
        <p:nvSpPr>
          <p:cNvPr id="10" name="object 10"/>
          <p:cNvSpPr txBox="1"/>
          <p:nvPr/>
        </p:nvSpPr>
        <p:spPr>
          <a:xfrm>
            <a:off x="1142999" y="4609592"/>
            <a:ext cx="3505201" cy="1490152"/>
          </a:xfrm>
          <a:prstGeom prst="rect">
            <a:avLst/>
          </a:prstGeom>
        </p:spPr>
        <p:txBody>
          <a:bodyPr vert="horz" wrap="square" lIns="0" tIns="12700" rIns="0" bIns="0" rtlCol="0">
            <a:spAutoFit/>
          </a:bodyPr>
          <a:lstStyle/>
          <a:p>
            <a:pPr marL="12700" algn="ctr">
              <a:lnSpc>
                <a:spcPct val="100000"/>
              </a:lnSpc>
              <a:spcBef>
                <a:spcPts val="100"/>
              </a:spcBef>
            </a:pPr>
            <a:r>
              <a:rPr sz="1600" dirty="0" smtClean="0">
                <a:latin typeface="Arial"/>
                <a:cs typeface="Arial"/>
              </a:rPr>
              <a:t> </a:t>
            </a:r>
            <a:r>
              <a:rPr sz="1600" b="1" spc="-5" dirty="0">
                <a:solidFill>
                  <a:srgbClr val="333399"/>
                </a:solidFill>
                <a:latin typeface="Arial"/>
                <a:cs typeface="Arial"/>
              </a:rPr>
              <a:t>CONTROL </a:t>
            </a:r>
            <a:r>
              <a:rPr sz="1600" b="1" dirty="0">
                <a:solidFill>
                  <a:srgbClr val="333399"/>
                </a:solidFill>
                <a:latin typeface="Arial"/>
                <a:cs typeface="Arial"/>
              </a:rPr>
              <a:t>and</a:t>
            </a:r>
            <a:r>
              <a:rPr sz="1600" b="1" spc="-155" dirty="0">
                <a:solidFill>
                  <a:srgbClr val="333399"/>
                </a:solidFill>
                <a:latin typeface="Arial"/>
                <a:cs typeface="Arial"/>
              </a:rPr>
              <a:t> </a:t>
            </a:r>
            <a:r>
              <a:rPr sz="1600" b="1" spc="-5" dirty="0">
                <a:solidFill>
                  <a:srgbClr val="333399"/>
                </a:solidFill>
                <a:latin typeface="Arial"/>
                <a:cs typeface="Arial"/>
              </a:rPr>
              <a:t>TRACEABILITY</a:t>
            </a:r>
            <a:endParaRPr sz="1600" dirty="0">
              <a:latin typeface="Arial"/>
              <a:cs typeface="Arial"/>
            </a:endParaRPr>
          </a:p>
          <a:p>
            <a:pPr marL="12700" marR="5080" algn="ctr">
              <a:lnSpc>
                <a:spcPct val="100000"/>
              </a:lnSpc>
            </a:pPr>
            <a:r>
              <a:rPr sz="1600" b="1" spc="-10" dirty="0">
                <a:solidFill>
                  <a:srgbClr val="333399"/>
                </a:solidFill>
                <a:latin typeface="Arial"/>
                <a:cs typeface="Arial"/>
              </a:rPr>
              <a:t>system </a:t>
            </a:r>
            <a:endParaRPr lang="en-GB" sz="1600" b="1" spc="-10" dirty="0" smtClean="0">
              <a:solidFill>
                <a:srgbClr val="333399"/>
              </a:solidFill>
              <a:latin typeface="Arial"/>
              <a:cs typeface="Arial"/>
            </a:endParaRPr>
          </a:p>
          <a:p>
            <a:pPr marL="12700" marR="5080" algn="ctr">
              <a:lnSpc>
                <a:spcPct val="100000"/>
              </a:lnSpc>
            </a:pPr>
            <a:r>
              <a:rPr sz="1600" spc="-5" dirty="0" smtClean="0">
                <a:latin typeface="Arial"/>
                <a:cs typeface="Arial"/>
              </a:rPr>
              <a:t>guarantee </a:t>
            </a:r>
            <a:r>
              <a:rPr sz="1600" spc="-5" dirty="0">
                <a:latin typeface="Arial"/>
                <a:cs typeface="Arial"/>
              </a:rPr>
              <a:t>that all </a:t>
            </a:r>
            <a:r>
              <a:rPr sz="1600" dirty="0">
                <a:latin typeface="Arial"/>
                <a:cs typeface="Arial"/>
              </a:rPr>
              <a:t>the  </a:t>
            </a:r>
            <a:r>
              <a:rPr sz="1600" spc="-10" dirty="0">
                <a:latin typeface="Arial"/>
                <a:cs typeface="Arial"/>
              </a:rPr>
              <a:t>goods </a:t>
            </a:r>
            <a:r>
              <a:rPr sz="1600" spc="-5" dirty="0">
                <a:latin typeface="Arial"/>
                <a:cs typeface="Arial"/>
              </a:rPr>
              <a:t>sold </a:t>
            </a:r>
            <a:r>
              <a:rPr sz="1600" spc="-15" dirty="0">
                <a:latin typeface="Arial"/>
                <a:cs typeface="Arial"/>
              </a:rPr>
              <a:t>with </a:t>
            </a:r>
            <a:r>
              <a:rPr sz="1600" dirty="0">
                <a:latin typeface="Arial"/>
                <a:cs typeface="Arial"/>
              </a:rPr>
              <a:t>the GI </a:t>
            </a:r>
            <a:r>
              <a:rPr sz="1600" spc="-5" dirty="0">
                <a:latin typeface="Arial"/>
                <a:cs typeface="Arial"/>
              </a:rPr>
              <a:t>names have been  produced </a:t>
            </a:r>
            <a:r>
              <a:rPr sz="1600" spc="-10" dirty="0">
                <a:latin typeface="Arial"/>
                <a:cs typeface="Arial"/>
              </a:rPr>
              <a:t>within </a:t>
            </a:r>
            <a:r>
              <a:rPr sz="1600" dirty="0">
                <a:latin typeface="Arial"/>
                <a:cs typeface="Arial"/>
              </a:rPr>
              <a:t>the </a:t>
            </a:r>
            <a:r>
              <a:rPr sz="1600" spc="-5" dirty="0">
                <a:latin typeface="Arial"/>
                <a:cs typeface="Arial"/>
              </a:rPr>
              <a:t>delimited area and  according </a:t>
            </a:r>
            <a:r>
              <a:rPr sz="1600" dirty="0">
                <a:latin typeface="Arial"/>
                <a:cs typeface="Arial"/>
              </a:rPr>
              <a:t>to the </a:t>
            </a:r>
            <a:r>
              <a:rPr sz="1600" spc="-5" dirty="0">
                <a:latin typeface="Arial"/>
                <a:cs typeface="Arial"/>
              </a:rPr>
              <a:t>Book </a:t>
            </a:r>
            <a:r>
              <a:rPr sz="1600" dirty="0">
                <a:latin typeface="Arial"/>
                <a:cs typeface="Arial"/>
              </a:rPr>
              <a:t>of</a:t>
            </a:r>
            <a:r>
              <a:rPr sz="1600" spc="-15" dirty="0">
                <a:latin typeface="Arial"/>
                <a:cs typeface="Arial"/>
              </a:rPr>
              <a:t> </a:t>
            </a:r>
            <a:r>
              <a:rPr sz="1600" spc="-5" dirty="0">
                <a:latin typeface="Arial"/>
                <a:cs typeface="Arial"/>
              </a:rPr>
              <a:t>Specifications</a:t>
            </a:r>
            <a:endParaRPr sz="1600" dirty="0">
              <a:latin typeface="Arial"/>
              <a:cs typeface="Arial"/>
            </a:endParaRPr>
          </a:p>
        </p:txBody>
      </p:sp>
      <p:sp>
        <p:nvSpPr>
          <p:cNvPr id="11" name="object 11"/>
          <p:cNvSpPr txBox="1"/>
          <p:nvPr/>
        </p:nvSpPr>
        <p:spPr>
          <a:xfrm>
            <a:off x="6091555" y="4248734"/>
            <a:ext cx="2209548" cy="1490152"/>
          </a:xfrm>
          <a:prstGeom prst="rect">
            <a:avLst/>
          </a:prstGeom>
        </p:spPr>
        <p:txBody>
          <a:bodyPr vert="horz" wrap="square" lIns="0" tIns="12700" rIns="0" bIns="0" rtlCol="0">
            <a:spAutoFit/>
          </a:bodyPr>
          <a:lstStyle/>
          <a:p>
            <a:pPr marL="12700" algn="ctr">
              <a:lnSpc>
                <a:spcPct val="100000"/>
              </a:lnSpc>
              <a:spcBef>
                <a:spcPts val="100"/>
              </a:spcBef>
            </a:pPr>
            <a:r>
              <a:rPr sz="1600" b="1" spc="-5" dirty="0" smtClean="0">
                <a:solidFill>
                  <a:srgbClr val="333399"/>
                </a:solidFill>
                <a:latin typeface="Arial"/>
                <a:cs typeface="Arial"/>
              </a:rPr>
              <a:t>PROVEN</a:t>
            </a:r>
            <a:r>
              <a:rPr sz="1600" b="1" spc="-185" dirty="0" smtClean="0">
                <a:solidFill>
                  <a:srgbClr val="333399"/>
                </a:solidFill>
                <a:latin typeface="Arial"/>
                <a:cs typeface="Arial"/>
              </a:rPr>
              <a:t> </a:t>
            </a:r>
            <a:r>
              <a:rPr sz="1600" b="1" dirty="0">
                <a:solidFill>
                  <a:srgbClr val="333399"/>
                </a:solidFill>
                <a:latin typeface="Arial"/>
                <a:cs typeface="Arial"/>
              </a:rPr>
              <a:t>LINK</a:t>
            </a:r>
            <a:endParaRPr sz="1600" dirty="0">
              <a:latin typeface="Arial"/>
              <a:cs typeface="Arial"/>
            </a:endParaRPr>
          </a:p>
          <a:p>
            <a:pPr marL="12700" marR="5080" algn="ctr">
              <a:lnSpc>
                <a:spcPct val="100000"/>
              </a:lnSpc>
              <a:spcBef>
                <a:spcPts val="5"/>
              </a:spcBef>
            </a:pPr>
            <a:r>
              <a:rPr sz="1600" spc="-10" dirty="0">
                <a:latin typeface="Arial"/>
                <a:cs typeface="Arial"/>
              </a:rPr>
              <a:t>between </a:t>
            </a:r>
            <a:r>
              <a:rPr sz="1600" dirty="0">
                <a:latin typeface="Arial"/>
                <a:cs typeface="Arial"/>
              </a:rPr>
              <a:t>the </a:t>
            </a:r>
            <a:r>
              <a:rPr sz="1600" spc="-5" dirty="0">
                <a:latin typeface="Arial"/>
                <a:cs typeface="Arial"/>
              </a:rPr>
              <a:t>specificity  </a:t>
            </a:r>
            <a:r>
              <a:rPr sz="1600" dirty="0">
                <a:latin typeface="Arial"/>
                <a:cs typeface="Arial"/>
              </a:rPr>
              <a:t>of </a:t>
            </a:r>
            <a:r>
              <a:rPr sz="1600" spc="-5" dirty="0">
                <a:latin typeface="Arial"/>
                <a:cs typeface="Arial"/>
              </a:rPr>
              <a:t>the good and </a:t>
            </a:r>
            <a:r>
              <a:rPr sz="1600" dirty="0">
                <a:latin typeface="Arial"/>
                <a:cs typeface="Arial"/>
              </a:rPr>
              <a:t>its  </a:t>
            </a:r>
            <a:r>
              <a:rPr sz="1600" spc="-5" dirty="0">
                <a:latin typeface="Arial"/>
                <a:cs typeface="Arial"/>
              </a:rPr>
              <a:t>origin, based on</a:t>
            </a:r>
            <a:r>
              <a:rPr sz="1600" spc="-30" dirty="0">
                <a:latin typeface="Arial"/>
                <a:cs typeface="Arial"/>
              </a:rPr>
              <a:t> </a:t>
            </a:r>
            <a:r>
              <a:rPr sz="1600" spc="-5" dirty="0">
                <a:latin typeface="Arial"/>
                <a:cs typeface="Arial"/>
              </a:rPr>
              <a:t>natural,  geographical, historical  or human </a:t>
            </a:r>
            <a:r>
              <a:rPr sz="1600" dirty="0">
                <a:latin typeface="Arial"/>
                <a:cs typeface="Arial"/>
              </a:rPr>
              <a:t>factors.</a:t>
            </a:r>
          </a:p>
        </p:txBody>
      </p:sp>
      <p:sp>
        <p:nvSpPr>
          <p:cNvPr id="12" name="object 12"/>
          <p:cNvSpPr/>
          <p:nvPr/>
        </p:nvSpPr>
        <p:spPr>
          <a:xfrm>
            <a:off x="4141470" y="2314575"/>
            <a:ext cx="637540" cy="586740"/>
          </a:xfrm>
          <a:custGeom>
            <a:avLst/>
            <a:gdLst/>
            <a:ahLst/>
            <a:cxnLst/>
            <a:rect l="l" t="t" r="r" b="b"/>
            <a:pathLst>
              <a:path w="637539" h="586739">
                <a:moveTo>
                  <a:pt x="637031" y="412623"/>
                </a:moveTo>
                <a:lnTo>
                  <a:pt x="477774" y="412623"/>
                </a:lnTo>
                <a:lnTo>
                  <a:pt x="477774" y="0"/>
                </a:lnTo>
                <a:lnTo>
                  <a:pt x="159257" y="0"/>
                </a:lnTo>
                <a:lnTo>
                  <a:pt x="159257" y="412623"/>
                </a:lnTo>
                <a:lnTo>
                  <a:pt x="0" y="412623"/>
                </a:lnTo>
                <a:lnTo>
                  <a:pt x="318515" y="586359"/>
                </a:lnTo>
                <a:lnTo>
                  <a:pt x="637031" y="412623"/>
                </a:lnTo>
                <a:close/>
              </a:path>
            </a:pathLst>
          </a:custGeom>
          <a:ln w="19812">
            <a:solidFill>
              <a:srgbClr val="000000"/>
            </a:solidFill>
          </a:ln>
        </p:spPr>
        <p:txBody>
          <a:bodyPr wrap="square" lIns="0" tIns="0" rIns="0" bIns="0" rtlCol="0"/>
          <a:lstStyle/>
          <a:p>
            <a:endParaRPr/>
          </a:p>
        </p:txBody>
      </p:sp>
      <p:sp>
        <p:nvSpPr>
          <p:cNvPr id="15" name="object 15"/>
          <p:cNvSpPr/>
          <p:nvPr/>
        </p:nvSpPr>
        <p:spPr>
          <a:xfrm>
            <a:off x="5368035" y="2759329"/>
            <a:ext cx="628015" cy="631825"/>
          </a:xfrm>
          <a:custGeom>
            <a:avLst/>
            <a:gdLst/>
            <a:ahLst/>
            <a:cxnLst/>
            <a:rect l="l" t="t" r="r" b="b"/>
            <a:pathLst>
              <a:path w="628014" h="631825">
                <a:moveTo>
                  <a:pt x="431291" y="631825"/>
                </a:moveTo>
                <a:lnTo>
                  <a:pt x="323468" y="514223"/>
                </a:lnTo>
                <a:lnTo>
                  <a:pt x="627761" y="235204"/>
                </a:lnTo>
                <a:lnTo>
                  <a:pt x="412114" y="0"/>
                </a:lnTo>
                <a:lnTo>
                  <a:pt x="107823" y="279019"/>
                </a:lnTo>
                <a:lnTo>
                  <a:pt x="0" y="161417"/>
                </a:lnTo>
                <a:lnTo>
                  <a:pt x="87502" y="514096"/>
                </a:lnTo>
                <a:lnTo>
                  <a:pt x="431291" y="631825"/>
                </a:lnTo>
                <a:close/>
              </a:path>
            </a:pathLst>
          </a:custGeom>
          <a:ln w="19050">
            <a:solidFill>
              <a:srgbClr val="000000"/>
            </a:solidFill>
          </a:ln>
        </p:spPr>
        <p:txBody>
          <a:bodyPr wrap="square" lIns="0" tIns="0" rIns="0" bIns="0" rtlCol="0"/>
          <a:lstStyle/>
          <a:p>
            <a:endParaRPr/>
          </a:p>
        </p:txBody>
      </p:sp>
      <p:sp>
        <p:nvSpPr>
          <p:cNvPr id="18" name="object 18"/>
          <p:cNvSpPr/>
          <p:nvPr/>
        </p:nvSpPr>
        <p:spPr>
          <a:xfrm>
            <a:off x="4130928" y="3019298"/>
            <a:ext cx="630555" cy="615950"/>
          </a:xfrm>
          <a:custGeom>
            <a:avLst/>
            <a:gdLst/>
            <a:ahLst/>
            <a:cxnLst/>
            <a:rect l="l" t="t" r="r" b="b"/>
            <a:pathLst>
              <a:path w="630554" h="615950">
                <a:moveTo>
                  <a:pt x="0" y="376809"/>
                </a:moveTo>
                <a:lnTo>
                  <a:pt x="128650" y="282701"/>
                </a:lnTo>
                <a:lnTo>
                  <a:pt x="372491" y="615822"/>
                </a:lnTo>
                <a:lnTo>
                  <a:pt x="630047" y="427481"/>
                </a:lnTo>
                <a:lnTo>
                  <a:pt x="386207" y="94234"/>
                </a:lnTo>
                <a:lnTo>
                  <a:pt x="514985" y="0"/>
                </a:lnTo>
                <a:lnTo>
                  <a:pt x="154812" y="48132"/>
                </a:lnTo>
                <a:lnTo>
                  <a:pt x="0" y="376809"/>
                </a:lnTo>
                <a:close/>
              </a:path>
            </a:pathLst>
          </a:custGeom>
          <a:ln w="19050">
            <a:solidFill>
              <a:srgbClr val="000000"/>
            </a:solidFill>
          </a:ln>
        </p:spPr>
        <p:txBody>
          <a:bodyPr wrap="square" lIns="0" tIns="0" rIns="0" bIns="0" rtlCol="0"/>
          <a:lstStyle/>
          <a:p>
            <a:endParaRPr/>
          </a:p>
        </p:txBody>
      </p:sp>
      <p:sp>
        <p:nvSpPr>
          <p:cNvPr id="19" name="object 19"/>
          <p:cNvSpPr/>
          <p:nvPr/>
        </p:nvSpPr>
        <p:spPr>
          <a:xfrm>
            <a:off x="4516246" y="3464305"/>
            <a:ext cx="283210" cy="223520"/>
          </a:xfrm>
          <a:custGeom>
            <a:avLst/>
            <a:gdLst/>
            <a:ahLst/>
            <a:cxnLst/>
            <a:rect l="l" t="t" r="r" b="b"/>
            <a:pathLst>
              <a:path w="283210" h="223520">
                <a:moveTo>
                  <a:pt x="25653" y="223393"/>
                </a:moveTo>
                <a:lnTo>
                  <a:pt x="283210" y="35052"/>
                </a:lnTo>
                <a:lnTo>
                  <a:pt x="257555" y="0"/>
                </a:lnTo>
                <a:lnTo>
                  <a:pt x="0" y="188341"/>
                </a:lnTo>
                <a:lnTo>
                  <a:pt x="25653" y="223393"/>
                </a:lnTo>
                <a:close/>
              </a:path>
            </a:pathLst>
          </a:custGeom>
          <a:ln w="19050">
            <a:solidFill>
              <a:srgbClr val="000000"/>
            </a:solidFill>
          </a:ln>
        </p:spPr>
        <p:txBody>
          <a:bodyPr wrap="square" lIns="0" tIns="0" rIns="0" bIns="0" rtlCol="0"/>
          <a:lstStyle/>
          <a:p>
            <a:endParaRPr/>
          </a:p>
        </p:txBody>
      </p:sp>
      <p:sp>
        <p:nvSpPr>
          <p:cNvPr id="20" name="object 20"/>
          <p:cNvSpPr/>
          <p:nvPr/>
        </p:nvSpPr>
        <p:spPr>
          <a:xfrm>
            <a:off x="4554728" y="3516884"/>
            <a:ext cx="270510" cy="206375"/>
          </a:xfrm>
          <a:custGeom>
            <a:avLst/>
            <a:gdLst/>
            <a:ahLst/>
            <a:cxnLst/>
            <a:rect l="l" t="t" r="r" b="b"/>
            <a:pathLst>
              <a:path w="270510" h="206375">
                <a:moveTo>
                  <a:pt x="12826" y="205993"/>
                </a:moveTo>
                <a:lnTo>
                  <a:pt x="270383" y="17525"/>
                </a:lnTo>
                <a:lnTo>
                  <a:pt x="257556" y="0"/>
                </a:lnTo>
                <a:lnTo>
                  <a:pt x="0" y="188467"/>
                </a:lnTo>
                <a:lnTo>
                  <a:pt x="12826" y="205993"/>
                </a:lnTo>
                <a:close/>
              </a:path>
            </a:pathLst>
          </a:custGeom>
          <a:ln w="19050">
            <a:solidFill>
              <a:srgbClr val="000000"/>
            </a:solidFill>
          </a:ln>
        </p:spPr>
        <p:txBody>
          <a:bodyPr wrap="square" lIns="0" tIns="0" rIns="0" bIns="0" rtlCol="0"/>
          <a:lstStyle/>
          <a:p>
            <a:endParaRPr/>
          </a:p>
        </p:txBody>
      </p:sp>
      <p:sp>
        <p:nvSpPr>
          <p:cNvPr id="21" name="object 21"/>
          <p:cNvSpPr/>
          <p:nvPr/>
        </p:nvSpPr>
        <p:spPr>
          <a:xfrm>
            <a:off x="2832575" y="3967480"/>
            <a:ext cx="631825" cy="619760"/>
          </a:xfrm>
          <a:custGeom>
            <a:avLst/>
            <a:gdLst/>
            <a:ahLst/>
            <a:cxnLst/>
            <a:rect l="l" t="t" r="r" b="b"/>
            <a:pathLst>
              <a:path w="631825" h="619760">
                <a:moveTo>
                  <a:pt x="127507" y="0"/>
                </a:moveTo>
                <a:lnTo>
                  <a:pt x="253492" y="97917"/>
                </a:lnTo>
                <a:lnTo>
                  <a:pt x="0" y="423799"/>
                </a:lnTo>
                <a:lnTo>
                  <a:pt x="251841" y="619633"/>
                </a:lnTo>
                <a:lnTo>
                  <a:pt x="505332" y="293751"/>
                </a:lnTo>
                <a:lnTo>
                  <a:pt x="631317" y="391668"/>
                </a:lnTo>
                <a:lnTo>
                  <a:pt x="486156" y="58674"/>
                </a:lnTo>
                <a:lnTo>
                  <a:pt x="127507" y="0"/>
                </a:lnTo>
                <a:close/>
              </a:path>
            </a:pathLst>
          </a:custGeom>
          <a:ln w="19050">
            <a:solidFill>
              <a:srgbClr val="000000"/>
            </a:solidFill>
          </a:ln>
        </p:spPr>
        <p:txBody>
          <a:bodyPr wrap="square" lIns="0" tIns="0" rIns="0" bIns="0" rtlCol="0"/>
          <a:lstStyle/>
          <a:p>
            <a:endParaRPr/>
          </a:p>
        </p:txBody>
      </p:sp>
      <p:sp>
        <p:nvSpPr>
          <p:cNvPr id="24" name="object 24"/>
          <p:cNvSpPr/>
          <p:nvPr/>
        </p:nvSpPr>
        <p:spPr>
          <a:xfrm>
            <a:off x="2772665" y="2818776"/>
            <a:ext cx="607060" cy="603885"/>
          </a:xfrm>
          <a:custGeom>
            <a:avLst/>
            <a:gdLst/>
            <a:ahLst/>
            <a:cxnLst/>
            <a:rect l="l" t="t" r="r" b="b"/>
            <a:pathLst>
              <a:path w="607060" h="603885">
                <a:moveTo>
                  <a:pt x="545592" y="0"/>
                </a:moveTo>
                <a:lnTo>
                  <a:pt x="493902" y="150875"/>
                </a:lnTo>
                <a:lnTo>
                  <a:pt x="103250" y="17271"/>
                </a:lnTo>
                <a:lnTo>
                  <a:pt x="0" y="319277"/>
                </a:lnTo>
                <a:lnTo>
                  <a:pt x="390651" y="452881"/>
                </a:lnTo>
                <a:lnTo>
                  <a:pt x="338963" y="603757"/>
                </a:lnTo>
                <a:lnTo>
                  <a:pt x="606805" y="358139"/>
                </a:lnTo>
                <a:lnTo>
                  <a:pt x="545592" y="0"/>
                </a:lnTo>
                <a:close/>
              </a:path>
            </a:pathLst>
          </a:custGeom>
          <a:ln w="19050">
            <a:solidFill>
              <a:srgbClr val="000000"/>
            </a:solidFill>
          </a:ln>
        </p:spPr>
        <p:txBody>
          <a:bodyPr wrap="square" lIns="0" tIns="0" rIns="0" bIns="0" rtlCol="0"/>
          <a:lstStyle/>
          <a:p>
            <a:endParaRPr/>
          </a:p>
        </p:txBody>
      </p:sp>
      <p:sp>
        <p:nvSpPr>
          <p:cNvPr id="27" name="object 27"/>
          <p:cNvSpPr/>
          <p:nvPr/>
        </p:nvSpPr>
        <p:spPr>
          <a:xfrm>
            <a:off x="3367341" y="2979258"/>
            <a:ext cx="2089785" cy="1480185"/>
          </a:xfrm>
          <a:custGeom>
            <a:avLst/>
            <a:gdLst/>
            <a:ahLst/>
            <a:cxnLst/>
            <a:rect l="l" t="t" r="r" b="b"/>
            <a:pathLst>
              <a:path w="2089785" h="1480185">
                <a:moveTo>
                  <a:pt x="1044701" y="0"/>
                </a:moveTo>
                <a:lnTo>
                  <a:pt x="989220" y="1025"/>
                </a:lnTo>
                <a:lnTo>
                  <a:pt x="934492" y="4067"/>
                </a:lnTo>
                <a:lnTo>
                  <a:pt x="880590" y="9075"/>
                </a:lnTo>
                <a:lnTo>
                  <a:pt x="827587" y="15998"/>
                </a:lnTo>
                <a:lnTo>
                  <a:pt x="775555" y="24784"/>
                </a:lnTo>
                <a:lnTo>
                  <a:pt x="724566" y="35383"/>
                </a:lnTo>
                <a:lnTo>
                  <a:pt x="674692" y="47743"/>
                </a:lnTo>
                <a:lnTo>
                  <a:pt x="626005" y="61813"/>
                </a:lnTo>
                <a:lnTo>
                  <a:pt x="578578" y="77542"/>
                </a:lnTo>
                <a:lnTo>
                  <a:pt x="532482" y="94879"/>
                </a:lnTo>
                <a:lnTo>
                  <a:pt x="487791" y="113773"/>
                </a:lnTo>
                <a:lnTo>
                  <a:pt x="444576" y="134173"/>
                </a:lnTo>
                <a:lnTo>
                  <a:pt x="402909" y="156028"/>
                </a:lnTo>
                <a:lnTo>
                  <a:pt x="362863" y="179286"/>
                </a:lnTo>
                <a:lnTo>
                  <a:pt x="324509" y="203897"/>
                </a:lnTo>
                <a:lnTo>
                  <a:pt x="287921" y="229809"/>
                </a:lnTo>
                <a:lnTo>
                  <a:pt x="253170" y="256971"/>
                </a:lnTo>
                <a:lnTo>
                  <a:pt x="220328" y="285332"/>
                </a:lnTo>
                <a:lnTo>
                  <a:pt x="189468" y="314842"/>
                </a:lnTo>
                <a:lnTo>
                  <a:pt x="160662" y="345448"/>
                </a:lnTo>
                <a:lnTo>
                  <a:pt x="133982" y="377101"/>
                </a:lnTo>
                <a:lnTo>
                  <a:pt x="109500" y="409748"/>
                </a:lnTo>
                <a:lnTo>
                  <a:pt x="87289" y="443338"/>
                </a:lnTo>
                <a:lnTo>
                  <a:pt x="67420" y="477821"/>
                </a:lnTo>
                <a:lnTo>
                  <a:pt x="49966" y="513146"/>
                </a:lnTo>
                <a:lnTo>
                  <a:pt x="34999" y="549261"/>
                </a:lnTo>
                <a:lnTo>
                  <a:pt x="22592" y="586115"/>
                </a:lnTo>
                <a:lnTo>
                  <a:pt x="12816" y="623657"/>
                </a:lnTo>
                <a:lnTo>
                  <a:pt x="5744" y="661836"/>
                </a:lnTo>
                <a:lnTo>
                  <a:pt x="1448" y="700602"/>
                </a:lnTo>
                <a:lnTo>
                  <a:pt x="0" y="739901"/>
                </a:lnTo>
                <a:lnTo>
                  <a:pt x="1448" y="779201"/>
                </a:lnTo>
                <a:lnTo>
                  <a:pt x="5744" y="817967"/>
                </a:lnTo>
                <a:lnTo>
                  <a:pt x="12816" y="856146"/>
                </a:lnTo>
                <a:lnTo>
                  <a:pt x="22592" y="893688"/>
                </a:lnTo>
                <a:lnTo>
                  <a:pt x="34999" y="930542"/>
                </a:lnTo>
                <a:lnTo>
                  <a:pt x="49966" y="966657"/>
                </a:lnTo>
                <a:lnTo>
                  <a:pt x="67420" y="1001982"/>
                </a:lnTo>
                <a:lnTo>
                  <a:pt x="87289" y="1036465"/>
                </a:lnTo>
                <a:lnTo>
                  <a:pt x="109500" y="1070055"/>
                </a:lnTo>
                <a:lnTo>
                  <a:pt x="133982" y="1102702"/>
                </a:lnTo>
                <a:lnTo>
                  <a:pt x="160662" y="1134355"/>
                </a:lnTo>
                <a:lnTo>
                  <a:pt x="189468" y="1164961"/>
                </a:lnTo>
                <a:lnTo>
                  <a:pt x="220328" y="1194471"/>
                </a:lnTo>
                <a:lnTo>
                  <a:pt x="253170" y="1222832"/>
                </a:lnTo>
                <a:lnTo>
                  <a:pt x="287921" y="1249994"/>
                </a:lnTo>
                <a:lnTo>
                  <a:pt x="324509" y="1275906"/>
                </a:lnTo>
                <a:lnTo>
                  <a:pt x="362863" y="1300517"/>
                </a:lnTo>
                <a:lnTo>
                  <a:pt x="402909" y="1323775"/>
                </a:lnTo>
                <a:lnTo>
                  <a:pt x="444576" y="1345630"/>
                </a:lnTo>
                <a:lnTo>
                  <a:pt x="487791" y="1366030"/>
                </a:lnTo>
                <a:lnTo>
                  <a:pt x="532482" y="1384924"/>
                </a:lnTo>
                <a:lnTo>
                  <a:pt x="578578" y="1402261"/>
                </a:lnTo>
                <a:lnTo>
                  <a:pt x="626005" y="1417990"/>
                </a:lnTo>
                <a:lnTo>
                  <a:pt x="674692" y="1432060"/>
                </a:lnTo>
                <a:lnTo>
                  <a:pt x="724566" y="1444420"/>
                </a:lnTo>
                <a:lnTo>
                  <a:pt x="775555" y="1455019"/>
                </a:lnTo>
                <a:lnTo>
                  <a:pt x="827587" y="1463805"/>
                </a:lnTo>
                <a:lnTo>
                  <a:pt x="880590" y="1470728"/>
                </a:lnTo>
                <a:lnTo>
                  <a:pt x="934492" y="1475736"/>
                </a:lnTo>
                <a:lnTo>
                  <a:pt x="989220" y="1478778"/>
                </a:lnTo>
                <a:lnTo>
                  <a:pt x="1044701" y="1479803"/>
                </a:lnTo>
                <a:lnTo>
                  <a:pt x="1100183" y="1478778"/>
                </a:lnTo>
                <a:lnTo>
                  <a:pt x="1154911" y="1475736"/>
                </a:lnTo>
                <a:lnTo>
                  <a:pt x="1208813" y="1470728"/>
                </a:lnTo>
                <a:lnTo>
                  <a:pt x="1261816" y="1463805"/>
                </a:lnTo>
                <a:lnTo>
                  <a:pt x="1313848" y="1455019"/>
                </a:lnTo>
                <a:lnTo>
                  <a:pt x="1364837" y="1444420"/>
                </a:lnTo>
                <a:lnTo>
                  <a:pt x="1414711" y="1432060"/>
                </a:lnTo>
                <a:lnTo>
                  <a:pt x="1463398" y="1417990"/>
                </a:lnTo>
                <a:lnTo>
                  <a:pt x="1510825" y="1402261"/>
                </a:lnTo>
                <a:lnTo>
                  <a:pt x="1556921" y="1384924"/>
                </a:lnTo>
                <a:lnTo>
                  <a:pt x="1601612" y="1366030"/>
                </a:lnTo>
                <a:lnTo>
                  <a:pt x="1644827" y="1345630"/>
                </a:lnTo>
                <a:lnTo>
                  <a:pt x="1686494" y="1323775"/>
                </a:lnTo>
                <a:lnTo>
                  <a:pt x="1726540" y="1300517"/>
                </a:lnTo>
                <a:lnTo>
                  <a:pt x="1764894" y="1275906"/>
                </a:lnTo>
                <a:lnTo>
                  <a:pt x="1801482" y="1249994"/>
                </a:lnTo>
                <a:lnTo>
                  <a:pt x="1836233" y="1222832"/>
                </a:lnTo>
                <a:lnTo>
                  <a:pt x="1869075" y="1194471"/>
                </a:lnTo>
                <a:lnTo>
                  <a:pt x="1899935" y="1164961"/>
                </a:lnTo>
                <a:lnTo>
                  <a:pt x="1928741" y="1134355"/>
                </a:lnTo>
                <a:lnTo>
                  <a:pt x="1955421" y="1102702"/>
                </a:lnTo>
                <a:lnTo>
                  <a:pt x="1979903" y="1070055"/>
                </a:lnTo>
                <a:lnTo>
                  <a:pt x="2002114" y="1036465"/>
                </a:lnTo>
                <a:lnTo>
                  <a:pt x="2021983" y="1001982"/>
                </a:lnTo>
                <a:lnTo>
                  <a:pt x="2039437" y="966657"/>
                </a:lnTo>
                <a:lnTo>
                  <a:pt x="2054404" y="930542"/>
                </a:lnTo>
                <a:lnTo>
                  <a:pt x="2066811" y="893688"/>
                </a:lnTo>
                <a:lnTo>
                  <a:pt x="2076587" y="856146"/>
                </a:lnTo>
                <a:lnTo>
                  <a:pt x="2083659" y="817967"/>
                </a:lnTo>
                <a:lnTo>
                  <a:pt x="2087955" y="779201"/>
                </a:lnTo>
                <a:lnTo>
                  <a:pt x="2089404" y="739901"/>
                </a:lnTo>
                <a:lnTo>
                  <a:pt x="2087955" y="700602"/>
                </a:lnTo>
                <a:lnTo>
                  <a:pt x="2083659" y="661836"/>
                </a:lnTo>
                <a:lnTo>
                  <a:pt x="2076587" y="623657"/>
                </a:lnTo>
                <a:lnTo>
                  <a:pt x="2066811" y="586115"/>
                </a:lnTo>
                <a:lnTo>
                  <a:pt x="2054404" y="549261"/>
                </a:lnTo>
                <a:lnTo>
                  <a:pt x="2039437" y="513146"/>
                </a:lnTo>
                <a:lnTo>
                  <a:pt x="2021983" y="477821"/>
                </a:lnTo>
                <a:lnTo>
                  <a:pt x="2002114" y="443338"/>
                </a:lnTo>
                <a:lnTo>
                  <a:pt x="1979903" y="409748"/>
                </a:lnTo>
                <a:lnTo>
                  <a:pt x="1955421" y="377101"/>
                </a:lnTo>
                <a:lnTo>
                  <a:pt x="1928741" y="345448"/>
                </a:lnTo>
                <a:lnTo>
                  <a:pt x="1899935" y="314842"/>
                </a:lnTo>
                <a:lnTo>
                  <a:pt x="1869075" y="285332"/>
                </a:lnTo>
                <a:lnTo>
                  <a:pt x="1836233" y="256971"/>
                </a:lnTo>
                <a:lnTo>
                  <a:pt x="1801482" y="229809"/>
                </a:lnTo>
                <a:lnTo>
                  <a:pt x="1764894" y="203897"/>
                </a:lnTo>
                <a:lnTo>
                  <a:pt x="1726540" y="179286"/>
                </a:lnTo>
                <a:lnTo>
                  <a:pt x="1686494" y="156028"/>
                </a:lnTo>
                <a:lnTo>
                  <a:pt x="1644827" y="134173"/>
                </a:lnTo>
                <a:lnTo>
                  <a:pt x="1601612" y="113773"/>
                </a:lnTo>
                <a:lnTo>
                  <a:pt x="1556921" y="94879"/>
                </a:lnTo>
                <a:lnTo>
                  <a:pt x="1510825" y="77542"/>
                </a:lnTo>
                <a:lnTo>
                  <a:pt x="1463398" y="61813"/>
                </a:lnTo>
                <a:lnTo>
                  <a:pt x="1414711" y="47743"/>
                </a:lnTo>
                <a:lnTo>
                  <a:pt x="1364837" y="35383"/>
                </a:lnTo>
                <a:lnTo>
                  <a:pt x="1313848" y="24784"/>
                </a:lnTo>
                <a:lnTo>
                  <a:pt x="1261816" y="15998"/>
                </a:lnTo>
                <a:lnTo>
                  <a:pt x="1208813" y="9075"/>
                </a:lnTo>
                <a:lnTo>
                  <a:pt x="1154911" y="4067"/>
                </a:lnTo>
                <a:lnTo>
                  <a:pt x="1100183" y="1025"/>
                </a:lnTo>
                <a:lnTo>
                  <a:pt x="1044701" y="0"/>
                </a:lnTo>
                <a:close/>
              </a:path>
            </a:pathLst>
          </a:custGeom>
          <a:solidFill>
            <a:srgbClr val="FFFFFF"/>
          </a:solidFill>
        </p:spPr>
        <p:txBody>
          <a:bodyPr wrap="square" lIns="0" tIns="0" rIns="0" bIns="0" rtlCol="0"/>
          <a:lstStyle/>
          <a:p>
            <a:endParaRPr/>
          </a:p>
        </p:txBody>
      </p:sp>
      <p:sp>
        <p:nvSpPr>
          <p:cNvPr id="28" name="object 28"/>
          <p:cNvSpPr/>
          <p:nvPr/>
        </p:nvSpPr>
        <p:spPr>
          <a:xfrm>
            <a:off x="3348990" y="2957322"/>
            <a:ext cx="2089785" cy="1480185"/>
          </a:xfrm>
          <a:custGeom>
            <a:avLst/>
            <a:gdLst/>
            <a:ahLst/>
            <a:cxnLst/>
            <a:rect l="l" t="t" r="r" b="b"/>
            <a:pathLst>
              <a:path w="2089785" h="1480185">
                <a:moveTo>
                  <a:pt x="0" y="739901"/>
                </a:moveTo>
                <a:lnTo>
                  <a:pt x="1448" y="700602"/>
                </a:lnTo>
                <a:lnTo>
                  <a:pt x="5744" y="661836"/>
                </a:lnTo>
                <a:lnTo>
                  <a:pt x="12816" y="623657"/>
                </a:lnTo>
                <a:lnTo>
                  <a:pt x="22592" y="586115"/>
                </a:lnTo>
                <a:lnTo>
                  <a:pt x="34999" y="549261"/>
                </a:lnTo>
                <a:lnTo>
                  <a:pt x="49966" y="513146"/>
                </a:lnTo>
                <a:lnTo>
                  <a:pt x="67420" y="477821"/>
                </a:lnTo>
                <a:lnTo>
                  <a:pt x="87289" y="443338"/>
                </a:lnTo>
                <a:lnTo>
                  <a:pt x="109500" y="409748"/>
                </a:lnTo>
                <a:lnTo>
                  <a:pt x="133982" y="377101"/>
                </a:lnTo>
                <a:lnTo>
                  <a:pt x="160662" y="345448"/>
                </a:lnTo>
                <a:lnTo>
                  <a:pt x="189468" y="314842"/>
                </a:lnTo>
                <a:lnTo>
                  <a:pt x="220328" y="285332"/>
                </a:lnTo>
                <a:lnTo>
                  <a:pt x="253170" y="256971"/>
                </a:lnTo>
                <a:lnTo>
                  <a:pt x="287921" y="229809"/>
                </a:lnTo>
                <a:lnTo>
                  <a:pt x="324509" y="203897"/>
                </a:lnTo>
                <a:lnTo>
                  <a:pt x="362863" y="179286"/>
                </a:lnTo>
                <a:lnTo>
                  <a:pt x="402909" y="156028"/>
                </a:lnTo>
                <a:lnTo>
                  <a:pt x="444576" y="134173"/>
                </a:lnTo>
                <a:lnTo>
                  <a:pt x="487791" y="113773"/>
                </a:lnTo>
                <a:lnTo>
                  <a:pt x="532482" y="94879"/>
                </a:lnTo>
                <a:lnTo>
                  <a:pt x="578578" y="77542"/>
                </a:lnTo>
                <a:lnTo>
                  <a:pt x="626005" y="61813"/>
                </a:lnTo>
                <a:lnTo>
                  <a:pt x="674692" y="47743"/>
                </a:lnTo>
                <a:lnTo>
                  <a:pt x="724566" y="35383"/>
                </a:lnTo>
                <a:lnTo>
                  <a:pt x="775555" y="24784"/>
                </a:lnTo>
                <a:lnTo>
                  <a:pt x="827587" y="15998"/>
                </a:lnTo>
                <a:lnTo>
                  <a:pt x="880590" y="9075"/>
                </a:lnTo>
                <a:lnTo>
                  <a:pt x="934492" y="4067"/>
                </a:lnTo>
                <a:lnTo>
                  <a:pt x="989220" y="1025"/>
                </a:lnTo>
                <a:lnTo>
                  <a:pt x="1044701" y="0"/>
                </a:lnTo>
                <a:lnTo>
                  <a:pt x="1100183" y="1025"/>
                </a:lnTo>
                <a:lnTo>
                  <a:pt x="1154911" y="4067"/>
                </a:lnTo>
                <a:lnTo>
                  <a:pt x="1208813" y="9075"/>
                </a:lnTo>
                <a:lnTo>
                  <a:pt x="1261816" y="15998"/>
                </a:lnTo>
                <a:lnTo>
                  <a:pt x="1313848" y="24784"/>
                </a:lnTo>
                <a:lnTo>
                  <a:pt x="1364837" y="35383"/>
                </a:lnTo>
                <a:lnTo>
                  <a:pt x="1414711" y="47743"/>
                </a:lnTo>
                <a:lnTo>
                  <a:pt x="1463398" y="61813"/>
                </a:lnTo>
                <a:lnTo>
                  <a:pt x="1510825" y="77542"/>
                </a:lnTo>
                <a:lnTo>
                  <a:pt x="1556921" y="94879"/>
                </a:lnTo>
                <a:lnTo>
                  <a:pt x="1601612" y="113773"/>
                </a:lnTo>
                <a:lnTo>
                  <a:pt x="1644827" y="134173"/>
                </a:lnTo>
                <a:lnTo>
                  <a:pt x="1686494" y="156028"/>
                </a:lnTo>
                <a:lnTo>
                  <a:pt x="1726540" y="179286"/>
                </a:lnTo>
                <a:lnTo>
                  <a:pt x="1764894" y="203897"/>
                </a:lnTo>
                <a:lnTo>
                  <a:pt x="1801482" y="229809"/>
                </a:lnTo>
                <a:lnTo>
                  <a:pt x="1836233" y="256971"/>
                </a:lnTo>
                <a:lnTo>
                  <a:pt x="1869075" y="285332"/>
                </a:lnTo>
                <a:lnTo>
                  <a:pt x="1899935" y="314842"/>
                </a:lnTo>
                <a:lnTo>
                  <a:pt x="1928741" y="345448"/>
                </a:lnTo>
                <a:lnTo>
                  <a:pt x="1955421" y="377101"/>
                </a:lnTo>
                <a:lnTo>
                  <a:pt x="1979903" y="409748"/>
                </a:lnTo>
                <a:lnTo>
                  <a:pt x="2002114" y="443338"/>
                </a:lnTo>
                <a:lnTo>
                  <a:pt x="2021983" y="477821"/>
                </a:lnTo>
                <a:lnTo>
                  <a:pt x="2039437" y="513146"/>
                </a:lnTo>
                <a:lnTo>
                  <a:pt x="2054404" y="549261"/>
                </a:lnTo>
                <a:lnTo>
                  <a:pt x="2066811" y="586115"/>
                </a:lnTo>
                <a:lnTo>
                  <a:pt x="2076587" y="623657"/>
                </a:lnTo>
                <a:lnTo>
                  <a:pt x="2083659" y="661836"/>
                </a:lnTo>
                <a:lnTo>
                  <a:pt x="2087955" y="700602"/>
                </a:lnTo>
                <a:lnTo>
                  <a:pt x="2089404" y="739901"/>
                </a:lnTo>
                <a:lnTo>
                  <a:pt x="2087955" y="779201"/>
                </a:lnTo>
                <a:lnTo>
                  <a:pt x="2083659" y="817967"/>
                </a:lnTo>
                <a:lnTo>
                  <a:pt x="2076587" y="856146"/>
                </a:lnTo>
                <a:lnTo>
                  <a:pt x="2066811" y="893688"/>
                </a:lnTo>
                <a:lnTo>
                  <a:pt x="2054404" y="930542"/>
                </a:lnTo>
                <a:lnTo>
                  <a:pt x="2039437" y="966657"/>
                </a:lnTo>
                <a:lnTo>
                  <a:pt x="2021983" y="1001982"/>
                </a:lnTo>
                <a:lnTo>
                  <a:pt x="2002114" y="1036465"/>
                </a:lnTo>
                <a:lnTo>
                  <a:pt x="1979903" y="1070055"/>
                </a:lnTo>
                <a:lnTo>
                  <a:pt x="1955421" y="1102702"/>
                </a:lnTo>
                <a:lnTo>
                  <a:pt x="1928741" y="1134355"/>
                </a:lnTo>
                <a:lnTo>
                  <a:pt x="1899935" y="1164961"/>
                </a:lnTo>
                <a:lnTo>
                  <a:pt x="1869075" y="1194471"/>
                </a:lnTo>
                <a:lnTo>
                  <a:pt x="1836233" y="1222832"/>
                </a:lnTo>
                <a:lnTo>
                  <a:pt x="1801482" y="1249994"/>
                </a:lnTo>
                <a:lnTo>
                  <a:pt x="1764894" y="1275906"/>
                </a:lnTo>
                <a:lnTo>
                  <a:pt x="1726540" y="1300517"/>
                </a:lnTo>
                <a:lnTo>
                  <a:pt x="1686494" y="1323775"/>
                </a:lnTo>
                <a:lnTo>
                  <a:pt x="1644827" y="1345630"/>
                </a:lnTo>
                <a:lnTo>
                  <a:pt x="1601612" y="1366030"/>
                </a:lnTo>
                <a:lnTo>
                  <a:pt x="1556921" y="1384924"/>
                </a:lnTo>
                <a:lnTo>
                  <a:pt x="1510825" y="1402261"/>
                </a:lnTo>
                <a:lnTo>
                  <a:pt x="1463398" y="1417990"/>
                </a:lnTo>
                <a:lnTo>
                  <a:pt x="1414711" y="1432060"/>
                </a:lnTo>
                <a:lnTo>
                  <a:pt x="1364837" y="1444420"/>
                </a:lnTo>
                <a:lnTo>
                  <a:pt x="1313848" y="1455019"/>
                </a:lnTo>
                <a:lnTo>
                  <a:pt x="1261816" y="1463805"/>
                </a:lnTo>
                <a:lnTo>
                  <a:pt x="1208813" y="1470728"/>
                </a:lnTo>
                <a:lnTo>
                  <a:pt x="1154911" y="1475736"/>
                </a:lnTo>
                <a:lnTo>
                  <a:pt x="1100183" y="1478778"/>
                </a:lnTo>
                <a:lnTo>
                  <a:pt x="1044701" y="1479803"/>
                </a:lnTo>
                <a:lnTo>
                  <a:pt x="989220" y="1478778"/>
                </a:lnTo>
                <a:lnTo>
                  <a:pt x="934492" y="1475736"/>
                </a:lnTo>
                <a:lnTo>
                  <a:pt x="880590" y="1470728"/>
                </a:lnTo>
                <a:lnTo>
                  <a:pt x="827587" y="1463805"/>
                </a:lnTo>
                <a:lnTo>
                  <a:pt x="775555" y="1455019"/>
                </a:lnTo>
                <a:lnTo>
                  <a:pt x="724566" y="1444420"/>
                </a:lnTo>
                <a:lnTo>
                  <a:pt x="674692" y="1432060"/>
                </a:lnTo>
                <a:lnTo>
                  <a:pt x="626005" y="1417990"/>
                </a:lnTo>
                <a:lnTo>
                  <a:pt x="578578" y="1402261"/>
                </a:lnTo>
                <a:lnTo>
                  <a:pt x="532482" y="1384924"/>
                </a:lnTo>
                <a:lnTo>
                  <a:pt x="487791" y="1366030"/>
                </a:lnTo>
                <a:lnTo>
                  <a:pt x="444576" y="1345630"/>
                </a:lnTo>
                <a:lnTo>
                  <a:pt x="402909" y="1323775"/>
                </a:lnTo>
                <a:lnTo>
                  <a:pt x="362863" y="1300517"/>
                </a:lnTo>
                <a:lnTo>
                  <a:pt x="324509" y="1275906"/>
                </a:lnTo>
                <a:lnTo>
                  <a:pt x="287921" y="1249994"/>
                </a:lnTo>
                <a:lnTo>
                  <a:pt x="253170" y="1222832"/>
                </a:lnTo>
                <a:lnTo>
                  <a:pt x="220328" y="1194471"/>
                </a:lnTo>
                <a:lnTo>
                  <a:pt x="189468" y="1164961"/>
                </a:lnTo>
                <a:lnTo>
                  <a:pt x="160662" y="1134355"/>
                </a:lnTo>
                <a:lnTo>
                  <a:pt x="133982" y="1102702"/>
                </a:lnTo>
                <a:lnTo>
                  <a:pt x="109500" y="1070055"/>
                </a:lnTo>
                <a:lnTo>
                  <a:pt x="87289" y="1036465"/>
                </a:lnTo>
                <a:lnTo>
                  <a:pt x="67420" y="1001982"/>
                </a:lnTo>
                <a:lnTo>
                  <a:pt x="49966" y="966657"/>
                </a:lnTo>
                <a:lnTo>
                  <a:pt x="34999" y="930542"/>
                </a:lnTo>
                <a:lnTo>
                  <a:pt x="22592" y="893688"/>
                </a:lnTo>
                <a:lnTo>
                  <a:pt x="12816" y="856146"/>
                </a:lnTo>
                <a:lnTo>
                  <a:pt x="5744" y="817967"/>
                </a:lnTo>
                <a:lnTo>
                  <a:pt x="1448" y="779201"/>
                </a:lnTo>
                <a:lnTo>
                  <a:pt x="0" y="739901"/>
                </a:lnTo>
                <a:close/>
              </a:path>
            </a:pathLst>
          </a:custGeom>
          <a:ln w="25908">
            <a:solidFill>
              <a:srgbClr val="FF6600"/>
            </a:solidFill>
          </a:ln>
        </p:spPr>
        <p:txBody>
          <a:bodyPr wrap="square" lIns="0" tIns="0" rIns="0" bIns="0" rtlCol="0"/>
          <a:lstStyle/>
          <a:p>
            <a:endParaRPr/>
          </a:p>
        </p:txBody>
      </p:sp>
      <p:sp>
        <p:nvSpPr>
          <p:cNvPr id="29" name="object 29"/>
          <p:cNvSpPr txBox="1"/>
          <p:nvPr/>
        </p:nvSpPr>
        <p:spPr>
          <a:xfrm>
            <a:off x="3501390" y="3247135"/>
            <a:ext cx="1854835" cy="579646"/>
          </a:xfrm>
          <a:prstGeom prst="rect">
            <a:avLst/>
          </a:prstGeom>
        </p:spPr>
        <p:txBody>
          <a:bodyPr vert="horz" wrap="square" lIns="0" tIns="12700" rIns="0" bIns="0" rtlCol="0">
            <a:spAutoFit/>
          </a:bodyPr>
          <a:lstStyle/>
          <a:p>
            <a:pPr marL="12065" marR="5080" algn="ctr">
              <a:lnSpc>
                <a:spcPct val="100000"/>
              </a:lnSpc>
              <a:spcBef>
                <a:spcPts val="100"/>
              </a:spcBef>
            </a:pPr>
            <a:r>
              <a:rPr lang="en-GB" sz="1800" b="1" dirty="0" smtClean="0">
                <a:solidFill>
                  <a:srgbClr val="C00000"/>
                </a:solidFill>
                <a:latin typeface="Arial"/>
                <a:cs typeface="Arial"/>
              </a:rPr>
              <a:t>GI</a:t>
            </a:r>
          </a:p>
          <a:p>
            <a:pPr marL="12065" marR="5080" algn="ctr">
              <a:lnSpc>
                <a:spcPct val="100000"/>
              </a:lnSpc>
              <a:spcBef>
                <a:spcPts val="100"/>
              </a:spcBef>
            </a:pPr>
            <a:r>
              <a:rPr sz="1800" b="1" spc="-5" dirty="0" smtClean="0">
                <a:solidFill>
                  <a:srgbClr val="C00000"/>
                </a:solidFill>
                <a:latin typeface="Arial"/>
                <a:cs typeface="Arial"/>
              </a:rPr>
              <a:t>PRODUCT</a:t>
            </a:r>
            <a:endParaRPr sz="1800" b="1" dirty="0">
              <a:solidFill>
                <a:srgbClr val="C00000"/>
              </a:solidFill>
              <a:latin typeface="Arial"/>
              <a:cs typeface="Arial"/>
            </a:endParaRPr>
          </a:p>
        </p:txBody>
      </p:sp>
      <p:sp>
        <p:nvSpPr>
          <p:cNvPr id="30" name="object 30"/>
          <p:cNvSpPr/>
          <p:nvPr/>
        </p:nvSpPr>
        <p:spPr>
          <a:xfrm>
            <a:off x="5322823" y="3961765"/>
            <a:ext cx="605155" cy="625475"/>
          </a:xfrm>
          <a:custGeom>
            <a:avLst/>
            <a:gdLst/>
            <a:ahLst/>
            <a:cxnLst/>
            <a:rect l="l" t="t" r="r" b="b"/>
            <a:pathLst>
              <a:path w="605154" h="625475">
                <a:moveTo>
                  <a:pt x="574027" y="404368"/>
                </a:moveTo>
                <a:lnTo>
                  <a:pt x="85343" y="404368"/>
                </a:lnTo>
                <a:lnTo>
                  <a:pt x="434213" y="625221"/>
                </a:lnTo>
                <a:lnTo>
                  <a:pt x="574027" y="404368"/>
                </a:lnTo>
                <a:close/>
              </a:path>
              <a:path w="605154" h="625475">
                <a:moveTo>
                  <a:pt x="341375" y="0"/>
                </a:moveTo>
                <a:lnTo>
                  <a:pt x="23875" y="176657"/>
                </a:lnTo>
                <a:lnTo>
                  <a:pt x="0" y="539242"/>
                </a:lnTo>
                <a:lnTo>
                  <a:pt x="85343" y="404368"/>
                </a:lnTo>
                <a:lnTo>
                  <a:pt x="574027" y="404368"/>
                </a:lnTo>
                <a:lnTo>
                  <a:pt x="604901" y="355600"/>
                </a:lnTo>
                <a:lnTo>
                  <a:pt x="256031" y="134747"/>
                </a:lnTo>
                <a:lnTo>
                  <a:pt x="341375" y="0"/>
                </a:lnTo>
                <a:close/>
              </a:path>
            </a:pathLst>
          </a:custGeom>
          <a:solidFill>
            <a:srgbClr val="FFFFFF"/>
          </a:solidFill>
        </p:spPr>
        <p:txBody>
          <a:bodyPr wrap="square" lIns="0" tIns="0" rIns="0" bIns="0" rtlCol="0"/>
          <a:lstStyle/>
          <a:p>
            <a:endParaRPr/>
          </a:p>
        </p:txBody>
      </p:sp>
      <p:sp>
        <p:nvSpPr>
          <p:cNvPr id="31" name="object 31"/>
          <p:cNvSpPr/>
          <p:nvPr/>
        </p:nvSpPr>
        <p:spPr>
          <a:xfrm>
            <a:off x="5775325" y="4329048"/>
            <a:ext cx="207645" cy="293370"/>
          </a:xfrm>
          <a:custGeom>
            <a:avLst/>
            <a:gdLst/>
            <a:ahLst/>
            <a:cxnLst/>
            <a:rect l="l" t="t" r="r" b="b"/>
            <a:pathLst>
              <a:path w="207645" h="293370">
                <a:moveTo>
                  <a:pt x="170687" y="0"/>
                </a:moveTo>
                <a:lnTo>
                  <a:pt x="0" y="269620"/>
                </a:lnTo>
                <a:lnTo>
                  <a:pt x="36702" y="292862"/>
                </a:lnTo>
                <a:lnTo>
                  <a:pt x="207390" y="23240"/>
                </a:lnTo>
                <a:lnTo>
                  <a:pt x="170687" y="0"/>
                </a:lnTo>
                <a:close/>
              </a:path>
            </a:pathLst>
          </a:custGeom>
          <a:solidFill>
            <a:srgbClr val="FFFFFF"/>
          </a:solidFill>
        </p:spPr>
        <p:txBody>
          <a:bodyPr wrap="square" lIns="0" tIns="0" rIns="0" bIns="0" rtlCol="0"/>
          <a:lstStyle/>
          <a:p>
            <a:endParaRPr/>
          </a:p>
        </p:txBody>
      </p:sp>
      <p:sp>
        <p:nvSpPr>
          <p:cNvPr id="32" name="object 32"/>
          <p:cNvSpPr/>
          <p:nvPr/>
        </p:nvSpPr>
        <p:spPr>
          <a:xfrm>
            <a:off x="5830442" y="4363846"/>
            <a:ext cx="189230" cy="281305"/>
          </a:xfrm>
          <a:custGeom>
            <a:avLst/>
            <a:gdLst/>
            <a:ahLst/>
            <a:cxnLst/>
            <a:rect l="l" t="t" r="r" b="b"/>
            <a:pathLst>
              <a:path w="189229" h="281304">
                <a:moveTo>
                  <a:pt x="170687" y="0"/>
                </a:moveTo>
                <a:lnTo>
                  <a:pt x="0" y="269620"/>
                </a:lnTo>
                <a:lnTo>
                  <a:pt x="18287" y="281304"/>
                </a:lnTo>
                <a:lnTo>
                  <a:pt x="188976" y="11683"/>
                </a:lnTo>
                <a:lnTo>
                  <a:pt x="170687" y="0"/>
                </a:lnTo>
                <a:close/>
              </a:path>
            </a:pathLst>
          </a:custGeom>
          <a:solidFill>
            <a:srgbClr val="FFFFFF"/>
          </a:solidFill>
        </p:spPr>
        <p:txBody>
          <a:bodyPr wrap="square" lIns="0" tIns="0" rIns="0" bIns="0" rtlCol="0"/>
          <a:lstStyle/>
          <a:p>
            <a:endParaRPr/>
          </a:p>
        </p:txBody>
      </p:sp>
      <p:sp>
        <p:nvSpPr>
          <p:cNvPr id="33" name="object 33"/>
          <p:cNvSpPr/>
          <p:nvPr/>
        </p:nvSpPr>
        <p:spPr>
          <a:xfrm>
            <a:off x="5322823" y="3961765"/>
            <a:ext cx="605155" cy="625475"/>
          </a:xfrm>
          <a:custGeom>
            <a:avLst/>
            <a:gdLst/>
            <a:ahLst/>
            <a:cxnLst/>
            <a:rect l="l" t="t" r="r" b="b"/>
            <a:pathLst>
              <a:path w="605154" h="625475">
                <a:moveTo>
                  <a:pt x="341375" y="0"/>
                </a:moveTo>
                <a:lnTo>
                  <a:pt x="256031" y="134747"/>
                </a:lnTo>
                <a:lnTo>
                  <a:pt x="604901" y="355600"/>
                </a:lnTo>
                <a:lnTo>
                  <a:pt x="434213" y="625221"/>
                </a:lnTo>
                <a:lnTo>
                  <a:pt x="85343" y="404368"/>
                </a:lnTo>
                <a:lnTo>
                  <a:pt x="0" y="539242"/>
                </a:lnTo>
                <a:lnTo>
                  <a:pt x="23875" y="176657"/>
                </a:lnTo>
                <a:lnTo>
                  <a:pt x="341375" y="0"/>
                </a:lnTo>
                <a:close/>
              </a:path>
            </a:pathLst>
          </a:custGeom>
          <a:ln w="19050">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3870145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527474"/>
            <a:ext cx="8031266" cy="552471"/>
          </a:xfrm>
        </p:spPr>
        <p:txBody>
          <a:bodyPr>
            <a:normAutofit fontScale="90000"/>
          </a:bodyPr>
          <a:lstStyle/>
          <a:p>
            <a:pPr algn="ctr"/>
            <a:r>
              <a:rPr lang="en-GB" sz="3600" dirty="0" smtClean="0">
                <a:latin typeface="Arial" panose="020B0604020202020204" pitchFamily="34" charset="0"/>
                <a:cs typeface="Arial" panose="020B0604020202020204" pitchFamily="34" charset="0"/>
              </a:rPr>
              <a:t/>
            </a:r>
            <a:br>
              <a:rPr lang="en-GB" sz="3600" dirty="0" smtClean="0">
                <a:latin typeface="Arial" panose="020B0604020202020204" pitchFamily="34" charset="0"/>
                <a:cs typeface="Arial" panose="020B0604020202020204" pitchFamily="34" charset="0"/>
              </a:rPr>
            </a:br>
            <a:r>
              <a:rPr lang="en-GB" sz="3600" dirty="0" smtClean="0">
                <a:latin typeface="Arial" panose="020B0604020202020204" pitchFamily="34" charset="0"/>
                <a:cs typeface="Arial" panose="020B0604020202020204" pitchFamily="34" charset="0"/>
              </a:rPr>
              <a:t>The Main Content of Code of Practice</a:t>
            </a:r>
            <a:br>
              <a:rPr lang="en-GB" sz="3600" dirty="0" smtClean="0">
                <a:latin typeface="Arial" panose="020B0604020202020204" pitchFamily="34" charset="0"/>
                <a:cs typeface="Arial" panose="020B0604020202020204" pitchFamily="34" charset="0"/>
              </a:rPr>
            </a:br>
            <a:r>
              <a:rPr lang="en-GB" sz="3600" dirty="0" err="1"/>
              <a:t>C</a:t>
            </a:r>
            <a:r>
              <a:rPr lang="en-GB" sz="3600" dirty="0" err="1" smtClean="0"/>
              <a:t>oP</a:t>
            </a:r>
            <a:r>
              <a:rPr lang="en-GB" sz="3600" dirty="0" smtClean="0">
                <a:latin typeface="Arial" panose="020B0604020202020204" pitchFamily="34" charset="0"/>
                <a:cs typeface="Arial" panose="020B0604020202020204" pitchFamily="34" charset="0"/>
              </a:rPr>
              <a:t> </a:t>
            </a:r>
            <a:endParaRPr lang="en-GB"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95400" y="1905000"/>
            <a:ext cx="7315200" cy="4014803"/>
          </a:xfrm>
        </p:spPr>
        <p:txBody>
          <a:bodyPr>
            <a:normAutofit fontScale="70000" lnSpcReduction="20000"/>
          </a:bodyPr>
          <a:lstStyle/>
          <a:p>
            <a:pPr marL="285750" indent="-285750">
              <a:buFont typeface="Arial" panose="020B0604020202020204" pitchFamily="34" charset="0"/>
              <a:buChar char="•"/>
            </a:pPr>
            <a:endParaRPr lang="en-GB" dirty="0" smtClean="0">
              <a:solidFill>
                <a:schemeClr val="bg1">
                  <a:lumMod val="50000"/>
                </a:schemeClr>
              </a:solidFill>
            </a:endParaRPr>
          </a:p>
          <a:p>
            <a:pPr marL="285750" indent="-285750">
              <a:buFont typeface="Arial" panose="020B0604020202020204" pitchFamily="34" charset="0"/>
              <a:buChar char="•"/>
            </a:pPr>
            <a:endParaRPr lang="en-GB" sz="2000" dirty="0" smtClean="0">
              <a:solidFill>
                <a:schemeClr val="accent4">
                  <a:lumMod val="50000"/>
                </a:schemeClr>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GB" sz="2000" dirty="0" smtClean="0">
                <a:solidFill>
                  <a:schemeClr val="accent4">
                    <a:lumMod val="50000"/>
                  </a:schemeClr>
                </a:solidFill>
                <a:effectLst>
                  <a:outerShdw blurRad="38100" dist="38100" dir="2700000" algn="tl">
                    <a:srgbClr val="000000">
                      <a:alpha val="43137"/>
                    </a:srgbClr>
                  </a:outerShdw>
                </a:effectLst>
              </a:rPr>
              <a:t>FAO Definition: The</a:t>
            </a:r>
            <a:r>
              <a:rPr lang="en-GB" sz="2000" dirty="0">
                <a:solidFill>
                  <a:schemeClr val="accent4">
                    <a:lumMod val="50000"/>
                  </a:schemeClr>
                </a:solidFill>
                <a:effectLst>
                  <a:outerShdw blurRad="38100" dist="38100" dir="2700000" algn="tl">
                    <a:srgbClr val="000000">
                      <a:alpha val="43137"/>
                    </a:srgbClr>
                  </a:outerShdw>
                </a:effectLst>
              </a:rPr>
              <a:t> code of practice (</a:t>
            </a:r>
            <a:r>
              <a:rPr lang="en-GB" sz="2000" dirty="0" err="1">
                <a:solidFill>
                  <a:schemeClr val="accent4">
                    <a:lumMod val="50000"/>
                  </a:schemeClr>
                </a:solidFill>
                <a:effectLst>
                  <a:outerShdw blurRad="38100" dist="38100" dir="2700000" algn="tl">
                    <a:srgbClr val="000000">
                      <a:alpha val="43137"/>
                    </a:srgbClr>
                  </a:outerShdw>
                </a:effectLst>
              </a:rPr>
              <a:t>CoP</a:t>
            </a:r>
            <a:r>
              <a:rPr lang="en-GB" sz="2000" dirty="0">
                <a:solidFill>
                  <a:schemeClr val="accent4">
                    <a:lumMod val="50000"/>
                  </a:schemeClr>
                </a:solidFill>
                <a:effectLst>
                  <a:outerShdw blurRad="38100" dist="38100" dir="2700000" algn="tl">
                    <a:srgbClr val="000000">
                      <a:alpha val="43137"/>
                    </a:srgbClr>
                  </a:outerShdw>
                </a:effectLst>
              </a:rPr>
              <a:t>) is a document establishing the </a:t>
            </a:r>
            <a:endParaRPr lang="en-GB" sz="2000" dirty="0" smtClean="0">
              <a:solidFill>
                <a:schemeClr val="accent4">
                  <a:lumMod val="50000"/>
                </a:schemeClr>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GB" sz="2000" dirty="0" smtClean="0">
                <a:solidFill>
                  <a:schemeClr val="accent4">
                    <a:lumMod val="50000"/>
                  </a:schemeClr>
                </a:solidFill>
                <a:effectLst>
                  <a:outerShdw blurRad="38100" dist="38100" dir="2700000" algn="tl">
                    <a:srgbClr val="000000">
                      <a:alpha val="43137"/>
                    </a:srgbClr>
                  </a:outerShdw>
                </a:effectLst>
              </a:rPr>
              <a:t>rules </a:t>
            </a:r>
            <a:r>
              <a:rPr lang="en-GB" sz="2000" dirty="0">
                <a:solidFill>
                  <a:schemeClr val="accent4">
                    <a:lumMod val="50000"/>
                  </a:schemeClr>
                </a:solidFill>
                <a:effectLst>
                  <a:outerShdw blurRad="38100" dist="38100" dir="2700000" algn="tl">
                    <a:srgbClr val="000000">
                      <a:alpha val="43137"/>
                    </a:srgbClr>
                  </a:outerShdw>
                </a:effectLst>
              </a:rPr>
              <a:t>for the use of </a:t>
            </a:r>
            <a:r>
              <a:rPr lang="en-GB" sz="2000" dirty="0" smtClean="0">
                <a:solidFill>
                  <a:schemeClr val="accent4">
                    <a:lumMod val="50000"/>
                  </a:schemeClr>
                </a:solidFill>
                <a:effectLst>
                  <a:outerShdw blurRad="38100" dist="38100" dir="2700000" algn="tl">
                    <a:srgbClr val="000000">
                      <a:alpha val="43137"/>
                    </a:srgbClr>
                  </a:outerShdw>
                </a:effectLst>
              </a:rPr>
              <a:t>a geographical </a:t>
            </a:r>
            <a:r>
              <a:rPr lang="en-GB" sz="2000" dirty="0">
                <a:solidFill>
                  <a:schemeClr val="accent4">
                    <a:lumMod val="50000"/>
                  </a:schemeClr>
                </a:solidFill>
                <a:effectLst>
                  <a:outerShdw blurRad="38100" dist="38100" dir="2700000" algn="tl">
                    <a:srgbClr val="000000">
                      <a:alpha val="43137"/>
                    </a:srgbClr>
                  </a:outerShdw>
                </a:effectLst>
              </a:rPr>
              <a:t>indication (GI</a:t>
            </a:r>
            <a:r>
              <a:rPr lang="en-GB" sz="2000" dirty="0" smtClean="0">
                <a:solidFill>
                  <a:schemeClr val="accent4">
                    <a:lumMod val="50000"/>
                  </a:schemeClr>
                </a:solidFill>
                <a:effectLst>
                  <a:outerShdw blurRad="38100" dist="38100" dir="2700000" algn="tl">
                    <a:srgbClr val="000000">
                      <a:alpha val="43137"/>
                    </a:srgbClr>
                  </a:outerShdw>
                </a:effectLst>
              </a:rPr>
              <a:t>).</a:t>
            </a:r>
          </a:p>
          <a:p>
            <a:pPr marL="285750" indent="-285750">
              <a:lnSpc>
                <a:spcPct val="170000"/>
              </a:lnSpc>
              <a:buFont typeface="Arial" panose="020B0604020202020204" pitchFamily="34" charset="0"/>
              <a:buChar char="•"/>
            </a:pPr>
            <a:r>
              <a:rPr lang="en-GB" sz="2000" dirty="0" smtClean="0">
                <a:solidFill>
                  <a:schemeClr val="accent4">
                    <a:lumMod val="50000"/>
                  </a:schemeClr>
                </a:solidFill>
                <a:effectLst>
                  <a:outerShdw blurRad="38100" dist="38100" dir="2700000" algn="tl">
                    <a:srgbClr val="000000">
                      <a:alpha val="43137"/>
                    </a:srgbClr>
                  </a:outerShdw>
                </a:effectLst>
              </a:rPr>
              <a:t> </a:t>
            </a:r>
            <a:r>
              <a:rPr lang="en-GB" sz="2000" dirty="0">
                <a:solidFill>
                  <a:schemeClr val="accent4">
                    <a:lumMod val="50000"/>
                  </a:schemeClr>
                </a:solidFill>
                <a:effectLst>
                  <a:outerShdw blurRad="38100" dist="38100" dir="2700000" algn="tl">
                    <a:srgbClr val="000000">
                      <a:alpha val="43137"/>
                    </a:srgbClr>
                  </a:outerShdw>
                </a:effectLst>
              </a:rPr>
              <a:t>Its elaboration is a very important step, leading to the voluntary “standard” or specifications with which local producers who want to use the GI have to comply.</a:t>
            </a:r>
            <a:endParaRPr lang="en-GB" sz="2000" dirty="0" smtClean="0">
              <a:solidFill>
                <a:schemeClr val="accent4">
                  <a:lumMod val="50000"/>
                </a:schemeClr>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GB" sz="2000" dirty="0" smtClean="0">
                <a:solidFill>
                  <a:schemeClr val="accent4">
                    <a:lumMod val="50000"/>
                  </a:schemeClr>
                </a:solidFill>
                <a:effectLst>
                  <a:outerShdw blurRad="38100" dist="38100" dir="2700000" algn="tl">
                    <a:srgbClr val="000000">
                      <a:alpha val="43137"/>
                    </a:srgbClr>
                  </a:outerShdw>
                </a:effectLst>
              </a:rPr>
              <a:t>Description </a:t>
            </a:r>
            <a:r>
              <a:rPr lang="en-GB" sz="2000" dirty="0">
                <a:solidFill>
                  <a:schemeClr val="accent4">
                    <a:lumMod val="50000"/>
                  </a:schemeClr>
                </a:solidFill>
                <a:effectLst>
                  <a:outerShdw blurRad="38100" dist="38100" dir="2700000" algn="tl">
                    <a:srgbClr val="000000">
                      <a:alpha val="43137"/>
                    </a:srgbClr>
                  </a:outerShdw>
                </a:effectLst>
              </a:rPr>
              <a:t>of the </a:t>
            </a:r>
            <a:r>
              <a:rPr lang="en-GB" sz="2000" dirty="0" smtClean="0">
                <a:solidFill>
                  <a:schemeClr val="accent4">
                    <a:lumMod val="50000"/>
                  </a:schemeClr>
                </a:solidFill>
                <a:effectLst>
                  <a:outerShdw blurRad="38100" dist="38100" dir="2700000" algn="tl">
                    <a:srgbClr val="000000">
                      <a:alpha val="43137"/>
                    </a:srgbClr>
                  </a:outerShdw>
                </a:effectLst>
              </a:rPr>
              <a:t>product</a:t>
            </a:r>
          </a:p>
          <a:p>
            <a:pPr marL="285750" indent="-285750">
              <a:buFont typeface="Arial" panose="020B0604020202020204" pitchFamily="34" charset="0"/>
              <a:buChar char="•"/>
            </a:pPr>
            <a:r>
              <a:rPr lang="en-GB" sz="2000" dirty="0">
                <a:solidFill>
                  <a:schemeClr val="accent4">
                    <a:lumMod val="50000"/>
                  </a:schemeClr>
                </a:solidFill>
                <a:effectLst>
                  <a:outerShdw blurRad="38100" dist="38100" dir="2700000" algn="tl">
                    <a:srgbClr val="000000">
                      <a:alpha val="43137"/>
                    </a:srgbClr>
                  </a:outerShdw>
                </a:effectLst>
              </a:rPr>
              <a:t>Ingredients and raw </a:t>
            </a:r>
            <a:r>
              <a:rPr lang="en-GB" sz="2000" dirty="0" smtClean="0">
                <a:solidFill>
                  <a:schemeClr val="accent4">
                    <a:lumMod val="50000"/>
                  </a:schemeClr>
                </a:solidFill>
                <a:effectLst>
                  <a:outerShdw blurRad="38100" dist="38100" dir="2700000" algn="tl">
                    <a:srgbClr val="000000">
                      <a:alpha val="43137"/>
                    </a:srgbClr>
                  </a:outerShdw>
                </a:effectLst>
              </a:rPr>
              <a:t>materials</a:t>
            </a:r>
          </a:p>
          <a:p>
            <a:pPr marL="285750" indent="-285750">
              <a:buFont typeface="Arial" panose="020B0604020202020204" pitchFamily="34" charset="0"/>
              <a:buChar char="•"/>
            </a:pPr>
            <a:r>
              <a:rPr lang="en-GB" sz="2000" dirty="0">
                <a:solidFill>
                  <a:schemeClr val="accent4">
                    <a:lumMod val="50000"/>
                  </a:schemeClr>
                </a:solidFill>
                <a:effectLst>
                  <a:outerShdw blurRad="38100" dist="38100" dir="2700000" algn="tl">
                    <a:srgbClr val="000000">
                      <a:alpha val="43137"/>
                    </a:srgbClr>
                  </a:outerShdw>
                </a:effectLst>
              </a:rPr>
              <a:t>Definition of the </a:t>
            </a:r>
            <a:r>
              <a:rPr lang="en-GB" sz="2000" dirty="0" smtClean="0">
                <a:solidFill>
                  <a:schemeClr val="accent4">
                    <a:lumMod val="50000"/>
                  </a:schemeClr>
                </a:solidFill>
                <a:effectLst>
                  <a:outerShdw blurRad="38100" dist="38100" dir="2700000" algn="tl">
                    <a:srgbClr val="000000">
                      <a:alpha val="43137"/>
                    </a:srgbClr>
                  </a:outerShdw>
                </a:effectLst>
              </a:rPr>
              <a:t>process</a:t>
            </a:r>
          </a:p>
          <a:p>
            <a:pPr marL="285750" indent="-285750">
              <a:buFont typeface="Arial" panose="020B0604020202020204" pitchFamily="34" charset="0"/>
              <a:buChar char="•"/>
            </a:pPr>
            <a:r>
              <a:rPr lang="en-GB" sz="2000" dirty="0">
                <a:solidFill>
                  <a:schemeClr val="accent4">
                    <a:lumMod val="50000"/>
                  </a:schemeClr>
                </a:solidFill>
                <a:effectLst>
                  <a:outerShdw blurRad="38100" dist="38100" dir="2700000" algn="tl">
                    <a:srgbClr val="000000">
                      <a:alpha val="43137"/>
                    </a:srgbClr>
                  </a:outerShdw>
                </a:effectLst>
              </a:rPr>
              <a:t>Demonstration of the specific quality linked to geographical </a:t>
            </a:r>
            <a:r>
              <a:rPr lang="en-GB" sz="2000" dirty="0" smtClean="0">
                <a:solidFill>
                  <a:schemeClr val="accent4">
                    <a:lumMod val="50000"/>
                  </a:schemeClr>
                </a:solidFill>
                <a:effectLst>
                  <a:outerShdw blurRad="38100" dist="38100" dir="2700000" algn="tl">
                    <a:srgbClr val="000000">
                      <a:alpha val="43137"/>
                    </a:srgbClr>
                  </a:outerShdw>
                </a:effectLst>
              </a:rPr>
              <a:t>origin</a:t>
            </a:r>
          </a:p>
          <a:p>
            <a:pPr marL="285750" indent="-285750">
              <a:buFont typeface="Arial" panose="020B0604020202020204" pitchFamily="34" charset="0"/>
              <a:buChar char="•"/>
            </a:pPr>
            <a:r>
              <a:rPr lang="en-GB" sz="2000" dirty="0">
                <a:solidFill>
                  <a:schemeClr val="accent4">
                    <a:lumMod val="50000"/>
                  </a:schemeClr>
                </a:solidFill>
                <a:effectLst>
                  <a:outerShdw blurRad="38100" dist="38100" dir="2700000" algn="tl">
                    <a:srgbClr val="000000">
                      <a:alpha val="43137"/>
                    </a:srgbClr>
                  </a:outerShdw>
                </a:effectLst>
              </a:rPr>
              <a:t>Definition of the production </a:t>
            </a:r>
            <a:r>
              <a:rPr lang="en-GB" sz="2000" dirty="0" smtClean="0">
                <a:solidFill>
                  <a:schemeClr val="accent4">
                    <a:lumMod val="50000"/>
                  </a:schemeClr>
                </a:solidFill>
                <a:effectLst>
                  <a:outerShdw blurRad="38100" dist="38100" dir="2700000" algn="tl">
                    <a:srgbClr val="000000">
                      <a:alpha val="43137"/>
                    </a:srgbClr>
                  </a:outerShdw>
                </a:effectLst>
              </a:rPr>
              <a:t>area</a:t>
            </a:r>
          </a:p>
          <a:p>
            <a:pPr marL="285750" indent="-285750">
              <a:buFont typeface="Arial" panose="020B0604020202020204" pitchFamily="34" charset="0"/>
              <a:buChar char="•"/>
            </a:pPr>
            <a:r>
              <a:rPr lang="en-GB" sz="2000" dirty="0">
                <a:solidFill>
                  <a:schemeClr val="accent4">
                    <a:lumMod val="50000"/>
                  </a:schemeClr>
                </a:solidFill>
                <a:effectLst>
                  <a:outerShdw blurRad="38100" dist="38100" dir="2700000" algn="tl">
                    <a:srgbClr val="000000">
                      <a:alpha val="43137"/>
                    </a:srgbClr>
                  </a:outerShdw>
                </a:effectLst>
              </a:rPr>
              <a:t>Name(s) of the product and labelling </a:t>
            </a:r>
            <a:r>
              <a:rPr lang="en-GB" sz="2000" dirty="0" smtClean="0">
                <a:solidFill>
                  <a:schemeClr val="accent4">
                    <a:lumMod val="50000"/>
                  </a:schemeClr>
                </a:solidFill>
                <a:effectLst>
                  <a:outerShdw blurRad="38100" dist="38100" dir="2700000" algn="tl">
                    <a:srgbClr val="000000">
                      <a:alpha val="43137"/>
                    </a:srgbClr>
                  </a:outerShdw>
                </a:effectLst>
              </a:rPr>
              <a:t>rules</a:t>
            </a:r>
          </a:p>
          <a:p>
            <a:pPr marL="285750" indent="-285750">
              <a:buFont typeface="Arial" panose="020B0604020202020204" pitchFamily="34" charset="0"/>
              <a:buChar char="•"/>
            </a:pPr>
            <a:r>
              <a:rPr lang="en-GB" sz="2000" dirty="0">
                <a:solidFill>
                  <a:schemeClr val="accent4">
                    <a:lumMod val="50000"/>
                  </a:schemeClr>
                </a:solidFill>
                <a:effectLst>
                  <a:outerShdw blurRad="38100" dist="38100" dir="2700000" algn="tl">
                    <a:srgbClr val="000000">
                      <a:alpha val="43137"/>
                    </a:srgbClr>
                  </a:outerShdw>
                </a:effectLst>
              </a:rPr>
              <a:t>Control plan - verification system</a:t>
            </a:r>
          </a:p>
        </p:txBody>
      </p:sp>
    </p:spTree>
    <p:extLst>
      <p:ext uri="{BB962C8B-B14F-4D97-AF65-F5344CB8AC3E}">
        <p14:creationId xmlns:p14="http://schemas.microsoft.com/office/powerpoint/2010/main" val="288823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239417"/>
            <a:ext cx="8175282" cy="1389358"/>
          </a:xfrm>
        </p:spPr>
        <p:txBody>
          <a:bodyPr>
            <a:normAutofit fontScale="90000"/>
          </a:bodyPr>
          <a:lstStyle/>
          <a:p>
            <a:pPr algn="ctr">
              <a:defRPr/>
            </a:pPr>
            <a:r>
              <a:rPr lang="en-GB" sz="4000" b="1" dirty="0" smtClean="0">
                <a:solidFill>
                  <a:srgbClr val="C00000"/>
                </a:solidFill>
                <a:latin typeface="Arial" panose="020B0604020202020204" pitchFamily="34" charset="0"/>
                <a:cs typeface="Arial" panose="020B0604020202020204" pitchFamily="34" charset="0"/>
              </a:rPr>
              <a:t/>
            </a:r>
            <a:br>
              <a:rPr lang="en-GB" sz="4000" b="1" dirty="0" smtClean="0">
                <a:solidFill>
                  <a:srgbClr val="C00000"/>
                </a:solidFill>
                <a:latin typeface="Arial" panose="020B0604020202020204" pitchFamily="34" charset="0"/>
                <a:cs typeface="Arial" panose="020B0604020202020204" pitchFamily="34" charset="0"/>
              </a:rPr>
            </a:br>
            <a:r>
              <a:rPr lang="en-GB" sz="4000" b="1" dirty="0" smtClean="0">
                <a:solidFill>
                  <a:srgbClr val="C00000"/>
                </a:solidFill>
                <a:latin typeface="Arial" panose="020B0604020202020204" pitchFamily="34" charset="0"/>
                <a:cs typeface="Arial" panose="020B0604020202020204" pitchFamily="34" charset="0"/>
              </a:rPr>
              <a:t>Components </a:t>
            </a:r>
            <a:r>
              <a:rPr lang="en-GB" sz="4000" b="1" dirty="0">
                <a:solidFill>
                  <a:srgbClr val="C00000"/>
                </a:solidFill>
                <a:latin typeface="Arial" panose="020B0604020202020204" pitchFamily="34" charset="0"/>
                <a:cs typeface="Arial" panose="020B0604020202020204" pitchFamily="34" charset="0"/>
              </a:rPr>
              <a:t>for GI </a:t>
            </a:r>
            <a:r>
              <a:rPr lang="en-GB" sz="4000" b="1" dirty="0" smtClean="0">
                <a:solidFill>
                  <a:srgbClr val="C00000"/>
                </a:solidFill>
                <a:latin typeface="Arial" panose="020B0604020202020204" pitchFamily="34" charset="0"/>
                <a:cs typeface="Arial" panose="020B0604020202020204" pitchFamily="34" charset="0"/>
              </a:rPr>
              <a:t>success</a:t>
            </a:r>
            <a:br>
              <a:rPr lang="en-GB" sz="4000" b="1" dirty="0" smtClean="0">
                <a:solidFill>
                  <a:srgbClr val="C00000"/>
                </a:solidFill>
                <a:latin typeface="Arial" panose="020B0604020202020204" pitchFamily="34" charset="0"/>
                <a:cs typeface="Arial" panose="020B0604020202020204" pitchFamily="34" charset="0"/>
              </a:rPr>
            </a:br>
            <a:r>
              <a:rPr lang="en-GB" sz="4000" b="1" dirty="0" smtClean="0">
                <a:solidFill>
                  <a:srgbClr val="C00000"/>
                </a:solidFill>
              </a:rPr>
              <a:t>Government/Private Sector Role</a:t>
            </a:r>
            <a:r>
              <a:rPr lang="en-GB" sz="4000" b="1" dirty="0"/>
              <a:t> </a:t>
            </a:r>
            <a:br>
              <a:rPr lang="en-GB" sz="4000" b="1" dirty="0"/>
            </a:br>
            <a:endParaRPr lang="en-IN" sz="4000"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14400" y="1628775"/>
            <a:ext cx="7315200" cy="4014803"/>
          </a:xfrm>
        </p:spPr>
        <p:txBody>
          <a:bodyPr/>
          <a:lstStyle/>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Strong </a:t>
            </a:r>
            <a:r>
              <a:rPr lang="en-GB" dirty="0">
                <a:latin typeface="Arial" panose="020B0604020202020204" pitchFamily="34" charset="0"/>
                <a:cs typeface="Arial" panose="020B0604020202020204" pitchFamily="34" charset="0"/>
              </a:rPr>
              <a:t>organizational and institutional structures</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Training /awareness of </a:t>
            </a:r>
            <a:r>
              <a:rPr lang="en-GB" dirty="0" smtClean="0"/>
              <a:t>local producers </a:t>
            </a:r>
          </a:p>
          <a:p>
            <a:pPr marL="285750" indent="-285750">
              <a:buFont typeface="Arial" panose="020B0604020202020204" pitchFamily="34" charset="0"/>
              <a:buChar char="•"/>
            </a:pPr>
            <a:r>
              <a:rPr lang="en-GB" dirty="0"/>
              <a:t>A</a:t>
            </a:r>
            <a:r>
              <a:rPr lang="en-GB" dirty="0" smtClean="0">
                <a:latin typeface="Arial" panose="020B0604020202020204" pitchFamily="34" charset="0"/>
                <a:cs typeface="Arial" panose="020B0604020202020204" pitchFamily="34" charset="0"/>
              </a:rPr>
              <a:t>ctive participation </a:t>
            </a:r>
            <a:r>
              <a:rPr lang="en-GB" dirty="0">
                <a:latin typeface="Arial" panose="020B0604020202020204" pitchFamily="34" charset="0"/>
                <a:cs typeface="Arial" panose="020B0604020202020204" pitchFamily="34" charset="0"/>
              </a:rPr>
              <a:t>among the producers and </a:t>
            </a:r>
            <a:r>
              <a:rPr lang="en-GB" dirty="0" smtClean="0">
                <a:latin typeface="Arial" panose="020B0604020202020204" pitchFamily="34" charset="0"/>
                <a:cs typeface="Arial" panose="020B0604020202020204" pitchFamily="34" charset="0"/>
              </a:rPr>
              <a:t>enterprises in GI region</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Strong market </a:t>
            </a:r>
            <a:r>
              <a:rPr lang="en-GB" dirty="0" smtClean="0">
                <a:latin typeface="Arial" panose="020B0604020202020204" pitchFamily="34" charset="0"/>
                <a:cs typeface="Arial" panose="020B0604020202020204" pitchFamily="34" charset="0"/>
              </a:rPr>
              <a:t>partners</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Effective legal </a:t>
            </a:r>
            <a:r>
              <a:rPr lang="en-GB" dirty="0" smtClean="0">
                <a:latin typeface="Arial" panose="020B0604020202020204" pitchFamily="34" charset="0"/>
                <a:cs typeface="Arial" panose="020B0604020202020204" pitchFamily="34" charset="0"/>
              </a:rPr>
              <a:t>protection(Government role)</a:t>
            </a:r>
            <a:endParaRPr lang="en-GB" dirty="0">
              <a:latin typeface="Arial" panose="020B0604020202020204" pitchFamily="34" charset="0"/>
              <a:cs typeface="Arial" panose="020B0604020202020204" pitchFamily="34" charset="0"/>
            </a:endParaRPr>
          </a:p>
          <a:p>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675" y="4766094"/>
            <a:ext cx="2219325" cy="2057400"/>
          </a:xfrm>
          <a:prstGeom prst="rect">
            <a:avLst/>
          </a:prstGeom>
        </p:spPr>
      </p:pic>
    </p:spTree>
    <p:extLst>
      <p:ext uri="{BB962C8B-B14F-4D97-AF65-F5344CB8AC3E}">
        <p14:creationId xmlns:p14="http://schemas.microsoft.com/office/powerpoint/2010/main" val="1235405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effectLst>
                  <a:outerShdw blurRad="38100" dist="38100" dir="2700000" algn="tl">
                    <a:srgbClr val="000000">
                      <a:alpha val="43137"/>
                    </a:srgbClr>
                  </a:outerShdw>
                </a:effectLst>
              </a:rPr>
              <a:t>1 January 2021, the UK GI scheme </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598" y="2160590"/>
            <a:ext cx="6934201" cy="3880773"/>
          </a:xfrm>
        </p:spPr>
        <p:txBody>
          <a:bodyPr>
            <a:noAutofit/>
          </a:bodyPr>
          <a:lstStyle/>
          <a:p>
            <a:pPr>
              <a:lnSpc>
                <a:spcPct val="200000"/>
              </a:lnSpc>
            </a:pPr>
            <a:r>
              <a:rPr lang="en-GB" sz="1600" dirty="0">
                <a:effectLst>
                  <a:outerShdw blurRad="38100" dist="38100" dir="2700000" algn="tl">
                    <a:srgbClr val="000000">
                      <a:alpha val="43137"/>
                    </a:srgbClr>
                  </a:outerShdw>
                </a:effectLst>
              </a:rPr>
              <a:t>M</a:t>
            </a:r>
            <a:r>
              <a:rPr lang="en-GB" sz="1600" dirty="0" smtClean="0">
                <a:effectLst>
                  <a:outerShdw blurRad="38100" dist="38100" dir="2700000" algn="tl">
                    <a:srgbClr val="000000">
                      <a:alpha val="43137"/>
                    </a:srgbClr>
                  </a:outerShdw>
                </a:effectLst>
              </a:rPr>
              <a:t>anaged </a:t>
            </a:r>
            <a:r>
              <a:rPr lang="en-GB" sz="1600" dirty="0">
                <a:effectLst>
                  <a:outerShdw blurRad="38100" dist="38100" dir="2700000" algn="tl">
                    <a:srgbClr val="000000">
                      <a:alpha val="43137"/>
                    </a:srgbClr>
                  </a:outerShdw>
                </a:effectLst>
              </a:rPr>
              <a:t>by the Department for Environment, Food and Rural Affairs (</a:t>
            </a:r>
            <a:r>
              <a:rPr lang="en-GB" sz="1600" b="1" dirty="0">
                <a:effectLst>
                  <a:outerShdw blurRad="38100" dist="38100" dir="2700000" algn="tl">
                    <a:srgbClr val="000000">
                      <a:alpha val="43137"/>
                    </a:srgbClr>
                  </a:outerShdw>
                </a:effectLst>
              </a:rPr>
              <a:t>DEFRA</a:t>
            </a:r>
            <a:r>
              <a:rPr lang="en-GB" sz="1600" dirty="0" smtClean="0">
                <a:effectLst>
                  <a:outerShdw blurRad="38100" dist="38100" dir="2700000" algn="tl">
                    <a:srgbClr val="000000">
                      <a:alpha val="43137"/>
                    </a:srgbClr>
                  </a:outerShdw>
                </a:effectLst>
              </a:rPr>
              <a:t>)</a:t>
            </a:r>
          </a:p>
          <a:p>
            <a:pPr>
              <a:lnSpc>
                <a:spcPct val="200000"/>
              </a:lnSpc>
            </a:pPr>
            <a:r>
              <a:rPr lang="en-GB" sz="1600" dirty="0" smtClean="0">
                <a:effectLst>
                  <a:outerShdw blurRad="38100" dist="38100" dir="2700000" algn="tl">
                    <a:srgbClr val="000000">
                      <a:alpha val="43137"/>
                    </a:srgbClr>
                  </a:outerShdw>
                </a:effectLst>
              </a:rPr>
              <a:t> </a:t>
            </a:r>
            <a:r>
              <a:rPr lang="en-GB" sz="1600" dirty="0">
                <a:effectLst>
                  <a:outerShdw blurRad="38100" dist="38100" dir="2700000" algn="tl">
                    <a:srgbClr val="000000">
                      <a:alpha val="43137"/>
                    </a:srgbClr>
                  </a:outerShdw>
                </a:effectLst>
              </a:rPr>
              <a:t>The scheme </a:t>
            </a:r>
            <a:r>
              <a:rPr lang="en-GB" sz="1600" dirty="0" smtClean="0">
                <a:effectLst>
                  <a:outerShdw blurRad="38100" dist="38100" dir="2700000" algn="tl">
                    <a:srgbClr val="000000">
                      <a:alpha val="43137"/>
                    </a:srgbClr>
                  </a:outerShdw>
                </a:effectLst>
              </a:rPr>
              <a:t>open </a:t>
            </a:r>
            <a:r>
              <a:rPr lang="en-GB" sz="1600" dirty="0">
                <a:effectLst>
                  <a:outerShdw blurRad="38100" dist="38100" dir="2700000" algn="tl">
                    <a:srgbClr val="000000">
                      <a:alpha val="43137"/>
                    </a:srgbClr>
                  </a:outerShdw>
                </a:effectLst>
              </a:rPr>
              <a:t>to producers from the </a:t>
            </a:r>
            <a:r>
              <a:rPr lang="en-GB" sz="1600" b="1" dirty="0">
                <a:effectLst>
                  <a:outerShdw blurRad="38100" dist="38100" dir="2700000" algn="tl">
                    <a:srgbClr val="000000">
                      <a:alpha val="43137"/>
                    </a:srgbClr>
                  </a:outerShdw>
                </a:effectLst>
              </a:rPr>
              <a:t>UK</a:t>
            </a:r>
            <a:r>
              <a:rPr lang="en-GB" sz="1600" dirty="0">
                <a:effectLst>
                  <a:outerShdw blurRad="38100" dist="38100" dir="2700000" algn="tl">
                    <a:srgbClr val="000000">
                      <a:alpha val="43137"/>
                    </a:srgbClr>
                  </a:outerShdw>
                </a:effectLst>
              </a:rPr>
              <a:t> and </a:t>
            </a:r>
            <a:r>
              <a:rPr lang="en-GB" sz="1600" dirty="0" smtClean="0">
                <a:effectLst>
                  <a:outerShdw blurRad="38100" dist="38100" dir="2700000" algn="tl">
                    <a:srgbClr val="000000">
                      <a:alpha val="43137"/>
                    </a:srgbClr>
                  </a:outerShdw>
                </a:effectLst>
              </a:rPr>
              <a:t>other </a:t>
            </a:r>
            <a:r>
              <a:rPr lang="en-GB" sz="1600" dirty="0">
                <a:effectLst>
                  <a:outerShdw blurRad="38100" dist="38100" dir="2700000" algn="tl">
                    <a:srgbClr val="000000">
                      <a:alpha val="43137"/>
                    </a:srgbClr>
                  </a:outerShdw>
                </a:effectLst>
              </a:rPr>
              <a:t>countries </a:t>
            </a:r>
            <a:endParaRPr lang="en-GB" sz="1600" dirty="0" smtClean="0">
              <a:effectLst>
                <a:outerShdw blurRad="38100" dist="38100" dir="2700000" algn="tl">
                  <a:srgbClr val="000000">
                    <a:alpha val="43137"/>
                  </a:srgbClr>
                </a:outerShdw>
              </a:effectLst>
            </a:endParaRPr>
          </a:p>
          <a:p>
            <a:pPr>
              <a:lnSpc>
                <a:spcPct val="200000"/>
              </a:lnSpc>
            </a:pPr>
            <a:r>
              <a:rPr lang="en-GB" sz="1600" dirty="0" smtClean="0">
                <a:effectLst>
                  <a:outerShdw blurRad="38100" dist="38100" dir="2700000" algn="tl">
                    <a:srgbClr val="000000">
                      <a:alpha val="43137"/>
                    </a:srgbClr>
                  </a:outerShdw>
                </a:effectLst>
              </a:rPr>
              <a:t>The scheme adhere </a:t>
            </a:r>
            <a:r>
              <a:rPr lang="en-GB" sz="1600" dirty="0">
                <a:effectLst>
                  <a:outerShdw blurRad="38100" dist="38100" dir="2700000" algn="tl">
                    <a:srgbClr val="000000">
                      <a:alpha val="43137"/>
                    </a:srgbClr>
                  </a:outerShdw>
                </a:effectLst>
              </a:rPr>
              <a:t>to (WTO) </a:t>
            </a:r>
            <a:r>
              <a:rPr lang="en-GB" sz="1600" dirty="0" smtClean="0">
                <a:effectLst>
                  <a:outerShdw blurRad="38100" dist="38100" dir="2700000" algn="tl">
                    <a:srgbClr val="000000">
                      <a:alpha val="43137"/>
                    </a:srgbClr>
                  </a:outerShdw>
                </a:effectLst>
              </a:rPr>
              <a:t>obligations </a:t>
            </a:r>
          </a:p>
          <a:p>
            <a:pPr>
              <a:lnSpc>
                <a:spcPct val="200000"/>
              </a:lnSpc>
            </a:pPr>
            <a:r>
              <a:rPr lang="en-US" altLang="en-US" sz="1600" dirty="0">
                <a:solidFill>
                  <a:srgbClr val="0B0C0C"/>
                </a:solidFill>
                <a:effectLst>
                  <a:outerShdw blurRad="38100" dist="38100" dir="2700000" algn="tl">
                    <a:srgbClr val="000000">
                      <a:alpha val="43137"/>
                    </a:srgbClr>
                  </a:outerShdw>
                </a:effectLst>
                <a:latin typeface="nta"/>
              </a:rPr>
              <a:t>P</a:t>
            </a:r>
            <a:r>
              <a:rPr lang="en-US" altLang="en-US" sz="1600" dirty="0" smtClean="0">
                <a:solidFill>
                  <a:srgbClr val="0B0C0C"/>
                </a:solidFill>
                <a:effectLst>
                  <a:outerShdw blurRad="38100" dist="38100" dir="2700000" algn="tl">
                    <a:srgbClr val="000000">
                      <a:alpha val="43137"/>
                    </a:srgbClr>
                  </a:outerShdw>
                </a:effectLst>
                <a:latin typeface="nta"/>
              </a:rPr>
              <a:t>rotect </a:t>
            </a:r>
            <a:r>
              <a:rPr lang="en-US" altLang="en-US" sz="1600" dirty="0">
                <a:solidFill>
                  <a:srgbClr val="0B0C0C"/>
                </a:solidFill>
                <a:effectLst>
                  <a:outerShdw blurRad="38100" dist="38100" dir="2700000" algn="tl">
                    <a:srgbClr val="000000">
                      <a:alpha val="43137"/>
                    </a:srgbClr>
                  </a:outerShdw>
                </a:effectLst>
                <a:latin typeface="nta"/>
              </a:rPr>
              <a:t>registered product names </a:t>
            </a:r>
            <a:r>
              <a:rPr lang="en-US" altLang="en-US" sz="1600" dirty="0" smtClean="0">
                <a:solidFill>
                  <a:srgbClr val="0B0C0C"/>
                </a:solidFill>
                <a:effectLst>
                  <a:outerShdw blurRad="38100" dist="38100" dir="2700000" algn="tl">
                    <a:srgbClr val="000000">
                      <a:alpha val="43137"/>
                    </a:srgbClr>
                  </a:outerShdw>
                </a:effectLst>
                <a:latin typeface="nta"/>
              </a:rPr>
              <a:t>sold </a:t>
            </a:r>
            <a:r>
              <a:rPr lang="en-US" altLang="en-US" sz="1600" dirty="0">
                <a:solidFill>
                  <a:srgbClr val="0B0C0C"/>
                </a:solidFill>
                <a:effectLst>
                  <a:outerShdw blurRad="38100" dist="38100" dir="2700000" algn="tl">
                    <a:srgbClr val="000000">
                      <a:alpha val="43137"/>
                    </a:srgbClr>
                  </a:outerShdw>
                </a:effectLst>
                <a:latin typeface="nta"/>
              </a:rPr>
              <a:t>in </a:t>
            </a:r>
            <a:r>
              <a:rPr lang="en-US" altLang="en-US" sz="1600" dirty="0" smtClean="0">
                <a:solidFill>
                  <a:srgbClr val="0B0C0C"/>
                </a:solidFill>
                <a:effectLst>
                  <a:outerShdw blurRad="38100" dist="38100" dir="2700000" algn="tl">
                    <a:srgbClr val="000000">
                      <a:alpha val="43137"/>
                    </a:srgbClr>
                  </a:outerShdw>
                </a:effectLst>
                <a:latin typeface="nta"/>
              </a:rPr>
              <a:t>Great </a:t>
            </a:r>
            <a:r>
              <a:rPr lang="en-US" altLang="en-US" sz="1600" dirty="0">
                <a:solidFill>
                  <a:srgbClr val="0B0C0C"/>
                </a:solidFill>
                <a:effectLst>
                  <a:outerShdw blurRad="38100" dist="38100" dir="2700000" algn="tl">
                    <a:srgbClr val="000000">
                      <a:alpha val="43137"/>
                    </a:srgbClr>
                  </a:outerShdw>
                </a:effectLst>
                <a:latin typeface="nta"/>
              </a:rPr>
              <a:t>Britain (GB) (England, Scotland and Wales</a:t>
            </a:r>
            <a:r>
              <a:rPr lang="en-US" altLang="en-US" sz="1600" dirty="0" smtClean="0">
                <a:solidFill>
                  <a:srgbClr val="0B0C0C"/>
                </a:solidFill>
                <a:effectLst>
                  <a:outerShdw blurRad="38100" dist="38100" dir="2700000" algn="tl">
                    <a:srgbClr val="000000">
                      <a:alpha val="43137"/>
                    </a:srgbClr>
                  </a:outerShdw>
                </a:effectLst>
                <a:latin typeface="nta"/>
              </a:rPr>
              <a:t>).</a:t>
            </a:r>
          </a:p>
          <a:p>
            <a:pPr algn="ctr">
              <a:lnSpc>
                <a:spcPct val="150000"/>
              </a:lnSpc>
            </a:pPr>
            <a:endParaRPr lang="en-US" altLang="en-US" sz="1600" dirty="0">
              <a:solidFill>
                <a:srgbClr val="00B050"/>
              </a:solidFill>
            </a:endParaRPr>
          </a:p>
        </p:txBody>
      </p:sp>
    </p:spTree>
    <p:extLst>
      <p:ext uri="{BB962C8B-B14F-4D97-AF65-F5344CB8AC3E}">
        <p14:creationId xmlns:p14="http://schemas.microsoft.com/office/powerpoint/2010/main" val="2807936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04800" y="351244"/>
            <a:ext cx="7881543" cy="1000915"/>
          </a:xfrm>
          <a:prstGeom prst="rect">
            <a:avLst/>
          </a:prstGeom>
        </p:spPr>
        <p:txBody>
          <a:bodyPr vert="horz" wrap="square" lIns="0" tIns="15875" rIns="0" bIns="0" rtlCol="0" anchor="ctr">
            <a:spAutoFit/>
          </a:bodyPr>
          <a:lstStyle/>
          <a:p>
            <a:pPr marL="12700" algn="ctr">
              <a:spcBef>
                <a:spcPts val="125"/>
              </a:spcBef>
            </a:pPr>
            <a:r>
              <a:rPr lang="en-GB" sz="3200" b="1" spc="10" dirty="0">
                <a:solidFill>
                  <a:srgbClr val="00AF50"/>
                </a:solidFill>
              </a:rPr>
              <a:t>W</a:t>
            </a:r>
            <a:r>
              <a:rPr lang="en-GB" sz="3200" b="1" spc="10" dirty="0" smtClean="0">
                <a:solidFill>
                  <a:srgbClr val="00AF50"/>
                </a:solidFill>
              </a:rPr>
              <a:t>hat is a </a:t>
            </a:r>
            <a:r>
              <a:rPr sz="3200" b="1" spc="10" dirty="0" smtClean="0">
                <a:solidFill>
                  <a:srgbClr val="00AF50"/>
                </a:solidFill>
              </a:rPr>
              <a:t>GI</a:t>
            </a:r>
            <a:r>
              <a:rPr lang="en-GB" sz="3200" b="1" spc="10" dirty="0" smtClean="0">
                <a:solidFill>
                  <a:srgbClr val="00AF50"/>
                </a:solidFill>
              </a:rPr>
              <a:t/>
            </a:r>
            <a:br>
              <a:rPr lang="en-GB" sz="3200" b="1" spc="10" dirty="0" smtClean="0">
                <a:solidFill>
                  <a:srgbClr val="00AF50"/>
                </a:solidFill>
              </a:rPr>
            </a:br>
            <a:r>
              <a:rPr lang="en-GB" sz="3200" b="1" spc="10" dirty="0" smtClean="0">
                <a:solidFill>
                  <a:srgbClr val="00AF50"/>
                </a:solidFill>
              </a:rPr>
              <a:t>(Geographical Indications)</a:t>
            </a:r>
            <a:r>
              <a:rPr sz="3200" b="1" spc="10" dirty="0" smtClean="0">
                <a:solidFill>
                  <a:srgbClr val="00AF50"/>
                </a:solidFill>
              </a:rPr>
              <a:t> </a:t>
            </a:r>
            <a:r>
              <a:rPr lang="en-GB" sz="3200" b="1" spc="10" dirty="0" smtClean="0">
                <a:solidFill>
                  <a:srgbClr val="00AF50"/>
                </a:solidFill>
              </a:rPr>
              <a:t>?</a:t>
            </a:r>
            <a:endParaRPr sz="3200" b="1" dirty="0"/>
          </a:p>
        </p:txBody>
      </p:sp>
      <p:sp>
        <p:nvSpPr>
          <p:cNvPr id="5" name="object 5"/>
          <p:cNvSpPr txBox="1"/>
          <p:nvPr/>
        </p:nvSpPr>
        <p:spPr>
          <a:xfrm>
            <a:off x="914400" y="5181600"/>
            <a:ext cx="5257800" cy="934871"/>
          </a:xfrm>
          <a:prstGeom prst="rect">
            <a:avLst/>
          </a:prstGeom>
        </p:spPr>
        <p:txBody>
          <a:bodyPr vert="horz" wrap="square" lIns="0" tIns="11430" rIns="0" bIns="0" rtlCol="0">
            <a:spAutoFit/>
          </a:bodyPr>
          <a:lstStyle/>
          <a:p>
            <a:pPr marL="12700" marR="5080" indent="92075" algn="ctr">
              <a:lnSpc>
                <a:spcPct val="100499"/>
              </a:lnSpc>
              <a:spcBef>
                <a:spcPts val="90"/>
              </a:spcBef>
            </a:pPr>
            <a:r>
              <a:rPr sz="2000" b="1" dirty="0">
                <a:latin typeface="Arial"/>
                <a:cs typeface="Arial"/>
              </a:rPr>
              <a:t>An </a:t>
            </a:r>
            <a:r>
              <a:rPr sz="2000" b="1" spc="-5" dirty="0">
                <a:latin typeface="Arial"/>
                <a:cs typeface="Arial"/>
              </a:rPr>
              <a:t>origin-linked </a:t>
            </a:r>
            <a:r>
              <a:rPr sz="2000" b="1" dirty="0">
                <a:latin typeface="Arial"/>
                <a:cs typeface="Arial"/>
              </a:rPr>
              <a:t>product </a:t>
            </a:r>
            <a:r>
              <a:rPr sz="2000" b="1" spc="5" dirty="0">
                <a:latin typeface="Arial"/>
                <a:cs typeface="Arial"/>
              </a:rPr>
              <a:t>with </a:t>
            </a:r>
            <a:r>
              <a:rPr sz="2000" b="1" dirty="0">
                <a:latin typeface="Arial"/>
                <a:cs typeface="Arial"/>
              </a:rPr>
              <a:t>a  </a:t>
            </a:r>
            <a:r>
              <a:rPr sz="2000" b="1" dirty="0" smtClean="0">
                <a:latin typeface="Arial"/>
                <a:cs typeface="Arial"/>
              </a:rPr>
              <a:t>name</a:t>
            </a:r>
            <a:r>
              <a:rPr lang="en-GB" sz="2000" b="1" dirty="0" smtClean="0">
                <a:latin typeface="Arial"/>
                <a:cs typeface="Arial"/>
              </a:rPr>
              <a:t>,quality, specification</a:t>
            </a:r>
            <a:r>
              <a:rPr sz="2000" b="1" dirty="0" smtClean="0">
                <a:latin typeface="Arial"/>
                <a:cs typeface="Arial"/>
              </a:rPr>
              <a:t> </a:t>
            </a:r>
            <a:r>
              <a:rPr sz="2000" b="1" dirty="0">
                <a:latin typeface="Arial"/>
                <a:cs typeface="Arial"/>
              </a:rPr>
              <a:t>and reputation associated</a:t>
            </a:r>
            <a:r>
              <a:rPr sz="2000" b="1" spc="-135" dirty="0">
                <a:latin typeface="Arial"/>
                <a:cs typeface="Arial"/>
              </a:rPr>
              <a:t> </a:t>
            </a:r>
            <a:r>
              <a:rPr sz="2000" b="1" dirty="0" smtClean="0">
                <a:latin typeface="Arial"/>
                <a:cs typeface="Arial"/>
              </a:rPr>
              <a:t>to </a:t>
            </a:r>
            <a:r>
              <a:rPr sz="2000" b="1" dirty="0">
                <a:latin typeface="Arial"/>
                <a:cs typeface="Arial"/>
              </a:rPr>
              <a:t>its</a:t>
            </a:r>
            <a:r>
              <a:rPr sz="2000" b="1" spc="-20" dirty="0">
                <a:latin typeface="Arial"/>
                <a:cs typeface="Arial"/>
              </a:rPr>
              <a:t> </a:t>
            </a:r>
            <a:r>
              <a:rPr lang="en-GB" sz="2000" b="1" spc="-20" dirty="0" smtClean="0">
                <a:latin typeface="Arial"/>
                <a:cs typeface="Arial"/>
              </a:rPr>
              <a:t>place of </a:t>
            </a:r>
            <a:r>
              <a:rPr sz="2000" b="1" dirty="0" smtClean="0">
                <a:latin typeface="Arial"/>
                <a:cs typeface="Arial"/>
              </a:rPr>
              <a:t>origin</a:t>
            </a:r>
            <a:endParaRPr sz="2000" dirty="0">
              <a:latin typeface="Arial"/>
              <a:cs typeface="Arial"/>
            </a:endParaRPr>
          </a:p>
        </p:txBody>
      </p:sp>
      <p:sp>
        <p:nvSpPr>
          <p:cNvPr id="8" name="object 8"/>
          <p:cNvSpPr txBox="1"/>
          <p:nvPr/>
        </p:nvSpPr>
        <p:spPr>
          <a:xfrm>
            <a:off x="4068514" y="1871788"/>
            <a:ext cx="3393567" cy="1005403"/>
          </a:xfrm>
          <a:prstGeom prst="rect">
            <a:avLst/>
          </a:prstGeom>
        </p:spPr>
        <p:txBody>
          <a:bodyPr vert="horz" wrap="square" lIns="0" tIns="66040" rIns="0" bIns="0" rtlCol="0">
            <a:spAutoFit/>
          </a:bodyPr>
          <a:lstStyle/>
          <a:p>
            <a:pPr algn="ctr">
              <a:spcBef>
                <a:spcPts val="520"/>
              </a:spcBef>
            </a:pPr>
            <a:r>
              <a:rPr sz="1650" b="1" spc="5" dirty="0">
                <a:latin typeface="Arial"/>
                <a:cs typeface="Arial"/>
              </a:rPr>
              <a:t>PRODUCERS'</a:t>
            </a:r>
            <a:r>
              <a:rPr sz="1650" b="1" spc="-50" dirty="0">
                <a:latin typeface="Arial"/>
                <a:cs typeface="Arial"/>
              </a:rPr>
              <a:t> </a:t>
            </a:r>
            <a:r>
              <a:rPr sz="1650" b="1" spc="5" dirty="0">
                <a:latin typeface="Arial"/>
                <a:cs typeface="Arial"/>
              </a:rPr>
              <a:t>KNOW-HOW</a:t>
            </a:r>
            <a:endParaRPr sz="1650" dirty="0">
              <a:latin typeface="Arial"/>
              <a:cs typeface="Arial"/>
            </a:endParaRPr>
          </a:p>
          <a:p>
            <a:pPr marL="12700" marR="5080" indent="-3810" algn="ctr">
              <a:spcBef>
                <a:spcPts val="345"/>
              </a:spcBef>
            </a:pPr>
            <a:r>
              <a:rPr sz="1400" dirty="0">
                <a:latin typeface="Arial"/>
                <a:cs typeface="Arial"/>
              </a:rPr>
              <a:t>(selection </a:t>
            </a:r>
            <a:r>
              <a:rPr sz="1400" spc="-5" dirty="0">
                <a:latin typeface="Arial"/>
                <a:cs typeface="Arial"/>
              </a:rPr>
              <a:t>techniques, </a:t>
            </a:r>
            <a:r>
              <a:rPr sz="1400" dirty="0">
                <a:latin typeface="Arial"/>
                <a:cs typeface="Arial"/>
              </a:rPr>
              <a:t>traditional  production </a:t>
            </a:r>
            <a:r>
              <a:rPr sz="1400" dirty="0" smtClean="0">
                <a:latin typeface="Arial"/>
                <a:cs typeface="Arial"/>
              </a:rPr>
              <a:t>methods, connection to </a:t>
            </a:r>
            <a:r>
              <a:rPr sz="1400" dirty="0">
                <a:latin typeface="Arial"/>
                <a:cs typeface="Arial"/>
              </a:rPr>
              <a:t>the local </a:t>
            </a:r>
            <a:r>
              <a:rPr sz="1400" spc="-5" dirty="0">
                <a:latin typeface="Arial"/>
                <a:cs typeface="Arial"/>
              </a:rPr>
              <a:t>wisdom </a:t>
            </a:r>
            <a:r>
              <a:rPr sz="1400" dirty="0">
                <a:latin typeface="Arial"/>
                <a:cs typeface="Arial"/>
              </a:rPr>
              <a:t>and</a:t>
            </a:r>
            <a:r>
              <a:rPr sz="1400" spc="-140" dirty="0">
                <a:latin typeface="Arial"/>
                <a:cs typeface="Arial"/>
              </a:rPr>
              <a:t> </a:t>
            </a:r>
            <a:r>
              <a:rPr sz="1400" dirty="0">
                <a:latin typeface="Arial"/>
                <a:cs typeface="Arial"/>
              </a:rPr>
              <a:t>heritage).</a:t>
            </a:r>
          </a:p>
        </p:txBody>
      </p:sp>
      <p:sp>
        <p:nvSpPr>
          <p:cNvPr id="9" name="object 9"/>
          <p:cNvSpPr txBox="1"/>
          <p:nvPr/>
        </p:nvSpPr>
        <p:spPr>
          <a:xfrm>
            <a:off x="381000" y="1877430"/>
            <a:ext cx="3719264" cy="1014730"/>
          </a:xfrm>
          <a:prstGeom prst="rect">
            <a:avLst/>
          </a:prstGeom>
        </p:spPr>
        <p:txBody>
          <a:bodyPr vert="horz" wrap="square" lIns="0" tIns="66040" rIns="0" bIns="0" rtlCol="0">
            <a:spAutoFit/>
          </a:bodyPr>
          <a:lstStyle/>
          <a:p>
            <a:pPr marL="6350" algn="ctr">
              <a:spcBef>
                <a:spcPts val="520"/>
              </a:spcBef>
            </a:pPr>
            <a:r>
              <a:rPr sz="1650" b="1" spc="10" dirty="0">
                <a:latin typeface="Arial"/>
                <a:cs typeface="Arial"/>
              </a:rPr>
              <a:t>PRODUCTION</a:t>
            </a:r>
            <a:r>
              <a:rPr sz="1650" b="1" spc="-85" dirty="0">
                <a:latin typeface="Arial"/>
                <a:cs typeface="Arial"/>
              </a:rPr>
              <a:t> </a:t>
            </a:r>
            <a:r>
              <a:rPr sz="1650" b="1" dirty="0">
                <a:latin typeface="Arial"/>
                <a:cs typeface="Arial"/>
              </a:rPr>
              <a:t>AREA</a:t>
            </a:r>
            <a:endParaRPr sz="1650" dirty="0">
              <a:latin typeface="Arial"/>
              <a:cs typeface="Arial"/>
            </a:endParaRPr>
          </a:p>
          <a:p>
            <a:pPr marL="12065" marR="5080" algn="ctr">
              <a:spcBef>
                <a:spcPts val="345"/>
              </a:spcBef>
            </a:pPr>
            <a:r>
              <a:rPr sz="1400" dirty="0">
                <a:latin typeface="Arial"/>
                <a:cs typeface="Arial"/>
              </a:rPr>
              <a:t>(indigenous </a:t>
            </a:r>
            <a:r>
              <a:rPr sz="1400" spc="-5" dirty="0">
                <a:latin typeface="Arial"/>
                <a:cs typeface="Arial"/>
              </a:rPr>
              <a:t>varieties, </a:t>
            </a:r>
            <a:r>
              <a:rPr sz="1400" dirty="0">
                <a:latin typeface="Arial"/>
                <a:cs typeface="Arial"/>
              </a:rPr>
              <a:t>influence</a:t>
            </a:r>
            <a:r>
              <a:rPr sz="1400" spc="-145" dirty="0">
                <a:latin typeface="Arial"/>
                <a:cs typeface="Arial"/>
              </a:rPr>
              <a:t> </a:t>
            </a:r>
            <a:r>
              <a:rPr sz="1400" dirty="0">
                <a:latin typeface="Arial"/>
                <a:cs typeface="Arial"/>
              </a:rPr>
              <a:t>of  the </a:t>
            </a:r>
            <a:r>
              <a:rPr sz="1400" spc="-5" dirty="0">
                <a:latin typeface="Arial"/>
                <a:cs typeface="Arial"/>
              </a:rPr>
              <a:t>environment/climate </a:t>
            </a:r>
            <a:r>
              <a:rPr sz="1400" dirty="0">
                <a:latin typeface="Arial"/>
                <a:cs typeface="Arial"/>
              </a:rPr>
              <a:t>on the </a:t>
            </a:r>
            <a:r>
              <a:rPr sz="1400" dirty="0" smtClean="0">
                <a:latin typeface="Arial"/>
                <a:cs typeface="Arial"/>
              </a:rPr>
              <a:t>product</a:t>
            </a:r>
            <a:r>
              <a:rPr sz="1400" spc="-40" dirty="0" smtClean="0">
                <a:latin typeface="Arial"/>
                <a:cs typeface="Arial"/>
              </a:rPr>
              <a:t> </a:t>
            </a:r>
            <a:r>
              <a:rPr sz="1400" spc="-5" dirty="0">
                <a:latin typeface="Arial"/>
                <a:cs typeface="Arial"/>
              </a:rPr>
              <a:t>development)</a:t>
            </a:r>
            <a:endParaRPr sz="1400" dirty="0">
              <a:latin typeface="Arial"/>
              <a:cs typeface="Arial"/>
            </a:endParaRPr>
          </a:p>
        </p:txBody>
      </p:sp>
      <p:sp>
        <p:nvSpPr>
          <p:cNvPr id="12" name="object 12"/>
          <p:cNvSpPr/>
          <p:nvPr/>
        </p:nvSpPr>
        <p:spPr>
          <a:xfrm>
            <a:off x="2844720" y="3340349"/>
            <a:ext cx="2611222" cy="1575943"/>
          </a:xfrm>
          <a:prstGeom prst="rect">
            <a:avLst/>
          </a:prstGeom>
          <a:blipFill>
            <a:blip r:embed="rId2" cstate="print"/>
            <a:stretch>
              <a:fillRect/>
            </a:stretch>
          </a:blipFill>
        </p:spPr>
        <p:txBody>
          <a:bodyPr wrap="square" lIns="0" tIns="0" rIns="0" bIns="0" rtlCol="0"/>
          <a:lstStyle/>
          <a:p>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99" y="3374288"/>
            <a:ext cx="2487853" cy="150806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1067" y="3381580"/>
            <a:ext cx="2228850" cy="1534712"/>
          </a:xfrm>
          <a:prstGeom prst="rect">
            <a:avLst/>
          </a:prstGeom>
        </p:spPr>
      </p:pic>
    </p:spTree>
    <p:extLst>
      <p:ext uri="{BB962C8B-B14F-4D97-AF65-F5344CB8AC3E}">
        <p14:creationId xmlns:p14="http://schemas.microsoft.com/office/powerpoint/2010/main" val="3834686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effectLst>
                  <a:outerShdw blurRad="38100" dist="38100" dir="2700000" algn="tl">
                    <a:srgbClr val="000000">
                      <a:alpha val="43137"/>
                    </a:srgbClr>
                  </a:outerShdw>
                </a:effectLst>
              </a:rPr>
              <a:t>On the expiry of the transition period, the EU GI scheme </a:t>
            </a:r>
            <a:r>
              <a:rPr lang="en-GB" sz="2800" dirty="0" smtClean="0">
                <a:effectLst>
                  <a:outerShdw blurRad="38100" dist="38100" dir="2700000" algn="tl">
                    <a:srgbClr val="000000">
                      <a:alpha val="43137"/>
                    </a:srgbClr>
                  </a:outerShdw>
                </a:effectLst>
              </a:rPr>
              <a:t>ceased </a:t>
            </a:r>
            <a:r>
              <a:rPr lang="en-GB" sz="2800" dirty="0">
                <a:effectLst>
                  <a:outerShdw blurRad="38100" dist="38100" dir="2700000" algn="tl">
                    <a:srgbClr val="000000">
                      <a:alpha val="43137"/>
                    </a:srgbClr>
                  </a:outerShdw>
                </a:effectLst>
              </a:rPr>
              <a:t>to have effect in England, Scotland and </a:t>
            </a:r>
            <a:r>
              <a:rPr lang="en-GB" sz="2800" dirty="0" smtClean="0">
                <a:effectLst>
                  <a:outerShdw blurRad="38100" dist="38100" dir="2700000" algn="tl">
                    <a:srgbClr val="000000">
                      <a:alpha val="43137"/>
                    </a:srgbClr>
                  </a:outerShdw>
                </a:effectLst>
              </a:rPr>
              <a:t>Wales from 2021  .</a:t>
            </a:r>
            <a:endParaRPr lang="en-GB" sz="2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pPr marL="0" indent="0">
              <a:buNone/>
            </a:pPr>
            <a:endParaRPr lang="en-GB" sz="1600" dirty="0" smtClean="0"/>
          </a:p>
          <a:p>
            <a:pPr>
              <a:lnSpc>
                <a:spcPct val="200000"/>
              </a:lnSpc>
            </a:pPr>
            <a:r>
              <a:rPr lang="en-GB" sz="1600" dirty="0"/>
              <a:t>At present, </a:t>
            </a:r>
            <a:r>
              <a:rPr lang="en-GB" sz="1600" dirty="0" smtClean="0"/>
              <a:t>no significant </a:t>
            </a:r>
            <a:r>
              <a:rPr lang="en-GB" sz="1600" dirty="0"/>
              <a:t>differences between the UK and EU GI schemes (other than the territories which they protect). </a:t>
            </a:r>
            <a:endParaRPr lang="en-GB" sz="1600" dirty="0" smtClean="0"/>
          </a:p>
          <a:p>
            <a:pPr>
              <a:lnSpc>
                <a:spcPct val="200000"/>
              </a:lnSpc>
            </a:pPr>
            <a:r>
              <a:rPr lang="en-GB" sz="1600" dirty="0"/>
              <a:t> </a:t>
            </a:r>
            <a:r>
              <a:rPr lang="en-GB" sz="1600" dirty="0"/>
              <a:t>Four separate GI schemes for; </a:t>
            </a:r>
            <a:r>
              <a:rPr lang="en-GB" sz="1600" dirty="0" err="1"/>
              <a:t>agri</a:t>
            </a:r>
            <a:r>
              <a:rPr lang="en-GB" sz="1600" dirty="0"/>
              <a:t>-food products, wines, aromatised wines and spirit drinks</a:t>
            </a:r>
            <a:r>
              <a:rPr lang="en-GB" sz="1600" dirty="0" smtClean="0"/>
              <a:t>.</a:t>
            </a:r>
          </a:p>
          <a:p>
            <a:pPr marL="0" lvl="0" indent="0" algn="ctr">
              <a:lnSpc>
                <a:spcPct val="200000"/>
              </a:lnSpc>
              <a:buNone/>
            </a:pPr>
            <a:r>
              <a:rPr lang="en-US" altLang="en-US" sz="1600" b="1" dirty="0" smtClean="0">
                <a:solidFill>
                  <a:srgbClr val="00B050"/>
                </a:solidFill>
                <a:effectLst>
                  <a:outerShdw blurRad="38100" dist="38100" dir="2700000" algn="tl">
                    <a:srgbClr val="000000">
                      <a:alpha val="43137"/>
                    </a:srgbClr>
                  </a:outerShdw>
                </a:effectLst>
                <a:latin typeface="nta"/>
              </a:rPr>
              <a:t>The </a:t>
            </a:r>
            <a:r>
              <a:rPr lang="en-US" altLang="en-US" sz="1600" b="1" dirty="0">
                <a:solidFill>
                  <a:srgbClr val="00B050"/>
                </a:solidFill>
                <a:effectLst>
                  <a:outerShdw blurRad="38100" dist="38100" dir="2700000" algn="tl">
                    <a:srgbClr val="000000">
                      <a:alpha val="43137"/>
                    </a:srgbClr>
                  </a:outerShdw>
                </a:effectLst>
                <a:latin typeface="nta"/>
              </a:rPr>
              <a:t>EU GI schemes protect registered products names when they are sold in </a:t>
            </a:r>
            <a:br>
              <a:rPr lang="en-US" altLang="en-US" sz="1600" b="1" dirty="0">
                <a:solidFill>
                  <a:srgbClr val="00B050"/>
                </a:solidFill>
                <a:effectLst>
                  <a:outerShdw blurRad="38100" dist="38100" dir="2700000" algn="tl">
                    <a:srgbClr val="000000">
                      <a:alpha val="43137"/>
                    </a:srgbClr>
                  </a:outerShdw>
                </a:effectLst>
                <a:latin typeface="nta"/>
              </a:rPr>
            </a:br>
            <a:r>
              <a:rPr lang="en-US" altLang="en-US" sz="1600" b="1" dirty="0">
                <a:solidFill>
                  <a:srgbClr val="00B050"/>
                </a:solidFill>
                <a:effectLst>
                  <a:outerShdw blurRad="38100" dist="38100" dir="2700000" algn="tl">
                    <a:srgbClr val="000000">
                      <a:alpha val="43137"/>
                    </a:srgbClr>
                  </a:outerShdw>
                </a:effectLst>
                <a:latin typeface="nta"/>
              </a:rPr>
              <a:t>Northern Ireland (NI) and the EU.</a:t>
            </a:r>
            <a:endParaRPr lang="en-US" altLang="en-US" sz="1600" b="1" dirty="0">
              <a:solidFill>
                <a:srgbClr val="00B050"/>
              </a:solidFill>
              <a:effectLst>
                <a:outerShdw blurRad="38100" dist="38100" dir="2700000" algn="tl">
                  <a:srgbClr val="000000">
                    <a:alpha val="43137"/>
                  </a:srgbClr>
                </a:outerShdw>
              </a:effectLst>
            </a:endParaRPr>
          </a:p>
          <a:p>
            <a:pPr>
              <a:lnSpc>
                <a:spcPct val="200000"/>
              </a:lnSpc>
            </a:pPr>
            <a:endParaRPr lang="en-GB" sz="1600" dirty="0"/>
          </a:p>
          <a:p>
            <a:pPr>
              <a:lnSpc>
                <a:spcPct val="200000"/>
              </a:lnSpc>
            </a:pPr>
            <a:endParaRPr lang="en-GB" sz="1600" dirty="0"/>
          </a:p>
          <a:p>
            <a:endParaRPr lang="en-GB" sz="1600" dirty="0"/>
          </a:p>
          <a:p>
            <a:pPr marL="0" indent="0">
              <a:buNone/>
            </a:pPr>
            <a:endParaRPr lang="en-GB" sz="1600" dirty="0"/>
          </a:p>
        </p:txBody>
      </p:sp>
    </p:spTree>
    <p:extLst>
      <p:ext uri="{BB962C8B-B14F-4D97-AF65-F5344CB8AC3E}">
        <p14:creationId xmlns:p14="http://schemas.microsoft.com/office/powerpoint/2010/main" val="4395554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228600" y="367099"/>
            <a:ext cx="8610600" cy="5985239"/>
          </a:xfrm>
          <a:prstGeom prst="rect">
            <a:avLst/>
          </a:prstGeom>
          <a:solidFill>
            <a:schemeClr val="accent1">
              <a:lumMod val="40000"/>
              <a:lumOff val="60000"/>
            </a:schemeClr>
          </a:solidFill>
          <a:ln>
            <a:noFill/>
          </a:ln>
          <a:effectLst/>
          <a:extLst/>
        </p:spPr>
        <p:txBody>
          <a:bodyPr vert="horz" wrap="square" lIns="0" tIns="166635"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defTabSz="914400">
              <a:buClrTx/>
              <a:buSzTx/>
              <a:buNone/>
            </a:pPr>
            <a:endParaRPr lang="en-US" altLang="en-US" b="1" dirty="0">
              <a:solidFill>
                <a:schemeClr val="tx1">
                  <a:lumMod val="95000"/>
                  <a:lumOff val="5000"/>
                </a:schemeClr>
              </a:solidFill>
              <a:effectLst>
                <a:outerShdw blurRad="38100" dist="38100" dir="2700000" algn="tl">
                  <a:srgbClr val="000000">
                    <a:alpha val="43137"/>
                  </a:srgbClr>
                </a:outerShdw>
              </a:effectLst>
              <a:latin typeface="+mj-lt"/>
            </a:endParaRPr>
          </a:p>
          <a:p>
            <a:pPr defTabSz="914400">
              <a:buClrTx/>
              <a:buSzTx/>
            </a:pPr>
            <a:r>
              <a:rPr kumimoji="0" lang="en-US" altLang="en-US" b="1" i="0"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mj-lt"/>
              </a:rPr>
              <a:t>The </a:t>
            </a:r>
            <a:r>
              <a:rPr kumimoji="0" lang="en-US" altLang="en-US" b="1" i="0"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mj-lt"/>
              </a:rPr>
              <a:t>new UK schemes </a:t>
            </a:r>
            <a:r>
              <a:rPr kumimoji="0" lang="en-US" altLang="en-US" b="1" i="0"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mj-lt"/>
              </a:rPr>
              <a:t>use </a:t>
            </a:r>
            <a:r>
              <a:rPr kumimoji="0" lang="en-US" altLang="en-US" b="1" i="0"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mj-lt"/>
              </a:rPr>
              <a:t>these designations</a:t>
            </a:r>
            <a:r>
              <a:rPr kumimoji="0" lang="en-US" altLang="en-US" b="1" i="0"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mj-lt"/>
              </a:rPr>
              <a:t>:</a:t>
            </a:r>
          </a:p>
          <a:p>
            <a:pPr marL="1165225" indent="-1165225" defTabSz="914400">
              <a:buClrTx/>
              <a:buSzTx/>
              <a:buNone/>
            </a:pPr>
            <a:endParaRPr kumimoji="0" lang="en-US" altLang="en-US" b="1" i="0"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mj-lt"/>
            </a:endParaRPr>
          </a:p>
          <a:p>
            <a:pPr marL="630238" marR="0" lvl="0" indent="-630238" algn="l" defTabSz="914400" rtl="0" eaLnBrk="0" fontAlgn="base" latinLnBrk="0" hangingPunct="0">
              <a:lnSpc>
                <a:spcPct val="150000"/>
              </a:lnSpc>
              <a:spcBef>
                <a:spcPct val="0"/>
              </a:spcBef>
              <a:spcAft>
                <a:spcPct val="0"/>
              </a:spcAft>
              <a:buClrTx/>
              <a:buSzTx/>
              <a:buFontTx/>
              <a:buChar char="•"/>
              <a:tabLst/>
            </a:pPr>
            <a:r>
              <a:rPr kumimoji="0" lang="en-US" altLang="en-US" sz="1600" b="1" i="0"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mj-lt"/>
              </a:rPr>
              <a:t>Protected Designation of Origin (PDO)</a:t>
            </a:r>
          </a:p>
          <a:p>
            <a:pPr marL="630238" marR="0" lvl="0" indent="-630238" algn="l" defTabSz="914400" rtl="0" eaLnBrk="0" fontAlgn="base" latinLnBrk="0" hangingPunct="0">
              <a:lnSpc>
                <a:spcPct val="150000"/>
              </a:lnSpc>
              <a:spcBef>
                <a:spcPct val="0"/>
              </a:spcBef>
              <a:spcAft>
                <a:spcPct val="0"/>
              </a:spcAft>
              <a:buClrTx/>
              <a:buSzTx/>
              <a:buFontTx/>
              <a:buChar char="•"/>
              <a:tabLst/>
            </a:pPr>
            <a:r>
              <a:rPr kumimoji="0" lang="en-US" altLang="en-US" sz="1600" b="1" i="0"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mj-lt"/>
              </a:rPr>
              <a:t>Protected Geographical Indication (PGI)</a:t>
            </a:r>
          </a:p>
          <a:p>
            <a:pPr marL="630238" marR="0" lvl="0" indent="-630238" algn="l" defTabSz="914400" rtl="0" eaLnBrk="0" fontAlgn="base" latinLnBrk="0" hangingPunct="0">
              <a:lnSpc>
                <a:spcPct val="150000"/>
              </a:lnSpc>
              <a:spcBef>
                <a:spcPct val="0"/>
              </a:spcBef>
              <a:spcAft>
                <a:spcPct val="0"/>
              </a:spcAft>
              <a:buClrTx/>
              <a:buSzTx/>
              <a:buFontTx/>
              <a:buChar char="•"/>
              <a:tabLst/>
            </a:pPr>
            <a:r>
              <a:rPr kumimoji="0" lang="en-US" altLang="en-US" sz="1600" b="1" i="0"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mj-lt"/>
              </a:rPr>
              <a:t>Traditional </a:t>
            </a:r>
            <a:r>
              <a:rPr kumimoji="0" lang="en-US" altLang="en-US" sz="1600" b="1" i="0"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mj-lt"/>
              </a:rPr>
              <a:t>Specialty </a:t>
            </a:r>
            <a:r>
              <a:rPr kumimoji="0" lang="en-US" altLang="en-US" sz="1600" b="1" i="0"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mj-lt"/>
              </a:rPr>
              <a:t>Guaranteed (TSG)</a:t>
            </a:r>
          </a:p>
          <a:p>
            <a:pPr marL="0" indent="0" defTabSz="914400">
              <a:buClrTx/>
              <a:buSzTx/>
              <a:buNone/>
            </a:pPr>
            <a:endParaRPr lang="en-US" altLang="en-US" b="1" dirty="0">
              <a:solidFill>
                <a:schemeClr val="tx1">
                  <a:lumMod val="95000"/>
                  <a:lumOff val="5000"/>
                </a:schemeClr>
              </a:solidFill>
              <a:effectLst>
                <a:outerShdw blurRad="38100" dist="38100" dir="2700000" algn="tl">
                  <a:srgbClr val="000000">
                    <a:alpha val="43137"/>
                  </a:srgbClr>
                </a:outerShdw>
              </a:effectLst>
              <a:latin typeface="+mj-lt"/>
            </a:endParaRPr>
          </a:p>
          <a:p>
            <a:pPr defTabSz="914400">
              <a:buClrTx/>
              <a:buSzTx/>
            </a:pPr>
            <a:r>
              <a:rPr kumimoji="0" lang="en-US" altLang="en-US" b="1" i="0"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mj-lt"/>
              </a:rPr>
              <a:t>All </a:t>
            </a:r>
            <a:r>
              <a:rPr kumimoji="0" lang="en-US" altLang="en-US" b="1" i="0"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mj-lt"/>
              </a:rPr>
              <a:t>existing UK products registered under the EU’s GI schemes by the </a:t>
            </a:r>
            <a:endParaRPr kumimoji="0" lang="en-US" altLang="en-US" b="1" i="0"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mj-lt"/>
            </a:endParaRPr>
          </a:p>
          <a:p>
            <a:pPr marL="0" indent="0" defTabSz="914400">
              <a:buClrTx/>
              <a:buSzTx/>
              <a:buNone/>
            </a:pPr>
            <a:endParaRPr lang="en-US" altLang="en-US" b="1" dirty="0">
              <a:solidFill>
                <a:schemeClr val="tx1">
                  <a:lumMod val="95000"/>
                  <a:lumOff val="5000"/>
                </a:schemeClr>
              </a:solidFill>
              <a:effectLst>
                <a:outerShdw blurRad="38100" dist="38100" dir="2700000" algn="tl">
                  <a:srgbClr val="000000">
                    <a:alpha val="43137"/>
                  </a:srgbClr>
                </a:outerShdw>
              </a:effectLst>
              <a:latin typeface="+mj-lt"/>
            </a:endParaRPr>
          </a:p>
          <a:p>
            <a:pPr marL="0" indent="0" defTabSz="914400">
              <a:buClrTx/>
              <a:buSzTx/>
              <a:buNone/>
            </a:pPr>
            <a:r>
              <a:rPr kumimoji="0" lang="en-US" altLang="en-US" b="1" i="0"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mj-lt"/>
              </a:rPr>
              <a:t>    end</a:t>
            </a:r>
            <a:r>
              <a:rPr lang="en-US" altLang="en-US" b="1" dirty="0">
                <a:solidFill>
                  <a:schemeClr val="tx1">
                    <a:lumMod val="95000"/>
                    <a:lumOff val="5000"/>
                  </a:schemeClr>
                </a:solidFill>
                <a:effectLst>
                  <a:outerShdw blurRad="38100" dist="38100" dir="2700000" algn="tl">
                    <a:srgbClr val="000000">
                      <a:alpha val="43137"/>
                    </a:srgbClr>
                  </a:outerShdw>
                </a:effectLst>
                <a:latin typeface="+mj-lt"/>
              </a:rPr>
              <a:t> </a:t>
            </a:r>
            <a:r>
              <a:rPr kumimoji="0" lang="en-US" altLang="en-US" b="1" i="0"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mj-lt"/>
              </a:rPr>
              <a:t>of </a:t>
            </a:r>
            <a:r>
              <a:rPr kumimoji="0" lang="en-US" altLang="en-US" b="1" i="0"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mj-lt"/>
              </a:rPr>
              <a:t>the transition period will remain protected under </a:t>
            </a:r>
            <a:r>
              <a:rPr kumimoji="0" lang="en-US" altLang="en-US" b="1" i="0"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mj-lt"/>
              </a:rPr>
              <a:t>the</a:t>
            </a:r>
            <a:r>
              <a:rPr kumimoji="0" lang="en-US" altLang="en-US" b="1" i="0" u="none" strike="noStrike" cap="none" normalizeH="0" dirty="0" smtClean="0">
                <a:ln>
                  <a:noFill/>
                </a:ln>
                <a:solidFill>
                  <a:schemeClr val="tx1">
                    <a:lumMod val="95000"/>
                    <a:lumOff val="5000"/>
                  </a:schemeClr>
                </a:solidFill>
                <a:effectLst>
                  <a:outerShdw blurRad="38100" dist="38100" dir="2700000" algn="tl">
                    <a:srgbClr val="000000">
                      <a:alpha val="43137"/>
                    </a:srgbClr>
                  </a:outerShdw>
                </a:effectLst>
                <a:latin typeface="+mj-lt"/>
              </a:rPr>
              <a:t> </a:t>
            </a:r>
            <a:r>
              <a:rPr kumimoji="0" lang="en-US" altLang="en-US" b="1" i="0"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mj-lt"/>
              </a:rPr>
              <a:t>UK</a:t>
            </a:r>
            <a:r>
              <a:rPr kumimoji="0" lang="en-US" altLang="en-US" b="1" i="0"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mj-lt"/>
              </a:rPr>
              <a:t> GI schemes</a:t>
            </a:r>
            <a:r>
              <a:rPr kumimoji="0" lang="en-US" altLang="en-US" b="1" i="0"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mj-lt"/>
              </a:rPr>
              <a:t>.</a:t>
            </a:r>
          </a:p>
          <a:p>
            <a:pPr defTabSz="914400">
              <a:buClrTx/>
              <a:buSzTx/>
            </a:pPr>
            <a:endParaRPr lang="en-US" altLang="en-US" b="1" dirty="0">
              <a:solidFill>
                <a:schemeClr val="tx1">
                  <a:lumMod val="95000"/>
                  <a:lumOff val="5000"/>
                </a:schemeClr>
              </a:solidFill>
              <a:effectLst>
                <a:outerShdw blurRad="38100" dist="38100" dir="2700000" algn="tl">
                  <a:srgbClr val="000000">
                    <a:alpha val="43137"/>
                  </a:srgbClr>
                </a:outerShdw>
              </a:effectLst>
              <a:latin typeface="+mj-lt"/>
            </a:endParaRPr>
          </a:p>
          <a:p>
            <a:pPr defTabSz="914400">
              <a:buClrTx/>
              <a:buSzTx/>
            </a:pPr>
            <a:r>
              <a:rPr lang="en-US" altLang="en-US" b="1" dirty="0" smtClean="0">
                <a:solidFill>
                  <a:schemeClr val="tx1">
                    <a:lumMod val="95000"/>
                    <a:lumOff val="5000"/>
                  </a:schemeClr>
                </a:solidFill>
                <a:effectLst>
                  <a:outerShdw blurRad="38100" dist="38100" dir="2700000" algn="tl">
                    <a:srgbClr val="000000">
                      <a:alpha val="43137"/>
                    </a:srgbClr>
                  </a:outerShdw>
                </a:effectLst>
                <a:latin typeface="+mj-lt"/>
              </a:rPr>
              <a:t>Registered</a:t>
            </a:r>
            <a:r>
              <a:rPr lang="en-US" altLang="en-US" b="1" dirty="0">
                <a:solidFill>
                  <a:schemeClr val="tx1">
                    <a:lumMod val="95000"/>
                    <a:lumOff val="5000"/>
                  </a:schemeClr>
                </a:solidFill>
                <a:effectLst>
                  <a:outerShdw blurRad="38100" dist="38100" dir="2700000" algn="tl">
                    <a:srgbClr val="000000">
                      <a:alpha val="43137"/>
                    </a:srgbClr>
                  </a:outerShdw>
                </a:effectLst>
                <a:latin typeface="+mj-lt"/>
              </a:rPr>
              <a:t> GIs that can be produced anywhere on the island of Ireland, </a:t>
            </a:r>
          </a:p>
          <a:p>
            <a:pPr marL="0" indent="0" defTabSz="914400">
              <a:buClrTx/>
              <a:buSzTx/>
              <a:buNone/>
            </a:pPr>
            <a:endParaRPr lang="en-US" altLang="en-US" b="1" dirty="0" smtClean="0">
              <a:solidFill>
                <a:schemeClr val="tx1">
                  <a:lumMod val="95000"/>
                  <a:lumOff val="5000"/>
                </a:schemeClr>
              </a:solidFill>
              <a:effectLst>
                <a:outerShdw blurRad="38100" dist="38100" dir="2700000" algn="tl">
                  <a:srgbClr val="000000">
                    <a:alpha val="43137"/>
                  </a:srgbClr>
                </a:outerShdw>
              </a:effectLst>
              <a:latin typeface="+mj-lt"/>
            </a:endParaRPr>
          </a:p>
          <a:p>
            <a:pPr marL="0" indent="0" defTabSz="914400">
              <a:buClrTx/>
              <a:buSzTx/>
              <a:buNone/>
            </a:pPr>
            <a:r>
              <a:rPr lang="en-US" altLang="en-US" b="1" dirty="0" smtClean="0">
                <a:solidFill>
                  <a:schemeClr val="tx1">
                    <a:lumMod val="95000"/>
                    <a:lumOff val="5000"/>
                  </a:schemeClr>
                </a:solidFill>
                <a:effectLst>
                  <a:outerShdw blurRad="38100" dist="38100" dir="2700000" algn="tl">
                    <a:srgbClr val="000000">
                      <a:alpha val="43137"/>
                    </a:srgbClr>
                  </a:outerShdw>
                </a:effectLst>
                <a:latin typeface="+mj-lt"/>
              </a:rPr>
              <a:t>    will </a:t>
            </a:r>
            <a:r>
              <a:rPr lang="en-US" altLang="en-US" b="1" dirty="0">
                <a:solidFill>
                  <a:schemeClr val="tx1">
                    <a:lumMod val="95000"/>
                    <a:lumOff val="5000"/>
                  </a:schemeClr>
                </a:solidFill>
                <a:effectLst>
                  <a:outerShdw blurRad="38100" dist="38100" dir="2700000" algn="tl">
                    <a:srgbClr val="000000">
                      <a:alpha val="43137"/>
                    </a:srgbClr>
                  </a:outerShdw>
                </a:effectLst>
                <a:latin typeface="+mj-lt"/>
              </a:rPr>
              <a:t>continue to be fully protected in the UK and the EU. These include</a:t>
            </a:r>
            <a:r>
              <a:rPr lang="en-US" altLang="en-US" b="1" dirty="0" smtClean="0">
                <a:solidFill>
                  <a:schemeClr val="tx1">
                    <a:lumMod val="95000"/>
                    <a:lumOff val="5000"/>
                  </a:schemeClr>
                </a:solidFill>
                <a:effectLst>
                  <a:outerShdw blurRad="38100" dist="38100" dir="2700000" algn="tl">
                    <a:srgbClr val="000000">
                      <a:alpha val="43137"/>
                    </a:srgbClr>
                  </a:outerShdw>
                </a:effectLst>
                <a:latin typeface="+mj-lt"/>
              </a:rPr>
              <a:t>:</a:t>
            </a:r>
          </a:p>
          <a:p>
            <a:pPr marL="0" indent="0" defTabSz="914400">
              <a:buClrTx/>
              <a:buSzTx/>
              <a:buNone/>
            </a:pPr>
            <a:endParaRPr lang="en-US" altLang="en-US" b="1" dirty="0">
              <a:solidFill>
                <a:schemeClr val="tx1">
                  <a:lumMod val="95000"/>
                  <a:lumOff val="5000"/>
                </a:schemeClr>
              </a:solidFill>
              <a:effectLst>
                <a:outerShdw blurRad="38100" dist="38100" dir="2700000" algn="tl">
                  <a:srgbClr val="000000">
                    <a:alpha val="43137"/>
                  </a:srgbClr>
                </a:outerShdw>
              </a:effectLst>
              <a:latin typeface="+mj-lt"/>
            </a:endParaRPr>
          </a:p>
          <a:p>
            <a:pPr marL="630238" lvl="0" indent="0" defTabSz="914400">
              <a:lnSpc>
                <a:spcPct val="150000"/>
              </a:lnSpc>
              <a:buClrTx/>
              <a:buSzTx/>
              <a:buFontTx/>
              <a:buChar char="•"/>
            </a:pPr>
            <a:r>
              <a:rPr lang="en-US" altLang="en-US" sz="1600" b="1" dirty="0">
                <a:solidFill>
                  <a:schemeClr val="tx1">
                    <a:lumMod val="95000"/>
                    <a:lumOff val="5000"/>
                  </a:schemeClr>
                </a:solidFill>
                <a:effectLst>
                  <a:outerShdw blurRad="38100" dist="38100" dir="2700000" algn="tl">
                    <a:srgbClr val="000000">
                      <a:alpha val="43137"/>
                    </a:srgbClr>
                  </a:outerShdw>
                </a:effectLst>
                <a:latin typeface="+mj-lt"/>
              </a:rPr>
              <a:t>Irish Whiskey</a:t>
            </a:r>
          </a:p>
          <a:p>
            <a:pPr marL="630238" lvl="0" indent="0" defTabSz="914400">
              <a:lnSpc>
                <a:spcPct val="150000"/>
              </a:lnSpc>
              <a:buClrTx/>
              <a:buSzTx/>
              <a:buFontTx/>
              <a:buChar char="•"/>
            </a:pPr>
            <a:r>
              <a:rPr lang="en-US" altLang="en-US" sz="1600" b="1" dirty="0">
                <a:solidFill>
                  <a:schemeClr val="tx1">
                    <a:lumMod val="95000"/>
                    <a:lumOff val="5000"/>
                  </a:schemeClr>
                </a:solidFill>
                <a:effectLst>
                  <a:outerShdw blurRad="38100" dist="38100" dir="2700000" algn="tl">
                    <a:srgbClr val="000000">
                      <a:alpha val="43137"/>
                    </a:srgbClr>
                  </a:outerShdw>
                </a:effectLst>
                <a:latin typeface="+mj-lt"/>
              </a:rPr>
              <a:t>Irish Cream</a:t>
            </a:r>
          </a:p>
          <a:p>
            <a:pPr marL="630238" lvl="0" indent="0" defTabSz="914400">
              <a:lnSpc>
                <a:spcPct val="150000"/>
              </a:lnSpc>
              <a:buClrTx/>
              <a:buSzTx/>
              <a:buFontTx/>
              <a:buChar char="•"/>
            </a:pPr>
            <a:r>
              <a:rPr lang="en-US" altLang="en-US" sz="1600" b="1" dirty="0">
                <a:solidFill>
                  <a:schemeClr val="tx1">
                    <a:lumMod val="95000"/>
                    <a:lumOff val="5000"/>
                  </a:schemeClr>
                </a:solidFill>
                <a:effectLst>
                  <a:outerShdw blurRad="38100" dist="38100" dir="2700000" algn="tl">
                    <a:srgbClr val="000000">
                      <a:alpha val="43137"/>
                    </a:srgbClr>
                  </a:outerShdw>
                </a:effectLst>
                <a:latin typeface="+mj-lt"/>
              </a:rPr>
              <a:t>Irish </a:t>
            </a:r>
            <a:r>
              <a:rPr lang="en-US" altLang="en-US" sz="1600" b="1" dirty="0" smtClean="0">
                <a:solidFill>
                  <a:schemeClr val="tx1">
                    <a:lumMod val="95000"/>
                    <a:lumOff val="5000"/>
                  </a:schemeClr>
                </a:solidFill>
                <a:effectLst>
                  <a:outerShdw blurRad="38100" dist="38100" dir="2700000" algn="tl">
                    <a:srgbClr val="000000">
                      <a:alpha val="43137"/>
                    </a:srgbClr>
                  </a:outerShdw>
                </a:effectLst>
                <a:latin typeface="+mj-lt"/>
              </a:rPr>
              <a:t>Poteen</a:t>
            </a:r>
            <a:endParaRPr kumimoji="0" lang="en-US" altLang="en-US" sz="1600" b="1" i="0"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553596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smtClean="0">
                <a:solidFill>
                  <a:srgbClr val="0B0C0C"/>
                </a:solidFill>
                <a:latin typeface="nta"/>
              </a:rPr>
              <a:t>The </a:t>
            </a:r>
            <a:r>
              <a:rPr lang="en-US" altLang="en-US" dirty="0">
                <a:solidFill>
                  <a:srgbClr val="0B0C0C"/>
                </a:solidFill>
                <a:latin typeface="nta"/>
              </a:rPr>
              <a:t>guidance </a:t>
            </a:r>
            <a:r>
              <a:rPr lang="en-US" altLang="en-US" dirty="0" smtClean="0">
                <a:solidFill>
                  <a:srgbClr val="0B0C0C"/>
                </a:solidFill>
                <a:latin typeface="nta"/>
              </a:rPr>
              <a:t>explains </a:t>
            </a:r>
            <a:r>
              <a:rPr lang="en-US" altLang="en-US" dirty="0">
                <a:solidFill>
                  <a:srgbClr val="0B0C0C"/>
                </a:solidFill>
                <a:latin typeface="nta"/>
              </a:rPr>
              <a:t>how the UK trade marks system will interact with GI protection in the UK after 1 January 2021. </a:t>
            </a:r>
            <a:endParaRPr lang="en-US" altLang="en-US" dirty="0">
              <a:solidFill>
                <a:srgbClr val="0B0C0C"/>
              </a:solidFill>
              <a:latin typeface="nta"/>
            </a:endParaRPr>
          </a:p>
          <a:p>
            <a:r>
              <a:rPr lang="en-US" altLang="en-US" dirty="0" smtClean="0">
                <a:solidFill>
                  <a:srgbClr val="0B0C0C"/>
                </a:solidFill>
                <a:latin typeface="nta"/>
              </a:rPr>
              <a:t>Separate </a:t>
            </a:r>
            <a:r>
              <a:rPr lang="en-US" altLang="en-US" dirty="0">
                <a:solidFill>
                  <a:srgbClr val="0B0C0C"/>
                </a:solidFill>
                <a:latin typeface="nta"/>
              </a:rPr>
              <a:t>information on the priority between trade marks </a:t>
            </a:r>
            <a:r>
              <a:rPr lang="en-US" altLang="en-US" dirty="0">
                <a:solidFill>
                  <a:srgbClr val="0B0C0C"/>
                </a:solidFill>
                <a:latin typeface="nta"/>
              </a:rPr>
              <a:t>and GIs for </a:t>
            </a:r>
            <a:r>
              <a:rPr lang="en-US" altLang="en-US" dirty="0">
                <a:solidFill>
                  <a:srgbClr val="0B0C0C"/>
                </a:solidFill>
                <a:latin typeface="nta"/>
              </a:rPr>
              <a:t>rights filed within 9 months of the transition period can be found in the </a:t>
            </a:r>
            <a:r>
              <a:rPr lang="en-US" altLang="en-US" dirty="0">
                <a:solidFill>
                  <a:srgbClr val="4C2C92"/>
                </a:solidFill>
                <a:latin typeface="nta"/>
                <a:hlinkClick r:id="rId2"/>
              </a:rPr>
              <a:t>trade mark business guidance</a:t>
            </a:r>
            <a:r>
              <a:rPr lang="en-US" altLang="en-US" dirty="0">
                <a:solidFill>
                  <a:srgbClr val="0B0C0C"/>
                </a:solidFill>
                <a:latin typeface="nta"/>
              </a:rPr>
              <a:t>.</a:t>
            </a:r>
            <a:r>
              <a:rPr lang="en-US" altLang="en-US" sz="700" dirty="0">
                <a:solidFill>
                  <a:schemeClr val="tx1"/>
                </a:solidFill>
              </a:rPr>
              <a:t> </a:t>
            </a:r>
            <a:endParaRPr lang="en-US" altLang="en-US" sz="700" dirty="0" smtClean="0">
              <a:solidFill>
                <a:schemeClr val="tx1"/>
              </a:solidFill>
            </a:endParaRPr>
          </a:p>
          <a:p>
            <a:endParaRPr lang="en-GB" dirty="0"/>
          </a:p>
        </p:txBody>
      </p:sp>
      <p:sp>
        <p:nvSpPr>
          <p:cNvPr id="6" name="Rectangle 3"/>
          <p:cNvSpPr>
            <a:spLocks noGrp="1" noChangeArrowheads="1"/>
          </p:cNvSpPr>
          <p:nvPr>
            <p:ph type="title"/>
          </p:nvPr>
        </p:nvSpPr>
        <p:spPr bwMode="auto">
          <a:xfrm>
            <a:off x="609598" y="962223"/>
            <a:ext cx="6172202" cy="61555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US" altLang="en-US" sz="2000" b="1" dirty="0">
                <a:solidFill>
                  <a:srgbClr val="0070C0"/>
                </a:solidFill>
                <a:effectLst>
                  <a:outerShdw blurRad="38100" dist="38100" dir="2700000" algn="tl">
                    <a:srgbClr val="000000">
                      <a:alpha val="43137"/>
                    </a:srgbClr>
                  </a:outerShdw>
                </a:effectLst>
                <a:latin typeface="nta"/>
                <a:hlinkClick r:id="rId3"/>
              </a:rPr>
              <a:t>DEFRA Guidance </a:t>
            </a:r>
            <a:r>
              <a:rPr lang="en-US" altLang="en-US" sz="2000" b="1" dirty="0" smtClean="0">
                <a:solidFill>
                  <a:srgbClr val="0070C0"/>
                </a:solidFill>
                <a:effectLst>
                  <a:outerShdw blurRad="38100" dist="38100" dir="2700000" algn="tl">
                    <a:srgbClr val="000000">
                      <a:alpha val="43137"/>
                    </a:srgbClr>
                  </a:outerShdw>
                </a:effectLst>
                <a:latin typeface="nta"/>
                <a:hlinkClick r:id="rId3"/>
              </a:rPr>
              <a:t>on UK</a:t>
            </a:r>
            <a:r>
              <a:rPr lang="en-US" altLang="en-US" sz="2000" b="1" dirty="0">
                <a:solidFill>
                  <a:srgbClr val="0070C0"/>
                </a:solidFill>
                <a:effectLst>
                  <a:outerShdw blurRad="38100" dist="38100" dir="2700000" algn="tl">
                    <a:srgbClr val="000000">
                      <a:alpha val="43137"/>
                    </a:srgbClr>
                  </a:outerShdw>
                </a:effectLst>
                <a:latin typeface="nta"/>
                <a:hlinkClick r:id="rId3"/>
              </a:rPr>
              <a:t> GI </a:t>
            </a:r>
            <a:r>
              <a:rPr lang="en-US" altLang="en-US" sz="2000" b="1" dirty="0" smtClean="0">
                <a:solidFill>
                  <a:srgbClr val="0070C0"/>
                </a:solidFill>
                <a:effectLst>
                  <a:outerShdw blurRad="38100" dist="38100" dir="2700000" algn="tl">
                    <a:srgbClr val="000000">
                      <a:alpha val="43137"/>
                    </a:srgbClr>
                  </a:outerShdw>
                </a:effectLst>
                <a:latin typeface="nta"/>
                <a:hlinkClick r:id="rId3"/>
              </a:rPr>
              <a:t>schemes</a:t>
            </a:r>
            <a:r>
              <a:rPr lang="en-US" altLang="en-US" sz="2000" b="1" dirty="0">
                <a:solidFill>
                  <a:srgbClr val="0070C0"/>
                </a:solidFill>
                <a:effectLst>
                  <a:outerShdw blurRad="38100" dist="38100" dir="2700000" algn="tl">
                    <a:srgbClr val="000000">
                      <a:alpha val="43137"/>
                    </a:srgbClr>
                  </a:outerShdw>
                </a:effectLst>
                <a:latin typeface="nta"/>
              </a:rPr>
              <a:t/>
            </a:r>
            <a:br>
              <a:rPr lang="en-US" altLang="en-US" sz="2000" b="1" dirty="0">
                <a:solidFill>
                  <a:srgbClr val="0070C0"/>
                </a:solidFill>
                <a:effectLst>
                  <a:outerShdw blurRad="38100" dist="38100" dir="2700000" algn="tl">
                    <a:srgbClr val="000000">
                      <a:alpha val="43137"/>
                    </a:srgbClr>
                  </a:outerShdw>
                </a:effectLst>
                <a:latin typeface="nta"/>
              </a:rPr>
            </a:br>
            <a:endParaRPr kumimoji="0" lang="en-US" altLang="en-US" sz="2000" b="1" i="0" u="none" strike="noStrike" cap="none" normalizeH="0" baseline="0" dirty="0" smtClean="0">
              <a:ln>
                <a:noFill/>
              </a:ln>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04374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90600"/>
            <a:ext cx="7239000" cy="3880773"/>
          </a:xfrm>
        </p:spPr>
        <p:txBody>
          <a:bodyPr>
            <a:noAutofit/>
          </a:bodyPr>
          <a:lstStyle/>
          <a:p>
            <a:pPr marL="0" indent="0">
              <a:buNone/>
            </a:pPr>
            <a:endParaRPr lang="en-GB" sz="1600" b="1" dirty="0" smtClean="0"/>
          </a:p>
          <a:p>
            <a:r>
              <a:rPr lang="en-GB" sz="2000" b="1" i="1" dirty="0">
                <a:effectLst>
                  <a:outerShdw blurRad="38100" dist="38100" dir="2700000" algn="tl">
                    <a:srgbClr val="000000">
                      <a:alpha val="43137"/>
                    </a:srgbClr>
                  </a:outerShdw>
                </a:effectLst>
              </a:rPr>
              <a:t>Guidance on </a:t>
            </a:r>
            <a:r>
              <a:rPr lang="en-GB" sz="2000" b="1" i="1" dirty="0" smtClean="0">
                <a:effectLst>
                  <a:outerShdw blurRad="38100" dist="38100" dir="2700000" algn="tl">
                    <a:srgbClr val="000000">
                      <a:alpha val="43137"/>
                    </a:srgbClr>
                  </a:outerShdw>
                </a:effectLst>
              </a:rPr>
              <a:t>UK </a:t>
            </a:r>
            <a:r>
              <a:rPr lang="en-GB" sz="2000" b="1" i="1" dirty="0">
                <a:effectLst>
                  <a:outerShdw blurRad="38100" dist="38100" dir="2700000" algn="tl">
                    <a:srgbClr val="000000">
                      <a:alpha val="43137"/>
                    </a:srgbClr>
                  </a:outerShdw>
                </a:effectLst>
              </a:rPr>
              <a:t>GI </a:t>
            </a:r>
            <a:r>
              <a:rPr lang="en-GB" sz="2000" b="1" i="1" dirty="0" smtClean="0">
                <a:effectLst>
                  <a:outerShdw blurRad="38100" dist="38100" dir="2700000" algn="tl">
                    <a:srgbClr val="000000">
                      <a:alpha val="43137"/>
                    </a:srgbClr>
                  </a:outerShdw>
                </a:effectLst>
              </a:rPr>
              <a:t>schemes</a:t>
            </a:r>
          </a:p>
          <a:p>
            <a:endParaRPr lang="en-GB" sz="1600" b="1" dirty="0"/>
          </a:p>
          <a:p>
            <a:pPr marL="0" lvl="0" indent="0" defTabSz="914400" eaLnBrk="0" fontAlgn="base" hangingPunct="0">
              <a:spcBef>
                <a:spcPct val="0"/>
              </a:spcBef>
              <a:spcAft>
                <a:spcPct val="0"/>
              </a:spcAft>
              <a:buClrTx/>
              <a:buSzTx/>
              <a:buFontTx/>
              <a:buAutoNum type="arabicPeriod"/>
            </a:pPr>
            <a:endParaRPr lang="en-US" altLang="en-US" sz="1600" dirty="0" smtClean="0">
              <a:solidFill>
                <a:srgbClr val="4C2C92"/>
              </a:solidFill>
              <a:latin typeface="nta"/>
              <a:hlinkClick r:id="rId2"/>
            </a:endParaRPr>
          </a:p>
          <a:p>
            <a:pPr defTabSz="914400" eaLnBrk="0" fontAlgn="base" hangingPunct="0">
              <a:lnSpc>
                <a:spcPct val="170000"/>
              </a:lnSpc>
              <a:spcBef>
                <a:spcPct val="0"/>
              </a:spcBef>
              <a:spcAft>
                <a:spcPct val="0"/>
              </a:spcAft>
              <a:buClrTx/>
              <a:buSzTx/>
            </a:pPr>
            <a:r>
              <a:rPr lang="en-US" altLang="en-US" sz="1600" dirty="0" smtClean="0">
                <a:solidFill>
                  <a:srgbClr val="0070C0"/>
                </a:solidFill>
                <a:effectLst>
                  <a:outerShdw blurRad="38100" dist="38100" dir="2700000" algn="tl">
                    <a:srgbClr val="000000">
                      <a:alpha val="43137"/>
                    </a:srgbClr>
                  </a:outerShdw>
                </a:effectLst>
                <a:latin typeface="nta"/>
                <a:hlinkClick r:id="rId2"/>
              </a:rPr>
              <a:t>Product </a:t>
            </a:r>
            <a:r>
              <a:rPr lang="en-US" altLang="en-US" sz="1600" dirty="0">
                <a:solidFill>
                  <a:srgbClr val="0070C0"/>
                </a:solidFill>
                <a:effectLst>
                  <a:outerShdw blurRad="38100" dist="38100" dir="2700000" algn="tl">
                    <a:srgbClr val="000000">
                      <a:alpha val="43137"/>
                    </a:srgbClr>
                  </a:outerShdw>
                </a:effectLst>
                <a:latin typeface="nta"/>
                <a:hlinkClick r:id="rId2"/>
              </a:rPr>
              <a:t>names on the UK GI scheme registers</a:t>
            </a:r>
            <a:endParaRPr lang="en-US" altLang="en-US" sz="1600" dirty="0">
              <a:solidFill>
                <a:srgbClr val="0070C0"/>
              </a:solidFill>
              <a:effectLst>
                <a:outerShdw blurRad="38100" dist="38100" dir="2700000" algn="tl">
                  <a:srgbClr val="000000">
                    <a:alpha val="43137"/>
                  </a:srgbClr>
                </a:outerShdw>
              </a:effectLst>
              <a:latin typeface="nta"/>
            </a:endParaRPr>
          </a:p>
          <a:p>
            <a:pPr defTabSz="914400" eaLnBrk="0" fontAlgn="base" hangingPunct="0">
              <a:lnSpc>
                <a:spcPct val="170000"/>
              </a:lnSpc>
              <a:spcBef>
                <a:spcPct val="0"/>
              </a:spcBef>
              <a:spcAft>
                <a:spcPct val="0"/>
              </a:spcAft>
              <a:buClrTx/>
              <a:buSzTx/>
            </a:pPr>
            <a:r>
              <a:rPr lang="en-US" altLang="en-US" sz="1600" dirty="0">
                <a:solidFill>
                  <a:srgbClr val="0070C0"/>
                </a:solidFill>
                <a:effectLst>
                  <a:outerShdw blurRad="38100" dist="38100" dir="2700000" algn="tl">
                    <a:srgbClr val="000000">
                      <a:alpha val="43137"/>
                    </a:srgbClr>
                  </a:outerShdw>
                </a:effectLst>
                <a:latin typeface="nta"/>
                <a:hlinkClick r:id="rId3"/>
              </a:rPr>
              <a:t>Other protected products: United States of America (USA) wines and spirit drinks</a:t>
            </a:r>
            <a:endParaRPr lang="en-US" altLang="en-US" sz="1600" dirty="0">
              <a:solidFill>
                <a:srgbClr val="0070C0"/>
              </a:solidFill>
              <a:effectLst>
                <a:outerShdw blurRad="38100" dist="38100" dir="2700000" algn="tl">
                  <a:srgbClr val="000000">
                    <a:alpha val="43137"/>
                  </a:srgbClr>
                </a:outerShdw>
              </a:effectLst>
              <a:latin typeface="nta"/>
            </a:endParaRPr>
          </a:p>
          <a:p>
            <a:pPr defTabSz="914400" eaLnBrk="0" fontAlgn="base" hangingPunct="0">
              <a:lnSpc>
                <a:spcPct val="170000"/>
              </a:lnSpc>
              <a:spcBef>
                <a:spcPct val="0"/>
              </a:spcBef>
              <a:spcAft>
                <a:spcPct val="0"/>
              </a:spcAft>
              <a:buClrTx/>
              <a:buSzTx/>
            </a:pPr>
            <a:r>
              <a:rPr lang="en-US" altLang="en-US" sz="1600" dirty="0">
                <a:solidFill>
                  <a:srgbClr val="0070C0"/>
                </a:solidFill>
                <a:effectLst>
                  <a:outerShdw blurRad="38100" dist="38100" dir="2700000" algn="tl">
                    <a:srgbClr val="000000">
                      <a:alpha val="43137"/>
                    </a:srgbClr>
                  </a:outerShdw>
                </a:effectLst>
                <a:latin typeface="nta"/>
                <a:hlinkClick r:id="rId4"/>
              </a:rPr>
              <a:t>Apply for UK GI scheme protection of a new product name</a:t>
            </a:r>
            <a:endParaRPr lang="en-US" altLang="en-US" sz="1600" dirty="0">
              <a:solidFill>
                <a:srgbClr val="0070C0"/>
              </a:solidFill>
              <a:effectLst>
                <a:outerShdw blurRad="38100" dist="38100" dir="2700000" algn="tl">
                  <a:srgbClr val="000000">
                    <a:alpha val="43137"/>
                  </a:srgbClr>
                </a:outerShdw>
              </a:effectLst>
              <a:latin typeface="nta"/>
            </a:endParaRPr>
          </a:p>
          <a:p>
            <a:pPr defTabSz="914400" eaLnBrk="0" fontAlgn="base" hangingPunct="0">
              <a:lnSpc>
                <a:spcPct val="170000"/>
              </a:lnSpc>
              <a:spcBef>
                <a:spcPct val="0"/>
              </a:spcBef>
              <a:spcAft>
                <a:spcPct val="0"/>
              </a:spcAft>
              <a:buClrTx/>
              <a:buSzTx/>
            </a:pPr>
            <a:r>
              <a:rPr lang="en-US" altLang="en-US" sz="1600" dirty="0">
                <a:solidFill>
                  <a:srgbClr val="0070C0"/>
                </a:solidFill>
                <a:effectLst>
                  <a:outerShdw blurRad="38100" dist="38100" dir="2700000" algn="tl">
                    <a:srgbClr val="000000">
                      <a:alpha val="43137"/>
                    </a:srgbClr>
                  </a:outerShdw>
                </a:effectLst>
                <a:latin typeface="nta"/>
                <a:hlinkClick r:id="rId5"/>
              </a:rPr>
              <a:t>Use a UK GI scheme registered product name</a:t>
            </a:r>
            <a:endParaRPr lang="en-US" altLang="en-US" sz="1600" dirty="0">
              <a:solidFill>
                <a:srgbClr val="0070C0"/>
              </a:solidFill>
              <a:effectLst>
                <a:outerShdw blurRad="38100" dist="38100" dir="2700000" algn="tl">
                  <a:srgbClr val="000000">
                    <a:alpha val="43137"/>
                  </a:srgbClr>
                </a:outerShdw>
              </a:effectLst>
              <a:latin typeface="nta"/>
            </a:endParaRPr>
          </a:p>
          <a:p>
            <a:pPr defTabSz="914400" eaLnBrk="0" fontAlgn="base" hangingPunct="0">
              <a:lnSpc>
                <a:spcPct val="170000"/>
              </a:lnSpc>
              <a:spcBef>
                <a:spcPct val="0"/>
              </a:spcBef>
              <a:spcAft>
                <a:spcPct val="0"/>
              </a:spcAft>
              <a:buClrTx/>
              <a:buSzTx/>
            </a:pPr>
            <a:r>
              <a:rPr lang="en-US" altLang="en-US" sz="1600" dirty="0">
                <a:solidFill>
                  <a:srgbClr val="0070C0"/>
                </a:solidFill>
                <a:effectLst>
                  <a:outerShdw blurRad="38100" dist="38100" dir="2700000" algn="tl">
                    <a:srgbClr val="000000">
                      <a:alpha val="43137"/>
                    </a:srgbClr>
                  </a:outerShdw>
                </a:effectLst>
                <a:latin typeface="nta"/>
                <a:hlinkClick r:id="rId6"/>
              </a:rPr>
              <a:t>Change a product specification on the UK GI scheme registers</a:t>
            </a:r>
            <a:endParaRPr lang="en-US" altLang="en-US" sz="1600" dirty="0">
              <a:solidFill>
                <a:srgbClr val="0070C0"/>
              </a:solidFill>
              <a:effectLst>
                <a:outerShdw blurRad="38100" dist="38100" dir="2700000" algn="tl">
                  <a:srgbClr val="000000">
                    <a:alpha val="43137"/>
                  </a:srgbClr>
                </a:outerShdw>
              </a:effectLst>
              <a:latin typeface="nta"/>
            </a:endParaRPr>
          </a:p>
          <a:p>
            <a:pPr defTabSz="914400" eaLnBrk="0" fontAlgn="base" hangingPunct="0">
              <a:lnSpc>
                <a:spcPct val="170000"/>
              </a:lnSpc>
              <a:spcBef>
                <a:spcPct val="0"/>
              </a:spcBef>
              <a:spcAft>
                <a:spcPct val="0"/>
              </a:spcAft>
              <a:buClrTx/>
              <a:buSzTx/>
            </a:pPr>
            <a:r>
              <a:rPr lang="en-US" altLang="en-US" sz="1600" dirty="0">
                <a:solidFill>
                  <a:srgbClr val="0070C0"/>
                </a:solidFill>
                <a:effectLst>
                  <a:outerShdw blurRad="38100" dist="38100" dir="2700000" algn="tl">
                    <a:srgbClr val="000000">
                      <a:alpha val="43137"/>
                    </a:srgbClr>
                  </a:outerShdw>
                </a:effectLst>
                <a:latin typeface="nta"/>
                <a:hlinkClick r:id="rId7"/>
              </a:rPr>
              <a:t>Cancel a product name from the UK GI scheme registers</a:t>
            </a:r>
            <a:endParaRPr lang="en-US" altLang="en-US" sz="1600" dirty="0">
              <a:solidFill>
                <a:srgbClr val="0070C0"/>
              </a:solidFill>
              <a:effectLst>
                <a:outerShdw blurRad="38100" dist="38100" dir="2700000" algn="tl">
                  <a:srgbClr val="000000">
                    <a:alpha val="43137"/>
                  </a:srgbClr>
                </a:outerShdw>
              </a:effectLst>
              <a:latin typeface="nta"/>
            </a:endParaRPr>
          </a:p>
          <a:p>
            <a:pPr defTabSz="914400" eaLnBrk="0" fontAlgn="base" hangingPunct="0">
              <a:lnSpc>
                <a:spcPct val="170000"/>
              </a:lnSpc>
              <a:spcBef>
                <a:spcPct val="0"/>
              </a:spcBef>
              <a:spcAft>
                <a:spcPct val="0"/>
              </a:spcAft>
              <a:buClrTx/>
              <a:buSzTx/>
            </a:pPr>
            <a:r>
              <a:rPr lang="en-US" altLang="en-US" sz="1600" dirty="0">
                <a:solidFill>
                  <a:srgbClr val="0070C0"/>
                </a:solidFill>
                <a:effectLst>
                  <a:outerShdw blurRad="38100" dist="38100" dir="2700000" algn="tl">
                    <a:srgbClr val="000000">
                      <a:alpha val="43137"/>
                    </a:srgbClr>
                  </a:outerShdw>
                </a:effectLst>
                <a:latin typeface="nta"/>
                <a:hlinkClick r:id="rId8"/>
              </a:rPr>
              <a:t>UK GI schemes consultations, decisions and appeals</a:t>
            </a:r>
            <a:endParaRPr lang="en-US" altLang="en-US" sz="1600" dirty="0">
              <a:solidFill>
                <a:srgbClr val="0070C0"/>
              </a:solidFill>
              <a:effectLst>
                <a:outerShdw blurRad="38100" dist="38100" dir="2700000" algn="tl">
                  <a:srgbClr val="000000">
                    <a:alpha val="43137"/>
                  </a:srgbClr>
                </a:outerShdw>
              </a:effectLst>
              <a:latin typeface="nta"/>
            </a:endParaRPr>
          </a:p>
          <a:p>
            <a:pPr defTabSz="914400" eaLnBrk="0" fontAlgn="base" hangingPunct="0">
              <a:lnSpc>
                <a:spcPct val="170000"/>
              </a:lnSpc>
              <a:spcBef>
                <a:spcPct val="0"/>
              </a:spcBef>
              <a:spcAft>
                <a:spcPct val="0"/>
              </a:spcAft>
              <a:buClrTx/>
              <a:buSzTx/>
            </a:pPr>
            <a:r>
              <a:rPr lang="en-US" altLang="en-US" sz="1600" dirty="0">
                <a:solidFill>
                  <a:srgbClr val="0070C0"/>
                </a:solidFill>
                <a:effectLst>
                  <a:outerShdw blurRad="38100" dist="38100" dir="2700000" algn="tl">
                    <a:srgbClr val="000000">
                      <a:alpha val="43137"/>
                    </a:srgbClr>
                  </a:outerShdw>
                </a:effectLst>
                <a:latin typeface="nta"/>
                <a:hlinkClick r:id="rId9"/>
              </a:rPr>
              <a:t>UK GI schemes logos and product </a:t>
            </a:r>
            <a:r>
              <a:rPr lang="en-US" altLang="en-US" sz="1600" dirty="0" smtClean="0">
                <a:solidFill>
                  <a:srgbClr val="0070C0"/>
                </a:solidFill>
                <a:effectLst>
                  <a:outerShdw blurRad="38100" dist="38100" dir="2700000" algn="tl">
                    <a:srgbClr val="000000">
                      <a:alpha val="43137"/>
                    </a:srgbClr>
                  </a:outerShdw>
                </a:effectLst>
                <a:latin typeface="nta"/>
                <a:hlinkClick r:id="rId9"/>
              </a:rPr>
              <a:t>labelling</a:t>
            </a:r>
            <a:endParaRPr lang="en-US" altLang="en-US" sz="1600" dirty="0" smtClean="0">
              <a:solidFill>
                <a:srgbClr val="0070C0"/>
              </a:solidFill>
              <a:effectLst>
                <a:outerShdw blurRad="38100" dist="38100" dir="2700000" algn="tl">
                  <a:srgbClr val="000000">
                    <a:alpha val="43137"/>
                  </a:srgbClr>
                </a:outerShdw>
              </a:effectLst>
              <a:latin typeface="nta"/>
            </a:endParaRPr>
          </a:p>
          <a:p>
            <a:pPr marL="0" indent="0" defTabSz="914400" eaLnBrk="0" fontAlgn="base" hangingPunct="0">
              <a:lnSpc>
                <a:spcPct val="160000"/>
              </a:lnSpc>
              <a:spcBef>
                <a:spcPct val="0"/>
              </a:spcBef>
              <a:spcAft>
                <a:spcPct val="0"/>
              </a:spcAft>
              <a:buClrTx/>
              <a:buSzTx/>
              <a:buNone/>
            </a:pPr>
            <a:endParaRPr lang="en-US" altLang="en-US" sz="1600" dirty="0">
              <a:solidFill>
                <a:srgbClr val="0070C0"/>
              </a:solidFill>
              <a:effectLst>
                <a:outerShdw blurRad="38100" dist="38100" dir="2700000" algn="tl">
                  <a:srgbClr val="000000">
                    <a:alpha val="43137"/>
                  </a:srgbClr>
                </a:outerShdw>
              </a:effectLst>
              <a:latin typeface="nta"/>
            </a:endParaRPr>
          </a:p>
          <a:p>
            <a:pPr marL="0" indent="0" defTabSz="914400" eaLnBrk="0" fontAlgn="base" hangingPunct="0">
              <a:lnSpc>
                <a:spcPct val="160000"/>
              </a:lnSpc>
              <a:spcBef>
                <a:spcPct val="0"/>
              </a:spcBef>
              <a:spcAft>
                <a:spcPct val="0"/>
              </a:spcAft>
              <a:buClrTx/>
              <a:buSzTx/>
              <a:buNone/>
            </a:pPr>
            <a:endParaRPr lang="en-US" altLang="en-US" sz="1600" dirty="0">
              <a:solidFill>
                <a:srgbClr val="0070C0"/>
              </a:solidFill>
              <a:effectLst>
                <a:outerShdw blurRad="38100" dist="38100" dir="2700000" algn="tl">
                  <a:srgbClr val="000000">
                    <a:alpha val="43137"/>
                  </a:srgbClr>
                </a:outerShdw>
              </a:effectLst>
              <a:latin typeface="nta"/>
            </a:endParaRPr>
          </a:p>
          <a:p>
            <a:endParaRPr lang="en-GB" sz="1600" dirty="0"/>
          </a:p>
        </p:txBody>
      </p:sp>
      <p:sp>
        <p:nvSpPr>
          <p:cNvPr id="5" name="Rectangle 2"/>
          <p:cNvSpPr>
            <a:spLocks noGrp="1" noChangeArrowheads="1"/>
          </p:cNvSpPr>
          <p:nvPr>
            <p:ph type="title"/>
          </p:nvPr>
        </p:nvSpPr>
        <p:spPr bwMode="auto">
          <a:xfrm>
            <a:off x="609599" y="11315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24134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8484" y="304800"/>
            <a:ext cx="6347714" cy="3880773"/>
          </a:xfrm>
        </p:spPr>
        <p:txBody>
          <a:bodyPr>
            <a:normAutofit/>
          </a:bodyPr>
          <a:lstStyle/>
          <a:p>
            <a:endParaRPr lang="en-GB" dirty="0" smtClean="0"/>
          </a:p>
          <a:p>
            <a:r>
              <a:rPr lang="en-GB" sz="1900" b="1" dirty="0" smtClean="0">
                <a:solidFill>
                  <a:srgbClr val="0070C0"/>
                </a:solidFill>
              </a:rPr>
              <a:t>Three </a:t>
            </a:r>
            <a:r>
              <a:rPr lang="en-GB" sz="1900" b="1" dirty="0">
                <a:solidFill>
                  <a:srgbClr val="0070C0"/>
                </a:solidFill>
              </a:rPr>
              <a:t>UK GI logos </a:t>
            </a:r>
            <a:r>
              <a:rPr lang="en-GB" sz="1900" b="1" dirty="0" smtClean="0">
                <a:solidFill>
                  <a:srgbClr val="0070C0"/>
                </a:solidFill>
              </a:rPr>
              <a:t>to mark </a:t>
            </a:r>
            <a:r>
              <a:rPr lang="en-GB" sz="1900" b="1" dirty="0">
                <a:solidFill>
                  <a:srgbClr val="0070C0"/>
                </a:solidFill>
              </a:rPr>
              <a:t>the UK designations</a:t>
            </a:r>
          </a:p>
          <a:p>
            <a:endParaRPr lang="en-GB" dirty="0"/>
          </a:p>
          <a:p>
            <a:pPr algn="ctr">
              <a:lnSpc>
                <a:spcPct val="150000"/>
              </a:lnSpc>
            </a:pPr>
            <a:r>
              <a:rPr lang="en-GB" dirty="0" smtClean="0">
                <a:effectLst>
                  <a:outerShdw blurRad="38100" dist="38100" dir="2700000" algn="tl">
                    <a:srgbClr val="000000">
                      <a:alpha val="43137"/>
                    </a:srgbClr>
                  </a:outerShdw>
                </a:effectLst>
              </a:rPr>
              <a:t>Producers </a:t>
            </a:r>
            <a:r>
              <a:rPr lang="en-GB" dirty="0">
                <a:effectLst>
                  <a:outerShdw blurRad="38100" dist="38100" dir="2700000" algn="tl">
                    <a:srgbClr val="000000">
                      <a:alpha val="43137"/>
                    </a:srgbClr>
                  </a:outerShdw>
                </a:effectLst>
              </a:rPr>
              <a:t>and retailers of </a:t>
            </a:r>
            <a:r>
              <a:rPr lang="en-GB" dirty="0" smtClean="0">
                <a:effectLst>
                  <a:outerShdw blurRad="38100" dist="38100" dir="2700000" algn="tl">
                    <a:srgbClr val="000000">
                      <a:alpha val="43137"/>
                    </a:srgbClr>
                  </a:outerShdw>
                </a:effectLst>
              </a:rPr>
              <a:t>existing </a:t>
            </a:r>
            <a:r>
              <a:rPr lang="en-GB" dirty="0">
                <a:effectLst>
                  <a:outerShdw blurRad="38100" dist="38100" dir="2700000" algn="tl">
                    <a:srgbClr val="000000">
                      <a:alpha val="43137"/>
                    </a:srgbClr>
                  </a:outerShdw>
                </a:effectLst>
              </a:rPr>
              <a:t>GI products will have until 1 January 2024 to make changes to incorporate the new UK GI logos on all packaging and marketing materials. </a:t>
            </a:r>
            <a:endParaRPr lang="en-GB" dirty="0" smtClean="0">
              <a:effectLst>
                <a:outerShdw blurRad="38100" dist="38100" dir="2700000" algn="tl">
                  <a:srgbClr val="000000">
                    <a:alpha val="43137"/>
                  </a:srgbClr>
                </a:outerShdw>
              </a:effectLst>
            </a:endParaRPr>
          </a:p>
          <a:p>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492610"/>
            <a:ext cx="5105400" cy="3352800"/>
          </a:xfrm>
          <a:prstGeom prst="rect">
            <a:avLst/>
          </a:prstGeom>
        </p:spPr>
      </p:pic>
    </p:spTree>
    <p:extLst>
      <p:ext uri="{BB962C8B-B14F-4D97-AF65-F5344CB8AC3E}">
        <p14:creationId xmlns:p14="http://schemas.microsoft.com/office/powerpoint/2010/main" val="10121517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i="1" dirty="0"/>
              <a:t>What will happen to outstanding applications for EU GIs at the end of the transition period</a:t>
            </a:r>
            <a:r>
              <a:rPr lang="en-GB" b="1" i="1" dirty="0" smtClean="0"/>
              <a:t>?</a:t>
            </a:r>
            <a:br>
              <a:rPr lang="en-GB" b="1" i="1" dirty="0" smtClean="0"/>
            </a:br>
            <a:r>
              <a:rPr lang="en-GB" dirty="0"/>
              <a:t/>
            </a:r>
            <a:br>
              <a:rPr lang="en-GB" dirty="0"/>
            </a:br>
            <a:endParaRPr lang="en-GB" dirty="0"/>
          </a:p>
        </p:txBody>
      </p:sp>
      <p:sp>
        <p:nvSpPr>
          <p:cNvPr id="3" name="Content Placeholder 2"/>
          <p:cNvSpPr>
            <a:spLocks noGrp="1"/>
          </p:cNvSpPr>
          <p:nvPr>
            <p:ph idx="1"/>
          </p:nvPr>
        </p:nvSpPr>
        <p:spPr/>
        <p:txBody>
          <a:bodyPr>
            <a:normAutofit/>
          </a:bodyPr>
          <a:lstStyle/>
          <a:p>
            <a:endParaRPr lang="en-GB" dirty="0" smtClean="0"/>
          </a:p>
          <a:p>
            <a:endParaRPr lang="en-GB" dirty="0"/>
          </a:p>
          <a:p>
            <a:pPr marL="0" indent="0" algn="ctr">
              <a:lnSpc>
                <a:spcPct val="150000"/>
              </a:lnSpc>
              <a:buNone/>
            </a:pPr>
            <a:r>
              <a:rPr lang="en-GB" dirty="0" smtClean="0">
                <a:solidFill>
                  <a:schemeClr val="accent6">
                    <a:lumMod val="50000"/>
                  </a:schemeClr>
                </a:solidFill>
                <a:effectLst>
                  <a:outerShdw blurRad="38100" dist="38100" dir="2700000" algn="tl">
                    <a:srgbClr val="000000">
                      <a:alpha val="43137"/>
                    </a:srgbClr>
                  </a:outerShdw>
                </a:effectLst>
              </a:rPr>
              <a:t>The </a:t>
            </a:r>
            <a:r>
              <a:rPr lang="en-GB" dirty="0">
                <a:solidFill>
                  <a:schemeClr val="accent6">
                    <a:lumMod val="50000"/>
                  </a:schemeClr>
                </a:solidFill>
                <a:effectLst>
                  <a:outerShdw blurRad="38100" dist="38100" dir="2700000" algn="tl">
                    <a:srgbClr val="000000">
                      <a:alpha val="43137"/>
                    </a:srgbClr>
                  </a:outerShdw>
                </a:effectLst>
              </a:rPr>
              <a:t>EU GI application will continue to progress and, if granted, will apply to EU member states and Northern Ireland. The applicant will be required to apply separately to DEFRA for protection in England, Scotland and Wales.  </a:t>
            </a:r>
          </a:p>
          <a:p>
            <a:endParaRPr lang="en-GB" dirty="0"/>
          </a:p>
        </p:txBody>
      </p:sp>
    </p:spTree>
    <p:extLst>
      <p:ext uri="{BB962C8B-B14F-4D97-AF65-F5344CB8AC3E}">
        <p14:creationId xmlns:p14="http://schemas.microsoft.com/office/powerpoint/2010/main" val="19425791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i="1" dirty="0"/>
              <a:t>Who can apply to have registered a UK GI from 1 January 2021</a:t>
            </a:r>
            <a:r>
              <a:rPr lang="en-GB" b="1" i="1" dirty="0" smtClean="0"/>
              <a:t>?</a:t>
            </a:r>
            <a:br>
              <a:rPr lang="en-GB" b="1" i="1" dirty="0" smtClean="0"/>
            </a:br>
            <a:r>
              <a:rPr lang="en-GB" b="1" i="1" dirty="0"/>
              <a:t/>
            </a:r>
            <a:br>
              <a:rPr lang="en-GB" b="1" i="1" dirty="0"/>
            </a:br>
            <a:r>
              <a:rPr lang="en-GB" b="1" i="1" dirty="0" smtClean="0"/>
              <a:t/>
            </a:r>
            <a:br>
              <a:rPr lang="en-GB" b="1" i="1" dirty="0" smtClean="0"/>
            </a:br>
            <a:r>
              <a:rPr lang="en-GB" dirty="0"/>
              <a:t/>
            </a:r>
            <a:br>
              <a:rPr lang="en-GB" dirty="0"/>
            </a:br>
            <a:endParaRPr lang="en-GB" dirty="0"/>
          </a:p>
        </p:txBody>
      </p:sp>
      <p:sp>
        <p:nvSpPr>
          <p:cNvPr id="3" name="Content Placeholder 2"/>
          <p:cNvSpPr>
            <a:spLocks noGrp="1"/>
          </p:cNvSpPr>
          <p:nvPr>
            <p:ph idx="1"/>
          </p:nvPr>
        </p:nvSpPr>
        <p:spPr/>
        <p:txBody>
          <a:bodyPr/>
          <a:lstStyle/>
          <a:p>
            <a:pPr marL="0" indent="0" algn="ctr">
              <a:lnSpc>
                <a:spcPct val="150000"/>
              </a:lnSpc>
              <a:buNone/>
            </a:pPr>
            <a:endParaRPr lang="en-GB" b="1" dirty="0" smtClean="0">
              <a:solidFill>
                <a:schemeClr val="accent6">
                  <a:lumMod val="50000"/>
                </a:schemeClr>
              </a:solidFill>
              <a:effectLst>
                <a:outerShdw blurRad="38100" dist="38100" dir="2700000" algn="tl">
                  <a:srgbClr val="000000">
                    <a:alpha val="43137"/>
                  </a:srgbClr>
                </a:outerShdw>
              </a:effectLst>
            </a:endParaRPr>
          </a:p>
          <a:p>
            <a:pPr marL="0" indent="0" algn="ctr">
              <a:lnSpc>
                <a:spcPct val="150000"/>
              </a:lnSpc>
              <a:buNone/>
            </a:pPr>
            <a:r>
              <a:rPr lang="en-GB" b="1" dirty="0" smtClean="0">
                <a:solidFill>
                  <a:schemeClr val="accent6">
                    <a:lumMod val="50000"/>
                  </a:schemeClr>
                </a:solidFill>
                <a:effectLst>
                  <a:outerShdw blurRad="38100" dist="38100" dir="2700000" algn="tl">
                    <a:srgbClr val="000000">
                      <a:alpha val="43137"/>
                    </a:srgbClr>
                  </a:outerShdw>
                </a:effectLst>
              </a:rPr>
              <a:t>Any </a:t>
            </a:r>
            <a:r>
              <a:rPr lang="en-GB" b="1" dirty="0">
                <a:solidFill>
                  <a:schemeClr val="accent6">
                    <a:lumMod val="50000"/>
                  </a:schemeClr>
                </a:solidFill>
                <a:effectLst>
                  <a:outerShdw blurRad="38100" dist="38100" dir="2700000" algn="tl">
                    <a:srgbClr val="000000">
                      <a:alpha val="43137"/>
                    </a:srgbClr>
                  </a:outerShdw>
                </a:effectLst>
              </a:rPr>
              <a:t>entity is entitled to make an application for a UK GI, however, applicants which are not based in England, Wales, Scotland or Northern Ireland will be required to have a registered GI under the scheme which governs their home nation, prior to making an application to DEFRA for a UK right.</a:t>
            </a:r>
          </a:p>
          <a:p>
            <a:endParaRPr lang="en-GB" dirty="0"/>
          </a:p>
        </p:txBody>
      </p:sp>
    </p:spTree>
    <p:extLst>
      <p:ext uri="{BB962C8B-B14F-4D97-AF65-F5344CB8AC3E}">
        <p14:creationId xmlns:p14="http://schemas.microsoft.com/office/powerpoint/2010/main" val="25850044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4953001" cy="1320800"/>
          </a:xfrm>
        </p:spPr>
        <p:txBody>
          <a:bodyPr/>
          <a:lstStyle/>
          <a:p>
            <a:pPr algn="ctr"/>
            <a:r>
              <a:rPr lang="en-GB" b="1" dirty="0" smtClean="0">
                <a:solidFill>
                  <a:schemeClr val="accent3">
                    <a:lumMod val="75000"/>
                  </a:schemeClr>
                </a:solidFill>
                <a:effectLst>
                  <a:outerShdw blurRad="38100" dist="38100" dir="2700000" algn="tl">
                    <a:srgbClr val="000000">
                      <a:alpha val="43137"/>
                    </a:srgbClr>
                  </a:outerShdw>
                </a:effectLst>
              </a:rPr>
              <a:t>Free Trade Agreement UK-Japan</a:t>
            </a:r>
            <a:endParaRPr lang="en-GB" b="1" dirty="0">
              <a:solidFill>
                <a:schemeClr val="accent3">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599" y="2160590"/>
            <a:ext cx="6324601" cy="3880773"/>
          </a:xfrm>
        </p:spPr>
        <p:txBody>
          <a:bodyPr>
            <a:normAutofit/>
          </a:bodyPr>
          <a:lstStyle/>
          <a:p>
            <a:pPr>
              <a:lnSpc>
                <a:spcPct val="150000"/>
              </a:lnSpc>
            </a:pPr>
            <a:endParaRPr lang="en-GB" sz="1600" i="1" dirty="0" smtClean="0">
              <a:solidFill>
                <a:schemeClr val="accent1">
                  <a:lumMod val="50000"/>
                </a:schemeClr>
              </a:solidFill>
              <a:effectLst>
                <a:outerShdw blurRad="38100" dist="38100" dir="2700000" algn="tl">
                  <a:srgbClr val="000000">
                    <a:alpha val="43137"/>
                  </a:srgbClr>
                </a:outerShdw>
              </a:effectLst>
            </a:endParaRPr>
          </a:p>
          <a:p>
            <a:pPr>
              <a:lnSpc>
                <a:spcPct val="150000"/>
              </a:lnSpc>
            </a:pPr>
            <a:r>
              <a:rPr lang="en-GB" sz="1600" i="1" dirty="0" smtClean="0">
                <a:solidFill>
                  <a:schemeClr val="accent1">
                    <a:lumMod val="50000"/>
                  </a:schemeClr>
                </a:solidFill>
                <a:effectLst>
                  <a:outerShdw blurRad="38100" dist="38100" dir="2700000" algn="tl">
                    <a:srgbClr val="000000">
                      <a:alpha val="43137"/>
                    </a:srgbClr>
                  </a:outerShdw>
                </a:effectLst>
              </a:rPr>
              <a:t>New </a:t>
            </a:r>
            <a:r>
              <a:rPr lang="en-GB" sz="1600" i="1" dirty="0">
                <a:solidFill>
                  <a:schemeClr val="accent1">
                    <a:lumMod val="50000"/>
                  </a:schemeClr>
                </a:solidFill>
                <a:effectLst>
                  <a:outerShdw blurRad="38100" dist="38100" dir="2700000" algn="tl">
                    <a:srgbClr val="000000">
                      <a:alpha val="43137"/>
                    </a:srgbClr>
                  </a:outerShdw>
                </a:effectLst>
              </a:rPr>
              <a:t>protection in Japan for </a:t>
            </a:r>
            <a:r>
              <a:rPr lang="en-GB" sz="1600" i="1" dirty="0" smtClean="0">
                <a:solidFill>
                  <a:schemeClr val="accent1">
                    <a:lumMod val="50000"/>
                  </a:schemeClr>
                </a:solidFill>
                <a:effectLst>
                  <a:outerShdw blurRad="38100" dist="38100" dir="2700000" algn="tl">
                    <a:srgbClr val="000000">
                      <a:alpha val="43137"/>
                    </a:srgbClr>
                  </a:outerShdw>
                </a:effectLst>
              </a:rPr>
              <a:t>UK </a:t>
            </a:r>
            <a:r>
              <a:rPr lang="en-GB" sz="1600" i="1" dirty="0">
                <a:solidFill>
                  <a:schemeClr val="accent1">
                    <a:lumMod val="50000"/>
                  </a:schemeClr>
                </a:solidFill>
                <a:effectLst>
                  <a:outerShdw blurRad="38100" dist="38100" dir="2700000" algn="tl">
                    <a:srgbClr val="000000">
                      <a:alpha val="43137"/>
                    </a:srgbClr>
                  </a:outerShdw>
                </a:effectLst>
              </a:rPr>
              <a:t>goods – increasing the number of GIs from just seven under the terms of the EU-Japan deal to potentially over 70 </a:t>
            </a:r>
            <a:endParaRPr lang="en-GB" sz="1600" i="1" dirty="0" smtClean="0">
              <a:solidFill>
                <a:schemeClr val="accent1">
                  <a:lumMod val="50000"/>
                </a:schemeClr>
              </a:solidFill>
              <a:effectLst>
                <a:outerShdw blurRad="38100" dist="38100" dir="2700000" algn="tl">
                  <a:srgbClr val="000000">
                    <a:alpha val="43137"/>
                  </a:srgbClr>
                </a:outerShdw>
              </a:effectLst>
            </a:endParaRPr>
          </a:p>
          <a:p>
            <a:pPr>
              <a:lnSpc>
                <a:spcPct val="150000"/>
              </a:lnSpc>
            </a:pPr>
            <a:r>
              <a:rPr lang="en-GB" sz="1600" i="1" dirty="0" smtClean="0">
                <a:solidFill>
                  <a:schemeClr val="accent1">
                    <a:lumMod val="50000"/>
                  </a:schemeClr>
                </a:solidFill>
                <a:effectLst>
                  <a:outerShdw blurRad="38100" dist="38100" dir="2700000" algn="tl">
                    <a:srgbClr val="000000">
                      <a:alpha val="43137"/>
                    </a:srgbClr>
                  </a:outerShdw>
                </a:effectLst>
              </a:rPr>
              <a:t>G</a:t>
            </a:r>
            <a:r>
              <a:rPr lang="en-GB" sz="1600" i="1" dirty="0" smtClean="0">
                <a:solidFill>
                  <a:schemeClr val="accent1">
                    <a:lumMod val="50000"/>
                  </a:schemeClr>
                </a:solidFill>
                <a:effectLst>
                  <a:outerShdw blurRad="38100" dist="38100" dir="2700000" algn="tl">
                    <a:srgbClr val="000000">
                      <a:alpha val="43137"/>
                    </a:srgbClr>
                  </a:outerShdw>
                </a:effectLst>
              </a:rPr>
              <a:t>oods covered:</a:t>
            </a:r>
          </a:p>
          <a:p>
            <a:pPr marL="0" indent="0">
              <a:lnSpc>
                <a:spcPct val="150000"/>
              </a:lnSpc>
              <a:buNone/>
            </a:pPr>
            <a:r>
              <a:rPr lang="en-GB" sz="1600" i="1" dirty="0" smtClean="0">
                <a:solidFill>
                  <a:schemeClr val="accent1">
                    <a:lumMod val="50000"/>
                  </a:schemeClr>
                </a:solidFill>
                <a:effectLst>
                  <a:outerShdw blurRad="38100" dist="38100" dir="2700000" algn="tl">
                    <a:srgbClr val="000000">
                      <a:alpha val="43137"/>
                    </a:srgbClr>
                  </a:outerShdw>
                </a:effectLst>
              </a:rPr>
              <a:t>     Yorkshire </a:t>
            </a:r>
            <a:r>
              <a:rPr lang="en-GB" sz="1600" i="1" dirty="0" err="1">
                <a:solidFill>
                  <a:schemeClr val="accent1">
                    <a:lumMod val="50000"/>
                  </a:schemeClr>
                </a:solidFill>
                <a:effectLst>
                  <a:outerShdw blurRad="38100" dist="38100" dir="2700000" algn="tl">
                    <a:srgbClr val="000000">
                      <a:alpha val="43137"/>
                    </a:srgbClr>
                  </a:outerShdw>
                </a:effectLst>
              </a:rPr>
              <a:t>Wensleydale</a:t>
            </a:r>
            <a:r>
              <a:rPr lang="en-GB" sz="1600" i="1" dirty="0">
                <a:solidFill>
                  <a:schemeClr val="accent1">
                    <a:lumMod val="50000"/>
                  </a:schemeClr>
                </a:solidFill>
                <a:effectLst>
                  <a:outerShdw blurRad="38100" dist="38100" dir="2700000" algn="tl">
                    <a:srgbClr val="000000">
                      <a:alpha val="43137"/>
                    </a:srgbClr>
                  </a:outerShdw>
                </a:effectLst>
              </a:rPr>
              <a:t>, Scottish salmon, beef </a:t>
            </a:r>
            <a:r>
              <a:rPr lang="en-GB" sz="1600" i="1" dirty="0" smtClean="0">
                <a:solidFill>
                  <a:schemeClr val="accent1">
                    <a:lumMod val="50000"/>
                  </a:schemeClr>
                </a:solidFill>
                <a:effectLst>
                  <a:outerShdw blurRad="38100" dist="38100" dir="2700000" algn="tl">
                    <a:srgbClr val="000000">
                      <a:alpha val="43137"/>
                    </a:srgbClr>
                  </a:outerShdw>
                </a:effectLst>
              </a:rPr>
              <a:t>and </a:t>
            </a:r>
            <a:r>
              <a:rPr lang="en-GB" sz="1600" i="1" dirty="0">
                <a:solidFill>
                  <a:schemeClr val="accent1">
                    <a:lumMod val="50000"/>
                  </a:schemeClr>
                </a:solidFill>
                <a:effectLst>
                  <a:outerShdw blurRad="38100" dist="38100" dir="2700000" algn="tl">
                    <a:srgbClr val="000000">
                      <a:alpha val="43137"/>
                    </a:srgbClr>
                  </a:outerShdw>
                </a:effectLst>
              </a:rPr>
              <a:t>lamb </a:t>
            </a:r>
            <a:r>
              <a:rPr lang="en-GB" sz="1600" i="1" dirty="0" smtClean="0">
                <a:solidFill>
                  <a:schemeClr val="accent1">
                    <a:lumMod val="50000"/>
                  </a:schemeClr>
                </a:solidFill>
                <a:effectLst>
                  <a:outerShdw blurRad="38100" dist="38100" dir="2700000" algn="tl">
                    <a:srgbClr val="000000">
                      <a:alpha val="43137"/>
                    </a:srgbClr>
                  </a:outerShdw>
                </a:effectLst>
              </a:rPr>
              <a:t>     </a:t>
            </a:r>
          </a:p>
          <a:p>
            <a:pPr marL="0" indent="0">
              <a:lnSpc>
                <a:spcPct val="150000"/>
              </a:lnSpc>
              <a:buNone/>
            </a:pPr>
            <a:r>
              <a:rPr lang="en-GB" sz="1600" i="1" dirty="0">
                <a:solidFill>
                  <a:schemeClr val="accent1">
                    <a:lumMod val="50000"/>
                  </a:schemeClr>
                </a:solidFill>
                <a:effectLst>
                  <a:outerShdw blurRad="38100" dist="38100" dir="2700000" algn="tl">
                    <a:srgbClr val="000000">
                      <a:alpha val="43137"/>
                    </a:srgbClr>
                  </a:outerShdw>
                </a:effectLst>
              </a:rPr>
              <a:t> </a:t>
            </a:r>
            <a:r>
              <a:rPr lang="en-GB" sz="1600" i="1" dirty="0" smtClean="0">
                <a:solidFill>
                  <a:schemeClr val="accent1">
                    <a:lumMod val="50000"/>
                  </a:schemeClr>
                </a:solidFill>
                <a:effectLst>
                  <a:outerShdw blurRad="38100" dist="38100" dir="2700000" algn="tl">
                    <a:srgbClr val="000000">
                      <a:alpha val="43137"/>
                    </a:srgbClr>
                  </a:outerShdw>
                </a:effectLst>
              </a:rPr>
              <a:t>    </a:t>
            </a:r>
            <a:r>
              <a:rPr lang="en-GB" sz="1600" i="1" dirty="0" smtClean="0">
                <a:solidFill>
                  <a:schemeClr val="accent1">
                    <a:lumMod val="50000"/>
                  </a:schemeClr>
                </a:solidFill>
                <a:effectLst>
                  <a:outerShdw blurRad="38100" dist="38100" dir="2700000" algn="tl">
                    <a:srgbClr val="000000">
                      <a:alpha val="43137"/>
                    </a:srgbClr>
                  </a:outerShdw>
                </a:effectLst>
              </a:rPr>
              <a:t>and </a:t>
            </a:r>
            <a:r>
              <a:rPr lang="en-GB" sz="1600" i="1" dirty="0">
                <a:solidFill>
                  <a:schemeClr val="accent1">
                    <a:lumMod val="50000"/>
                  </a:schemeClr>
                </a:solidFill>
                <a:effectLst>
                  <a:outerShdw blurRad="38100" dist="38100" dir="2700000" algn="tl">
                    <a:srgbClr val="000000">
                      <a:alpha val="43137"/>
                    </a:srgbClr>
                  </a:outerShdw>
                </a:effectLst>
              </a:rPr>
              <a:t>Welsh lamb, Conwy mussels and Anglesey sea salt. </a:t>
            </a:r>
            <a:endParaRPr lang="en-GB" sz="1600" i="1" dirty="0" smtClean="0">
              <a:solidFill>
                <a:schemeClr val="accent1">
                  <a:lumMod val="50000"/>
                </a:schemeClr>
              </a:solidFill>
              <a:effectLst>
                <a:outerShdw blurRad="38100" dist="38100" dir="2700000" algn="tl">
                  <a:srgbClr val="000000">
                    <a:alpha val="43137"/>
                  </a:srgbClr>
                </a:outerShdw>
              </a:effectLst>
            </a:endParaRPr>
          </a:p>
          <a:p>
            <a:pPr marL="0" indent="0">
              <a:lnSpc>
                <a:spcPct val="150000"/>
              </a:lnSpc>
              <a:buNone/>
            </a:pPr>
            <a:endParaRPr lang="en-GB" sz="1600" i="1" dirty="0">
              <a:solidFill>
                <a:schemeClr val="accent1">
                  <a:lumMod val="50000"/>
                </a:schemeClr>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6397" y="5114925"/>
            <a:ext cx="2619375" cy="17430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5400"/>
            <a:ext cx="3083442" cy="2387600"/>
          </a:xfrm>
          <a:prstGeom prst="rect">
            <a:avLst/>
          </a:prstGeom>
        </p:spPr>
      </p:pic>
    </p:spTree>
    <p:extLst>
      <p:ext uri="{BB962C8B-B14F-4D97-AF65-F5344CB8AC3E}">
        <p14:creationId xmlns:p14="http://schemas.microsoft.com/office/powerpoint/2010/main" val="11984365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a:solidFill>
                  <a:schemeClr val="accent3">
                    <a:lumMod val="75000"/>
                  </a:schemeClr>
                </a:solidFill>
                <a:effectLst>
                  <a:outerShdw blurRad="38100" dist="38100" dir="2700000" algn="tl">
                    <a:srgbClr val="000000">
                      <a:alpha val="43137"/>
                    </a:srgbClr>
                  </a:outerShdw>
                </a:effectLst>
              </a:rPr>
              <a:t>The </a:t>
            </a:r>
            <a:r>
              <a:rPr lang="en-GB" b="1" dirty="0" smtClean="0">
                <a:solidFill>
                  <a:schemeClr val="accent3">
                    <a:lumMod val="75000"/>
                  </a:schemeClr>
                </a:solidFill>
                <a:effectLst>
                  <a:outerShdw blurRad="38100" dist="38100" dir="2700000" algn="tl">
                    <a:srgbClr val="000000">
                      <a:alpha val="43137"/>
                    </a:srgbClr>
                  </a:outerShdw>
                </a:effectLst>
              </a:rPr>
              <a:t>UK-EU Trade </a:t>
            </a:r>
            <a:r>
              <a:rPr lang="en-GB" b="1" dirty="0">
                <a:solidFill>
                  <a:schemeClr val="accent3">
                    <a:lumMod val="75000"/>
                  </a:schemeClr>
                </a:solidFill>
                <a:effectLst>
                  <a:outerShdw blurRad="38100" dist="38100" dir="2700000" algn="tl">
                    <a:srgbClr val="000000">
                      <a:alpha val="43137"/>
                    </a:srgbClr>
                  </a:outerShdw>
                </a:effectLst>
              </a:rPr>
              <a:t>and Cooperation Agreement </a:t>
            </a:r>
            <a:r>
              <a:rPr lang="en-GB" dirty="0"/>
              <a:t/>
            </a:r>
            <a:br>
              <a:rPr lang="en-GB" dirty="0"/>
            </a:br>
            <a:endParaRPr lang="en-GB" dirty="0"/>
          </a:p>
        </p:txBody>
      </p:sp>
      <p:sp>
        <p:nvSpPr>
          <p:cNvPr id="3" name="Content Placeholder 2"/>
          <p:cNvSpPr>
            <a:spLocks noGrp="1"/>
          </p:cNvSpPr>
          <p:nvPr>
            <p:ph idx="1"/>
          </p:nvPr>
        </p:nvSpPr>
        <p:spPr>
          <a:xfrm>
            <a:off x="609598" y="2160590"/>
            <a:ext cx="6705601" cy="4545010"/>
          </a:xfrm>
        </p:spPr>
        <p:txBody>
          <a:bodyPr>
            <a:normAutofit fontScale="92500" lnSpcReduction="10000"/>
          </a:bodyPr>
          <a:lstStyle/>
          <a:p>
            <a:pPr algn="ctr">
              <a:lnSpc>
                <a:spcPct val="150000"/>
              </a:lnSpc>
            </a:pPr>
            <a:r>
              <a:rPr lang="en-GB" dirty="0" smtClean="0">
                <a:effectLst>
                  <a:outerShdw blurRad="38100" dist="38100" dir="2700000" algn="tl">
                    <a:srgbClr val="000000">
                      <a:alpha val="43137"/>
                    </a:srgbClr>
                  </a:outerShdw>
                </a:effectLst>
              </a:rPr>
              <a:t>Provisionally </a:t>
            </a:r>
            <a:r>
              <a:rPr lang="en-GB" dirty="0">
                <a:effectLst>
                  <a:outerShdw blurRad="38100" dist="38100" dir="2700000" algn="tl">
                    <a:srgbClr val="000000">
                      <a:alpha val="43137"/>
                    </a:srgbClr>
                  </a:outerShdw>
                </a:effectLst>
              </a:rPr>
              <a:t>applicable since 1 January 2021, after having been agreed by EU and UK negotiators on 24 December 2020</a:t>
            </a:r>
            <a:r>
              <a:rPr lang="en-GB" dirty="0" smtClean="0">
                <a:effectLst>
                  <a:outerShdw blurRad="38100" dist="38100" dir="2700000" algn="tl">
                    <a:srgbClr val="000000">
                      <a:alpha val="43137"/>
                    </a:srgbClr>
                  </a:outerShdw>
                </a:effectLst>
              </a:rPr>
              <a:t>.</a:t>
            </a:r>
          </a:p>
          <a:p>
            <a:pPr algn="ctr">
              <a:lnSpc>
                <a:spcPct val="150000"/>
              </a:lnSpc>
            </a:pPr>
            <a:r>
              <a:rPr lang="en-GB" dirty="0" smtClean="0">
                <a:effectLst>
                  <a:outerShdw blurRad="38100" dist="38100" dir="2700000" algn="tl">
                    <a:srgbClr val="000000">
                      <a:alpha val="43137"/>
                    </a:srgbClr>
                  </a:outerShdw>
                </a:effectLst>
              </a:rPr>
              <a:t>Covering IP aspects including GIs.</a:t>
            </a:r>
            <a:r>
              <a:rPr lang="en-US" altLang="en-US" sz="2800" b="1" dirty="0">
                <a:solidFill>
                  <a:srgbClr val="0B0C0C"/>
                </a:solidFill>
                <a:effectLst>
                  <a:outerShdw blurRad="38100" dist="38100" dir="2700000" algn="tl">
                    <a:srgbClr val="000000">
                      <a:alpha val="43137"/>
                    </a:srgbClr>
                  </a:outerShdw>
                </a:effectLst>
                <a:latin typeface="nta"/>
              </a:rPr>
              <a:t/>
            </a:r>
            <a:br>
              <a:rPr lang="en-US" altLang="en-US" sz="2800" b="1" dirty="0">
                <a:solidFill>
                  <a:srgbClr val="0B0C0C"/>
                </a:solidFill>
                <a:effectLst>
                  <a:outerShdw blurRad="38100" dist="38100" dir="2700000" algn="tl">
                    <a:srgbClr val="000000">
                      <a:alpha val="43137"/>
                    </a:srgbClr>
                  </a:outerShdw>
                </a:effectLst>
                <a:latin typeface="nta"/>
              </a:rPr>
            </a:br>
            <a:endParaRPr lang="en-US" altLang="en-US" dirty="0">
              <a:solidFill>
                <a:schemeClr val="accent3">
                  <a:lumMod val="75000"/>
                </a:schemeClr>
              </a:solidFill>
              <a:effectLst>
                <a:outerShdw blurRad="38100" dist="38100" dir="2700000" algn="tl">
                  <a:srgbClr val="000000">
                    <a:alpha val="43137"/>
                  </a:srgbClr>
                </a:outerShdw>
              </a:effectLst>
            </a:endParaRPr>
          </a:p>
          <a:p>
            <a:pPr marL="0" lvl="0" indent="0" algn="ctr" defTabSz="914400" eaLnBrk="0" fontAlgn="base" hangingPunct="0">
              <a:lnSpc>
                <a:spcPct val="160000"/>
              </a:lnSpc>
              <a:spcBef>
                <a:spcPct val="0"/>
              </a:spcBef>
              <a:spcAft>
                <a:spcPct val="0"/>
              </a:spcAft>
              <a:buClrTx/>
              <a:buSzTx/>
              <a:buNone/>
            </a:pPr>
            <a:r>
              <a:rPr lang="en-US" altLang="en-US" dirty="0">
                <a:solidFill>
                  <a:schemeClr val="accent3">
                    <a:lumMod val="75000"/>
                  </a:schemeClr>
                </a:solidFill>
                <a:effectLst>
                  <a:outerShdw blurRad="38100" dist="38100" dir="2700000" algn="tl">
                    <a:srgbClr val="000000">
                      <a:alpha val="43137"/>
                    </a:srgbClr>
                  </a:outerShdw>
                </a:effectLst>
              </a:rPr>
              <a:t>GI protection will continue after 1 January 2021 for products currently named in:</a:t>
            </a:r>
          </a:p>
          <a:p>
            <a:pPr marL="0" lvl="0" indent="0" algn="ctr" defTabSz="914400" eaLnBrk="0" fontAlgn="base" hangingPunct="0">
              <a:lnSpc>
                <a:spcPct val="160000"/>
              </a:lnSpc>
              <a:spcBef>
                <a:spcPct val="0"/>
              </a:spcBef>
              <a:spcAft>
                <a:spcPct val="0"/>
              </a:spcAft>
              <a:buClrTx/>
              <a:buSzTx/>
              <a:buFontTx/>
              <a:buChar char="•"/>
            </a:pPr>
            <a:r>
              <a:rPr lang="en-US" altLang="en-US" dirty="0">
                <a:solidFill>
                  <a:schemeClr val="accent3">
                    <a:lumMod val="75000"/>
                  </a:schemeClr>
                </a:solidFill>
                <a:effectLst>
                  <a:outerShdw blurRad="38100" dist="38100" dir="2700000" algn="tl">
                    <a:srgbClr val="000000">
                      <a:alpha val="43137"/>
                    </a:srgbClr>
                  </a:outerShdw>
                </a:effectLst>
              </a:rPr>
              <a:t>EU free trade agreements where the UK has signed a continuity agreement, for example</a:t>
            </a:r>
            <a:br>
              <a:rPr lang="en-US" altLang="en-US" dirty="0">
                <a:solidFill>
                  <a:schemeClr val="accent3">
                    <a:lumMod val="75000"/>
                  </a:schemeClr>
                </a:solidFill>
                <a:effectLst>
                  <a:outerShdw blurRad="38100" dist="38100" dir="2700000" algn="tl">
                    <a:srgbClr val="000000">
                      <a:alpha val="43137"/>
                    </a:srgbClr>
                  </a:outerShdw>
                </a:effectLst>
              </a:rPr>
            </a:br>
            <a:r>
              <a:rPr lang="en-US" altLang="en-US" dirty="0">
                <a:solidFill>
                  <a:schemeClr val="accent3">
                    <a:lumMod val="75000"/>
                  </a:schemeClr>
                </a:solidFill>
                <a:effectLst>
                  <a:outerShdw blurRad="38100" dist="38100" dir="2700000" algn="tl">
                    <a:srgbClr val="000000">
                      <a:alpha val="43137"/>
                    </a:srgbClr>
                  </a:outerShdw>
                </a:effectLst>
              </a:rPr>
              <a:t> the Andean Community, Chile and Switzerland</a:t>
            </a:r>
          </a:p>
          <a:p>
            <a:pPr marL="0" lvl="0" indent="0" algn="ctr" defTabSz="914400" eaLnBrk="0" fontAlgn="base" hangingPunct="0">
              <a:lnSpc>
                <a:spcPct val="160000"/>
              </a:lnSpc>
              <a:spcBef>
                <a:spcPct val="0"/>
              </a:spcBef>
              <a:spcAft>
                <a:spcPct val="0"/>
              </a:spcAft>
              <a:buClrTx/>
              <a:buSzTx/>
              <a:buFontTx/>
              <a:buChar char="•"/>
            </a:pPr>
            <a:r>
              <a:rPr lang="en-US" altLang="en-US" dirty="0">
                <a:solidFill>
                  <a:schemeClr val="accent3">
                    <a:lumMod val="75000"/>
                  </a:schemeClr>
                </a:solidFill>
                <a:effectLst>
                  <a:outerShdw blurRad="38100" dist="38100" dir="2700000" algn="tl">
                    <a:srgbClr val="000000">
                      <a:alpha val="43137"/>
                    </a:srgbClr>
                  </a:outerShdw>
                </a:effectLst>
              </a:rPr>
              <a:t>Other EU third country sectorial agreements where the UK has signed a continuity agreement</a:t>
            </a:r>
          </a:p>
          <a:p>
            <a:pPr algn="ctr">
              <a:lnSpc>
                <a:spcPct val="150000"/>
              </a:lnSpc>
            </a:pPr>
            <a:endParaRPr lang="en-GB" dirty="0" smtClean="0"/>
          </a:p>
          <a:p>
            <a:pPr algn="ctr">
              <a:lnSpc>
                <a:spcPct val="150000"/>
              </a:lnSpc>
            </a:pPr>
            <a:endParaRPr lang="en-GB" dirty="0" smtClean="0"/>
          </a:p>
        </p:txBody>
      </p:sp>
    </p:spTree>
    <p:extLst>
      <p:ext uri="{BB962C8B-B14F-4D97-AF65-F5344CB8AC3E}">
        <p14:creationId xmlns:p14="http://schemas.microsoft.com/office/powerpoint/2010/main" val="21572382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602027" y="610746"/>
            <a:ext cx="6347714" cy="3880773"/>
          </a:xfrm>
        </p:spPr>
        <p:txBody>
          <a:bodyPr>
            <a:normAutofit/>
          </a:bodyPr>
          <a:lstStyle/>
          <a:p>
            <a:pPr marL="0" indent="0">
              <a:buNone/>
            </a:pPr>
            <a:r>
              <a:rPr lang="en-GB" sz="3200" b="1" i="1" dirty="0">
                <a:solidFill>
                  <a:srgbClr val="00B050"/>
                </a:solidFill>
                <a:effectLst>
                  <a:outerShdw blurRad="38100" dist="38100" dir="2700000" algn="tl">
                    <a:srgbClr val="000000">
                      <a:alpha val="43137"/>
                    </a:srgbClr>
                  </a:outerShdw>
                </a:effectLst>
              </a:rPr>
              <a:t>Darje</a:t>
            </a:r>
            <a:r>
              <a:rPr lang="en-GB" sz="3200" b="1" i="1" dirty="0">
                <a:solidFill>
                  <a:srgbClr val="00B050"/>
                </a:solidFill>
                <a:effectLst>
                  <a:outerShdw blurRad="38100" dist="38100" dir="2700000" algn="tl">
                    <a:srgbClr val="000000">
                      <a:alpha val="43137"/>
                    </a:srgbClr>
                  </a:outerShdw>
                </a:effectLst>
              </a:rPr>
              <a:t>eling </a:t>
            </a:r>
            <a:r>
              <a:rPr lang="en-GB" sz="3200" b="1" i="1" dirty="0">
                <a:solidFill>
                  <a:srgbClr val="00B050"/>
                </a:solidFill>
                <a:effectLst>
                  <a:outerShdw blurRad="38100" dist="38100" dir="2700000" algn="tl">
                    <a:srgbClr val="000000">
                      <a:alpha val="43137"/>
                    </a:srgbClr>
                  </a:outerShdw>
                </a:effectLst>
              </a:rPr>
              <a:t>tea,</a:t>
            </a:r>
            <a:r>
              <a:rPr lang="en-GB" sz="3200" b="1" i="1" dirty="0">
                <a:solidFill>
                  <a:srgbClr val="00B050"/>
                </a:solidFill>
                <a:effectLst>
                  <a:outerShdw blurRad="38100" dist="38100" dir="2700000" algn="tl">
                    <a:srgbClr val="000000">
                      <a:alpha val="43137"/>
                    </a:srgbClr>
                  </a:outerShdw>
                </a:effectLst>
              </a:rPr>
              <a:t> a well-known flavour and quality </a:t>
            </a:r>
          </a:p>
          <a:p>
            <a:pPr>
              <a:lnSpc>
                <a:spcPct val="150000"/>
              </a:lnSpc>
            </a:pPr>
            <a:r>
              <a:rPr lang="en-GB" sz="1400" i="1" dirty="0" smtClean="0">
                <a:effectLst>
                  <a:outerShdw blurRad="38100" dist="38100" dir="2700000" algn="tl">
                    <a:srgbClr val="000000">
                      <a:alpha val="43137"/>
                    </a:srgbClr>
                  </a:outerShdw>
                </a:effectLst>
              </a:rPr>
              <a:t>Plantation goes </a:t>
            </a:r>
            <a:r>
              <a:rPr lang="en-GB" sz="1400" i="1" dirty="0">
                <a:effectLst>
                  <a:outerShdw blurRad="38100" dist="38100" dir="2700000" algn="tl">
                    <a:srgbClr val="000000">
                      <a:alpha val="43137"/>
                    </a:srgbClr>
                  </a:outerShdw>
                </a:effectLst>
              </a:rPr>
              <a:t>back to 1830’s  </a:t>
            </a:r>
            <a:endParaRPr lang="en-GB" sz="1400" i="1" dirty="0" smtClean="0">
              <a:effectLst>
                <a:outerShdw blurRad="38100" dist="38100" dir="2700000" algn="tl">
                  <a:srgbClr val="000000">
                    <a:alpha val="43137"/>
                  </a:srgbClr>
                </a:outerShdw>
              </a:effectLst>
            </a:endParaRPr>
          </a:p>
          <a:p>
            <a:pPr>
              <a:lnSpc>
                <a:spcPct val="150000"/>
              </a:lnSpc>
            </a:pPr>
            <a:r>
              <a:rPr lang="en-GB" sz="1400" i="1" dirty="0" smtClean="0">
                <a:effectLst>
                  <a:outerShdw blurRad="38100" dist="38100" dir="2700000" algn="tl">
                    <a:srgbClr val="000000">
                      <a:alpha val="43137"/>
                    </a:srgbClr>
                  </a:outerShdw>
                </a:effectLst>
              </a:rPr>
              <a:t>Statutorily </a:t>
            </a:r>
            <a:r>
              <a:rPr lang="en-GB" sz="1400" i="1" dirty="0">
                <a:effectLst>
                  <a:outerShdw blurRad="38100" dist="38100" dir="2700000" algn="tl">
                    <a:srgbClr val="000000">
                      <a:alpha val="43137"/>
                    </a:srgbClr>
                  </a:outerShdw>
                </a:effectLst>
              </a:rPr>
              <a:t>controlled by the Government as part of the Tea industry from 1933 under various enactments </a:t>
            </a:r>
            <a:r>
              <a:rPr lang="en-GB" sz="1400" i="1" dirty="0" smtClean="0">
                <a:effectLst>
                  <a:outerShdw blurRad="38100" dist="38100" dir="2700000" algn="tl">
                    <a:srgbClr val="000000">
                      <a:alpha val="43137"/>
                    </a:srgbClr>
                  </a:outerShdw>
                </a:effectLst>
              </a:rPr>
              <a:t>(Tea </a:t>
            </a:r>
            <a:r>
              <a:rPr lang="en-GB" sz="1400" i="1" dirty="0">
                <a:effectLst>
                  <a:outerShdw blurRad="38100" dist="38100" dir="2700000" algn="tl">
                    <a:srgbClr val="000000">
                      <a:alpha val="43137"/>
                    </a:srgbClr>
                  </a:outerShdw>
                </a:effectLst>
              </a:rPr>
              <a:t>Act, </a:t>
            </a:r>
            <a:r>
              <a:rPr lang="en-GB" sz="1400" i="1" dirty="0" smtClean="0">
                <a:effectLst>
                  <a:outerShdw blurRad="38100" dist="38100" dir="2700000" algn="tl">
                    <a:srgbClr val="000000">
                      <a:alpha val="43137"/>
                    </a:srgbClr>
                  </a:outerShdw>
                </a:effectLst>
              </a:rPr>
              <a:t>1953) </a:t>
            </a:r>
          </a:p>
          <a:p>
            <a:pPr>
              <a:lnSpc>
                <a:spcPct val="150000"/>
              </a:lnSpc>
            </a:pPr>
            <a:r>
              <a:rPr lang="en-GB" sz="1400" i="1" dirty="0" smtClean="0">
                <a:effectLst>
                  <a:outerShdw blurRad="38100" dist="38100" dir="2700000" algn="tl">
                    <a:srgbClr val="000000">
                      <a:alpha val="43137"/>
                    </a:srgbClr>
                  </a:outerShdw>
                </a:effectLst>
              </a:rPr>
              <a:t>The </a:t>
            </a:r>
            <a:r>
              <a:rPr lang="en-GB" sz="1400" i="1" dirty="0">
                <a:effectLst>
                  <a:outerShdw blurRad="38100" dist="38100" dir="2700000" algn="tl">
                    <a:srgbClr val="000000">
                      <a:alpha val="43137"/>
                    </a:srgbClr>
                  </a:outerShdw>
                </a:effectLst>
              </a:rPr>
              <a:t>Tea Board is vested with the authority to administer all stages of tea cultivation, processing &amp; sale through various orders  </a:t>
            </a:r>
            <a:endParaRPr lang="en-GB" sz="1400" i="1" dirty="0" smtClean="0">
              <a:effectLst>
                <a:outerShdw blurRad="38100" dist="38100" dir="2700000" algn="tl">
                  <a:srgbClr val="000000">
                    <a:alpha val="43137"/>
                  </a:srgbClr>
                </a:outerShdw>
              </a:effectLst>
            </a:endParaRPr>
          </a:p>
          <a:p>
            <a:pPr>
              <a:lnSpc>
                <a:spcPct val="150000"/>
              </a:lnSpc>
            </a:pPr>
            <a:r>
              <a:rPr lang="en-GB" sz="1400" i="1" dirty="0" smtClean="0">
                <a:effectLst>
                  <a:outerShdw blurRad="38100" dist="38100" dir="2700000" algn="tl">
                    <a:srgbClr val="000000">
                      <a:alpha val="43137"/>
                    </a:srgbClr>
                  </a:outerShdw>
                </a:effectLst>
              </a:rPr>
              <a:t>Cultivated </a:t>
            </a:r>
            <a:r>
              <a:rPr lang="en-GB" sz="1400" i="1" dirty="0">
                <a:effectLst>
                  <a:outerShdw blurRad="38100" dist="38100" dir="2700000" algn="tl">
                    <a:srgbClr val="000000">
                      <a:alpha val="43137"/>
                    </a:srgbClr>
                  </a:outerShdw>
                </a:effectLst>
              </a:rPr>
              <a:t>currently in 87 designated gardens in the hills of Darjeeling district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1825" y="59991"/>
            <a:ext cx="2162175" cy="21145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419600"/>
            <a:ext cx="5886450" cy="2165351"/>
          </a:xfrm>
          <a:prstGeom prst="rect">
            <a:avLst/>
          </a:prstGeom>
        </p:spPr>
      </p:pic>
    </p:spTree>
    <p:extLst>
      <p:ext uri="{BB962C8B-B14F-4D97-AF65-F5344CB8AC3E}">
        <p14:creationId xmlns:p14="http://schemas.microsoft.com/office/powerpoint/2010/main" val="4157939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411162"/>
          </a:xfrm>
        </p:spPr>
        <p:txBody>
          <a:bodyPr>
            <a:normAutofit fontScale="90000"/>
          </a:bodyPr>
          <a:lstStyle/>
          <a:p>
            <a:r>
              <a:rPr lang="en-GB" b="1" dirty="0" smtClean="0">
                <a:solidFill>
                  <a:schemeClr val="accent2"/>
                </a:solidFill>
                <a:effectLst>
                  <a:outerShdw blurRad="38100" dist="38100" dir="2700000" algn="tl">
                    <a:srgbClr val="000000">
                      <a:alpha val="43137"/>
                    </a:srgbClr>
                  </a:outerShdw>
                </a:effectLst>
                <a:ea typeface="+mn-ea"/>
              </a:rPr>
              <a:t/>
            </a:r>
            <a:br>
              <a:rPr lang="en-GB" b="1" dirty="0" smtClean="0">
                <a:solidFill>
                  <a:schemeClr val="accent2"/>
                </a:solidFill>
                <a:effectLst>
                  <a:outerShdw blurRad="38100" dist="38100" dir="2700000" algn="tl">
                    <a:srgbClr val="000000">
                      <a:alpha val="43137"/>
                    </a:srgbClr>
                  </a:outerShdw>
                </a:effectLst>
                <a:ea typeface="+mn-ea"/>
              </a:rPr>
            </a:br>
            <a:r>
              <a:rPr lang="en-GB" b="1" dirty="0" smtClean="0">
                <a:solidFill>
                  <a:schemeClr val="accent2"/>
                </a:solidFill>
                <a:effectLst>
                  <a:outerShdw blurRad="38100" dist="38100" dir="2700000" algn="tl">
                    <a:srgbClr val="000000">
                      <a:alpha val="43137"/>
                    </a:srgbClr>
                  </a:outerShdw>
                </a:effectLst>
                <a:ea typeface="+mn-ea"/>
              </a:rPr>
              <a:t>       </a:t>
            </a:r>
            <a:r>
              <a:rPr lang="en-GB" b="1" dirty="0">
                <a:solidFill>
                  <a:srgbClr val="C00000"/>
                </a:solidFill>
                <a:effectLst>
                  <a:outerShdw blurRad="38100" dist="38100" dir="2700000" algn="tl">
                    <a:srgbClr val="000000">
                      <a:alpha val="43137"/>
                    </a:srgbClr>
                  </a:outerShdw>
                </a:effectLst>
                <a:ea typeface="+mn-ea"/>
              </a:rPr>
              <a:t> </a:t>
            </a:r>
            <a:r>
              <a:rPr lang="en-GB" b="1" dirty="0" smtClean="0">
                <a:solidFill>
                  <a:srgbClr val="C00000"/>
                </a:solidFill>
                <a:effectLst>
                  <a:outerShdw blurRad="38100" dist="38100" dir="2700000" algn="tl">
                    <a:srgbClr val="000000">
                      <a:alpha val="43137"/>
                    </a:srgbClr>
                  </a:outerShdw>
                </a:effectLst>
                <a:ea typeface="+mn-ea"/>
              </a:rPr>
              <a:t>Some </a:t>
            </a:r>
            <a:r>
              <a:rPr lang="en-GB" b="1" dirty="0" smtClean="0">
                <a:solidFill>
                  <a:srgbClr val="C00000"/>
                </a:solidFill>
                <a:effectLst>
                  <a:outerShdw blurRad="38100" dist="38100" dir="2700000" algn="tl">
                    <a:srgbClr val="000000">
                      <a:alpha val="43137"/>
                    </a:srgbClr>
                  </a:outerShdw>
                </a:effectLst>
                <a:ea typeface="+mn-ea"/>
              </a:rPr>
              <a:t>World-Renowned </a:t>
            </a:r>
            <a:r>
              <a:rPr lang="en-GB" b="1" dirty="0" smtClean="0">
                <a:solidFill>
                  <a:srgbClr val="C00000"/>
                </a:solidFill>
                <a:effectLst>
                  <a:outerShdw blurRad="38100" dist="38100" dir="2700000" algn="tl">
                    <a:srgbClr val="000000">
                      <a:alpha val="43137"/>
                    </a:srgbClr>
                  </a:outerShdw>
                </a:effectLst>
                <a:ea typeface="+mn-ea"/>
              </a:rPr>
              <a:t>GIs</a:t>
            </a:r>
            <a:endParaRPr lang="en-GB"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781050"/>
            <a:ext cx="8806665" cy="5638800"/>
          </a:xfrm>
        </p:spPr>
        <p:txBody>
          <a:bodyPr>
            <a:normAutofit/>
          </a:bodyPr>
          <a:lstStyle/>
          <a:p>
            <a:pPr marL="0" indent="0">
              <a:buNone/>
            </a:pPr>
            <a:r>
              <a:rPr lang="en-GB" dirty="0" smtClean="0"/>
              <a:t>              </a:t>
            </a:r>
          </a:p>
          <a:p>
            <a:pPr marL="0" indent="0">
              <a:buNone/>
            </a:pPr>
            <a:r>
              <a:rPr lang="en-GB" dirty="0" smtClean="0"/>
              <a:t>                     </a:t>
            </a:r>
          </a:p>
          <a:p>
            <a:pPr marL="0" indent="0">
              <a:buNone/>
            </a:pPr>
            <a:r>
              <a:rPr lang="en-GB" dirty="0"/>
              <a:t> </a:t>
            </a:r>
            <a:r>
              <a:rPr lang="en-GB" dirty="0" smtClean="0"/>
              <a:t>                     Café de Colombia </a:t>
            </a:r>
            <a:r>
              <a:rPr lang="en-GB" dirty="0"/>
              <a:t> </a:t>
            </a:r>
            <a:r>
              <a:rPr lang="en-GB" dirty="0" smtClean="0"/>
              <a:t>             Ceylon </a:t>
            </a:r>
            <a:r>
              <a:rPr lang="en-GB" dirty="0"/>
              <a:t>tea (Sri Lanka</a:t>
            </a:r>
            <a:r>
              <a:rPr lang="en-GB" dirty="0" smtClean="0"/>
              <a:t>) </a:t>
            </a:r>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smtClean="0"/>
          </a:p>
          <a:p>
            <a:pPr marL="0" indent="0">
              <a:buNone/>
            </a:pPr>
            <a:r>
              <a:rPr lang="en-GB" sz="1200" dirty="0"/>
              <a:t> </a:t>
            </a:r>
            <a:r>
              <a:rPr lang="en-GB" sz="1200" dirty="0" smtClean="0"/>
              <a:t>                     </a:t>
            </a:r>
          </a:p>
          <a:p>
            <a:pPr marL="0" indent="0">
              <a:buNone/>
            </a:pPr>
            <a:r>
              <a:rPr lang="en-GB" sz="1200" dirty="0"/>
              <a:t> </a:t>
            </a:r>
            <a:r>
              <a:rPr lang="en-GB" sz="1200" dirty="0" smtClean="0"/>
              <a:t>                         </a:t>
            </a:r>
            <a:r>
              <a:rPr lang="en-GB" dirty="0" smtClean="0"/>
              <a:t>Oku </a:t>
            </a:r>
            <a:r>
              <a:rPr lang="en-GB" dirty="0"/>
              <a:t>white honey (Cameroon</a:t>
            </a:r>
            <a:r>
              <a:rPr lang="en-GB" dirty="0" smtClean="0"/>
              <a:t>)      Darjeeling Tea (India)</a:t>
            </a:r>
          </a:p>
          <a:p>
            <a:pPr marL="0" indent="0">
              <a:buNone/>
            </a:pPr>
            <a:endParaRPr lang="en-GB" dirty="0"/>
          </a:p>
          <a:p>
            <a:pPr marL="0" indent="0">
              <a:buNone/>
            </a:pPr>
            <a:r>
              <a:rPr lang="en-GB" dirty="0" smtClean="0"/>
              <a:t>						</a:t>
            </a:r>
          </a:p>
          <a:p>
            <a:pPr marL="0" indent="0">
              <a:buNone/>
            </a:pPr>
            <a:endParaRPr lang="en-GB" dirty="0"/>
          </a:p>
          <a:p>
            <a:pPr marL="0" indent="0">
              <a:buNone/>
            </a:pPr>
            <a:r>
              <a:rPr lang="en-GB" dirty="0" smtClean="0"/>
              <a:t>					</a:t>
            </a:r>
          </a:p>
          <a:p>
            <a:pPr marL="0" indent="0">
              <a:buNone/>
            </a:pP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89958"/>
            <a:ext cx="2390318"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5866" y="2158208"/>
            <a:ext cx="2438400" cy="1840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0504" y="4876800"/>
            <a:ext cx="2375214" cy="1409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5"/>
          <a:stretch>
            <a:fillRect/>
          </a:stretch>
        </p:blipFill>
        <p:spPr>
          <a:xfrm>
            <a:off x="4343400" y="4826222"/>
            <a:ext cx="2857500" cy="1447800"/>
          </a:xfrm>
          <a:prstGeom prst="rect">
            <a:avLst/>
          </a:prstGeom>
        </p:spPr>
      </p:pic>
    </p:spTree>
    <p:extLst>
      <p:ext uri="{BB962C8B-B14F-4D97-AF65-F5344CB8AC3E}">
        <p14:creationId xmlns:p14="http://schemas.microsoft.com/office/powerpoint/2010/main" val="26943220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Unique and complex combination of agro-climatic conditions: </a:t>
            </a:r>
            <a:endParaRPr lang="en-GB" dirty="0"/>
          </a:p>
        </p:txBody>
      </p:sp>
      <p:sp>
        <p:nvSpPr>
          <p:cNvPr id="3" name="Content Placeholder 2"/>
          <p:cNvSpPr>
            <a:spLocks noGrp="1"/>
          </p:cNvSpPr>
          <p:nvPr>
            <p:ph idx="1"/>
          </p:nvPr>
        </p:nvSpPr>
        <p:spPr/>
        <p:txBody>
          <a:bodyPr>
            <a:normAutofit fontScale="92500" lnSpcReduction="20000"/>
          </a:bodyPr>
          <a:lstStyle/>
          <a:p>
            <a:pPr algn="ctr">
              <a:lnSpc>
                <a:spcPct val="150000"/>
              </a:lnSpc>
            </a:pPr>
            <a:r>
              <a:rPr lang="en-GB" dirty="0" smtClean="0"/>
              <a:t>The quality, flavour, </a:t>
            </a:r>
            <a:r>
              <a:rPr lang="en-GB" dirty="0" smtClean="0"/>
              <a:t>reputation </a:t>
            </a:r>
            <a:r>
              <a:rPr lang="en-GB" dirty="0"/>
              <a:t>and characteristics of the tea is essentially attributable to its geographical origin and cannot be replicated elsewhere</a:t>
            </a:r>
            <a:r>
              <a:rPr lang="en-GB" dirty="0" smtClean="0"/>
              <a:t>.</a:t>
            </a: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a:p>
          <a:p>
            <a:endParaRPr lang="en-GB" dirty="0"/>
          </a:p>
          <a:p>
            <a:endParaRPr lang="en-GB" dirty="0" smtClean="0"/>
          </a:p>
          <a:p>
            <a:r>
              <a:rPr lang="en-GB" dirty="0" err="1" smtClean="0"/>
              <a:t>Source:WIPO</a:t>
            </a:r>
            <a:endParaRPr lang="en-GB"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4518953"/>
            <a:ext cx="2609850" cy="1752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252128"/>
            <a:ext cx="2143125" cy="2143125"/>
          </a:xfrm>
          <a:prstGeom prst="rect">
            <a:avLst/>
          </a:prstGeom>
        </p:spPr>
      </p:pic>
    </p:spTree>
    <p:extLst>
      <p:ext uri="{BB962C8B-B14F-4D97-AF65-F5344CB8AC3E}">
        <p14:creationId xmlns:p14="http://schemas.microsoft.com/office/powerpoint/2010/main" val="5389442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6347713" cy="1320800"/>
          </a:xfrm>
        </p:spPr>
        <p:txBody>
          <a:bodyPr/>
          <a:lstStyle/>
          <a:p>
            <a:r>
              <a:rPr lang="en-GB" b="1" dirty="0" smtClean="0">
                <a:effectLst>
                  <a:outerShdw blurRad="38100" dist="38100" dir="2700000" algn="tl">
                    <a:srgbClr val="000000">
                      <a:alpha val="43137"/>
                    </a:srgbClr>
                  </a:outerShdw>
                </a:effectLst>
              </a:rPr>
              <a:t>Actions Undertaken by the Tea board </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828800"/>
            <a:ext cx="6347714" cy="3880773"/>
          </a:xfrm>
        </p:spPr>
        <p:txBody>
          <a:bodyPr>
            <a:noAutofit/>
          </a:bodyPr>
          <a:lstStyle/>
          <a:p>
            <a:pPr>
              <a:lnSpc>
                <a:spcPct val="160000"/>
              </a:lnSpc>
            </a:pPr>
            <a:r>
              <a:rPr lang="en-GB" sz="1600" dirty="0"/>
              <a:t> Legal – establishment of statutory </a:t>
            </a:r>
            <a:r>
              <a:rPr lang="en-GB" sz="1600" dirty="0" smtClean="0"/>
              <a:t>to </a:t>
            </a:r>
            <a:r>
              <a:rPr lang="en-GB" sz="1600" dirty="0"/>
              <a:t>protect Darjeeling in case of misuse/ abuse/ infringements  </a:t>
            </a:r>
            <a:endParaRPr lang="en-GB" sz="1600" dirty="0" smtClean="0"/>
          </a:p>
          <a:p>
            <a:pPr>
              <a:lnSpc>
                <a:spcPct val="160000"/>
              </a:lnSpc>
            </a:pPr>
            <a:r>
              <a:rPr lang="en-GB" sz="1600" dirty="0" smtClean="0"/>
              <a:t>Administrative </a:t>
            </a:r>
            <a:r>
              <a:rPr lang="en-GB" sz="1600" dirty="0"/>
              <a:t>– Establishment of mechanism to protect supply chain integrity to determine the authenticity of teas sold as </a:t>
            </a:r>
            <a:r>
              <a:rPr lang="en-GB" sz="1600" dirty="0" smtClean="0"/>
              <a:t>Darjeeling</a:t>
            </a:r>
          </a:p>
          <a:p>
            <a:pPr>
              <a:lnSpc>
                <a:spcPct val="160000"/>
              </a:lnSpc>
            </a:pPr>
            <a:r>
              <a:rPr lang="en-GB" sz="1600" dirty="0"/>
              <a:t>1986 – The DARJEELING Logo created and registered in UK, USA, Canada, Japan, Egypt and under the Madrid Agreement covering Germany, Austria, Spain, France, Portugal, Italy, </a:t>
            </a:r>
            <a:r>
              <a:rPr lang="en-GB" sz="1600" dirty="0" smtClean="0"/>
              <a:t>Switzerland</a:t>
            </a:r>
          </a:p>
          <a:p>
            <a:pPr>
              <a:lnSpc>
                <a:spcPct val="160000"/>
              </a:lnSpc>
            </a:pPr>
            <a:r>
              <a:rPr lang="en-GB" sz="1600" dirty="0" smtClean="0"/>
              <a:t> </a:t>
            </a:r>
            <a:r>
              <a:rPr lang="en-GB" sz="1600" dirty="0"/>
              <a:t>Darjeeling Certified Trademark Protection Scheme  2004 – </a:t>
            </a:r>
            <a:r>
              <a:rPr lang="en-GB" sz="1600" dirty="0" smtClean="0"/>
              <a:t>   DARJEELING </a:t>
            </a:r>
            <a:r>
              <a:rPr lang="en-GB" sz="1600" dirty="0"/>
              <a:t>TEA registered as Geographical Indication</a:t>
            </a:r>
          </a:p>
        </p:txBody>
      </p:sp>
    </p:spTree>
    <p:extLst>
      <p:ext uri="{BB962C8B-B14F-4D97-AF65-F5344CB8AC3E}">
        <p14:creationId xmlns:p14="http://schemas.microsoft.com/office/powerpoint/2010/main" val="11641544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a:solidFill>
                  <a:srgbClr val="00B050"/>
                </a:solidFill>
                <a:effectLst>
                  <a:outerShdw blurRad="38100" dist="38100" dir="2700000" algn="tl">
                    <a:srgbClr val="000000">
                      <a:alpha val="43137"/>
                    </a:srgbClr>
                  </a:outerShdw>
                </a:effectLst>
              </a:rPr>
              <a:t>Marks opposed</a:t>
            </a:r>
            <a:r>
              <a:rPr lang="en-GB" b="1" i="1" dirty="0" smtClean="0">
                <a:solidFill>
                  <a:srgbClr val="00B050"/>
                </a:solidFill>
                <a:effectLst>
                  <a:outerShdw blurRad="38100" dist="38100" dir="2700000" algn="tl">
                    <a:srgbClr val="000000">
                      <a:alpha val="43137"/>
                    </a:srgbClr>
                  </a:outerShdw>
                </a:effectLst>
              </a:rPr>
              <a:t>: </a:t>
            </a:r>
            <a:endParaRPr lang="en-GB" b="1" i="1" dirty="0">
              <a:solidFill>
                <a:srgbClr val="00B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nSpc>
                <a:spcPct val="150000"/>
              </a:lnSpc>
            </a:pPr>
            <a:r>
              <a:rPr lang="en-GB" dirty="0" smtClean="0"/>
              <a:t>include </a:t>
            </a:r>
            <a:r>
              <a:rPr lang="en-GB" dirty="0"/>
              <a:t>DIVINE DARJEELING, DARJEELING, DARJEELING NOVEAU, - relating to diverse goods and services such as clothing, lingerie, telecommunication and internet services, coffee, cocoa etc.  Use by BVLGARI, Switzerland of the legend “Darjeeling Tea fragrance for men” agreed to be withdrawn pursuant to legal notice and negotiations </a:t>
            </a:r>
          </a:p>
        </p:txBody>
      </p:sp>
    </p:spTree>
    <p:extLst>
      <p:ext uri="{BB962C8B-B14F-4D97-AF65-F5344CB8AC3E}">
        <p14:creationId xmlns:p14="http://schemas.microsoft.com/office/powerpoint/2010/main" val="36029153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9933" y="3079751"/>
            <a:ext cx="5810067" cy="3778249"/>
          </a:xfrm>
        </p:spPr>
      </p:pic>
      <p:sp>
        <p:nvSpPr>
          <p:cNvPr id="5" name="Rectangle 4"/>
          <p:cNvSpPr/>
          <p:nvPr/>
        </p:nvSpPr>
        <p:spPr>
          <a:xfrm>
            <a:off x="-76200" y="0"/>
            <a:ext cx="9220200" cy="1077218"/>
          </a:xfrm>
          <a:prstGeom prst="rect">
            <a:avLst/>
          </a:prstGeom>
          <a:solidFill>
            <a:srgbClr val="FFCC66"/>
          </a:solidFill>
        </p:spPr>
        <p:txBody>
          <a:bodyPr wrap="square">
            <a:spAutoFit/>
          </a:bodyPr>
          <a:lstStyle/>
          <a:p>
            <a:pPr algn="ctr"/>
            <a:endParaRPr lang="en-GB" sz="3200" b="1" i="1" dirty="0" smtClean="0">
              <a:solidFill>
                <a:schemeClr val="bg1">
                  <a:lumMod val="95000"/>
                  <a:lumOff val="5000"/>
                </a:schemeClr>
              </a:solidFill>
              <a:effectLst>
                <a:outerShdw blurRad="38100" dist="38100" dir="2700000" algn="tl">
                  <a:srgbClr val="000000">
                    <a:alpha val="43137"/>
                  </a:srgbClr>
                </a:outerShdw>
              </a:effectLst>
            </a:endParaRPr>
          </a:p>
          <a:p>
            <a:pPr algn="ctr"/>
            <a:r>
              <a:rPr lang="en-GB" sz="3200" b="1" i="1" dirty="0" smtClean="0">
                <a:solidFill>
                  <a:schemeClr val="bg1">
                    <a:lumMod val="95000"/>
                    <a:lumOff val="5000"/>
                  </a:schemeClr>
                </a:solidFill>
                <a:effectLst>
                  <a:outerShdw blurRad="38100" dist="38100" dir="2700000" algn="tl">
                    <a:srgbClr val="000000">
                      <a:alpha val="43137"/>
                    </a:srgbClr>
                  </a:outerShdw>
                </a:effectLst>
              </a:rPr>
              <a:t>One </a:t>
            </a:r>
            <a:r>
              <a:rPr lang="en-GB" sz="3200" b="1" i="1" dirty="0">
                <a:solidFill>
                  <a:schemeClr val="bg1">
                    <a:lumMod val="95000"/>
                    <a:lumOff val="5000"/>
                  </a:schemeClr>
                </a:solidFill>
                <a:effectLst>
                  <a:outerShdw blurRad="38100" dist="38100" dir="2700000" algn="tl">
                    <a:srgbClr val="000000">
                      <a:alpha val="43137"/>
                    </a:srgbClr>
                  </a:outerShdw>
                </a:effectLst>
              </a:rPr>
              <a:t>Village One Product (OVOP) </a:t>
            </a:r>
            <a:r>
              <a:rPr lang="en-GB" sz="3200" b="1" i="1" dirty="0" smtClean="0">
                <a:solidFill>
                  <a:schemeClr val="bg1">
                    <a:lumMod val="95000"/>
                    <a:lumOff val="5000"/>
                  </a:schemeClr>
                </a:solidFill>
                <a:effectLst>
                  <a:outerShdw blurRad="38100" dist="38100" dir="2700000" algn="tl">
                    <a:srgbClr val="000000">
                      <a:alpha val="43137"/>
                    </a:srgbClr>
                  </a:outerShdw>
                </a:effectLst>
              </a:rPr>
              <a:t>Program 2006</a:t>
            </a:r>
            <a:endParaRPr lang="en-GB" sz="3200" b="1" i="1" dirty="0" smtClean="0">
              <a:solidFill>
                <a:schemeClr val="bg1">
                  <a:lumMod val="95000"/>
                  <a:lumOff val="5000"/>
                </a:schemeClr>
              </a:solidFill>
              <a:effectLst>
                <a:outerShdw blurRad="38100" dist="38100" dir="2700000" algn="tl">
                  <a:srgbClr val="000000">
                    <a:alpha val="43137"/>
                  </a:srgbClr>
                </a:outerShdw>
              </a:effectLst>
            </a:endParaRPr>
          </a:p>
        </p:txBody>
      </p:sp>
      <p:sp>
        <p:nvSpPr>
          <p:cNvPr id="6" name="Rectangle 5"/>
          <p:cNvSpPr/>
          <p:nvPr/>
        </p:nvSpPr>
        <p:spPr>
          <a:xfrm>
            <a:off x="1669623" y="1048425"/>
            <a:ext cx="6102777" cy="2031325"/>
          </a:xfrm>
          <a:prstGeom prst="rect">
            <a:avLst/>
          </a:prstGeom>
          <a:solidFill>
            <a:srgbClr val="FFCC66"/>
          </a:solidFill>
        </p:spPr>
        <p:txBody>
          <a:bodyPr wrap="square">
            <a:spAutoFit/>
          </a:bodyPr>
          <a:lstStyle/>
          <a:p>
            <a:pPr algn="ctr"/>
            <a:endParaRPr lang="en-GB" b="1" dirty="0" smtClean="0">
              <a:solidFill>
                <a:schemeClr val="bg1">
                  <a:lumMod val="95000"/>
                  <a:lumOff val="5000"/>
                </a:schemeClr>
              </a:solidFill>
            </a:endParaRPr>
          </a:p>
          <a:p>
            <a:pPr algn="ctr"/>
            <a:r>
              <a:rPr lang="en-GB" b="1" dirty="0" smtClean="0">
                <a:solidFill>
                  <a:schemeClr val="bg1">
                    <a:lumMod val="95000"/>
                    <a:lumOff val="5000"/>
                  </a:schemeClr>
                </a:solidFill>
              </a:rPr>
              <a:t>Promote Rural Economic Growth </a:t>
            </a:r>
            <a:endParaRPr lang="en-GB" b="1" dirty="0">
              <a:solidFill>
                <a:schemeClr val="bg1">
                  <a:lumMod val="95000"/>
                  <a:lumOff val="5000"/>
                </a:schemeClr>
              </a:solidFill>
            </a:endParaRPr>
          </a:p>
          <a:p>
            <a:pPr algn="ctr"/>
            <a:r>
              <a:rPr lang="en-GB" b="1" dirty="0">
                <a:solidFill>
                  <a:schemeClr val="bg1">
                    <a:lumMod val="95000"/>
                    <a:lumOff val="5000"/>
                  </a:schemeClr>
                </a:solidFill>
              </a:rPr>
              <a:t>Improving the living standard of the people through improvement of local products</a:t>
            </a:r>
          </a:p>
          <a:p>
            <a:pPr algn="ctr"/>
            <a:r>
              <a:rPr lang="en-GB" b="1" dirty="0">
                <a:solidFill>
                  <a:schemeClr val="bg1">
                    <a:lumMod val="95000"/>
                    <a:lumOff val="5000"/>
                  </a:schemeClr>
                </a:solidFill>
              </a:rPr>
              <a:t>Preventing urban job hunting and produce </a:t>
            </a:r>
            <a:r>
              <a:rPr lang="en-GB" b="1" dirty="0" smtClean="0">
                <a:solidFill>
                  <a:schemeClr val="bg1">
                    <a:lumMod val="95000"/>
                    <a:lumOff val="5000"/>
                  </a:schemeClr>
                </a:solidFill>
              </a:rPr>
              <a:t>products with export potentials</a:t>
            </a:r>
          </a:p>
          <a:p>
            <a:pPr algn="ctr"/>
            <a:r>
              <a:rPr lang="en-GB" b="1" dirty="0" smtClean="0">
                <a:solidFill>
                  <a:schemeClr val="bg1">
                    <a:lumMod val="95000"/>
                    <a:lumOff val="5000"/>
                  </a:schemeClr>
                </a:solidFill>
              </a:rPr>
              <a:t> </a:t>
            </a:r>
            <a:endParaRPr lang="en-GB" b="1" dirty="0">
              <a:solidFill>
                <a:schemeClr val="bg1">
                  <a:lumMod val="95000"/>
                  <a:lumOff val="5000"/>
                </a:schemeClr>
              </a:solidFill>
            </a:endParaRPr>
          </a:p>
        </p:txBody>
      </p:sp>
    </p:spTree>
    <p:extLst>
      <p:ext uri="{BB962C8B-B14F-4D97-AF65-F5344CB8AC3E}">
        <p14:creationId xmlns:p14="http://schemas.microsoft.com/office/powerpoint/2010/main" val="31913601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txBox="1">
            <a:spLocks/>
          </p:cNvSpPr>
          <p:nvPr/>
        </p:nvSpPr>
        <p:spPr bwMode="auto">
          <a:xfrm>
            <a:off x="457200" y="1219200"/>
            <a:ext cx="8610599"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buFont typeface="Arial" panose="020B0604020202020204" pitchFamily="34" charset="0"/>
              <a:buChar char="•"/>
            </a:pPr>
            <a:endParaRPr lang="en-GB" dirty="0" smtClean="0"/>
          </a:p>
          <a:p>
            <a:pPr lvl="0">
              <a:buFont typeface="Arial" panose="020B0604020202020204" pitchFamily="34" charset="0"/>
              <a:buChar char="•"/>
            </a:pPr>
            <a:endParaRPr lang="en-GB" dirty="0"/>
          </a:p>
          <a:p>
            <a:pPr lvl="0">
              <a:buFont typeface="Arial" panose="020B0604020202020204" pitchFamily="34" charset="0"/>
              <a:buChar char="•"/>
            </a:pPr>
            <a:endParaRPr lang="en-GB" dirty="0" smtClean="0"/>
          </a:p>
          <a:p>
            <a:pPr>
              <a:buFont typeface="Arial" panose="020B0604020202020204" pitchFamily="34" charset="0"/>
              <a:buChar char="•"/>
            </a:pPr>
            <a:r>
              <a:rPr lang="en-GB" dirty="0"/>
              <a:t>The crop currently covers a cultivation area exclusively in </a:t>
            </a:r>
            <a:r>
              <a:rPr lang="en-GB" dirty="0" err="1"/>
              <a:t>Kampot</a:t>
            </a:r>
            <a:r>
              <a:rPr lang="en-GB" dirty="0"/>
              <a:t> and </a:t>
            </a:r>
            <a:r>
              <a:rPr lang="en-GB" dirty="0" err="1"/>
              <a:t>Kep</a:t>
            </a:r>
            <a:r>
              <a:rPr lang="en-GB" dirty="0"/>
              <a:t> provinces</a:t>
            </a:r>
            <a:r>
              <a:rPr lang="en-GB" dirty="0" smtClean="0"/>
              <a:t>.</a:t>
            </a:r>
          </a:p>
          <a:p>
            <a:pPr lvl="0">
              <a:buFont typeface="Arial" panose="020B0604020202020204" pitchFamily="34" charset="0"/>
              <a:buChar char="•"/>
            </a:pPr>
            <a:r>
              <a:rPr lang="en-GB" dirty="0" smtClean="0"/>
              <a:t>Registered with </a:t>
            </a:r>
            <a:r>
              <a:rPr lang="en-GB" dirty="0"/>
              <a:t>Kampong </a:t>
            </a:r>
            <a:r>
              <a:rPr lang="en-GB" dirty="0" err="1"/>
              <a:t>Speu</a:t>
            </a:r>
            <a:r>
              <a:rPr lang="en-GB" dirty="0"/>
              <a:t> palm sugar by the Ministry </a:t>
            </a:r>
            <a:r>
              <a:rPr lang="en-GB" dirty="0" smtClean="0"/>
              <a:t>of Commerce </a:t>
            </a:r>
            <a:endParaRPr lang="en-GB" dirty="0"/>
          </a:p>
          <a:p>
            <a:pPr marL="0" lvl="0" indent="0"/>
            <a:r>
              <a:rPr lang="en-GB" dirty="0" smtClean="0"/>
              <a:t>      April </a:t>
            </a:r>
            <a:r>
              <a:rPr lang="en-GB" dirty="0"/>
              <a:t>2010 ,</a:t>
            </a:r>
            <a:r>
              <a:rPr lang="en-GB" dirty="0" smtClean="0"/>
              <a:t> </a:t>
            </a:r>
            <a:r>
              <a:rPr lang="en-GB" dirty="0"/>
              <a:t>first GI product in the country </a:t>
            </a:r>
          </a:p>
          <a:p>
            <a:pPr lvl="0">
              <a:buFont typeface="Arial" panose="020B0604020202020204" pitchFamily="34" charset="0"/>
              <a:buChar char="•"/>
            </a:pPr>
            <a:r>
              <a:rPr lang="en-GB" dirty="0"/>
              <a:t>Recognised as a GI product by </a:t>
            </a:r>
            <a:r>
              <a:rPr lang="en-GB" dirty="0" smtClean="0"/>
              <a:t>WTO in </a:t>
            </a:r>
            <a:r>
              <a:rPr lang="en-GB" dirty="0"/>
              <a:t>2010. </a:t>
            </a:r>
          </a:p>
          <a:p>
            <a:pPr lvl="0">
              <a:buFont typeface="Arial" panose="020B0604020202020204" pitchFamily="34" charset="0"/>
              <a:buChar char="•"/>
            </a:pPr>
            <a:r>
              <a:rPr lang="en-US" dirty="0" smtClean="0"/>
              <a:t>Registered </a:t>
            </a:r>
            <a:r>
              <a:rPr lang="en-US" dirty="0"/>
              <a:t>in Vietnam and Thailand </a:t>
            </a:r>
            <a:r>
              <a:rPr lang="en-US" dirty="0" smtClean="0"/>
              <a:t>in 2016 </a:t>
            </a:r>
            <a:r>
              <a:rPr lang="en-US" dirty="0"/>
              <a:t>&amp; 2017</a:t>
            </a:r>
            <a:endParaRPr lang="en-GB" dirty="0"/>
          </a:p>
          <a:p>
            <a:pPr lvl="0">
              <a:buFont typeface="Arial" panose="020B0604020202020204" pitchFamily="34" charset="0"/>
              <a:buChar char="•"/>
            </a:pPr>
            <a:r>
              <a:rPr lang="en-US" dirty="0"/>
              <a:t>Registered as GI in Europe in 2016 </a:t>
            </a:r>
            <a:endParaRPr lang="en-GB" dirty="0"/>
          </a:p>
        </p:txBody>
      </p:sp>
      <p:sp>
        <p:nvSpPr>
          <p:cNvPr id="6147" name="Title 1"/>
          <p:cNvSpPr>
            <a:spLocks noGrp="1"/>
          </p:cNvSpPr>
          <p:nvPr>
            <p:ph type="title"/>
          </p:nvPr>
        </p:nvSpPr>
        <p:spPr>
          <a:xfrm>
            <a:off x="990600" y="197616"/>
            <a:ext cx="7543800" cy="1295400"/>
          </a:xfrm>
        </p:spPr>
        <p:txBody>
          <a:bodyPr>
            <a:noAutofit/>
          </a:bodyPr>
          <a:lstStyle/>
          <a:p>
            <a:pPr algn="ctr"/>
            <a:r>
              <a:rPr lang="en-US" altLang="en-US" sz="3200" b="1" dirty="0">
                <a:solidFill>
                  <a:srgbClr val="FF0000"/>
                </a:solidFill>
                <a:effectLst>
                  <a:outerShdw blurRad="38100" dist="38100" dir="2700000" algn="tl">
                    <a:srgbClr val="000000">
                      <a:alpha val="43137"/>
                    </a:srgbClr>
                  </a:outerShdw>
                </a:effectLst>
                <a:ea typeface="Kh Muol" pitchFamily="2" charset="0"/>
                <a:cs typeface="Times New Roman" panose="02020603050405020304" pitchFamily="18" charset="0"/>
              </a:rPr>
              <a:t>A </a:t>
            </a:r>
            <a:r>
              <a:rPr lang="en-US" altLang="en-US" sz="3200" b="1" dirty="0" smtClean="0">
                <a:solidFill>
                  <a:srgbClr val="FF0000"/>
                </a:solidFill>
                <a:effectLst>
                  <a:outerShdw blurRad="38100" dist="38100" dir="2700000" algn="tl">
                    <a:srgbClr val="000000">
                      <a:alpha val="43137"/>
                    </a:srgbClr>
                  </a:outerShdw>
                </a:effectLst>
                <a:ea typeface="Kh Muol" pitchFamily="2" charset="0"/>
                <a:cs typeface="Times New Roman" panose="02020603050405020304" pitchFamily="18" charset="0"/>
              </a:rPr>
              <a:t>Decade </a:t>
            </a:r>
            <a:r>
              <a:rPr lang="en-US" altLang="en-US" sz="3200" b="1" dirty="0">
                <a:solidFill>
                  <a:srgbClr val="FF0000"/>
                </a:solidFill>
                <a:effectLst>
                  <a:outerShdw blurRad="38100" dist="38100" dir="2700000" algn="tl">
                    <a:srgbClr val="000000">
                      <a:alpha val="43137"/>
                    </a:srgbClr>
                  </a:outerShdw>
                </a:effectLst>
                <a:ea typeface="Kh Muol" pitchFamily="2" charset="0"/>
                <a:cs typeface="Times New Roman" panose="02020603050405020304" pitchFamily="18" charset="0"/>
              </a:rPr>
              <a:t>of GI </a:t>
            </a:r>
            <a:r>
              <a:rPr lang="en-US" altLang="en-US" sz="3200" b="1" dirty="0" smtClean="0">
                <a:solidFill>
                  <a:srgbClr val="FF0000"/>
                </a:solidFill>
                <a:effectLst>
                  <a:outerShdw blurRad="38100" dist="38100" dir="2700000" algn="tl">
                    <a:srgbClr val="000000">
                      <a:alpha val="43137"/>
                    </a:srgbClr>
                  </a:outerShdw>
                </a:effectLst>
                <a:ea typeface="Kh Muol" pitchFamily="2" charset="0"/>
                <a:cs typeface="Times New Roman" panose="02020603050405020304" pitchFamily="18" charset="0"/>
              </a:rPr>
              <a:t>Status</a:t>
            </a:r>
            <a:br>
              <a:rPr lang="en-US" altLang="en-US" sz="3200" b="1" dirty="0" smtClean="0">
                <a:solidFill>
                  <a:srgbClr val="FF0000"/>
                </a:solidFill>
                <a:effectLst>
                  <a:outerShdw blurRad="38100" dist="38100" dir="2700000" algn="tl">
                    <a:srgbClr val="000000">
                      <a:alpha val="43137"/>
                    </a:srgbClr>
                  </a:outerShdw>
                </a:effectLst>
                <a:ea typeface="Kh Muol" pitchFamily="2" charset="0"/>
                <a:cs typeface="Times New Roman" panose="02020603050405020304" pitchFamily="18" charset="0"/>
              </a:rPr>
            </a:br>
            <a:r>
              <a:rPr lang="en-US" altLang="en-US" sz="3200" b="1" dirty="0" smtClean="0">
                <a:solidFill>
                  <a:srgbClr val="FF0000"/>
                </a:solidFill>
                <a:effectLst>
                  <a:outerShdw blurRad="38100" dist="38100" dir="2700000" algn="tl">
                    <a:srgbClr val="000000">
                      <a:alpha val="43137"/>
                    </a:srgbClr>
                  </a:outerShdw>
                </a:effectLst>
                <a:ea typeface="Kh Muol" pitchFamily="2" charset="0"/>
                <a:cs typeface="Times New Roman" panose="02020603050405020304" pitchFamily="18" charset="0"/>
              </a:rPr>
              <a:t> </a:t>
            </a:r>
            <a:r>
              <a:rPr lang="en-US" altLang="en-US" sz="3200" b="1" dirty="0" err="1" smtClean="0">
                <a:solidFill>
                  <a:srgbClr val="FF0000"/>
                </a:solidFill>
                <a:effectLst>
                  <a:outerShdw blurRad="38100" dist="38100" dir="2700000" algn="tl">
                    <a:srgbClr val="000000">
                      <a:alpha val="43137"/>
                    </a:srgbClr>
                  </a:outerShdw>
                </a:effectLst>
                <a:ea typeface="Kh Muol" pitchFamily="2" charset="0"/>
                <a:cs typeface="Times New Roman" panose="02020603050405020304" pitchFamily="18" charset="0"/>
              </a:rPr>
              <a:t>Kampot</a:t>
            </a:r>
            <a:r>
              <a:rPr lang="en-US" altLang="en-US" sz="3200" b="1" dirty="0" smtClean="0">
                <a:solidFill>
                  <a:srgbClr val="FF0000"/>
                </a:solidFill>
                <a:effectLst>
                  <a:outerShdw blurRad="38100" dist="38100" dir="2700000" algn="tl">
                    <a:srgbClr val="000000">
                      <a:alpha val="43137"/>
                    </a:srgbClr>
                  </a:outerShdw>
                </a:effectLst>
                <a:ea typeface="Kh Muol" pitchFamily="2" charset="0"/>
                <a:cs typeface="Times New Roman" panose="02020603050405020304" pitchFamily="18" charset="0"/>
              </a:rPr>
              <a:t> Pepper Cambodia</a:t>
            </a:r>
            <a:br>
              <a:rPr lang="en-US" altLang="en-US" sz="3200" b="1" dirty="0" smtClean="0">
                <a:solidFill>
                  <a:srgbClr val="FF0000"/>
                </a:solidFill>
                <a:effectLst>
                  <a:outerShdw blurRad="38100" dist="38100" dir="2700000" algn="tl">
                    <a:srgbClr val="000000">
                      <a:alpha val="43137"/>
                    </a:srgbClr>
                  </a:outerShdw>
                </a:effectLst>
                <a:ea typeface="Kh Muol" pitchFamily="2" charset="0"/>
                <a:cs typeface="Times New Roman" panose="02020603050405020304" pitchFamily="18" charset="0"/>
              </a:rPr>
            </a:br>
            <a:endParaRPr lang="en-US" altLang="en-US" sz="3200" b="1" dirty="0" smtClean="0">
              <a:solidFill>
                <a:srgbClr val="FF0000"/>
              </a:solidFill>
              <a:effectLst>
                <a:outerShdw blurRad="38100" dist="38100" dir="2700000" algn="tl">
                  <a:srgbClr val="000000">
                    <a:alpha val="43137"/>
                  </a:srgbClr>
                </a:outerShdw>
              </a:effectLst>
              <a:ea typeface="Kh Muol" pitchFamily="2" charset="0"/>
              <a:cs typeface="Times New Roman" panose="02020603050405020304" pitchFamily="18" charset="0"/>
            </a:endParaRPr>
          </a:p>
        </p:txBody>
      </p:sp>
      <p:sp>
        <p:nvSpPr>
          <p:cNvPr id="615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200" dirty="0" smtClean="0">
              <a:solidFill>
                <a:srgbClr val="898989"/>
              </a:solidFill>
            </a:endParaRPr>
          </a:p>
        </p:txBody>
      </p:sp>
      <p:pic>
        <p:nvPicPr>
          <p:cNvPr id="6148" name="Picture 6" descr="D:\1. Documents_SOK Sarang\Project\PGI project-Supported by AFD\Promotion of Gis products\Kampot Pepper and Kg-Speu -  All-in-One\Kampot Pepper\KP Logos\EN\JPG\KP-Logo-Round-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4271" y="3064669"/>
            <a:ext cx="650875"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 descr="D:\1. Projects since CIRD's foundation\PGI project-Supported by EU\GI national logo\GI National Logo.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5244" y="1473549"/>
            <a:ext cx="65087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0" descr="Image result for logo+eu+pg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8636" y="2258017"/>
            <a:ext cx="6508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0333" y="4264990"/>
            <a:ext cx="2619375" cy="174307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5200" y="4200891"/>
            <a:ext cx="2019300" cy="226695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200" y="4264990"/>
            <a:ext cx="1853112" cy="2143125"/>
          </a:xfrm>
          <a:prstGeom prst="rect">
            <a:avLst/>
          </a:prstGeom>
        </p:spPr>
      </p:pic>
      <p:sp>
        <p:nvSpPr>
          <p:cNvPr id="11" name="Rectangle 10"/>
          <p:cNvSpPr/>
          <p:nvPr/>
        </p:nvSpPr>
        <p:spPr>
          <a:xfrm>
            <a:off x="2126680" y="1296655"/>
            <a:ext cx="3685624" cy="369332"/>
          </a:xfrm>
          <a:prstGeom prst="rect">
            <a:avLst/>
          </a:prstGeom>
        </p:spPr>
        <p:txBody>
          <a:bodyPr wrap="none">
            <a:spAutoFit/>
          </a:bodyPr>
          <a:lstStyle/>
          <a:p>
            <a:pPr algn="ctr"/>
            <a:r>
              <a:rPr lang="en-GB" b="1" i="1" dirty="0" err="1">
                <a:solidFill>
                  <a:srgbClr val="69B778"/>
                </a:solidFill>
                <a:effectLst>
                  <a:outerShdw blurRad="38100" dist="38100" dir="2700000" algn="tl">
                    <a:srgbClr val="000000">
                      <a:alpha val="43137"/>
                    </a:srgbClr>
                  </a:outerShdw>
                </a:effectLst>
              </a:rPr>
              <a:t>Green,</a:t>
            </a:r>
            <a:r>
              <a:rPr lang="en-GB" b="1" i="1" dirty="0" err="1">
                <a:solidFill>
                  <a:srgbClr val="FF0000"/>
                </a:solidFill>
                <a:effectLst>
                  <a:outerShdw blurRad="38100" dist="38100" dir="2700000" algn="tl">
                    <a:srgbClr val="000000">
                      <a:alpha val="43137"/>
                    </a:srgbClr>
                  </a:outerShdw>
                </a:effectLst>
              </a:rPr>
              <a:t>Red</a:t>
            </a:r>
            <a:r>
              <a:rPr lang="en-GB" b="1" i="1" dirty="0" err="1">
                <a:solidFill>
                  <a:srgbClr val="69B778"/>
                </a:solidFill>
                <a:effectLst>
                  <a:outerShdw blurRad="38100" dist="38100" dir="2700000" algn="tl">
                    <a:srgbClr val="000000">
                      <a:alpha val="43137"/>
                    </a:srgbClr>
                  </a:outerShdw>
                </a:effectLst>
              </a:rPr>
              <a:t>,</a:t>
            </a:r>
            <a:r>
              <a:rPr lang="en-GB" b="1" i="1" dirty="0" err="1">
                <a:solidFill>
                  <a:schemeClr val="bg1">
                    <a:lumMod val="95000"/>
                    <a:lumOff val="5000"/>
                  </a:schemeClr>
                </a:solidFill>
                <a:effectLst>
                  <a:outerShdw blurRad="38100" dist="38100" dir="2700000" algn="tl">
                    <a:srgbClr val="000000">
                      <a:alpha val="43137"/>
                    </a:srgbClr>
                  </a:outerShdw>
                </a:effectLst>
              </a:rPr>
              <a:t>Black</a:t>
            </a:r>
            <a:r>
              <a:rPr lang="en-GB" b="1" i="1" dirty="0">
                <a:solidFill>
                  <a:schemeClr val="bg1">
                    <a:lumMod val="95000"/>
                    <a:lumOff val="5000"/>
                  </a:schemeClr>
                </a:solidFill>
                <a:effectLst>
                  <a:outerShdw blurRad="38100" dist="38100" dir="2700000" algn="tl">
                    <a:srgbClr val="000000">
                      <a:alpha val="43137"/>
                    </a:srgbClr>
                  </a:outerShdw>
                </a:effectLst>
              </a:rPr>
              <a:t> ,</a:t>
            </a:r>
            <a:r>
              <a:rPr lang="en-GB" b="1" i="1" dirty="0">
                <a:effectLst>
                  <a:outerShdw blurRad="38100" dist="38100" dir="2700000" algn="tl">
                    <a:srgbClr val="000000">
                      <a:alpha val="43137"/>
                    </a:srgbClr>
                  </a:outerShdw>
                </a:effectLst>
              </a:rPr>
              <a:t>white</a:t>
            </a:r>
            <a:r>
              <a:rPr lang="en-GB" b="1" i="1" dirty="0">
                <a:solidFill>
                  <a:srgbClr val="69B778"/>
                </a:solidFill>
                <a:effectLst>
                  <a:outerShdw blurRad="38100" dist="38100" dir="2700000" algn="tl">
                    <a:srgbClr val="000000">
                      <a:alpha val="43137"/>
                    </a:srgbClr>
                  </a:outerShdw>
                </a:effectLst>
              </a:rPr>
              <a:t> pepper</a:t>
            </a:r>
          </a:p>
        </p:txBody>
      </p:sp>
    </p:spTree>
    <p:extLst>
      <p:ext uri="{BB962C8B-B14F-4D97-AF65-F5344CB8AC3E}">
        <p14:creationId xmlns:p14="http://schemas.microsoft.com/office/powerpoint/2010/main" val="25916632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228600" y="381000"/>
            <a:ext cx="8229600" cy="584775"/>
          </a:xfrm>
          <a:prstGeom prst="rect">
            <a:avLst/>
          </a:prstGeom>
        </p:spPr>
        <p:txBody>
          <a:bodyPr wrap="square">
            <a:spAutoFit/>
          </a:bodyPr>
          <a:lstStyle/>
          <a:p>
            <a:pPr algn="ctr"/>
            <a:r>
              <a:rPr lang="en-GB" sz="3200" b="1" dirty="0">
                <a:solidFill>
                  <a:srgbClr val="FF0000"/>
                </a:solidFill>
                <a:effectLst>
                  <a:outerShdw blurRad="38100" dist="38100" dir="2700000" algn="tl">
                    <a:srgbClr val="000000">
                      <a:alpha val="43137"/>
                    </a:srgbClr>
                  </a:outerShdw>
                </a:effectLst>
              </a:rPr>
              <a:t>Positive Aspects of GI in the Region </a:t>
            </a:r>
            <a:endParaRPr lang="en-GB" sz="3200" b="1" dirty="0"/>
          </a:p>
        </p:txBody>
      </p:sp>
      <p:sp>
        <p:nvSpPr>
          <p:cNvPr id="6" name="Rectangle 5"/>
          <p:cNvSpPr/>
          <p:nvPr/>
        </p:nvSpPr>
        <p:spPr>
          <a:xfrm>
            <a:off x="566398" y="1377915"/>
            <a:ext cx="3730090" cy="1477328"/>
          </a:xfrm>
          <a:prstGeom prst="rect">
            <a:avLst/>
          </a:prstGeom>
          <a:solidFill>
            <a:srgbClr val="003300"/>
          </a:solidFill>
        </p:spPr>
        <p:txBody>
          <a:bodyPr wrap="square">
            <a:spAutoFit/>
          </a:bodyPr>
          <a:lstStyle/>
          <a:p>
            <a:pPr algn="ctr"/>
            <a:r>
              <a:rPr lang="en-GB" b="1" dirty="0" smtClean="0">
                <a:solidFill>
                  <a:srgbClr val="FF6600"/>
                </a:solidFill>
                <a:effectLst>
                  <a:outerShdw blurRad="38100" dist="38100" dir="2700000" algn="tl">
                    <a:srgbClr val="000000">
                      <a:alpha val="43137"/>
                    </a:srgbClr>
                  </a:outerShdw>
                </a:effectLst>
              </a:rPr>
              <a:t>Income Increase of small</a:t>
            </a:r>
            <a:endParaRPr lang="en-GB" b="1" dirty="0">
              <a:solidFill>
                <a:srgbClr val="FF6600"/>
              </a:solidFill>
              <a:effectLst>
                <a:outerShdw blurRad="38100" dist="38100" dir="2700000" algn="tl">
                  <a:srgbClr val="000000">
                    <a:alpha val="43137"/>
                  </a:srgbClr>
                </a:outerShdw>
              </a:effectLst>
            </a:endParaRPr>
          </a:p>
          <a:p>
            <a:pPr algn="ctr"/>
            <a:r>
              <a:rPr lang="en-GB" b="1" dirty="0" smtClean="0">
                <a:solidFill>
                  <a:srgbClr val="FF6600"/>
                </a:solidFill>
                <a:effectLst>
                  <a:outerShdw blurRad="38100" dist="38100" dir="2700000" algn="tl">
                    <a:srgbClr val="000000">
                      <a:alpha val="43137"/>
                    </a:srgbClr>
                  </a:outerShdw>
                </a:effectLst>
              </a:rPr>
              <a:t> scale  farmers</a:t>
            </a:r>
          </a:p>
          <a:p>
            <a:pPr algn="ctr"/>
            <a:r>
              <a:rPr lang="en-GB" b="1" dirty="0" smtClean="0">
                <a:solidFill>
                  <a:srgbClr val="FF6600"/>
                </a:solidFill>
                <a:effectLst>
                  <a:outerShdw blurRad="38100" dist="38100" dir="2700000" algn="tl">
                    <a:srgbClr val="000000">
                      <a:alpha val="43137"/>
                    </a:srgbClr>
                  </a:outerShdw>
                </a:effectLst>
              </a:rPr>
              <a:t>70% export</a:t>
            </a:r>
          </a:p>
          <a:p>
            <a:pPr algn="ctr"/>
            <a:r>
              <a:rPr lang="en-GB" b="1" dirty="0" smtClean="0">
                <a:solidFill>
                  <a:srgbClr val="FF6600"/>
                </a:solidFill>
                <a:effectLst>
                  <a:outerShdw blurRad="38100" dist="38100" dir="2700000" algn="tl">
                    <a:srgbClr val="000000">
                      <a:alpha val="43137"/>
                    </a:srgbClr>
                  </a:outerShdw>
                </a:effectLst>
              </a:rPr>
              <a:t>30% Local use/tourists </a:t>
            </a:r>
          </a:p>
          <a:p>
            <a:pPr algn="ctr"/>
            <a:endParaRPr lang="en-GB" b="1" dirty="0">
              <a:solidFill>
                <a:srgbClr val="FF6600"/>
              </a:solidFill>
              <a:effectLst>
                <a:outerShdw blurRad="38100" dist="38100" dir="2700000" algn="tl">
                  <a:srgbClr val="000000">
                    <a:alpha val="43137"/>
                  </a:srgbClr>
                </a:outerShdw>
              </a:effectLst>
            </a:endParaRPr>
          </a:p>
        </p:txBody>
      </p:sp>
      <p:sp>
        <p:nvSpPr>
          <p:cNvPr id="7" name="Rectangle 6"/>
          <p:cNvSpPr/>
          <p:nvPr/>
        </p:nvSpPr>
        <p:spPr>
          <a:xfrm>
            <a:off x="983643" y="3327573"/>
            <a:ext cx="2895600" cy="1200329"/>
          </a:xfrm>
          <a:prstGeom prst="rect">
            <a:avLst/>
          </a:prstGeom>
          <a:solidFill>
            <a:srgbClr val="003300"/>
          </a:solidFill>
        </p:spPr>
        <p:txBody>
          <a:bodyPr wrap="square">
            <a:spAutoFit/>
          </a:bodyPr>
          <a:lstStyle/>
          <a:p>
            <a:pPr algn="ctr"/>
            <a:endParaRPr lang="en-GB" dirty="0">
              <a:solidFill>
                <a:srgbClr val="FF6600"/>
              </a:solidFill>
            </a:endParaRPr>
          </a:p>
          <a:p>
            <a:pPr algn="ctr"/>
            <a:r>
              <a:rPr lang="en-GB" b="1" dirty="0" smtClean="0">
                <a:solidFill>
                  <a:srgbClr val="FF6600"/>
                </a:solidFill>
                <a:effectLst>
                  <a:outerShdw blurRad="38100" dist="38100" dir="2700000" algn="tl">
                    <a:srgbClr val="000000">
                      <a:alpha val="43137"/>
                    </a:srgbClr>
                  </a:outerShdw>
                </a:effectLst>
              </a:rPr>
              <a:t>Increased </a:t>
            </a:r>
            <a:r>
              <a:rPr lang="en-GB" b="1" dirty="0">
                <a:solidFill>
                  <a:srgbClr val="FF6600"/>
                </a:solidFill>
                <a:effectLst>
                  <a:outerShdw blurRad="38100" dist="38100" dir="2700000" algn="tl">
                    <a:srgbClr val="000000">
                      <a:alpha val="43137"/>
                    </a:srgbClr>
                  </a:outerShdw>
                </a:effectLst>
              </a:rPr>
              <a:t>recognition of </a:t>
            </a:r>
            <a:endParaRPr lang="en-GB" b="1" dirty="0" smtClean="0">
              <a:solidFill>
                <a:srgbClr val="FF6600"/>
              </a:solidFill>
              <a:effectLst>
                <a:outerShdw blurRad="38100" dist="38100" dir="2700000" algn="tl">
                  <a:srgbClr val="000000">
                    <a:alpha val="43137"/>
                  </a:srgbClr>
                </a:outerShdw>
              </a:effectLst>
            </a:endParaRPr>
          </a:p>
          <a:p>
            <a:pPr algn="ctr"/>
            <a:r>
              <a:rPr lang="en-GB" b="1" dirty="0" smtClean="0">
                <a:solidFill>
                  <a:srgbClr val="FF6600"/>
                </a:solidFill>
                <a:effectLst>
                  <a:outerShdw blurRad="38100" dist="38100" dir="2700000" algn="tl">
                    <a:srgbClr val="000000">
                      <a:alpha val="43137"/>
                    </a:srgbClr>
                  </a:outerShdw>
                </a:effectLst>
              </a:rPr>
              <a:t>GI </a:t>
            </a:r>
            <a:r>
              <a:rPr lang="en-GB" b="1" dirty="0">
                <a:solidFill>
                  <a:srgbClr val="FF6600"/>
                </a:solidFill>
                <a:effectLst>
                  <a:outerShdw blurRad="38100" dist="38100" dir="2700000" algn="tl">
                    <a:srgbClr val="000000">
                      <a:alpha val="43137"/>
                    </a:srgbClr>
                  </a:outerShdw>
                </a:effectLst>
              </a:rPr>
              <a:t>by </a:t>
            </a:r>
            <a:r>
              <a:rPr lang="en-GB" b="1" dirty="0" smtClean="0">
                <a:solidFill>
                  <a:srgbClr val="FF6600"/>
                </a:solidFill>
                <a:effectLst>
                  <a:outerShdw blurRad="38100" dist="38100" dir="2700000" algn="tl">
                    <a:srgbClr val="000000">
                      <a:alpha val="43137"/>
                    </a:srgbClr>
                  </a:outerShdw>
                </a:effectLst>
              </a:rPr>
              <a:t>consumers</a:t>
            </a:r>
          </a:p>
          <a:p>
            <a:pPr algn="ctr"/>
            <a:endParaRPr lang="en-GB" b="1" dirty="0">
              <a:solidFill>
                <a:srgbClr val="FF6600"/>
              </a:solidFill>
              <a:effectLst>
                <a:outerShdw blurRad="38100" dist="38100" dir="2700000" algn="tl">
                  <a:srgbClr val="000000">
                    <a:alpha val="43137"/>
                  </a:srgbClr>
                </a:outerShdw>
              </a:effectLst>
            </a:endParaRPr>
          </a:p>
        </p:txBody>
      </p:sp>
      <p:sp>
        <p:nvSpPr>
          <p:cNvPr id="8" name="Rectangle 7"/>
          <p:cNvSpPr/>
          <p:nvPr/>
        </p:nvSpPr>
        <p:spPr>
          <a:xfrm>
            <a:off x="4927821" y="1418493"/>
            <a:ext cx="3810000" cy="1200329"/>
          </a:xfrm>
          <a:prstGeom prst="rect">
            <a:avLst/>
          </a:prstGeom>
          <a:solidFill>
            <a:srgbClr val="003300"/>
          </a:solidFill>
        </p:spPr>
        <p:txBody>
          <a:bodyPr wrap="square">
            <a:spAutoFit/>
          </a:bodyPr>
          <a:lstStyle/>
          <a:p>
            <a:pPr algn="ctr"/>
            <a:r>
              <a:rPr lang="en-GB" b="1" dirty="0">
                <a:solidFill>
                  <a:srgbClr val="FF6600"/>
                </a:solidFill>
                <a:effectLst>
                  <a:outerShdw blurRad="38100" dist="38100" dir="2700000" algn="tl">
                    <a:srgbClr val="000000">
                      <a:alpha val="43137"/>
                    </a:srgbClr>
                  </a:outerShdw>
                </a:effectLst>
              </a:rPr>
              <a:t>Created </a:t>
            </a:r>
            <a:r>
              <a:rPr lang="en-GB" b="1" dirty="0" smtClean="0">
                <a:solidFill>
                  <a:srgbClr val="FF6600"/>
                </a:solidFill>
                <a:effectLst>
                  <a:outerShdw blurRad="38100" dist="38100" dir="2700000" algn="tl">
                    <a:srgbClr val="000000">
                      <a:alpha val="43137"/>
                    </a:srgbClr>
                  </a:outerShdw>
                </a:effectLst>
              </a:rPr>
              <a:t>more jobs </a:t>
            </a:r>
          </a:p>
          <a:p>
            <a:pPr algn="ctr"/>
            <a:r>
              <a:rPr lang="en-GB" b="1" dirty="0" smtClean="0">
                <a:solidFill>
                  <a:srgbClr val="FF6600"/>
                </a:solidFill>
                <a:effectLst>
                  <a:outerShdw blurRad="38100" dist="38100" dir="2700000" algn="tl">
                    <a:srgbClr val="000000">
                      <a:alpha val="43137"/>
                    </a:srgbClr>
                  </a:outerShdw>
                </a:effectLst>
              </a:rPr>
              <a:t>plantation </a:t>
            </a:r>
            <a:endParaRPr lang="en-GB" b="1" dirty="0">
              <a:solidFill>
                <a:srgbClr val="FF6600"/>
              </a:solidFill>
              <a:effectLst>
                <a:outerShdw blurRad="38100" dist="38100" dir="2700000" algn="tl">
                  <a:srgbClr val="000000">
                    <a:alpha val="43137"/>
                  </a:srgbClr>
                </a:outerShdw>
              </a:effectLst>
            </a:endParaRPr>
          </a:p>
          <a:p>
            <a:pPr algn="ctr"/>
            <a:r>
              <a:rPr lang="en-GB" b="1" dirty="0" smtClean="0">
                <a:solidFill>
                  <a:srgbClr val="FF6600"/>
                </a:solidFill>
                <a:effectLst>
                  <a:outerShdw blurRad="38100" dist="38100" dir="2700000" algn="tl">
                    <a:srgbClr val="000000">
                      <a:alpha val="43137"/>
                    </a:srgbClr>
                  </a:outerShdw>
                </a:effectLst>
              </a:rPr>
              <a:t>Packaging ,hospitality, tourism </a:t>
            </a:r>
            <a:r>
              <a:rPr lang="en-GB" b="1" dirty="0">
                <a:solidFill>
                  <a:srgbClr val="FF6600"/>
                </a:solidFill>
                <a:effectLst>
                  <a:outerShdw blurRad="38100" dist="38100" dir="2700000" algn="tl">
                    <a:srgbClr val="000000">
                      <a:alpha val="43137"/>
                    </a:srgbClr>
                  </a:outerShdw>
                </a:effectLst>
              </a:rPr>
              <a:t>,etc.</a:t>
            </a:r>
          </a:p>
        </p:txBody>
      </p:sp>
      <p:sp>
        <p:nvSpPr>
          <p:cNvPr id="9" name="Rectangle 8"/>
          <p:cNvSpPr/>
          <p:nvPr/>
        </p:nvSpPr>
        <p:spPr>
          <a:xfrm>
            <a:off x="5638800" y="3155294"/>
            <a:ext cx="2819400" cy="1200329"/>
          </a:xfrm>
          <a:prstGeom prst="rect">
            <a:avLst/>
          </a:prstGeom>
          <a:solidFill>
            <a:srgbClr val="003300"/>
          </a:solidFill>
        </p:spPr>
        <p:txBody>
          <a:bodyPr wrap="square">
            <a:spAutoFit/>
          </a:bodyPr>
          <a:lstStyle/>
          <a:p>
            <a:pPr algn="ctr"/>
            <a:endParaRPr lang="en-GB" b="1" dirty="0" smtClean="0">
              <a:solidFill>
                <a:srgbClr val="FF6600"/>
              </a:solidFill>
              <a:effectLst>
                <a:outerShdw blurRad="38100" dist="38100" dir="2700000" algn="tl">
                  <a:srgbClr val="000000">
                    <a:alpha val="43137"/>
                  </a:srgbClr>
                </a:outerShdw>
              </a:effectLst>
            </a:endParaRPr>
          </a:p>
          <a:p>
            <a:pPr algn="ctr"/>
            <a:r>
              <a:rPr lang="en-GB" b="1" dirty="0" smtClean="0">
                <a:solidFill>
                  <a:srgbClr val="FF6600"/>
                </a:solidFill>
                <a:effectLst>
                  <a:outerShdw blurRad="38100" dist="38100" dir="2700000" algn="tl">
                    <a:srgbClr val="000000">
                      <a:alpha val="43137"/>
                    </a:srgbClr>
                  </a:outerShdw>
                </a:effectLst>
              </a:rPr>
              <a:t>Sustainable agriculture</a:t>
            </a:r>
            <a:endParaRPr lang="en-GB" b="1" dirty="0">
              <a:solidFill>
                <a:srgbClr val="FF6600"/>
              </a:solidFill>
              <a:effectLst>
                <a:outerShdw blurRad="38100" dist="38100" dir="2700000" algn="tl">
                  <a:srgbClr val="000000">
                    <a:alpha val="43137"/>
                  </a:srgbClr>
                </a:outerShdw>
              </a:effectLst>
            </a:endParaRPr>
          </a:p>
          <a:p>
            <a:pPr algn="ctr"/>
            <a:r>
              <a:rPr lang="en-GB" b="1" dirty="0" smtClean="0">
                <a:solidFill>
                  <a:srgbClr val="FF6600"/>
                </a:solidFill>
                <a:effectLst>
                  <a:outerShdw blurRad="38100" dist="38100" dir="2700000" algn="tl">
                    <a:srgbClr val="000000">
                      <a:alpha val="43137"/>
                    </a:srgbClr>
                  </a:outerShdw>
                </a:effectLst>
              </a:rPr>
              <a:t> </a:t>
            </a:r>
            <a:r>
              <a:rPr lang="en-GB" b="1" dirty="0">
                <a:solidFill>
                  <a:srgbClr val="FF6600"/>
                </a:solidFill>
                <a:effectLst>
                  <a:outerShdw blurRad="38100" dist="38100" dir="2700000" algn="tl">
                    <a:srgbClr val="000000">
                      <a:alpha val="43137"/>
                    </a:srgbClr>
                  </a:outerShdw>
                </a:effectLst>
              </a:rPr>
              <a:t>production Promoted </a:t>
            </a:r>
            <a:endParaRPr lang="en-GB" b="1" dirty="0" smtClean="0">
              <a:solidFill>
                <a:srgbClr val="FF6600"/>
              </a:solidFill>
              <a:effectLst>
                <a:outerShdw blurRad="38100" dist="38100" dir="2700000" algn="tl">
                  <a:srgbClr val="000000">
                    <a:alpha val="43137"/>
                  </a:srgbClr>
                </a:outerShdw>
              </a:effectLst>
            </a:endParaRPr>
          </a:p>
          <a:p>
            <a:pPr algn="ctr"/>
            <a:endParaRPr lang="en-GB" b="1" dirty="0">
              <a:solidFill>
                <a:srgbClr val="FF66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23070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152400" y="4267"/>
            <a:ext cx="8839200" cy="2585323"/>
          </a:xfrm>
          <a:prstGeom prst="rect">
            <a:avLst/>
          </a:prstGeom>
          <a:solidFill>
            <a:schemeClr val="bg2">
              <a:lumMod val="20000"/>
              <a:lumOff val="80000"/>
            </a:schemeClr>
          </a:solidFill>
        </p:spPr>
        <p:txBody>
          <a:bodyPr wrap="square">
            <a:spAutoFit/>
          </a:bodyPr>
          <a:lstStyle/>
          <a:p>
            <a:pPr algn="ctr"/>
            <a:endParaRPr lang="en-GB" b="1" dirty="0" smtClean="0">
              <a:solidFill>
                <a:schemeClr val="accent6">
                  <a:lumMod val="50000"/>
                </a:schemeClr>
              </a:solidFill>
              <a:effectLst>
                <a:outerShdw blurRad="38100" dist="38100" dir="2700000" algn="tl">
                  <a:srgbClr val="000000">
                    <a:alpha val="43137"/>
                  </a:srgbClr>
                </a:outerShdw>
              </a:effectLst>
            </a:endParaRPr>
          </a:p>
          <a:p>
            <a:pPr algn="ctr"/>
            <a:r>
              <a:rPr lang="en-GB" b="1" dirty="0" smtClean="0">
                <a:solidFill>
                  <a:schemeClr val="accent6">
                    <a:lumMod val="50000"/>
                  </a:schemeClr>
                </a:solidFill>
                <a:effectLst>
                  <a:outerShdw blurRad="38100" dist="38100" dir="2700000" algn="tl">
                    <a:srgbClr val="000000">
                      <a:alpha val="43137"/>
                    </a:srgbClr>
                  </a:outerShdw>
                </a:effectLst>
              </a:rPr>
              <a:t>Between </a:t>
            </a:r>
            <a:r>
              <a:rPr lang="en-GB" b="1" dirty="0">
                <a:solidFill>
                  <a:schemeClr val="accent6">
                    <a:lumMod val="50000"/>
                  </a:schemeClr>
                </a:solidFill>
                <a:effectLst>
                  <a:outerShdw blurRad="38100" dist="38100" dir="2700000" algn="tl">
                    <a:srgbClr val="000000">
                      <a:alpha val="43137"/>
                    </a:srgbClr>
                  </a:outerShdw>
                </a:effectLst>
              </a:rPr>
              <a:t>mountain and </a:t>
            </a:r>
            <a:r>
              <a:rPr lang="en-GB" b="1" dirty="0" smtClean="0">
                <a:solidFill>
                  <a:schemeClr val="accent6">
                    <a:lumMod val="50000"/>
                  </a:schemeClr>
                </a:solidFill>
                <a:effectLst>
                  <a:outerShdw blurRad="38100" dist="38100" dir="2700000" algn="tl">
                    <a:srgbClr val="000000">
                      <a:alpha val="43137"/>
                    </a:srgbClr>
                  </a:outerShdw>
                </a:effectLst>
              </a:rPr>
              <a:t>sea, </a:t>
            </a:r>
            <a:r>
              <a:rPr lang="en-GB" b="1" dirty="0">
                <a:solidFill>
                  <a:schemeClr val="accent6">
                    <a:lumMod val="50000"/>
                  </a:schemeClr>
                </a:solidFill>
                <a:effectLst>
                  <a:outerShdw blurRad="38100" dist="38100" dir="2700000" algn="tl">
                    <a:srgbClr val="000000">
                      <a:alpha val="43137"/>
                    </a:srgbClr>
                  </a:outerShdw>
                </a:effectLst>
              </a:rPr>
              <a:t>Kampot province is renowned for the quality of its </a:t>
            </a:r>
            <a:r>
              <a:rPr lang="en-GB" b="1" dirty="0" smtClean="0">
                <a:solidFill>
                  <a:schemeClr val="accent6">
                    <a:lumMod val="50000"/>
                  </a:schemeClr>
                </a:solidFill>
                <a:effectLst>
                  <a:outerShdw blurRad="38100" dist="38100" dir="2700000" algn="tl">
                    <a:srgbClr val="000000">
                      <a:alpha val="43137"/>
                    </a:srgbClr>
                  </a:outerShdw>
                </a:effectLst>
              </a:rPr>
              <a:t>fruits , </a:t>
            </a:r>
            <a:r>
              <a:rPr lang="en-GB" b="1" dirty="0">
                <a:solidFill>
                  <a:schemeClr val="accent6">
                    <a:lumMod val="50000"/>
                  </a:schemeClr>
                </a:solidFill>
                <a:effectLst>
                  <a:outerShdw blurRad="38100" dist="38100" dir="2700000" algn="tl">
                    <a:srgbClr val="000000">
                      <a:alpha val="43137"/>
                    </a:srgbClr>
                  </a:outerShdw>
                </a:effectLst>
              </a:rPr>
              <a:t>sea salt and </a:t>
            </a:r>
            <a:r>
              <a:rPr lang="en-GB" b="1" dirty="0" smtClean="0">
                <a:solidFill>
                  <a:schemeClr val="accent6">
                    <a:lumMod val="50000"/>
                  </a:schemeClr>
                </a:solidFill>
                <a:effectLst>
                  <a:outerShdw blurRad="38100" dist="38100" dir="2700000" algn="tl">
                    <a:srgbClr val="000000">
                      <a:alpha val="43137"/>
                    </a:srgbClr>
                  </a:outerShdw>
                </a:effectLst>
              </a:rPr>
              <a:t>pepper</a:t>
            </a:r>
            <a:endParaRPr lang="en-GB" b="1" dirty="0">
              <a:solidFill>
                <a:schemeClr val="accent6">
                  <a:lumMod val="50000"/>
                </a:schemeClr>
              </a:solidFill>
              <a:effectLst>
                <a:outerShdw blurRad="38100" dist="38100" dir="2700000" algn="tl">
                  <a:srgbClr val="000000">
                    <a:alpha val="43137"/>
                  </a:srgbClr>
                </a:outerShdw>
              </a:effectLst>
            </a:endParaRPr>
          </a:p>
          <a:p>
            <a:pPr algn="ctr"/>
            <a:r>
              <a:rPr lang="en-GB" b="1" dirty="0">
                <a:solidFill>
                  <a:schemeClr val="accent6">
                    <a:lumMod val="50000"/>
                  </a:schemeClr>
                </a:solidFill>
                <a:effectLst>
                  <a:outerShdw blurRad="38100" dist="38100" dir="2700000" algn="tl">
                    <a:srgbClr val="000000">
                      <a:alpha val="43137"/>
                    </a:srgbClr>
                  </a:outerShdw>
                </a:effectLst>
              </a:rPr>
              <a:t>The special climate and soil type of Kampot </a:t>
            </a:r>
            <a:r>
              <a:rPr lang="en-GB" b="1" dirty="0" smtClean="0">
                <a:solidFill>
                  <a:schemeClr val="accent6">
                    <a:lumMod val="50000"/>
                  </a:schemeClr>
                </a:solidFill>
                <a:effectLst>
                  <a:outerShdw blurRad="38100" dist="38100" dir="2700000" algn="tl">
                    <a:srgbClr val="000000">
                      <a:alpha val="43137"/>
                    </a:srgbClr>
                  </a:outerShdw>
                </a:effectLst>
              </a:rPr>
              <a:t>&amp; the experience </a:t>
            </a:r>
            <a:r>
              <a:rPr lang="en-GB" b="1" dirty="0">
                <a:solidFill>
                  <a:schemeClr val="accent6">
                    <a:lumMod val="50000"/>
                  </a:schemeClr>
                </a:solidFill>
                <a:effectLst>
                  <a:outerShdw blurRad="38100" dist="38100" dir="2700000" algn="tl">
                    <a:srgbClr val="000000">
                      <a:alpha val="43137"/>
                    </a:srgbClr>
                  </a:outerShdw>
                </a:effectLst>
              </a:rPr>
              <a:t>from several generations of pepper farmers make this pepper unique and very sought-for by gourmets worldwide</a:t>
            </a:r>
            <a:r>
              <a:rPr lang="en-GB" b="1" dirty="0" smtClean="0">
                <a:solidFill>
                  <a:schemeClr val="accent6">
                    <a:lumMod val="50000"/>
                  </a:schemeClr>
                </a:solidFill>
                <a:effectLst>
                  <a:outerShdw blurRad="38100" dist="38100" dir="2700000" algn="tl">
                    <a:srgbClr val="000000">
                      <a:alpha val="43137"/>
                    </a:srgbClr>
                  </a:outerShdw>
                </a:effectLst>
              </a:rPr>
              <a:t>.</a:t>
            </a:r>
          </a:p>
          <a:p>
            <a:pPr algn="ctr"/>
            <a:r>
              <a:rPr lang="en-GB" b="1" dirty="0" smtClean="0">
                <a:solidFill>
                  <a:schemeClr val="accent6">
                    <a:lumMod val="50000"/>
                  </a:schemeClr>
                </a:solidFill>
                <a:effectLst>
                  <a:outerShdw blurRad="38100" dist="38100" dir="2700000" algn="tl">
                    <a:srgbClr val="000000">
                      <a:alpha val="43137"/>
                    </a:srgbClr>
                  </a:outerShdw>
                </a:effectLst>
              </a:rPr>
              <a:t>   Tourism discoveries in the region; la </a:t>
            </a:r>
            <a:r>
              <a:rPr lang="en-GB" b="1" dirty="0">
                <a:solidFill>
                  <a:schemeClr val="accent6">
                    <a:lumMod val="50000"/>
                  </a:schemeClr>
                </a:solidFill>
                <a:effectLst>
                  <a:outerShdw blurRad="38100" dist="38100" dir="2700000" algn="tl">
                    <a:srgbClr val="000000">
                      <a:alpha val="43137"/>
                    </a:srgbClr>
                  </a:outerShdw>
                </a:effectLst>
              </a:rPr>
              <a:t>Plantation discovering </a:t>
            </a:r>
            <a:r>
              <a:rPr lang="en-GB" b="1" dirty="0" smtClean="0">
                <a:solidFill>
                  <a:schemeClr val="accent6">
                    <a:lumMod val="50000"/>
                  </a:schemeClr>
                </a:solidFill>
                <a:effectLst>
                  <a:outerShdw blurRad="38100" dist="38100" dir="2700000" algn="tl">
                    <a:srgbClr val="000000">
                      <a:alpha val="43137"/>
                    </a:srgbClr>
                  </a:outerShdw>
                </a:effectLst>
              </a:rPr>
              <a:t>tour ,Cooking      </a:t>
            </a:r>
          </a:p>
          <a:p>
            <a:pPr algn="ctr"/>
            <a:r>
              <a:rPr lang="en-GB" b="1" dirty="0">
                <a:solidFill>
                  <a:schemeClr val="accent6">
                    <a:lumMod val="50000"/>
                  </a:schemeClr>
                </a:solidFill>
                <a:effectLst>
                  <a:outerShdw blurRad="38100" dist="38100" dir="2700000" algn="tl">
                    <a:srgbClr val="000000">
                      <a:alpha val="43137"/>
                    </a:srgbClr>
                  </a:outerShdw>
                </a:effectLst>
              </a:rPr>
              <a:t>C</a:t>
            </a:r>
            <a:r>
              <a:rPr lang="en-GB" b="1" dirty="0" smtClean="0">
                <a:solidFill>
                  <a:schemeClr val="accent6">
                    <a:lumMod val="50000"/>
                  </a:schemeClr>
                </a:solidFill>
                <a:effectLst>
                  <a:outerShdw blurRad="38100" dist="38100" dir="2700000" algn="tl">
                    <a:srgbClr val="000000">
                      <a:alpha val="43137"/>
                    </a:srgbClr>
                  </a:outerShdw>
                </a:effectLst>
              </a:rPr>
              <a:t>lass ,Caving</a:t>
            </a:r>
            <a:r>
              <a:rPr lang="en-GB" b="1" dirty="0">
                <a:solidFill>
                  <a:schemeClr val="accent6">
                    <a:lumMod val="50000"/>
                  </a:schemeClr>
                </a:solidFill>
                <a:effectLst>
                  <a:outerShdw blurRad="38100" dist="38100" dir="2700000" algn="tl">
                    <a:srgbClr val="000000">
                      <a:alpha val="43137"/>
                    </a:srgbClr>
                  </a:outerShdw>
                </a:effectLst>
              </a:rPr>
              <a:t>, </a:t>
            </a:r>
            <a:r>
              <a:rPr lang="en-GB" b="1" dirty="0" smtClean="0">
                <a:solidFill>
                  <a:schemeClr val="accent6">
                    <a:lumMod val="50000"/>
                  </a:schemeClr>
                </a:solidFill>
                <a:effectLst>
                  <a:outerShdw blurRad="38100" dist="38100" dir="2700000" algn="tl">
                    <a:srgbClr val="000000">
                      <a:alpha val="43137"/>
                    </a:srgbClr>
                  </a:outerShdw>
                </a:effectLst>
              </a:rPr>
              <a:t>Climbing</a:t>
            </a:r>
            <a:endParaRPr lang="en-GB" b="1" dirty="0">
              <a:solidFill>
                <a:schemeClr val="accent6">
                  <a:lumMod val="50000"/>
                </a:schemeClr>
              </a:solidFill>
              <a:effectLst>
                <a:outerShdw blurRad="38100" dist="38100" dir="2700000" algn="tl">
                  <a:srgbClr val="000000">
                    <a:alpha val="43137"/>
                  </a:srgbClr>
                </a:outerShdw>
              </a:effectLst>
            </a:endParaRPr>
          </a:p>
          <a:p>
            <a:endParaRPr lang="en-GB" b="1" dirty="0">
              <a:solidFill>
                <a:schemeClr val="accent6">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83412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9144000" cy="6858000"/>
          </a:xfrm>
          <a:prstGeom prst="rect">
            <a:avLst/>
          </a:prstGeom>
        </p:spPr>
      </p:pic>
      <p:sp>
        <p:nvSpPr>
          <p:cNvPr id="4" name="Rectangle 3"/>
          <p:cNvSpPr/>
          <p:nvPr/>
        </p:nvSpPr>
        <p:spPr>
          <a:xfrm>
            <a:off x="0" y="-1179"/>
            <a:ext cx="7112800" cy="2000548"/>
          </a:xfrm>
          <a:prstGeom prst="rect">
            <a:avLst/>
          </a:prstGeom>
          <a:solidFill>
            <a:schemeClr val="accent1">
              <a:lumMod val="50000"/>
            </a:schemeClr>
          </a:solidFill>
        </p:spPr>
        <p:txBody>
          <a:bodyPr wrap="square">
            <a:spAutoFit/>
          </a:bodyPr>
          <a:lstStyle/>
          <a:p>
            <a:r>
              <a:rPr lang="en-GB" sz="2400" b="1" dirty="0" smtClean="0">
                <a:solidFill>
                  <a:srgbClr val="FF9900"/>
                </a:solidFill>
                <a:effectLst>
                  <a:outerShdw blurRad="38100" dist="38100" dir="2700000" algn="tl">
                    <a:srgbClr val="000000">
                      <a:alpha val="43137"/>
                    </a:srgbClr>
                  </a:outerShdw>
                </a:effectLst>
                <a:latin typeface="Arial Narrow" panose="020B0606020202030204" pitchFamily="34" charset="0"/>
              </a:rPr>
              <a:t>Promotion of Sustainable </a:t>
            </a:r>
            <a:r>
              <a:rPr lang="en-GB" sz="2400" b="1" dirty="0">
                <a:solidFill>
                  <a:srgbClr val="FF9900"/>
                </a:solidFill>
                <a:effectLst>
                  <a:outerShdw blurRad="38100" dist="38100" dir="2700000" algn="tl">
                    <a:srgbClr val="000000">
                      <a:alpha val="43137"/>
                    </a:srgbClr>
                  </a:outerShdw>
                </a:effectLst>
                <a:latin typeface="Arial Narrow" panose="020B0606020202030204" pitchFamily="34" charset="0"/>
              </a:rPr>
              <a:t>Gastronomy </a:t>
            </a:r>
            <a:r>
              <a:rPr lang="en-GB" sz="2400" b="1" dirty="0" smtClean="0">
                <a:solidFill>
                  <a:srgbClr val="FF9900"/>
                </a:solidFill>
                <a:effectLst>
                  <a:outerShdw blurRad="38100" dist="38100" dir="2700000" algn="tl">
                    <a:srgbClr val="000000">
                      <a:alpha val="43137"/>
                    </a:srgbClr>
                  </a:outerShdw>
                </a:effectLst>
                <a:latin typeface="Arial Narrow" panose="020B0606020202030204" pitchFamily="34" charset="0"/>
              </a:rPr>
              <a:t>Tourism</a:t>
            </a:r>
          </a:p>
          <a:p>
            <a:r>
              <a:rPr lang="en-GB" sz="2000" b="1" dirty="0" smtClean="0">
                <a:effectLst>
                  <a:outerShdw blurRad="38100" dist="38100" dir="2700000" algn="tl">
                    <a:srgbClr val="000000">
                      <a:alpha val="43137"/>
                    </a:srgbClr>
                  </a:outerShdw>
                </a:effectLst>
                <a:latin typeface="Arial Narrow" panose="020B0606020202030204" pitchFamily="34" charset="0"/>
              </a:rPr>
              <a:t>Renewed </a:t>
            </a:r>
            <a:r>
              <a:rPr lang="en-GB" sz="2000" b="1" dirty="0">
                <a:effectLst>
                  <a:outerShdw blurRad="38100" dist="38100" dir="2700000" algn="tl">
                    <a:srgbClr val="000000">
                      <a:alpha val="43137"/>
                    </a:srgbClr>
                  </a:outerShdw>
                </a:effectLst>
                <a:latin typeface="Arial Narrow" panose="020B0606020202030204" pitchFamily="34" charset="0"/>
              </a:rPr>
              <a:t>interest in and nostalgia for culinary heritage </a:t>
            </a:r>
          </a:p>
          <a:p>
            <a:r>
              <a:rPr lang="en-GB" sz="2000" b="1" dirty="0">
                <a:effectLst>
                  <a:outerShdw blurRad="38100" dist="38100" dir="2700000" algn="tl">
                    <a:srgbClr val="000000">
                      <a:alpha val="43137"/>
                    </a:srgbClr>
                  </a:outerShdw>
                </a:effectLst>
                <a:latin typeface="Arial Narrow" panose="020B0606020202030204" pitchFamily="34" charset="0"/>
              </a:rPr>
              <a:t>Kampot </a:t>
            </a:r>
            <a:r>
              <a:rPr lang="en-GB" sz="2000" b="1" dirty="0" smtClean="0">
                <a:effectLst>
                  <a:outerShdw blurRad="38100" dist="38100" dir="2700000" algn="tl">
                    <a:srgbClr val="000000">
                      <a:alpha val="43137"/>
                    </a:srgbClr>
                  </a:outerShdw>
                </a:effectLst>
                <a:latin typeface="Arial Narrow" panose="020B0606020202030204" pitchFamily="34" charset="0"/>
              </a:rPr>
              <a:t>pepper nowadays described </a:t>
            </a:r>
            <a:r>
              <a:rPr lang="en-GB" sz="2000" b="1" dirty="0">
                <a:effectLst>
                  <a:outerShdw blurRad="38100" dist="38100" dir="2700000" algn="tl">
                    <a:srgbClr val="000000">
                      <a:alpha val="43137"/>
                    </a:srgbClr>
                  </a:outerShdw>
                </a:effectLst>
                <a:latin typeface="Arial Narrow" panose="020B0606020202030204" pitchFamily="34" charset="0"/>
              </a:rPr>
              <a:t>as a pepper of the finest quality, in many tourism and </a:t>
            </a:r>
            <a:r>
              <a:rPr lang="en-GB" sz="2000" b="1" dirty="0" smtClean="0">
                <a:effectLst>
                  <a:outerShdw blurRad="38100" dist="38100" dir="2700000" algn="tl">
                    <a:srgbClr val="000000">
                      <a:alpha val="43137"/>
                    </a:srgbClr>
                  </a:outerShdw>
                </a:effectLst>
                <a:latin typeface="Arial Narrow" panose="020B0606020202030204" pitchFamily="34" charset="0"/>
              </a:rPr>
              <a:t>culinary related </a:t>
            </a:r>
            <a:r>
              <a:rPr lang="en-GB" sz="2000" b="1" dirty="0">
                <a:effectLst>
                  <a:outerShdw blurRad="38100" dist="38100" dir="2700000" algn="tl">
                    <a:srgbClr val="000000">
                      <a:alpha val="43137"/>
                    </a:srgbClr>
                  </a:outerShdw>
                </a:effectLst>
                <a:latin typeface="Arial Narrow" panose="020B0606020202030204" pitchFamily="34" charset="0"/>
              </a:rPr>
              <a:t>guides, e.g.: “Lonely Planet Cambodia” (by Lonely Planet, Nick Ray, Greg Bloom. 2014), </a:t>
            </a:r>
            <a:r>
              <a:rPr lang="en-GB" sz="2000" b="1" dirty="0" smtClean="0">
                <a:effectLst>
                  <a:outerShdw blurRad="38100" dist="38100" dir="2700000" algn="tl">
                    <a:srgbClr val="000000">
                      <a:alpha val="43137"/>
                    </a:srgbClr>
                  </a:outerShdw>
                </a:effectLst>
                <a:latin typeface="Arial Narrow" panose="020B0606020202030204" pitchFamily="34" charset="0"/>
              </a:rPr>
              <a:t> “</a:t>
            </a:r>
            <a:r>
              <a:rPr lang="en-GB" sz="2000" b="1" dirty="0">
                <a:effectLst>
                  <a:outerShdw blurRad="38100" dist="38100" dir="2700000" algn="tl">
                    <a:srgbClr val="000000">
                      <a:alpha val="43137"/>
                    </a:srgbClr>
                  </a:outerShdw>
                </a:effectLst>
                <a:latin typeface="Arial Narrow" panose="020B0606020202030204" pitchFamily="34" charset="0"/>
              </a:rPr>
              <a:t>Gordon’s Great Escape Southeast </a:t>
            </a:r>
            <a:r>
              <a:rPr lang="en-GB" sz="2000" b="1" dirty="0" smtClean="0">
                <a:effectLst>
                  <a:outerShdw blurRad="38100" dist="38100" dir="2700000" algn="tl">
                    <a:srgbClr val="000000">
                      <a:alpha val="43137"/>
                    </a:srgbClr>
                  </a:outerShdw>
                </a:effectLst>
                <a:latin typeface="Arial Narrow" panose="020B0606020202030204" pitchFamily="34" charset="0"/>
              </a:rPr>
              <a:t>Asia” etc.</a:t>
            </a:r>
            <a:endParaRPr lang="en-GB" sz="2000" b="1" dirty="0">
              <a:effectLst>
                <a:outerShdw blurRad="38100" dist="38100" dir="2700000" algn="tl">
                  <a:srgbClr val="000000">
                    <a:alpha val="43137"/>
                  </a:srgbClr>
                </a:outerShdw>
              </a:effectLst>
              <a:latin typeface="Arial Narrow" panose="020B0606020202030204" pitchFamily="34" charset="0"/>
            </a:endParaRPr>
          </a:p>
        </p:txBody>
      </p:sp>
      <p:sp>
        <p:nvSpPr>
          <p:cNvPr id="5" name="Rectangle 4"/>
          <p:cNvSpPr/>
          <p:nvPr/>
        </p:nvSpPr>
        <p:spPr>
          <a:xfrm>
            <a:off x="6054190" y="4038600"/>
            <a:ext cx="2971800" cy="1409617"/>
          </a:xfrm>
          <a:prstGeom prst="rect">
            <a:avLst/>
          </a:prstGeom>
          <a:solidFill>
            <a:srgbClr val="FF9900"/>
          </a:solidFill>
        </p:spPr>
        <p:txBody>
          <a:bodyPr wrap="square">
            <a:spAutoFit/>
          </a:bodyPr>
          <a:lstStyle/>
          <a:p>
            <a:pPr algn="ctr">
              <a:lnSpc>
                <a:spcPct val="107000"/>
              </a:lnSpc>
              <a:spcAft>
                <a:spcPts val="800"/>
              </a:spcAft>
            </a:pPr>
            <a:r>
              <a:rPr lang="en-GB" sz="2000" b="1" dirty="0" smtClean="0">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Arial" panose="020B0604020202020204" pitchFamily="34" charset="0"/>
              </a:rPr>
              <a:t>Protect </a:t>
            </a:r>
            <a:r>
              <a:rPr lang="en-GB" sz="2000" b="1" dirty="0">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Arial" panose="020B0604020202020204" pitchFamily="34" charset="0"/>
              </a:rPr>
              <a:t>and sustain the local food as a part of traditional life and culture, through GIs.</a:t>
            </a:r>
          </a:p>
        </p:txBody>
      </p:sp>
    </p:spTree>
    <p:extLst>
      <p:ext uri="{BB962C8B-B14F-4D97-AF65-F5344CB8AC3E}">
        <p14:creationId xmlns:p14="http://schemas.microsoft.com/office/powerpoint/2010/main" val="5831983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s-CO" altLang="en-US" sz="2800" b="1" dirty="0" smtClean="0">
                <a:solidFill>
                  <a:schemeClr val="tx1"/>
                </a:solidFill>
                <a:latin typeface="Arial" panose="020B0604020202020204" pitchFamily="34" charset="0"/>
                <a:cs typeface="Arial" panose="020B0604020202020204" pitchFamily="34" charset="0"/>
              </a:rPr>
              <a:t>Café </a:t>
            </a:r>
            <a:r>
              <a:rPr lang="es-CO" altLang="en-US" sz="2800" b="1" dirty="0">
                <a:solidFill>
                  <a:schemeClr val="tx1"/>
                </a:solidFill>
                <a:latin typeface="Arial" panose="020B0604020202020204" pitchFamily="34" charset="0"/>
                <a:cs typeface="Arial" panose="020B0604020202020204" pitchFamily="34" charset="0"/>
              </a:rPr>
              <a:t>de Colombia: </a:t>
            </a:r>
            <a:r>
              <a:rPr lang="es-CO" altLang="en-US" sz="2800" b="1" dirty="0" err="1">
                <a:solidFill>
                  <a:schemeClr val="tx1"/>
                </a:solidFill>
                <a:latin typeface="Arial" panose="020B0604020202020204" pitchFamily="34" charset="0"/>
                <a:cs typeface="Arial" panose="020B0604020202020204" pitchFamily="34" charset="0"/>
              </a:rPr>
              <a:t>P</a:t>
            </a:r>
            <a:r>
              <a:rPr lang="es-CO" altLang="en-US" sz="2800" b="1" dirty="0" err="1" smtClean="0">
                <a:solidFill>
                  <a:schemeClr val="tx1"/>
                </a:solidFill>
                <a:latin typeface="Arial" panose="020B0604020202020204" pitchFamily="34" charset="0"/>
                <a:cs typeface="Arial" panose="020B0604020202020204" pitchFamily="34" charset="0"/>
              </a:rPr>
              <a:t>rotecting</a:t>
            </a:r>
            <a:r>
              <a:rPr lang="es-CO" altLang="en-US" sz="2800" b="1" dirty="0" smtClean="0">
                <a:solidFill>
                  <a:schemeClr val="tx1"/>
                </a:solidFill>
                <a:latin typeface="Arial" panose="020B0604020202020204" pitchFamily="34" charset="0"/>
                <a:cs typeface="Arial" panose="020B0604020202020204" pitchFamily="34" charset="0"/>
              </a:rPr>
              <a:t> </a:t>
            </a:r>
            <a:r>
              <a:rPr lang="es-CO" altLang="en-US" sz="2800" b="1" dirty="0">
                <a:solidFill>
                  <a:schemeClr val="tx1"/>
                </a:solidFill>
                <a:latin typeface="Arial" panose="020B0604020202020204" pitchFamily="34" charset="0"/>
                <a:cs typeface="Arial" panose="020B0604020202020204" pitchFamily="34" charset="0"/>
              </a:rPr>
              <a:t>and </a:t>
            </a:r>
            <a:r>
              <a:rPr lang="es-CO" altLang="en-US" sz="2800" b="1" dirty="0">
                <a:solidFill>
                  <a:schemeClr val="tx1"/>
                </a:solidFill>
              </a:rPr>
              <a:t/>
            </a:r>
            <a:br>
              <a:rPr lang="es-CO" altLang="en-US" sz="2800" b="1" dirty="0">
                <a:solidFill>
                  <a:schemeClr val="tx1"/>
                </a:solidFill>
              </a:rPr>
            </a:br>
            <a:r>
              <a:rPr lang="es-CO" altLang="en-US" sz="2800" b="1" dirty="0" err="1" smtClean="0">
                <a:solidFill>
                  <a:schemeClr val="tx1"/>
                </a:solidFill>
                <a:latin typeface="Arial" panose="020B0604020202020204" pitchFamily="34" charset="0"/>
                <a:cs typeface="Arial" panose="020B0604020202020204" pitchFamily="34" charset="0"/>
              </a:rPr>
              <a:t>promoting</a:t>
            </a:r>
            <a:r>
              <a:rPr lang="es-CO" altLang="en-US" sz="2800" b="1" dirty="0" smtClean="0">
                <a:solidFill>
                  <a:schemeClr val="tx1"/>
                </a:solidFill>
                <a:latin typeface="Arial" panose="020B0604020202020204" pitchFamily="34" charset="0"/>
                <a:cs typeface="Arial" panose="020B0604020202020204" pitchFamily="34" charset="0"/>
              </a:rPr>
              <a:t> </a:t>
            </a:r>
            <a:r>
              <a:rPr lang="es-CO" altLang="en-US" sz="2800" b="1" dirty="0">
                <a:solidFill>
                  <a:schemeClr val="tx1"/>
                </a:solidFill>
                <a:latin typeface="Arial" panose="020B0604020202020204" pitchFamily="34" charset="0"/>
                <a:cs typeface="Arial" panose="020B0604020202020204" pitchFamily="34" charset="0"/>
              </a:rPr>
              <a:t>a </a:t>
            </a:r>
            <a:r>
              <a:rPr lang="es-CO" altLang="en-US" sz="2800" b="1" dirty="0" err="1">
                <a:solidFill>
                  <a:schemeClr val="tx1"/>
                </a:solidFill>
                <a:latin typeface="Arial" panose="020B0604020202020204" pitchFamily="34" charset="0"/>
                <a:cs typeface="Arial" panose="020B0604020202020204" pitchFamily="34" charset="0"/>
              </a:rPr>
              <a:t>well-known</a:t>
            </a:r>
            <a:r>
              <a:rPr lang="es-CO" altLang="en-US" sz="2800" b="1" dirty="0">
                <a:solidFill>
                  <a:schemeClr val="tx1"/>
                </a:solidFill>
                <a:latin typeface="Arial" panose="020B0604020202020204" pitchFamily="34" charset="0"/>
                <a:cs typeface="Arial" panose="020B0604020202020204" pitchFamily="34" charset="0"/>
              </a:rPr>
              <a:t> </a:t>
            </a:r>
            <a:r>
              <a:rPr lang="es-CO" altLang="en-US" sz="2800" b="1" dirty="0" err="1">
                <a:solidFill>
                  <a:schemeClr val="tx1"/>
                </a:solidFill>
                <a:latin typeface="Arial" panose="020B0604020202020204" pitchFamily="34" charset="0"/>
                <a:cs typeface="Arial" panose="020B0604020202020204" pitchFamily="34" charset="0"/>
              </a:rPr>
              <a:t>origin</a:t>
            </a:r>
            <a:endParaRPr lang="en-GB" sz="28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9552" y="2362200"/>
            <a:ext cx="7920880" cy="3603812"/>
          </a:xfrm>
        </p:spPr>
        <p:txBody>
          <a:bodyPr>
            <a:normAutofit/>
          </a:bodyPr>
          <a:lstStyle/>
          <a:p>
            <a:pPr marL="342900" indent="-342900">
              <a:buFont typeface="Arial" panose="020B0604020202020204" pitchFamily="34" charset="0"/>
              <a:buChar char="•"/>
            </a:pPr>
            <a:r>
              <a:rPr lang="en-US" altLang="en-US" sz="2200"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Today Colombia is one of the most well-known origins for coffee. It wasn’t always this way</a:t>
            </a:r>
            <a:r>
              <a:rPr lang="en-US" altLang="en-US" sz="2200" dirty="0" smtClean="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altLang="en-US" sz="2200"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en-US" sz="2200" dirty="0" smtClean="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During </a:t>
            </a:r>
            <a:r>
              <a:rPr lang="en-US" altLang="en-US" sz="2200"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late 50’s the price of Colombian coffee was so low to an excessive supply of coffee in the world market.</a:t>
            </a:r>
          </a:p>
          <a:p>
            <a:pPr marL="342900" indent="-342900">
              <a:buFont typeface="Arial" panose="020B0604020202020204" pitchFamily="34" charset="0"/>
              <a:buChar char="•"/>
            </a:pPr>
            <a:r>
              <a:rPr lang="en-US" altLang="en-US" sz="2200"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Only 4% of consumers recognized Colombia as a coffee origin.</a:t>
            </a:r>
          </a:p>
          <a:p>
            <a:pPr marL="342900" indent="-342900">
              <a:buFont typeface="Arial" panose="020B0604020202020204" pitchFamily="34" charset="0"/>
              <a:buChar char="•"/>
            </a:pPr>
            <a:r>
              <a:rPr lang="en-US" altLang="en-US" sz="2200"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Roasters dominated the market and they tended to hide origin in order to gain more flexibility in blends.</a:t>
            </a:r>
          </a:p>
          <a:p>
            <a:endParaRPr lang="en-GB" dirty="0">
              <a:solidFill>
                <a:schemeClr val="accent3">
                  <a:lumMod val="75000"/>
                </a:schemeClr>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4123" y="533400"/>
            <a:ext cx="1905000" cy="1828800"/>
          </a:xfrm>
          <a:prstGeom prst="rect">
            <a:avLst/>
          </a:prstGeom>
        </p:spPr>
      </p:pic>
    </p:spTree>
    <p:extLst>
      <p:ext uri="{BB962C8B-B14F-4D97-AF65-F5344CB8AC3E}">
        <p14:creationId xmlns:p14="http://schemas.microsoft.com/office/powerpoint/2010/main" val="35101096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916773"/>
            <a:ext cx="7469833" cy="1140628"/>
          </a:xfrm>
        </p:spPr>
        <p:txBody>
          <a:bodyPr>
            <a:normAutofit fontScale="90000"/>
          </a:bodyPr>
          <a:lstStyle/>
          <a:p>
            <a:pPr algn="ctr"/>
            <a:r>
              <a:rPr lang="en-US" altLang="en-US" sz="3600" b="1" dirty="0">
                <a:solidFill>
                  <a:srgbClr val="990033"/>
                </a:solidFill>
                <a:latin typeface="Tahoma" panose="020B0604030504040204" pitchFamily="34" charset="0"/>
              </a:rPr>
              <a:t>National Federation of Coffee Growers of Colombia (FNC)</a:t>
            </a:r>
            <a:endParaRPr lang="en-GB" sz="3600" dirty="0"/>
          </a:p>
        </p:txBody>
      </p:sp>
      <p:sp>
        <p:nvSpPr>
          <p:cNvPr id="3" name="Content Placeholder 2"/>
          <p:cNvSpPr>
            <a:spLocks noGrp="1"/>
          </p:cNvSpPr>
          <p:nvPr>
            <p:ph idx="1"/>
          </p:nvPr>
        </p:nvSpPr>
        <p:spPr>
          <a:xfrm>
            <a:off x="395536" y="2057401"/>
            <a:ext cx="8064896" cy="4014803"/>
          </a:xfrm>
        </p:spPr>
        <p:txBody>
          <a:bodyPr>
            <a:normAutofit/>
          </a:bodyPr>
          <a:lstStyle/>
          <a:p>
            <a:pPr marL="285750" indent="-285750">
              <a:lnSpc>
                <a:spcPct val="90000"/>
              </a:lnSpc>
              <a:buFont typeface="Arial" panose="020B0604020202020204" pitchFamily="34" charset="0"/>
              <a:buChar char="•"/>
            </a:pPr>
            <a:endParaRPr lang="en-US" altLang="en-US" dirty="0" smtClean="0"/>
          </a:p>
          <a:p>
            <a:pPr marL="285750" indent="-285750">
              <a:lnSpc>
                <a:spcPct val="90000"/>
              </a:lnSpc>
              <a:buFont typeface="Arial" panose="020B0604020202020204" pitchFamily="34" charset="0"/>
              <a:buChar char="•"/>
            </a:pPr>
            <a:r>
              <a:rPr lang="en-US" altLang="en-US" dirty="0"/>
              <a:t>S</a:t>
            </a:r>
            <a:r>
              <a:rPr lang="en-US" altLang="en-US" dirty="0" smtClean="0"/>
              <a:t>tarted </a:t>
            </a:r>
            <a:r>
              <a:rPr lang="en-US" altLang="en-US" dirty="0"/>
              <a:t>registration of </a:t>
            </a:r>
            <a:r>
              <a:rPr lang="en-US" altLang="en-US" dirty="0" smtClean="0"/>
              <a:t>certification </a:t>
            </a:r>
            <a:r>
              <a:rPr lang="en-US" altLang="en-US" dirty="0"/>
              <a:t>marks </a:t>
            </a:r>
            <a:r>
              <a:rPr lang="en-US" altLang="en-US" dirty="0" smtClean="0"/>
              <a:t>which was difficult </a:t>
            </a:r>
          </a:p>
          <a:p>
            <a:pPr marL="0" indent="0">
              <a:lnSpc>
                <a:spcPct val="90000"/>
              </a:lnSpc>
              <a:buNone/>
            </a:pPr>
            <a:r>
              <a:rPr lang="en-US" altLang="en-US" dirty="0"/>
              <a:t> </a:t>
            </a:r>
            <a:r>
              <a:rPr lang="en-US" altLang="en-US" dirty="0" smtClean="0"/>
              <a:t>   and expensive.</a:t>
            </a:r>
          </a:p>
          <a:p>
            <a:pPr marL="0" indent="0">
              <a:lnSpc>
                <a:spcPct val="90000"/>
              </a:lnSpc>
              <a:buNone/>
            </a:pPr>
            <a:endParaRPr lang="en-US" altLang="en-US" sz="2000" dirty="0"/>
          </a:p>
          <a:p>
            <a:pPr algn="ctr">
              <a:lnSpc>
                <a:spcPct val="90000"/>
              </a:lnSpc>
              <a:buFontTx/>
              <a:buNone/>
            </a:pPr>
            <a:r>
              <a:rPr lang="en-US" altLang="en-US" sz="2800" dirty="0"/>
              <a:t>N</a:t>
            </a:r>
            <a:r>
              <a:rPr lang="en-US" altLang="en-US" sz="2800" dirty="0" smtClean="0"/>
              <a:t>eeded </a:t>
            </a:r>
            <a:r>
              <a:rPr lang="en-US" altLang="en-US" sz="2800" dirty="0"/>
              <a:t>an alternative that would help us defend </a:t>
            </a:r>
            <a:endParaRPr lang="en-US" altLang="en-US" sz="2800" dirty="0" smtClean="0"/>
          </a:p>
          <a:p>
            <a:pPr algn="ctr">
              <a:lnSpc>
                <a:spcPct val="90000"/>
              </a:lnSpc>
              <a:buFontTx/>
              <a:buNone/>
            </a:pPr>
            <a:r>
              <a:rPr lang="en-US" altLang="en-US" sz="2800" dirty="0" smtClean="0"/>
              <a:t>and </a:t>
            </a:r>
            <a:r>
              <a:rPr lang="en-US" altLang="en-US" sz="2800" dirty="0"/>
              <a:t>protect the Colombian origin </a:t>
            </a:r>
          </a:p>
          <a:p>
            <a:endParaRPr lang="en-US" altLang="en-US" b="1" dirty="0">
              <a:solidFill>
                <a:srgbClr val="990033"/>
              </a:solidFill>
              <a:latin typeface="Tahoma" panose="020B0604030504040204" pitchFamily="34" charset="0"/>
            </a:endParaRPr>
          </a:p>
          <a:p>
            <a:endParaRPr lang="en-GB" dirty="0"/>
          </a:p>
        </p:txBody>
      </p:sp>
    </p:spTree>
    <p:extLst>
      <p:ext uri="{BB962C8B-B14F-4D97-AF65-F5344CB8AC3E}">
        <p14:creationId xmlns:p14="http://schemas.microsoft.com/office/powerpoint/2010/main" val="3737917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261536"/>
          </a:xfrm>
        </p:spPr>
        <p:txBody>
          <a:bodyPr>
            <a:normAutofit fontScale="90000"/>
          </a:bodyPr>
          <a:lstStyle/>
          <a:p>
            <a:r>
              <a:rPr lang="en-GB" sz="3200" b="1" dirty="0" smtClean="0">
                <a:solidFill>
                  <a:schemeClr val="accent2"/>
                </a:solidFill>
                <a:effectLst>
                  <a:outerShdw blurRad="38100" dist="38100" dir="2700000" algn="tl">
                    <a:srgbClr val="000000">
                      <a:alpha val="43137"/>
                    </a:srgbClr>
                  </a:outerShdw>
                </a:effectLst>
              </a:rPr>
              <a:t>              Not only agrifood products</a:t>
            </a:r>
            <a:endParaRPr lang="en-GB" sz="3200" b="1" dirty="0">
              <a:solidFill>
                <a:schemeClr val="accent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066800"/>
            <a:ext cx="8981303" cy="5486400"/>
          </a:xfrm>
        </p:spPr>
        <p:txBody>
          <a:bodyPr/>
          <a:lstStyle/>
          <a:p>
            <a:pPr marL="0" indent="0" algn="ctr">
              <a:buNone/>
            </a:pPr>
            <a:r>
              <a:rPr lang="en-GB" dirty="0" smtClean="0"/>
              <a:t>              Kashmir </a:t>
            </a:r>
            <a:r>
              <a:rPr lang="en-GB" dirty="0"/>
              <a:t>Pashmina (India</a:t>
            </a:r>
            <a:r>
              <a:rPr lang="en-GB" dirty="0" smtClean="0"/>
              <a:t>)              Bohemia </a:t>
            </a:r>
            <a:r>
              <a:rPr lang="en-GB" dirty="0"/>
              <a:t>Crystal </a:t>
            </a:r>
            <a:r>
              <a:rPr lang="en-GB" dirty="0" smtClean="0"/>
              <a:t>and Glassware 					                                      </a:t>
            </a:r>
            <a:r>
              <a:rPr lang="en-GB" dirty="0" smtClean="0"/>
              <a:t> </a:t>
            </a:r>
            <a:r>
              <a:rPr lang="en-GB" dirty="0" smtClean="0"/>
              <a:t>(Czech </a:t>
            </a:r>
            <a:r>
              <a:rPr lang="en-GB" dirty="0"/>
              <a:t>Republic) </a:t>
            </a:r>
            <a:endParaRPr lang="en-GB" dirty="0" smtClean="0"/>
          </a:p>
          <a:p>
            <a:endParaRPr lang="en-GB" dirty="0"/>
          </a:p>
          <a:p>
            <a:pPr marL="0" indent="0">
              <a:buNone/>
            </a:pPr>
            <a:endParaRPr lang="en-GB" dirty="0" smtClean="0"/>
          </a:p>
          <a:p>
            <a:pPr marL="0" indent="0">
              <a:buNone/>
            </a:pPr>
            <a:endParaRPr lang="en-GB" dirty="0"/>
          </a:p>
          <a:p>
            <a:pPr marL="0" indent="0" algn="ctr">
              <a:buNone/>
            </a:pPr>
            <a:endParaRPr lang="en-US" dirty="0" smtClean="0"/>
          </a:p>
          <a:p>
            <a:pPr marL="0" indent="0">
              <a:buNone/>
            </a:pPr>
            <a:r>
              <a:rPr lang="en-US" dirty="0" smtClean="0"/>
              <a:t>        </a:t>
            </a:r>
            <a:r>
              <a:rPr lang="en-US" dirty="0" smtClean="0"/>
              <a:t>      Handmade Carpet(Iran) </a:t>
            </a:r>
            <a:r>
              <a:rPr lang="en-US" dirty="0" smtClean="0"/>
              <a:t>	           </a:t>
            </a:r>
            <a:r>
              <a:rPr lang="en-US" dirty="0" smtClean="0"/>
              <a:t>                 </a:t>
            </a:r>
            <a:r>
              <a:rPr lang="en-US" dirty="0" smtClean="0"/>
              <a:t>Thai Silk</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556792"/>
            <a:ext cx="2376829" cy="1550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916109"/>
            <a:ext cx="2971800" cy="105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stretch>
            <a:fillRect/>
          </a:stretch>
        </p:blipFill>
        <p:spPr>
          <a:xfrm>
            <a:off x="1143000" y="4114800"/>
            <a:ext cx="2743200" cy="186202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2032" y="4114800"/>
            <a:ext cx="2803580" cy="1476375"/>
          </a:xfrm>
          <a:prstGeom prst="rect">
            <a:avLst/>
          </a:prstGeom>
        </p:spPr>
      </p:pic>
    </p:spTree>
    <p:extLst>
      <p:ext uri="{BB962C8B-B14F-4D97-AF65-F5344CB8AC3E}">
        <p14:creationId xmlns:p14="http://schemas.microsoft.com/office/powerpoint/2010/main" val="37610811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527474"/>
            <a:ext cx="8319298" cy="552471"/>
          </a:xfrm>
        </p:spPr>
        <p:txBody>
          <a:bodyPr>
            <a:normAutofit fontScale="90000"/>
          </a:bodyPr>
          <a:lstStyle/>
          <a:p>
            <a:endParaRPr lang="en-GB" dirty="0"/>
          </a:p>
        </p:txBody>
      </p:sp>
      <p:sp>
        <p:nvSpPr>
          <p:cNvPr id="3" name="Content Placeholder 2"/>
          <p:cNvSpPr>
            <a:spLocks noGrp="1"/>
          </p:cNvSpPr>
          <p:nvPr>
            <p:ph idx="1"/>
          </p:nvPr>
        </p:nvSpPr>
        <p:spPr>
          <a:xfrm>
            <a:off x="228600" y="2209799"/>
            <a:ext cx="8305800" cy="3513269"/>
          </a:xfrm>
        </p:spPr>
        <p:txBody>
          <a:bodyPr>
            <a:noAutofit/>
          </a:bodyPr>
          <a:lstStyle/>
          <a:p>
            <a:pPr>
              <a:lnSpc>
                <a:spcPct val="150000"/>
              </a:lnSpc>
            </a:pPr>
            <a:endParaRPr lang="en-US" altLang="en-US" sz="1600" b="1" dirty="0" smtClean="0">
              <a:solidFill>
                <a:schemeClr val="accent3">
                  <a:lumMod val="75000"/>
                </a:schemeClr>
              </a:solidFill>
              <a:effectLst>
                <a:outerShdw blurRad="38100" dist="38100" dir="2700000" algn="tl">
                  <a:srgbClr val="000000">
                    <a:alpha val="43137"/>
                  </a:srgbClr>
                </a:outerShdw>
              </a:effectLst>
            </a:endParaRPr>
          </a:p>
          <a:p>
            <a:pPr marL="285750" indent="-285750">
              <a:lnSpc>
                <a:spcPct val="150000"/>
              </a:lnSpc>
              <a:buFont typeface="Arial" panose="020B0604020202020204" pitchFamily="34" charset="0"/>
              <a:buChar char="•"/>
            </a:pPr>
            <a:r>
              <a:rPr lang="en-US" altLang="en-US" sz="1600" b="1" dirty="0" smtClean="0">
                <a:solidFill>
                  <a:schemeClr val="accent3">
                    <a:lumMod val="75000"/>
                  </a:schemeClr>
                </a:solidFill>
                <a:effectLst>
                  <a:outerShdw blurRad="38100" dist="38100" dir="2700000" algn="tl">
                    <a:srgbClr val="000000">
                      <a:alpha val="43137"/>
                    </a:srgbClr>
                  </a:outerShdw>
                </a:effectLst>
              </a:rPr>
              <a:t>In </a:t>
            </a:r>
            <a:r>
              <a:rPr lang="en-US" altLang="en-US" sz="1600" b="1" dirty="0">
                <a:solidFill>
                  <a:schemeClr val="accent3">
                    <a:lumMod val="75000"/>
                  </a:schemeClr>
                </a:solidFill>
                <a:effectLst>
                  <a:outerShdw blurRad="38100" dist="38100" dir="2700000" algn="tl">
                    <a:srgbClr val="000000">
                      <a:alpha val="43137"/>
                    </a:srgbClr>
                  </a:outerShdw>
                </a:effectLst>
              </a:rPr>
              <a:t>December 2004, the FNC presented the Colombian government with </a:t>
            </a:r>
            <a:endParaRPr lang="en-US" altLang="en-US" sz="1600" b="1" dirty="0" smtClean="0">
              <a:solidFill>
                <a:schemeClr val="accent3">
                  <a:lumMod val="75000"/>
                </a:schemeClr>
              </a:solidFill>
              <a:effectLst>
                <a:outerShdw blurRad="38100" dist="38100" dir="2700000" algn="tl">
                  <a:srgbClr val="000000">
                    <a:alpha val="43137"/>
                  </a:srgbClr>
                </a:outerShdw>
              </a:effectLst>
            </a:endParaRPr>
          </a:p>
          <a:p>
            <a:pPr marL="0" indent="0">
              <a:lnSpc>
                <a:spcPct val="150000"/>
              </a:lnSpc>
              <a:buNone/>
            </a:pPr>
            <a:r>
              <a:rPr lang="en-US" altLang="en-US" sz="1600" b="1" dirty="0" smtClean="0">
                <a:solidFill>
                  <a:schemeClr val="accent3">
                    <a:lumMod val="75000"/>
                  </a:schemeClr>
                </a:solidFill>
                <a:effectLst>
                  <a:outerShdw blurRad="38100" dist="38100" dir="2700000" algn="tl">
                    <a:srgbClr val="000000">
                      <a:alpha val="43137"/>
                    </a:srgbClr>
                  </a:outerShdw>
                </a:effectLst>
              </a:rPr>
              <a:t>      an </a:t>
            </a:r>
            <a:r>
              <a:rPr lang="en-US" altLang="en-US" sz="1600" b="1" dirty="0">
                <a:solidFill>
                  <a:schemeClr val="accent3">
                    <a:lumMod val="75000"/>
                  </a:schemeClr>
                </a:solidFill>
                <a:effectLst>
                  <a:outerShdw blurRad="38100" dist="38100" dir="2700000" algn="tl">
                    <a:srgbClr val="000000">
                      <a:alpha val="43137"/>
                    </a:srgbClr>
                  </a:outerShdw>
                </a:effectLst>
              </a:rPr>
              <a:t>application for the recognition of “Café de Colombia” as a </a:t>
            </a:r>
            <a:r>
              <a:rPr lang="en-US" altLang="en-US" sz="1600" b="1" dirty="0" smtClean="0">
                <a:solidFill>
                  <a:schemeClr val="accent3">
                    <a:lumMod val="75000"/>
                  </a:schemeClr>
                </a:solidFill>
                <a:effectLst>
                  <a:outerShdw blurRad="38100" dist="38100" dir="2700000" algn="tl">
                    <a:srgbClr val="000000">
                      <a:alpha val="43137"/>
                    </a:srgbClr>
                  </a:outerShdw>
                </a:effectLst>
              </a:rPr>
              <a:t>Geographical      </a:t>
            </a:r>
          </a:p>
          <a:p>
            <a:pPr marL="0" indent="0">
              <a:lnSpc>
                <a:spcPct val="150000"/>
              </a:lnSpc>
              <a:buNone/>
            </a:pPr>
            <a:r>
              <a:rPr lang="en-US" altLang="en-US" sz="1600" b="1" dirty="0">
                <a:solidFill>
                  <a:schemeClr val="accent3">
                    <a:lumMod val="75000"/>
                  </a:schemeClr>
                </a:solidFill>
                <a:effectLst>
                  <a:outerShdw blurRad="38100" dist="38100" dir="2700000" algn="tl">
                    <a:srgbClr val="000000">
                      <a:alpha val="43137"/>
                    </a:srgbClr>
                  </a:outerShdw>
                </a:effectLst>
              </a:rPr>
              <a:t> </a:t>
            </a:r>
            <a:r>
              <a:rPr lang="en-US" altLang="en-US" sz="1600" b="1" dirty="0" smtClean="0">
                <a:solidFill>
                  <a:schemeClr val="accent3">
                    <a:lumMod val="75000"/>
                  </a:schemeClr>
                </a:solidFill>
                <a:effectLst>
                  <a:outerShdw blurRad="38100" dist="38100" dir="2700000" algn="tl">
                    <a:srgbClr val="000000">
                      <a:alpha val="43137"/>
                    </a:srgbClr>
                  </a:outerShdw>
                </a:effectLst>
              </a:rPr>
              <a:t>     Indication.</a:t>
            </a:r>
            <a:endParaRPr lang="en-US" altLang="en-US" sz="1600" b="1" dirty="0">
              <a:solidFill>
                <a:schemeClr val="accent3">
                  <a:lumMod val="75000"/>
                </a:schemeClr>
              </a:solidFill>
              <a:effectLst>
                <a:outerShdw blurRad="38100" dist="38100" dir="2700000" algn="tl">
                  <a:srgbClr val="000000">
                    <a:alpha val="43137"/>
                  </a:srgbClr>
                </a:outerShdw>
              </a:effectLst>
            </a:endParaRPr>
          </a:p>
          <a:p>
            <a:pPr marL="285750" indent="-285750">
              <a:lnSpc>
                <a:spcPct val="150000"/>
              </a:lnSpc>
              <a:buFont typeface="Arial" panose="020B0604020202020204" pitchFamily="34" charset="0"/>
              <a:buChar char="•"/>
            </a:pPr>
            <a:r>
              <a:rPr lang="en-US" altLang="en-US" sz="1600" b="1" dirty="0">
                <a:solidFill>
                  <a:schemeClr val="accent3">
                    <a:lumMod val="75000"/>
                  </a:schemeClr>
                </a:solidFill>
                <a:effectLst>
                  <a:outerShdw blurRad="38100" dist="38100" dir="2700000" algn="tl">
                    <a:srgbClr val="000000">
                      <a:alpha val="43137"/>
                    </a:srgbClr>
                  </a:outerShdw>
                </a:effectLst>
              </a:rPr>
              <a:t>In February 2005, the Colombian government ratified Café de Colombia as a </a:t>
            </a:r>
            <a:r>
              <a:rPr lang="en-US" altLang="en-US" sz="1600" b="1" dirty="0" smtClean="0">
                <a:solidFill>
                  <a:schemeClr val="accent3">
                    <a:lumMod val="75000"/>
                  </a:schemeClr>
                </a:solidFill>
                <a:effectLst>
                  <a:outerShdw blurRad="38100" dist="38100" dir="2700000" algn="tl">
                    <a:srgbClr val="000000">
                      <a:alpha val="43137"/>
                    </a:srgbClr>
                  </a:outerShdw>
                </a:effectLst>
              </a:rPr>
              <a:t>“G.I.”</a:t>
            </a:r>
            <a:endParaRPr lang="en-US" altLang="en-US" sz="1600" b="1" dirty="0">
              <a:solidFill>
                <a:schemeClr val="accent3">
                  <a:lumMod val="75000"/>
                </a:schemeClr>
              </a:solidFill>
              <a:effectLst>
                <a:outerShdw blurRad="38100" dist="38100" dir="2700000" algn="tl">
                  <a:srgbClr val="000000">
                    <a:alpha val="43137"/>
                  </a:srgbClr>
                </a:outerShdw>
              </a:effectLst>
            </a:endParaRPr>
          </a:p>
          <a:p>
            <a:pPr marL="285750" indent="-285750">
              <a:lnSpc>
                <a:spcPct val="150000"/>
              </a:lnSpc>
              <a:buFont typeface="Arial" panose="020B0604020202020204" pitchFamily="34" charset="0"/>
              <a:buChar char="•"/>
            </a:pPr>
            <a:r>
              <a:rPr lang="en-US" altLang="en-US" sz="1600" b="1" dirty="0">
                <a:solidFill>
                  <a:schemeClr val="accent3">
                    <a:lumMod val="75000"/>
                  </a:schemeClr>
                </a:solidFill>
                <a:effectLst>
                  <a:outerShdw blurRad="38100" dist="38100" dir="2700000" algn="tl">
                    <a:srgbClr val="000000">
                      <a:alpha val="43137"/>
                    </a:srgbClr>
                  </a:outerShdw>
                </a:effectLst>
              </a:rPr>
              <a:t>In June 2005, “Café de Colombia”  became the first product from a non-EU nation to apply for the Protected </a:t>
            </a:r>
            <a:r>
              <a:rPr lang="en-US" altLang="en-US" sz="1600" b="1" dirty="0" smtClean="0">
                <a:solidFill>
                  <a:schemeClr val="accent3">
                    <a:lumMod val="75000"/>
                  </a:schemeClr>
                </a:solidFill>
                <a:effectLst>
                  <a:outerShdw blurRad="38100" dist="38100" dir="2700000" algn="tl">
                    <a:srgbClr val="000000">
                      <a:alpha val="43137"/>
                    </a:srgbClr>
                  </a:outerShdw>
                </a:effectLst>
              </a:rPr>
              <a:t>Geographical </a:t>
            </a:r>
            <a:r>
              <a:rPr lang="en-US" altLang="en-US" sz="1600" b="1" dirty="0">
                <a:solidFill>
                  <a:schemeClr val="accent3">
                    <a:lumMod val="75000"/>
                  </a:schemeClr>
                </a:solidFill>
                <a:effectLst>
                  <a:outerShdw blurRad="38100" dist="38100" dir="2700000" algn="tl">
                    <a:srgbClr val="000000">
                      <a:alpha val="43137"/>
                    </a:srgbClr>
                  </a:outerShdw>
                </a:effectLst>
              </a:rPr>
              <a:t>Indication recognition to the EU</a:t>
            </a:r>
            <a:r>
              <a:rPr lang="en-US" altLang="en-US" sz="1600" b="1" dirty="0" smtClean="0">
                <a:solidFill>
                  <a:schemeClr val="accent3">
                    <a:lumMod val="75000"/>
                  </a:schemeClr>
                </a:solidFill>
                <a:effectLst>
                  <a:outerShdw blurRad="38100" dist="38100" dir="2700000" algn="tl">
                    <a:srgbClr val="000000">
                      <a:alpha val="43137"/>
                    </a:srgbClr>
                  </a:outerShdw>
                </a:effectLst>
              </a:rPr>
              <a:t>.</a:t>
            </a:r>
          </a:p>
          <a:p>
            <a:pPr marL="285750" indent="-285750">
              <a:lnSpc>
                <a:spcPct val="150000"/>
              </a:lnSpc>
              <a:buFont typeface="Arial" panose="020B0604020202020204" pitchFamily="34" charset="0"/>
              <a:buChar char="•"/>
            </a:pPr>
            <a:endParaRPr lang="en-US" altLang="en-US" sz="1600" b="1" dirty="0">
              <a:solidFill>
                <a:schemeClr val="accent3">
                  <a:lumMod val="75000"/>
                </a:schemeClr>
              </a:solidFill>
              <a:effectLst>
                <a:outerShdw blurRad="38100" dist="38100" dir="2700000" algn="tl">
                  <a:srgbClr val="000000">
                    <a:alpha val="43137"/>
                  </a:srgbClr>
                </a:outerShdw>
              </a:effectLst>
            </a:endParaRPr>
          </a:p>
          <a:p>
            <a:pPr marL="285750" indent="-285750">
              <a:lnSpc>
                <a:spcPct val="150000"/>
              </a:lnSpc>
              <a:buFont typeface="Arial" panose="020B0604020202020204" pitchFamily="34" charset="0"/>
              <a:buChar char="•"/>
            </a:pPr>
            <a:endParaRPr lang="en-US" altLang="en-US" sz="1600" b="1" dirty="0">
              <a:solidFill>
                <a:schemeClr val="accent3">
                  <a:lumMod val="75000"/>
                </a:schemeClr>
              </a:solidFill>
              <a:effectLst>
                <a:outerShdw blurRad="38100" dist="38100" dir="2700000" algn="tl">
                  <a:srgbClr val="000000">
                    <a:alpha val="43137"/>
                  </a:srgbClr>
                </a:outerShdw>
              </a:effectLst>
            </a:endParaRPr>
          </a:p>
          <a:p>
            <a:endParaRPr lang="en-GB" sz="1600" dirty="0">
              <a:solidFill>
                <a:schemeClr val="accent3">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533400"/>
            <a:ext cx="2743200" cy="1828800"/>
          </a:xfrm>
          <a:prstGeom prst="rect">
            <a:avLst/>
          </a:prstGeom>
        </p:spPr>
      </p:pic>
    </p:spTree>
    <p:extLst>
      <p:ext uri="{BB962C8B-B14F-4D97-AF65-F5344CB8AC3E}">
        <p14:creationId xmlns:p14="http://schemas.microsoft.com/office/powerpoint/2010/main" val="5653016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400530"/>
          </a:xfrm>
        </p:spPr>
        <p:txBody>
          <a:bodyPr>
            <a:normAutofit fontScale="90000"/>
          </a:bodyPr>
          <a:lstStyle/>
          <a:p>
            <a:r>
              <a:rPr lang="en-GB" sz="2800" b="1" i="1" dirty="0" err="1" smtClean="0">
                <a:solidFill>
                  <a:srgbClr val="FF0000"/>
                </a:solidFill>
                <a:effectLst>
                  <a:outerShdw blurRad="38100" dist="38100" dir="2700000" algn="tl">
                    <a:srgbClr val="000000">
                      <a:alpha val="43137"/>
                    </a:srgbClr>
                  </a:outerShdw>
                </a:effectLst>
                <a:latin typeface="Arial Narrow" panose="020B0606020202030204" pitchFamily="34" charset="0"/>
              </a:rPr>
              <a:t>Boseong</a:t>
            </a:r>
            <a:r>
              <a:rPr lang="en-GB" sz="2800" b="1" i="1" dirty="0" smtClean="0">
                <a:solidFill>
                  <a:srgbClr val="FF0000"/>
                </a:solidFill>
                <a:effectLst>
                  <a:outerShdw blurRad="38100" dist="38100" dir="2700000" algn="tl">
                    <a:srgbClr val="000000">
                      <a:alpha val="43137"/>
                    </a:srgbClr>
                  </a:outerShdw>
                </a:effectLst>
                <a:latin typeface="Arial Narrow" panose="020B0606020202030204" pitchFamily="34" charset="0"/>
              </a:rPr>
              <a:t> County </a:t>
            </a:r>
            <a:br>
              <a:rPr lang="en-GB" sz="2800" b="1" i="1" dirty="0" smtClean="0">
                <a:solidFill>
                  <a:srgbClr val="FF0000"/>
                </a:solidFill>
                <a:effectLst>
                  <a:outerShdw blurRad="38100" dist="38100" dir="2700000" algn="tl">
                    <a:srgbClr val="000000">
                      <a:alpha val="43137"/>
                    </a:srgbClr>
                  </a:outerShdw>
                </a:effectLst>
                <a:latin typeface="Arial Narrow" panose="020B0606020202030204" pitchFamily="34" charset="0"/>
              </a:rPr>
            </a:br>
            <a:r>
              <a:rPr lang="en-GB" sz="2800" b="1" i="1" dirty="0" smtClean="0">
                <a:solidFill>
                  <a:srgbClr val="FF0000"/>
                </a:solidFill>
                <a:effectLst>
                  <a:outerShdw blurRad="38100" dist="38100" dir="2700000" algn="tl">
                    <a:srgbClr val="000000">
                      <a:alpha val="43137"/>
                    </a:srgbClr>
                  </a:outerShdw>
                </a:effectLst>
                <a:latin typeface="Arial Narrow" panose="020B0606020202030204" pitchFamily="34" charset="0"/>
              </a:rPr>
              <a:t>Largest Tea Plantation and </a:t>
            </a:r>
            <a:r>
              <a:rPr lang="en-GB" sz="2800" b="1" i="1" dirty="0">
                <a:solidFill>
                  <a:srgbClr val="FF0000"/>
                </a:solidFill>
                <a:effectLst>
                  <a:outerShdw blurRad="38100" dist="38100" dir="2700000" algn="tl">
                    <a:srgbClr val="000000">
                      <a:alpha val="43137"/>
                    </a:srgbClr>
                  </a:outerShdw>
                </a:effectLst>
                <a:latin typeface="Arial Narrow" panose="020B0606020202030204" pitchFamily="34" charset="0"/>
              </a:rPr>
              <a:t>the only tea tourist </a:t>
            </a:r>
            <a:r>
              <a:rPr lang="en-GB" sz="2800" b="1" i="1" dirty="0" smtClean="0">
                <a:solidFill>
                  <a:srgbClr val="FF0000"/>
                </a:solidFill>
                <a:effectLst>
                  <a:outerShdw blurRad="38100" dist="38100" dir="2700000" algn="tl">
                    <a:srgbClr val="000000">
                      <a:alpha val="43137"/>
                    </a:srgbClr>
                  </a:outerShdw>
                </a:effectLst>
                <a:latin typeface="Arial Narrow" panose="020B0606020202030204" pitchFamily="34" charset="0"/>
              </a:rPr>
              <a:t>farm</a:t>
            </a:r>
            <a:br>
              <a:rPr lang="en-GB" sz="2800" b="1" i="1" dirty="0" smtClean="0">
                <a:solidFill>
                  <a:srgbClr val="FF0000"/>
                </a:solidFill>
                <a:effectLst>
                  <a:outerShdw blurRad="38100" dist="38100" dir="2700000" algn="tl">
                    <a:srgbClr val="000000">
                      <a:alpha val="43137"/>
                    </a:srgbClr>
                  </a:outerShdw>
                </a:effectLst>
                <a:latin typeface="Arial Narrow" panose="020B0606020202030204" pitchFamily="34" charset="0"/>
              </a:rPr>
            </a:br>
            <a:r>
              <a:rPr lang="en-GB" sz="2800" b="1" i="1" dirty="0" smtClean="0">
                <a:solidFill>
                  <a:srgbClr val="FF0000"/>
                </a:solidFill>
                <a:effectLst>
                  <a:outerShdw blurRad="38100" dist="38100" dir="2700000" algn="tl">
                    <a:srgbClr val="000000">
                      <a:alpha val="43137"/>
                    </a:srgbClr>
                  </a:outerShdw>
                </a:effectLst>
                <a:latin typeface="Arial Narrow" panose="020B0606020202030204" pitchFamily="34" charset="0"/>
              </a:rPr>
              <a:t>in </a:t>
            </a:r>
            <a:r>
              <a:rPr lang="en-GB" sz="2800" b="1" i="1" dirty="0">
                <a:solidFill>
                  <a:srgbClr val="FF0000"/>
                </a:solidFill>
                <a:effectLst>
                  <a:outerShdw blurRad="38100" dist="38100" dir="2700000" algn="tl">
                    <a:srgbClr val="000000">
                      <a:alpha val="43137"/>
                    </a:srgbClr>
                  </a:outerShdw>
                </a:effectLst>
                <a:latin typeface="Arial Narrow" panose="020B0606020202030204" pitchFamily="34" charset="0"/>
              </a:rPr>
              <a:t>South Korea</a:t>
            </a:r>
            <a:r>
              <a:rPr lang="en-GB" sz="2400" b="1" i="1" dirty="0" smtClean="0">
                <a:solidFill>
                  <a:srgbClr val="FF0000"/>
                </a:solidFill>
                <a:effectLst>
                  <a:outerShdw blurRad="38100" dist="38100" dir="2700000" algn="tl">
                    <a:srgbClr val="000000">
                      <a:alpha val="43137"/>
                    </a:srgbClr>
                  </a:outerShdw>
                </a:effectLst>
              </a:rPr>
              <a:t/>
            </a:r>
            <a:br>
              <a:rPr lang="en-GB" sz="2400" b="1" i="1" dirty="0" smtClean="0">
                <a:solidFill>
                  <a:srgbClr val="FF0000"/>
                </a:solidFill>
                <a:effectLst>
                  <a:outerShdw blurRad="38100" dist="38100" dir="2700000" algn="tl">
                    <a:srgbClr val="000000">
                      <a:alpha val="43137"/>
                    </a:srgbClr>
                  </a:outerShdw>
                </a:effectLst>
              </a:rPr>
            </a:br>
            <a:r>
              <a:rPr lang="en-GB" sz="2400" b="1" i="1" dirty="0" smtClean="0">
                <a:solidFill>
                  <a:srgbClr val="FF0000"/>
                </a:solidFill>
                <a:effectLst>
                  <a:outerShdw blurRad="38100" dist="38100" dir="2700000" algn="tl">
                    <a:srgbClr val="000000">
                      <a:alpha val="43137"/>
                    </a:srgbClr>
                  </a:outerShdw>
                </a:effectLst>
              </a:rPr>
              <a:t/>
            </a:r>
            <a:br>
              <a:rPr lang="en-GB" sz="2400" b="1" i="1" dirty="0" smtClean="0">
                <a:solidFill>
                  <a:srgbClr val="FF0000"/>
                </a:solidFill>
                <a:effectLst>
                  <a:outerShdw blurRad="38100" dist="38100" dir="2700000" algn="tl">
                    <a:srgbClr val="000000">
                      <a:alpha val="43137"/>
                    </a:srgbClr>
                  </a:outerShdw>
                </a:effectLst>
              </a:rPr>
            </a:br>
            <a:r>
              <a:rPr lang="en-GB" sz="2400" b="1" i="1" dirty="0">
                <a:solidFill>
                  <a:srgbClr val="FF0000"/>
                </a:solidFill>
                <a:effectLst>
                  <a:outerShdw blurRad="38100" dist="38100" dir="2700000" algn="tl">
                    <a:srgbClr val="000000">
                      <a:alpha val="43137"/>
                    </a:srgbClr>
                  </a:outerShdw>
                </a:effectLst>
              </a:rPr>
              <a:t/>
            </a:r>
            <a:br>
              <a:rPr lang="en-GB" sz="2400" b="1" i="1" dirty="0">
                <a:solidFill>
                  <a:srgbClr val="FF0000"/>
                </a:solidFill>
                <a:effectLst>
                  <a:outerShdw blurRad="38100" dist="38100" dir="2700000" algn="tl">
                    <a:srgbClr val="000000">
                      <a:alpha val="43137"/>
                    </a:srgbClr>
                  </a:outerShdw>
                </a:effectLst>
              </a:rPr>
            </a:br>
            <a:endParaRPr lang="en-GB" sz="2400" b="1" i="1"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381000" y="1720840"/>
            <a:ext cx="8534400" cy="2677656"/>
          </a:xfrm>
          <a:prstGeom prst="rect">
            <a:avLst/>
          </a:prstGeom>
        </p:spPr>
        <p:txBody>
          <a:bodyPr wrap="square">
            <a:spAutoFit/>
          </a:bodyPr>
          <a:lstStyle/>
          <a:p>
            <a:endParaRPr lang="en-GB" dirty="0">
              <a:solidFill>
                <a:srgbClr val="C00000"/>
              </a:solidFill>
            </a:endParaRPr>
          </a:p>
          <a:p>
            <a:r>
              <a:rPr lang="en-GB" b="1" dirty="0" smtClean="0">
                <a:solidFill>
                  <a:srgbClr val="C00000"/>
                </a:solidFill>
                <a:effectLst>
                  <a:outerShdw blurRad="38100" dist="38100" dir="2700000" algn="tl">
                    <a:srgbClr val="000000">
                      <a:alpha val="43137"/>
                    </a:srgbClr>
                  </a:outerShdw>
                </a:effectLst>
              </a:rPr>
              <a:t>Agricultural </a:t>
            </a:r>
            <a:r>
              <a:rPr lang="en-GB" b="1" dirty="0">
                <a:solidFill>
                  <a:srgbClr val="C00000"/>
                </a:solidFill>
                <a:effectLst>
                  <a:outerShdw blurRad="38100" dist="38100" dir="2700000" algn="tl">
                    <a:srgbClr val="000000">
                      <a:alpha val="43137"/>
                    </a:srgbClr>
                  </a:outerShdw>
                </a:effectLst>
              </a:rPr>
              <a:t>Product Quality Control Act of </a:t>
            </a:r>
            <a:r>
              <a:rPr lang="en-GB" b="1" dirty="0" smtClean="0">
                <a:solidFill>
                  <a:srgbClr val="C00000"/>
                </a:solidFill>
                <a:effectLst>
                  <a:outerShdw blurRad="38100" dist="38100" dir="2700000" algn="tl">
                    <a:srgbClr val="000000">
                      <a:alpha val="43137"/>
                    </a:srgbClr>
                  </a:outerShdw>
                </a:effectLst>
              </a:rPr>
              <a:t>1999</a:t>
            </a:r>
            <a:endParaRPr lang="en-GB" b="1" dirty="0">
              <a:solidFill>
                <a:srgbClr val="C00000"/>
              </a:solidFill>
              <a:effectLst>
                <a:outerShdw blurRad="38100" dist="38100" dir="2700000" algn="tl">
                  <a:srgbClr val="000000">
                    <a:alpha val="43137"/>
                  </a:srgbClr>
                </a:outerShdw>
              </a:effectLst>
            </a:endParaRPr>
          </a:p>
          <a:p>
            <a:endParaRPr lang="en-GB" b="1" dirty="0">
              <a:solidFill>
                <a:srgbClr val="C00000"/>
              </a:solidFill>
              <a:effectLst>
                <a:outerShdw blurRad="38100" dist="38100" dir="2700000" algn="tl">
                  <a:srgbClr val="000000">
                    <a:alpha val="43137"/>
                  </a:srgbClr>
                </a:outerShdw>
              </a:effectLst>
            </a:endParaRPr>
          </a:p>
          <a:p>
            <a:r>
              <a:rPr lang="en-GB" b="1" dirty="0">
                <a:solidFill>
                  <a:srgbClr val="C00000"/>
                </a:solidFill>
                <a:effectLst>
                  <a:outerShdw blurRad="38100" dist="38100" dir="2700000" algn="tl">
                    <a:srgbClr val="000000">
                      <a:alpha val="43137"/>
                    </a:srgbClr>
                  </a:outerShdw>
                </a:effectLst>
              </a:rPr>
              <a:t>‘</a:t>
            </a:r>
            <a:r>
              <a:rPr lang="en-GB" b="1" dirty="0" err="1">
                <a:solidFill>
                  <a:srgbClr val="C00000"/>
                </a:solidFill>
                <a:effectLst>
                  <a:outerShdw blurRad="38100" dist="38100" dir="2700000" algn="tl">
                    <a:srgbClr val="000000">
                      <a:alpha val="43137"/>
                    </a:srgbClr>
                  </a:outerShdw>
                </a:effectLst>
              </a:rPr>
              <a:t>Boseong</a:t>
            </a:r>
            <a:r>
              <a:rPr lang="en-GB" b="1" dirty="0">
                <a:solidFill>
                  <a:srgbClr val="C00000"/>
                </a:solidFill>
                <a:effectLst>
                  <a:outerShdw blurRad="38100" dist="38100" dir="2700000" algn="tl">
                    <a:srgbClr val="000000">
                      <a:alpha val="43137"/>
                    </a:srgbClr>
                  </a:outerShdw>
                </a:effectLst>
              </a:rPr>
              <a:t>’ green tea the first product officially registered as a geographical </a:t>
            </a:r>
            <a:endParaRPr lang="en-GB" b="1" dirty="0" smtClean="0">
              <a:solidFill>
                <a:srgbClr val="C00000"/>
              </a:solidFill>
              <a:effectLst>
                <a:outerShdw blurRad="38100" dist="38100" dir="2700000" algn="tl">
                  <a:srgbClr val="000000">
                    <a:alpha val="43137"/>
                  </a:srgbClr>
                </a:outerShdw>
              </a:effectLst>
            </a:endParaRPr>
          </a:p>
          <a:p>
            <a:endParaRPr lang="en-GB" b="1" dirty="0">
              <a:solidFill>
                <a:srgbClr val="C00000"/>
              </a:solidFill>
              <a:effectLst>
                <a:outerShdw blurRad="38100" dist="38100" dir="2700000" algn="tl">
                  <a:srgbClr val="000000">
                    <a:alpha val="43137"/>
                  </a:srgbClr>
                </a:outerShdw>
              </a:effectLst>
            </a:endParaRPr>
          </a:p>
          <a:p>
            <a:r>
              <a:rPr lang="en-GB" b="1" dirty="0" smtClean="0">
                <a:solidFill>
                  <a:srgbClr val="C00000"/>
                </a:solidFill>
                <a:effectLst>
                  <a:outerShdw blurRad="38100" dist="38100" dir="2700000" algn="tl">
                    <a:srgbClr val="000000">
                      <a:alpha val="43137"/>
                    </a:srgbClr>
                  </a:outerShdw>
                </a:effectLst>
              </a:rPr>
              <a:t>indication </a:t>
            </a:r>
            <a:r>
              <a:rPr lang="en-GB" b="1" dirty="0">
                <a:solidFill>
                  <a:srgbClr val="C00000"/>
                </a:solidFill>
                <a:effectLst>
                  <a:outerShdw blurRad="38100" dist="38100" dir="2700000" algn="tl">
                    <a:srgbClr val="000000">
                      <a:alpha val="43137"/>
                    </a:srgbClr>
                  </a:outerShdw>
                </a:effectLst>
              </a:rPr>
              <a:t>in South Korea in </a:t>
            </a:r>
            <a:r>
              <a:rPr lang="en-GB" b="1" dirty="0" smtClean="0">
                <a:solidFill>
                  <a:srgbClr val="C00000"/>
                </a:solidFill>
                <a:effectLst>
                  <a:outerShdw blurRad="38100" dist="38100" dir="2700000" algn="tl">
                    <a:srgbClr val="000000">
                      <a:alpha val="43137"/>
                    </a:srgbClr>
                  </a:outerShdw>
                </a:effectLst>
              </a:rPr>
              <a:t>2002,also as a certification mark  </a:t>
            </a:r>
          </a:p>
          <a:p>
            <a:endParaRPr lang="en-GB" dirty="0">
              <a:solidFill>
                <a:srgbClr val="C00000"/>
              </a:solidFill>
            </a:endParaRPr>
          </a:p>
          <a:p>
            <a:r>
              <a:rPr lang="en-GB" sz="2400" b="1" dirty="0" smtClean="0">
                <a:solidFill>
                  <a:srgbClr val="C00000"/>
                </a:solidFill>
                <a:effectLst>
                  <a:outerShdw blurRad="38100" dist="38100" dir="2700000" algn="tl">
                    <a:srgbClr val="000000">
                      <a:alpha val="43137"/>
                    </a:srgbClr>
                  </a:outerShdw>
                </a:effectLst>
              </a:rPr>
              <a:t>                                                 A </a:t>
            </a:r>
            <a:r>
              <a:rPr lang="en-GB" sz="2400" b="1" dirty="0">
                <a:solidFill>
                  <a:srgbClr val="C00000"/>
                </a:solidFill>
                <a:effectLst>
                  <a:outerShdw blurRad="38100" dist="38100" dir="2700000" algn="tl">
                    <a:srgbClr val="000000">
                      <a:alpha val="43137"/>
                    </a:srgbClr>
                  </a:outerShdw>
                </a:effectLst>
              </a:rPr>
              <a:t>remarkable success </a:t>
            </a:r>
            <a:r>
              <a:rPr lang="en-GB" sz="2400" b="1" dirty="0" smtClean="0">
                <a:solidFill>
                  <a:srgbClr val="C00000"/>
                </a:solidFill>
                <a:effectLst>
                  <a:outerShdw blurRad="38100" dist="38100" dir="2700000" algn="tl">
                    <a:srgbClr val="000000">
                      <a:alpha val="43137"/>
                    </a:srgbClr>
                  </a:outerShdw>
                </a:effectLst>
              </a:rPr>
              <a:t>story</a:t>
            </a:r>
          </a:p>
          <a:p>
            <a:endParaRPr lang="en-GB" dirty="0" smtClean="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1150" y="4785203"/>
            <a:ext cx="3524250" cy="2090738"/>
          </a:xfrm>
          <a:prstGeom prst="rect">
            <a:avLst/>
          </a:prstGeom>
        </p:spPr>
      </p:pic>
      <p:pic>
        <p:nvPicPr>
          <p:cNvPr id="6" name="Picture 5" descr="C:\Users\sanaz\Desktop\INTA,UNCTAD\ORG_DSC0331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243705"/>
            <a:ext cx="4279900" cy="2614295"/>
          </a:xfrm>
          <a:prstGeom prst="rect">
            <a:avLst/>
          </a:prstGeom>
          <a:noFill/>
          <a:ln>
            <a:noFill/>
          </a:ln>
        </p:spPr>
      </p:pic>
    </p:spTree>
    <p:extLst>
      <p:ext uri="{BB962C8B-B14F-4D97-AF65-F5344CB8AC3E}">
        <p14:creationId xmlns:p14="http://schemas.microsoft.com/office/powerpoint/2010/main" val="32256870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4" name="Rectangle 3"/>
          <p:cNvSpPr/>
          <p:nvPr/>
        </p:nvSpPr>
        <p:spPr>
          <a:xfrm>
            <a:off x="1295400" y="0"/>
            <a:ext cx="7848600" cy="1815882"/>
          </a:xfrm>
          <a:prstGeom prst="rect">
            <a:avLst/>
          </a:prstGeom>
          <a:solidFill>
            <a:srgbClr val="339966"/>
          </a:solidFill>
          <a:ln>
            <a:noFill/>
          </a:ln>
        </p:spPr>
        <p:txBody>
          <a:bodyPr wrap="square">
            <a:spAutoFit/>
          </a:bodyPr>
          <a:lstStyle/>
          <a:p>
            <a:pPr algn="ctr"/>
            <a:r>
              <a:rPr lang="en-GB" sz="1600" b="1" i="1" dirty="0">
                <a:solidFill>
                  <a:schemeClr val="bg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Geographical Indications an efficient method for place marketing in South Korea </a:t>
            </a:r>
          </a:p>
          <a:p>
            <a:pPr algn="ctr"/>
            <a:r>
              <a:rPr lang="en-GB" sz="1600" b="1" i="1" dirty="0">
                <a:solidFill>
                  <a:schemeClr val="bg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Tourism linked to green </a:t>
            </a:r>
            <a:r>
              <a:rPr lang="en-GB" sz="1600" b="1" i="1" dirty="0" smtClean="0">
                <a:solidFill>
                  <a:schemeClr val="bg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tea </a:t>
            </a:r>
            <a:r>
              <a:rPr lang="en-GB" sz="1600" b="1" i="1" dirty="0">
                <a:solidFill>
                  <a:schemeClr val="bg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one of the largest sources of income for the </a:t>
            </a:r>
            <a:r>
              <a:rPr lang="en-GB" sz="1600" b="1" i="1" dirty="0" smtClean="0">
                <a:solidFill>
                  <a:schemeClr val="bg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country</a:t>
            </a:r>
            <a:endParaRPr lang="en-GB" sz="1600" b="1" i="1" dirty="0">
              <a:solidFill>
                <a:schemeClr val="bg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GB" sz="1600" b="1" i="1" dirty="0" smtClean="0">
                <a:solidFill>
                  <a:schemeClr val="bg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Green </a:t>
            </a:r>
            <a:r>
              <a:rPr lang="en-GB" sz="1600" b="1" i="1" dirty="0">
                <a:solidFill>
                  <a:schemeClr val="bg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Tea Festival  </a:t>
            </a:r>
            <a:r>
              <a:rPr lang="en-GB" sz="1600" b="1" i="1" dirty="0" smtClean="0">
                <a:solidFill>
                  <a:schemeClr val="bg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&amp; Light Festival </a:t>
            </a:r>
          </a:p>
          <a:p>
            <a:pPr algn="ctr"/>
            <a:r>
              <a:rPr lang="en-GB" sz="1600" i="1" dirty="0">
                <a:solidFill>
                  <a:schemeClr val="bg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r>
              <a:rPr lang="en-GB" sz="1600" i="1" dirty="0" smtClean="0">
                <a:solidFill>
                  <a:schemeClr val="bg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very </a:t>
            </a:r>
            <a:r>
              <a:rPr lang="en-GB" sz="1600" i="1" dirty="0">
                <a:solidFill>
                  <a:schemeClr val="bg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May in </a:t>
            </a:r>
            <a:r>
              <a:rPr lang="en-GB" sz="1600" i="1" dirty="0" err="1">
                <a:solidFill>
                  <a:schemeClr val="bg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Boseong</a:t>
            </a:r>
            <a:r>
              <a:rPr lang="en-GB" sz="1600" i="1" dirty="0">
                <a:solidFill>
                  <a:schemeClr val="bg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Tea Plantation</a:t>
            </a:r>
          </a:p>
          <a:p>
            <a:pPr algn="ctr"/>
            <a:r>
              <a:rPr lang="en-GB" sz="1600" i="1" dirty="0">
                <a:solidFill>
                  <a:schemeClr val="bg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sz="1600" i="1" dirty="0" smtClean="0">
                <a:solidFill>
                  <a:schemeClr val="bg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Representative</a:t>
            </a:r>
            <a:r>
              <a:rPr lang="en-GB" sz="1600" i="1" dirty="0">
                <a:solidFill>
                  <a:schemeClr val="bg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tea culture festival in Korea</a:t>
            </a:r>
            <a:r>
              <a:rPr lang="en-GB" sz="1600" i="1" dirty="0" smtClean="0">
                <a:solidFill>
                  <a:schemeClr val="bg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GB" sz="1600" i="1" dirty="0">
              <a:solidFill>
                <a:schemeClr val="bg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ctangle 4"/>
          <p:cNvSpPr/>
          <p:nvPr/>
        </p:nvSpPr>
        <p:spPr>
          <a:xfrm>
            <a:off x="5791200" y="4800600"/>
            <a:ext cx="2819400" cy="1754326"/>
          </a:xfrm>
          <a:prstGeom prst="rect">
            <a:avLst/>
          </a:prstGeom>
          <a:solidFill>
            <a:srgbClr val="FF9900"/>
          </a:solidFill>
        </p:spPr>
        <p:txBody>
          <a:bodyPr wrap="square">
            <a:spAutoFit/>
          </a:bodyPr>
          <a:lstStyle/>
          <a:p>
            <a:pPr algn="ctr">
              <a:lnSpc>
                <a:spcPct val="150000"/>
              </a:lnSpc>
            </a:pPr>
            <a:r>
              <a:rPr lang="en-GB" sz="2400" b="1" i="1" dirty="0">
                <a:solidFill>
                  <a:schemeClr val="bg1">
                    <a:lumMod val="95000"/>
                    <a:lumOff val="5000"/>
                  </a:schemeClr>
                </a:solidFill>
                <a:effectLst>
                  <a:outerShdw blurRad="38100" dist="38100" dir="2700000" algn="tl">
                    <a:srgbClr val="000000">
                      <a:alpha val="43137"/>
                    </a:srgbClr>
                  </a:outerShdw>
                </a:effectLst>
              </a:rPr>
              <a:t>Green tea </a:t>
            </a:r>
          </a:p>
          <a:p>
            <a:pPr algn="ctr">
              <a:lnSpc>
                <a:spcPct val="150000"/>
              </a:lnSpc>
            </a:pPr>
            <a:r>
              <a:rPr lang="en-GB" sz="2400" b="1" i="1" dirty="0" smtClean="0">
                <a:solidFill>
                  <a:schemeClr val="bg1">
                    <a:lumMod val="95000"/>
                    <a:lumOff val="5000"/>
                  </a:schemeClr>
                </a:solidFill>
                <a:effectLst>
                  <a:outerShdw blurRad="38100" dist="38100" dir="2700000" algn="tl">
                    <a:srgbClr val="000000">
                      <a:alpha val="43137"/>
                    </a:srgbClr>
                  </a:outerShdw>
                </a:effectLst>
              </a:rPr>
              <a:t>the </a:t>
            </a:r>
            <a:r>
              <a:rPr lang="en-GB" sz="2400" b="1" i="1" dirty="0">
                <a:solidFill>
                  <a:schemeClr val="bg1">
                    <a:lumMod val="95000"/>
                    <a:lumOff val="5000"/>
                  </a:schemeClr>
                </a:solidFill>
                <a:effectLst>
                  <a:outerShdw blurRad="38100" dist="38100" dir="2700000" algn="tl">
                    <a:srgbClr val="000000">
                      <a:alpha val="43137"/>
                    </a:srgbClr>
                  </a:outerShdw>
                </a:effectLst>
              </a:rPr>
              <a:t>jewel </a:t>
            </a:r>
            <a:r>
              <a:rPr lang="en-GB" sz="2400" b="1" i="1" dirty="0" smtClean="0">
                <a:solidFill>
                  <a:schemeClr val="bg1">
                    <a:lumMod val="95000"/>
                    <a:lumOff val="5000"/>
                  </a:schemeClr>
                </a:solidFill>
                <a:effectLst>
                  <a:outerShdw blurRad="38100" dist="38100" dir="2700000" algn="tl">
                    <a:srgbClr val="000000">
                      <a:alpha val="43137"/>
                    </a:srgbClr>
                  </a:outerShdw>
                </a:effectLst>
              </a:rPr>
              <a:t>of</a:t>
            </a:r>
          </a:p>
          <a:p>
            <a:pPr algn="ctr">
              <a:lnSpc>
                <a:spcPct val="150000"/>
              </a:lnSpc>
            </a:pPr>
            <a:r>
              <a:rPr lang="en-GB" sz="2400" b="1" i="1" dirty="0" smtClean="0">
                <a:solidFill>
                  <a:schemeClr val="bg1">
                    <a:lumMod val="95000"/>
                    <a:lumOff val="5000"/>
                  </a:schemeClr>
                </a:solidFill>
                <a:effectLst>
                  <a:outerShdw blurRad="38100" dist="38100" dir="2700000" algn="tl">
                    <a:srgbClr val="000000">
                      <a:alpha val="43137"/>
                    </a:srgbClr>
                  </a:outerShdw>
                </a:effectLst>
              </a:rPr>
              <a:t> </a:t>
            </a:r>
            <a:r>
              <a:rPr lang="en-GB" sz="2400" b="1" i="1" dirty="0" err="1">
                <a:solidFill>
                  <a:schemeClr val="bg1">
                    <a:lumMod val="95000"/>
                    <a:lumOff val="5000"/>
                  </a:schemeClr>
                </a:solidFill>
                <a:effectLst>
                  <a:outerShdw blurRad="38100" dist="38100" dir="2700000" algn="tl">
                    <a:srgbClr val="000000">
                      <a:alpha val="43137"/>
                    </a:srgbClr>
                  </a:outerShdw>
                </a:effectLst>
              </a:rPr>
              <a:t>Boseong</a:t>
            </a:r>
            <a:r>
              <a:rPr lang="en-GB" sz="2400" b="1" i="1" dirty="0">
                <a:solidFill>
                  <a:schemeClr val="bg1">
                    <a:lumMod val="95000"/>
                    <a:lumOff val="5000"/>
                  </a:schemeClr>
                </a:solidFill>
                <a:effectLst>
                  <a:outerShdw blurRad="38100" dist="38100" dir="2700000" algn="tl">
                    <a:srgbClr val="000000">
                      <a:alpha val="43137"/>
                    </a:srgbClr>
                  </a:outerShdw>
                </a:effectLst>
              </a:rPr>
              <a:t> </a:t>
            </a:r>
            <a:r>
              <a:rPr lang="en-GB" sz="2400" b="1" i="1" dirty="0" smtClean="0">
                <a:solidFill>
                  <a:schemeClr val="bg1">
                    <a:lumMod val="95000"/>
                    <a:lumOff val="5000"/>
                  </a:schemeClr>
                </a:solidFill>
                <a:effectLst>
                  <a:outerShdw blurRad="38100" dist="38100" dir="2700000" algn="tl">
                    <a:srgbClr val="000000">
                      <a:alpha val="43137"/>
                    </a:srgbClr>
                  </a:outerShdw>
                </a:effectLst>
              </a:rPr>
              <a:t>culture</a:t>
            </a:r>
          </a:p>
        </p:txBody>
      </p:sp>
    </p:spTree>
    <p:extLst>
      <p:ext uri="{BB962C8B-B14F-4D97-AF65-F5344CB8AC3E}">
        <p14:creationId xmlns:p14="http://schemas.microsoft.com/office/powerpoint/2010/main" val="21101332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70" t="1993" r="1032" b="4549"/>
          <a:stretch/>
        </p:blipFill>
        <p:spPr>
          <a:xfrm>
            <a:off x="0" y="0"/>
            <a:ext cx="1728000" cy="2448000"/>
          </a:xfrm>
          <a:prstGeom prst="rect">
            <a:avLst/>
          </a:prstGeom>
        </p:spPr>
      </p:pic>
      <p:sp>
        <p:nvSpPr>
          <p:cNvPr id="7" name="Rectangle 6"/>
          <p:cNvSpPr/>
          <p:nvPr/>
        </p:nvSpPr>
        <p:spPr>
          <a:xfrm>
            <a:off x="583997" y="2719648"/>
            <a:ext cx="6019800" cy="3416320"/>
          </a:xfrm>
          <a:prstGeom prst="rect">
            <a:avLst/>
          </a:prstGeom>
        </p:spPr>
        <p:txBody>
          <a:bodyPr wrap="square">
            <a:spAutoFit/>
          </a:bodyPr>
          <a:lstStyle/>
          <a:p>
            <a:r>
              <a:rPr lang="en-GB" b="1" i="1" dirty="0">
                <a:solidFill>
                  <a:schemeClr val="accent1">
                    <a:lumMod val="50000"/>
                  </a:schemeClr>
                </a:solidFill>
                <a:latin typeface="Arial Narrow" panose="020B0606020202030204" pitchFamily="34" charset="0"/>
                <a:cs typeface="Arial" panose="020B0604020202020204" pitchFamily="34" charset="0"/>
              </a:rPr>
              <a:t>Green Tea Promotion Strategy </a:t>
            </a:r>
            <a:endParaRPr lang="en-GB" i="1" dirty="0">
              <a:solidFill>
                <a:schemeClr val="accent1">
                  <a:lumMod val="50000"/>
                </a:schemeClr>
              </a:solidFill>
              <a:latin typeface="Arial Narrow" panose="020B0606020202030204" pitchFamily="34" charset="0"/>
              <a:cs typeface="Arial" panose="020B0604020202020204" pitchFamily="34" charset="0"/>
            </a:endParaRPr>
          </a:p>
          <a:p>
            <a:r>
              <a:rPr lang="en-GB" i="1" dirty="0">
                <a:solidFill>
                  <a:schemeClr val="accent1">
                    <a:lumMod val="50000"/>
                  </a:schemeClr>
                </a:solidFill>
                <a:latin typeface="Arial Narrow" panose="020B0606020202030204" pitchFamily="34" charset="0"/>
                <a:cs typeface="Arial" panose="020B0604020202020204" pitchFamily="34" charset="0"/>
              </a:rPr>
              <a:t>Promoted the product image, Doubled production and increased tea prices with 90%, the number of tourists to the </a:t>
            </a:r>
            <a:r>
              <a:rPr lang="en-GB" i="1" dirty="0" err="1">
                <a:solidFill>
                  <a:schemeClr val="accent1">
                    <a:lumMod val="50000"/>
                  </a:schemeClr>
                </a:solidFill>
                <a:latin typeface="Arial Narrow" panose="020B0606020202030204" pitchFamily="34" charset="0"/>
                <a:cs typeface="Arial" panose="020B0604020202020204" pitchFamily="34" charset="0"/>
              </a:rPr>
              <a:t>Boseong</a:t>
            </a:r>
            <a:r>
              <a:rPr lang="en-GB" i="1" dirty="0">
                <a:solidFill>
                  <a:schemeClr val="accent1">
                    <a:lumMod val="50000"/>
                  </a:schemeClr>
                </a:solidFill>
                <a:latin typeface="Arial Narrow" panose="020B0606020202030204" pitchFamily="34" charset="0"/>
                <a:cs typeface="Arial" panose="020B0604020202020204" pitchFamily="34" charset="0"/>
              </a:rPr>
              <a:t> region </a:t>
            </a:r>
            <a:r>
              <a:rPr lang="en-GB" i="1" dirty="0" smtClean="0">
                <a:solidFill>
                  <a:schemeClr val="accent1">
                    <a:lumMod val="50000"/>
                  </a:schemeClr>
                </a:solidFill>
                <a:latin typeface="Arial Narrow" panose="020B0606020202030204" pitchFamily="34" charset="0"/>
                <a:cs typeface="Arial" panose="020B0604020202020204" pitchFamily="34" charset="0"/>
              </a:rPr>
              <a:t>tripled</a:t>
            </a:r>
          </a:p>
          <a:p>
            <a:endParaRPr lang="en-GB" b="1" i="1" dirty="0">
              <a:solidFill>
                <a:schemeClr val="accent1">
                  <a:lumMod val="50000"/>
                </a:schemeClr>
              </a:solidFill>
              <a:latin typeface="Arial Narrow" panose="020B0606020202030204" pitchFamily="34" charset="0"/>
              <a:cs typeface="Arial" panose="020B0604020202020204" pitchFamily="34" charset="0"/>
            </a:endParaRPr>
          </a:p>
          <a:p>
            <a:r>
              <a:rPr lang="en-GB" b="1" i="1" u="sng" dirty="0">
                <a:solidFill>
                  <a:schemeClr val="accent1">
                    <a:lumMod val="50000"/>
                  </a:schemeClr>
                </a:solidFill>
                <a:latin typeface="Arial Narrow" panose="020B0606020202030204" pitchFamily="34" charset="0"/>
                <a:cs typeface="Arial" panose="020B0604020202020204" pitchFamily="34" charset="0"/>
              </a:rPr>
              <a:t>GI positive impacts on </a:t>
            </a:r>
            <a:r>
              <a:rPr lang="en-GB" b="1" i="1" u="sng" dirty="0" smtClean="0">
                <a:solidFill>
                  <a:schemeClr val="accent1">
                    <a:lumMod val="50000"/>
                  </a:schemeClr>
                </a:solidFill>
                <a:latin typeface="Arial Narrow" panose="020B0606020202030204" pitchFamily="34" charset="0"/>
                <a:cs typeface="Arial" panose="020B0604020202020204" pitchFamily="34" charset="0"/>
              </a:rPr>
              <a:t>:</a:t>
            </a:r>
          </a:p>
          <a:p>
            <a:endParaRPr lang="en-GB" b="1" i="1" dirty="0" smtClean="0">
              <a:solidFill>
                <a:schemeClr val="accent1">
                  <a:lumMod val="50000"/>
                </a:schemeClr>
              </a:solidFill>
              <a:latin typeface="Arial Narrow" panose="020B0606020202030204" pitchFamily="34" charset="0"/>
              <a:cs typeface="Arial" panose="020B0604020202020204" pitchFamily="34" charset="0"/>
            </a:endParaRPr>
          </a:p>
          <a:p>
            <a:pPr marL="285750" indent="-285750">
              <a:buFont typeface="Arial" panose="020B0604020202020204" pitchFamily="34" charset="0"/>
              <a:buChar char="•"/>
            </a:pPr>
            <a:r>
              <a:rPr lang="en-GB" i="1" dirty="0" smtClean="0">
                <a:solidFill>
                  <a:schemeClr val="accent1">
                    <a:lumMod val="50000"/>
                  </a:schemeClr>
                </a:solidFill>
                <a:latin typeface="Arial Narrow" panose="020B0606020202030204" pitchFamily="34" charset="0"/>
                <a:cs typeface="Arial" panose="020B0604020202020204" pitchFamily="34" charset="0"/>
              </a:rPr>
              <a:t>Primary </a:t>
            </a:r>
            <a:r>
              <a:rPr lang="en-GB" i="1" dirty="0">
                <a:solidFill>
                  <a:schemeClr val="accent1">
                    <a:lumMod val="50000"/>
                  </a:schemeClr>
                </a:solidFill>
                <a:latin typeface="Arial Narrow" panose="020B0606020202030204" pitchFamily="34" charset="0"/>
                <a:cs typeface="Arial" panose="020B0604020202020204" pitchFamily="34" charset="0"/>
              </a:rPr>
              <a:t>(</a:t>
            </a:r>
            <a:r>
              <a:rPr lang="en-GB" i="1" dirty="0" smtClean="0">
                <a:solidFill>
                  <a:schemeClr val="accent1">
                    <a:lumMod val="50000"/>
                  </a:schemeClr>
                </a:solidFill>
                <a:latin typeface="Arial Narrow" panose="020B0606020202030204" pitchFamily="34" charset="0"/>
                <a:cs typeface="Arial" panose="020B0604020202020204" pitchFamily="34" charset="0"/>
              </a:rPr>
              <a:t>cultivation)</a:t>
            </a:r>
          </a:p>
          <a:p>
            <a:pPr marL="285750" indent="-285750">
              <a:buFont typeface="Arial" panose="020B0604020202020204" pitchFamily="34" charset="0"/>
              <a:buChar char="•"/>
            </a:pPr>
            <a:r>
              <a:rPr lang="en-GB" i="1" dirty="0">
                <a:solidFill>
                  <a:schemeClr val="accent1">
                    <a:lumMod val="50000"/>
                  </a:schemeClr>
                </a:solidFill>
                <a:latin typeface="Arial Narrow" panose="020B0606020202030204" pitchFamily="34" charset="0"/>
                <a:cs typeface="Arial" panose="020B0604020202020204" pitchFamily="34" charset="0"/>
              </a:rPr>
              <a:t>S</a:t>
            </a:r>
            <a:r>
              <a:rPr lang="en-GB" i="1" dirty="0" smtClean="0">
                <a:solidFill>
                  <a:schemeClr val="accent1">
                    <a:lumMod val="50000"/>
                  </a:schemeClr>
                </a:solidFill>
                <a:latin typeface="Arial Narrow" panose="020B0606020202030204" pitchFamily="34" charset="0"/>
                <a:cs typeface="Arial" panose="020B0604020202020204" pitchFamily="34" charset="0"/>
              </a:rPr>
              <a:t>econdary </a:t>
            </a:r>
            <a:r>
              <a:rPr lang="en-GB" i="1" dirty="0">
                <a:solidFill>
                  <a:schemeClr val="accent1">
                    <a:lumMod val="50000"/>
                  </a:schemeClr>
                </a:solidFill>
                <a:latin typeface="Arial Narrow" panose="020B0606020202030204" pitchFamily="34" charset="0"/>
                <a:cs typeface="Arial" panose="020B0604020202020204" pitchFamily="34" charset="0"/>
              </a:rPr>
              <a:t>(processing) and </a:t>
            </a:r>
            <a:endParaRPr lang="en-GB" i="1" dirty="0" smtClean="0">
              <a:solidFill>
                <a:schemeClr val="accent1">
                  <a:lumMod val="50000"/>
                </a:schemeClr>
              </a:solidFill>
              <a:latin typeface="Arial Narrow" panose="020B0606020202030204" pitchFamily="34" charset="0"/>
              <a:cs typeface="Arial" panose="020B0604020202020204" pitchFamily="34" charset="0"/>
            </a:endParaRPr>
          </a:p>
          <a:p>
            <a:pPr marL="285750" indent="-285750">
              <a:buFont typeface="Arial" panose="020B0604020202020204" pitchFamily="34" charset="0"/>
              <a:buChar char="•"/>
            </a:pPr>
            <a:r>
              <a:rPr lang="en-GB" i="1" dirty="0">
                <a:solidFill>
                  <a:schemeClr val="accent1">
                    <a:lumMod val="50000"/>
                  </a:schemeClr>
                </a:solidFill>
                <a:latin typeface="Arial Narrow" panose="020B0606020202030204" pitchFamily="34" charset="0"/>
                <a:cs typeface="Arial" panose="020B0604020202020204" pitchFamily="34" charset="0"/>
              </a:rPr>
              <a:t>T</a:t>
            </a:r>
            <a:r>
              <a:rPr lang="en-GB" i="1" dirty="0" smtClean="0">
                <a:solidFill>
                  <a:schemeClr val="accent1">
                    <a:lumMod val="50000"/>
                  </a:schemeClr>
                </a:solidFill>
                <a:latin typeface="Arial Narrow" panose="020B0606020202030204" pitchFamily="34" charset="0"/>
                <a:cs typeface="Arial" panose="020B0604020202020204" pitchFamily="34" charset="0"/>
              </a:rPr>
              <a:t>ertiary </a:t>
            </a:r>
            <a:r>
              <a:rPr lang="en-GB" i="1" dirty="0">
                <a:solidFill>
                  <a:schemeClr val="accent1">
                    <a:lumMod val="50000"/>
                  </a:schemeClr>
                </a:solidFill>
                <a:latin typeface="Arial Narrow" panose="020B0606020202030204" pitchFamily="34" charset="0"/>
                <a:cs typeface="Arial" panose="020B0604020202020204" pitchFamily="34" charset="0"/>
              </a:rPr>
              <a:t>industries in </a:t>
            </a:r>
            <a:r>
              <a:rPr lang="en-GB" i="1" dirty="0" err="1">
                <a:solidFill>
                  <a:schemeClr val="accent1">
                    <a:lumMod val="50000"/>
                  </a:schemeClr>
                </a:solidFill>
                <a:latin typeface="Arial Narrow" panose="020B0606020202030204" pitchFamily="34" charset="0"/>
                <a:cs typeface="Arial" panose="020B0604020202020204" pitchFamily="34" charset="0"/>
              </a:rPr>
              <a:t>Boseong</a:t>
            </a:r>
            <a:r>
              <a:rPr lang="en-GB" i="1" dirty="0">
                <a:solidFill>
                  <a:schemeClr val="accent1">
                    <a:lumMod val="50000"/>
                  </a:schemeClr>
                </a:solidFill>
                <a:latin typeface="Arial Narrow" panose="020B0606020202030204" pitchFamily="34" charset="0"/>
                <a:cs typeface="Arial" panose="020B0604020202020204" pitchFamily="34" charset="0"/>
              </a:rPr>
              <a:t> (tourism: green tea festival, the green tea resort town and train tours, tea museum </a:t>
            </a:r>
          </a:p>
          <a:p>
            <a:pPr marL="285750" indent="-285750">
              <a:buFont typeface="Arial" panose="020B0604020202020204" pitchFamily="34" charset="0"/>
              <a:buChar char="•"/>
            </a:pPr>
            <a:r>
              <a:rPr lang="en-GB" i="1" dirty="0">
                <a:solidFill>
                  <a:schemeClr val="accent1">
                    <a:lumMod val="50000"/>
                  </a:schemeClr>
                </a:solidFill>
                <a:latin typeface="Arial Narrow" panose="020B0606020202030204" pitchFamily="34" charset="0"/>
                <a:cs typeface="Arial" panose="020B0604020202020204" pitchFamily="34" charset="0"/>
              </a:rPr>
              <a:t>Diversification of the </a:t>
            </a:r>
            <a:r>
              <a:rPr lang="en-GB" i="1" dirty="0" smtClean="0">
                <a:solidFill>
                  <a:schemeClr val="accent1">
                    <a:lumMod val="50000"/>
                  </a:schemeClr>
                </a:solidFill>
                <a:latin typeface="Arial Narrow" panose="020B0606020202030204" pitchFamily="34" charset="0"/>
                <a:cs typeface="Arial" panose="020B0604020202020204" pitchFamily="34" charset="0"/>
              </a:rPr>
              <a:t>products: Cosmetics &amp; medicinal products</a:t>
            </a:r>
            <a:endParaRPr lang="en-GB" i="1" dirty="0">
              <a:solidFill>
                <a:schemeClr val="accent1">
                  <a:lumMod val="50000"/>
                </a:schemeClr>
              </a:solidFill>
              <a:latin typeface="Arial Narrow" panose="020B0606020202030204" pitchFamily="34" charset="0"/>
              <a:cs typeface="Arial" panose="020B0604020202020204" pitchFamily="34" charset="0"/>
            </a:endParaRPr>
          </a:p>
          <a:p>
            <a:r>
              <a:rPr lang="en-GB" i="1" dirty="0" smtClean="0">
                <a:solidFill>
                  <a:schemeClr val="accent1">
                    <a:lumMod val="50000"/>
                  </a:schemeClr>
                </a:solidFill>
                <a:latin typeface="Arial Narrow" panose="020B0606020202030204" pitchFamily="34" charset="0"/>
                <a:cs typeface="Arial" panose="020B0604020202020204" pitchFamily="34" charset="0"/>
              </a:rPr>
              <a:t> </a:t>
            </a:r>
            <a:endParaRPr lang="en-GB" i="1" dirty="0">
              <a:solidFill>
                <a:schemeClr val="accent1">
                  <a:lumMod val="50000"/>
                </a:schemeClr>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3048000"/>
            <a:ext cx="2162175" cy="211455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352462"/>
            <a:ext cx="2619375" cy="1743075"/>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4625" y="-29817"/>
            <a:ext cx="2619375" cy="1743075"/>
          </a:xfrm>
          <a:prstGeom prst="rect">
            <a:avLst/>
          </a:prstGeom>
        </p:spPr>
      </p:pic>
    </p:spTree>
    <p:extLst>
      <p:ext uri="{BB962C8B-B14F-4D97-AF65-F5344CB8AC3E}">
        <p14:creationId xmlns:p14="http://schemas.microsoft.com/office/powerpoint/2010/main" val="3876179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2718"/>
            <a:ext cx="7463890" cy="1400530"/>
          </a:xfrm>
        </p:spPr>
        <p:txBody>
          <a:bodyPr/>
          <a:lstStyle/>
          <a:p>
            <a:r>
              <a:rPr lang="en-GB" b="1" i="1" dirty="0" smtClean="0">
                <a:solidFill>
                  <a:srgbClr val="009900"/>
                </a:solidFill>
                <a:effectLst>
                  <a:outerShdw blurRad="38100" dist="38100" dir="2700000" algn="tl">
                    <a:srgbClr val="000000">
                      <a:alpha val="43137"/>
                    </a:srgbClr>
                  </a:outerShdw>
                </a:effectLst>
              </a:rPr>
              <a:t>Challenges: </a:t>
            </a:r>
            <a:endParaRPr lang="en-GB" b="1" i="1" dirty="0">
              <a:solidFill>
                <a:srgbClr val="009900"/>
              </a:solidFill>
              <a:effectLst>
                <a:outerShdw blurRad="38100" dist="38100" dir="2700000" algn="tl">
                  <a:srgbClr val="000000">
                    <a:alpha val="43137"/>
                  </a:srgbClr>
                </a:outerShdw>
              </a:effectLst>
            </a:endParaRPr>
          </a:p>
        </p:txBody>
      </p:sp>
      <p:sp>
        <p:nvSpPr>
          <p:cNvPr id="3" name="Rectangle 2"/>
          <p:cNvSpPr/>
          <p:nvPr/>
        </p:nvSpPr>
        <p:spPr>
          <a:xfrm>
            <a:off x="533400" y="2743200"/>
            <a:ext cx="8001000" cy="3785652"/>
          </a:xfrm>
          <a:prstGeom prst="rect">
            <a:avLst/>
          </a:prstGeom>
        </p:spPr>
        <p:txBody>
          <a:bodyPr wrap="square">
            <a:spAutoFit/>
          </a:bodyPr>
          <a:lstStyle/>
          <a:p>
            <a:pPr marL="285750" indent="-285750">
              <a:buFont typeface="Arial" panose="020B0604020202020204" pitchFamily="34" charset="0"/>
              <a:buChar char="•"/>
            </a:pPr>
            <a:r>
              <a:rPr lang="en-GB" sz="1600" b="1" dirty="0" smtClean="0">
                <a:solidFill>
                  <a:srgbClr val="FF9900"/>
                </a:solidFill>
                <a:effectLst>
                  <a:outerShdw blurRad="38100" dist="38100" dir="2700000" algn="tl">
                    <a:srgbClr val="000000">
                      <a:alpha val="43137"/>
                    </a:srgbClr>
                  </a:outerShdw>
                </a:effectLst>
                <a:latin typeface="Arial Narrow" panose="020B0606020202030204" pitchFamily="34" charset="0"/>
              </a:rPr>
              <a:t>Oversupply </a:t>
            </a:r>
            <a:r>
              <a:rPr lang="en-GB" sz="1600" b="1" dirty="0">
                <a:solidFill>
                  <a:srgbClr val="FF9900"/>
                </a:solidFill>
                <a:effectLst>
                  <a:outerShdw blurRad="38100" dist="38100" dir="2700000" algn="tl">
                    <a:srgbClr val="000000">
                      <a:alpha val="43137"/>
                    </a:srgbClr>
                  </a:outerShdw>
                </a:effectLst>
                <a:latin typeface="Arial Narrow" panose="020B0606020202030204" pitchFamily="34" charset="0"/>
              </a:rPr>
              <a:t>of the crop in spite of stable market demand </a:t>
            </a:r>
          </a:p>
          <a:p>
            <a:pPr marL="285750" indent="-285750">
              <a:buFont typeface="Arial" panose="020B0604020202020204" pitchFamily="34" charset="0"/>
              <a:buChar char="•"/>
            </a:pPr>
            <a:endParaRPr lang="en-GB" sz="1600" b="1" dirty="0">
              <a:solidFill>
                <a:srgbClr val="FF9900"/>
              </a:solidFill>
              <a:effectLst>
                <a:outerShdw blurRad="38100" dist="38100" dir="2700000" algn="tl">
                  <a:srgbClr val="000000">
                    <a:alpha val="43137"/>
                  </a:srgbClr>
                </a:outerShdw>
              </a:effectLst>
              <a:latin typeface="Arial Narrow" panose="020B0606020202030204" pitchFamily="34" charset="0"/>
            </a:endParaRPr>
          </a:p>
          <a:p>
            <a:pPr marL="285750" indent="-285750">
              <a:buFont typeface="Arial" panose="020B0604020202020204" pitchFamily="34" charset="0"/>
              <a:buChar char="•"/>
            </a:pPr>
            <a:r>
              <a:rPr lang="en-GB" sz="1600" b="1" dirty="0">
                <a:solidFill>
                  <a:srgbClr val="FF9900"/>
                </a:solidFill>
                <a:effectLst>
                  <a:outerShdw blurRad="38100" dist="38100" dir="2700000" algn="tl">
                    <a:srgbClr val="000000">
                      <a:alpha val="43137"/>
                    </a:srgbClr>
                  </a:outerShdw>
                </a:effectLst>
                <a:latin typeface="Arial Narrow" panose="020B0606020202030204" pitchFamily="34" charset="0"/>
              </a:rPr>
              <a:t>Counterfeiting brands</a:t>
            </a:r>
          </a:p>
          <a:p>
            <a:pPr marL="285750" indent="-285750">
              <a:buFont typeface="Arial" panose="020B0604020202020204" pitchFamily="34" charset="0"/>
              <a:buChar char="•"/>
            </a:pPr>
            <a:endParaRPr lang="en-GB" sz="1600" b="1" dirty="0">
              <a:solidFill>
                <a:srgbClr val="FF9900"/>
              </a:solidFill>
              <a:effectLst>
                <a:outerShdw blurRad="38100" dist="38100" dir="2700000" algn="tl">
                  <a:srgbClr val="000000">
                    <a:alpha val="43137"/>
                  </a:srgbClr>
                </a:outerShdw>
              </a:effectLst>
              <a:latin typeface="Arial Narrow" panose="020B0606020202030204" pitchFamily="34" charset="0"/>
            </a:endParaRPr>
          </a:p>
          <a:p>
            <a:pPr marL="285750" indent="-285750">
              <a:buFont typeface="Arial" panose="020B0604020202020204" pitchFamily="34" charset="0"/>
              <a:buChar char="•"/>
            </a:pPr>
            <a:r>
              <a:rPr lang="en-GB" sz="1600" b="1" dirty="0">
                <a:solidFill>
                  <a:srgbClr val="FF9900"/>
                </a:solidFill>
                <a:effectLst>
                  <a:outerShdw blurRad="38100" dist="38100" dir="2700000" algn="tl">
                    <a:srgbClr val="000000">
                      <a:alpha val="43137"/>
                    </a:srgbClr>
                  </a:outerShdw>
                </a:effectLst>
                <a:latin typeface="Arial Narrow" panose="020B0606020202030204" pitchFamily="34" charset="0"/>
              </a:rPr>
              <a:t>Climate Change negative impact on characteristic of the products</a:t>
            </a:r>
          </a:p>
          <a:p>
            <a:pPr marL="285750" indent="-285750">
              <a:buFont typeface="Arial" panose="020B0604020202020204" pitchFamily="34" charset="0"/>
              <a:buChar char="•"/>
            </a:pPr>
            <a:endParaRPr lang="en-GB" sz="1600" b="1" dirty="0">
              <a:solidFill>
                <a:srgbClr val="FF9900"/>
              </a:solidFill>
              <a:effectLst>
                <a:outerShdw blurRad="38100" dist="38100" dir="2700000" algn="tl">
                  <a:srgbClr val="000000">
                    <a:alpha val="43137"/>
                  </a:srgbClr>
                </a:outerShdw>
              </a:effectLst>
              <a:latin typeface="Arial Narrow" panose="020B0606020202030204" pitchFamily="34" charset="0"/>
            </a:endParaRPr>
          </a:p>
          <a:p>
            <a:pPr marL="285750" indent="-285750">
              <a:buFont typeface="Arial" panose="020B0604020202020204" pitchFamily="34" charset="0"/>
              <a:buChar char="•"/>
            </a:pPr>
            <a:r>
              <a:rPr lang="en-GB" sz="1600" b="1" dirty="0">
                <a:solidFill>
                  <a:srgbClr val="FF9900"/>
                </a:solidFill>
                <a:effectLst>
                  <a:outerShdw blurRad="38100" dist="38100" dir="2700000" algn="tl">
                    <a:srgbClr val="000000">
                      <a:alpha val="43137"/>
                    </a:srgbClr>
                  </a:outerShdw>
                </a:effectLst>
                <a:latin typeface="Arial Narrow" panose="020B0606020202030204" pitchFamily="34" charset="0"/>
              </a:rPr>
              <a:t>Outbreak of </a:t>
            </a:r>
            <a:r>
              <a:rPr lang="en-GB" sz="1600" b="1" dirty="0">
                <a:solidFill>
                  <a:srgbClr val="FF9900"/>
                </a:solidFill>
                <a:effectLst>
                  <a:outerShdw blurRad="38100" dist="38100" dir="2700000" algn="tl">
                    <a:srgbClr val="000000">
                      <a:alpha val="43137"/>
                    </a:srgbClr>
                  </a:outerShdw>
                </a:effectLst>
                <a:latin typeface="Arial Narrow" panose="020B0606020202030204" pitchFamily="34" charset="0"/>
              </a:rPr>
              <a:t>Covid-19. </a:t>
            </a:r>
          </a:p>
          <a:p>
            <a:pPr marL="285750" indent="-285750">
              <a:buFont typeface="Arial" panose="020B0604020202020204" pitchFamily="34" charset="0"/>
              <a:buChar char="•"/>
            </a:pPr>
            <a:endParaRPr lang="en-GB" sz="1600" b="1" dirty="0">
              <a:solidFill>
                <a:srgbClr val="FF9900"/>
              </a:solidFill>
              <a:effectLst>
                <a:outerShdw blurRad="38100" dist="38100" dir="2700000" algn="tl">
                  <a:srgbClr val="000000">
                    <a:alpha val="43137"/>
                  </a:srgbClr>
                </a:outerShdw>
              </a:effectLst>
              <a:latin typeface="Arial Narrow" panose="020B0606020202030204" pitchFamily="34" charset="0"/>
            </a:endParaRPr>
          </a:p>
          <a:p>
            <a:pPr marL="285750" indent="-285750">
              <a:buFont typeface="Arial" panose="020B0604020202020204" pitchFamily="34" charset="0"/>
              <a:buChar char="•"/>
            </a:pPr>
            <a:r>
              <a:rPr lang="en-GB" sz="1600" b="1" dirty="0">
                <a:solidFill>
                  <a:srgbClr val="FF9900"/>
                </a:solidFill>
                <a:effectLst>
                  <a:outerShdw blurRad="38100" dist="38100" dir="2700000" algn="tl">
                    <a:srgbClr val="000000">
                      <a:alpha val="43137"/>
                    </a:srgbClr>
                  </a:outerShdw>
                </a:effectLst>
                <a:latin typeface="Arial Narrow" panose="020B0606020202030204" pitchFamily="34" charset="0"/>
              </a:rPr>
              <a:t>Continued mechanization and automation </a:t>
            </a:r>
            <a:r>
              <a:rPr lang="en-GB" sz="1600" b="1" dirty="0" smtClean="0">
                <a:solidFill>
                  <a:srgbClr val="FF9900"/>
                </a:solidFill>
                <a:effectLst>
                  <a:outerShdw blurRad="38100" dist="38100" dir="2700000" algn="tl">
                    <a:srgbClr val="000000">
                      <a:alpha val="43137"/>
                    </a:srgbClr>
                  </a:outerShdw>
                </a:effectLst>
                <a:latin typeface="Arial Narrow" panose="020B0606020202030204" pitchFamily="34" charset="0"/>
              </a:rPr>
              <a:t>negative impact on </a:t>
            </a:r>
            <a:r>
              <a:rPr lang="en-GB" sz="1600" b="1" dirty="0">
                <a:solidFill>
                  <a:srgbClr val="FF9900"/>
                </a:solidFill>
                <a:effectLst>
                  <a:outerShdw blurRad="38100" dist="38100" dir="2700000" algn="tl">
                    <a:srgbClr val="000000">
                      <a:alpha val="43137"/>
                    </a:srgbClr>
                  </a:outerShdw>
                </a:effectLst>
                <a:latin typeface="Arial Narrow" panose="020B0606020202030204" pitchFamily="34" charset="0"/>
              </a:rPr>
              <a:t>local employment opportunities </a:t>
            </a:r>
            <a:endParaRPr lang="en-GB" sz="1600" b="1" dirty="0" smtClean="0">
              <a:solidFill>
                <a:srgbClr val="FF9900"/>
              </a:solidFill>
              <a:effectLst>
                <a:outerShdw blurRad="38100" dist="38100" dir="2700000" algn="tl">
                  <a:srgbClr val="000000">
                    <a:alpha val="43137"/>
                  </a:srgbClr>
                </a:outerShdw>
              </a:effectLst>
              <a:latin typeface="Arial Narrow" panose="020B0606020202030204" pitchFamily="34" charset="0"/>
            </a:endParaRPr>
          </a:p>
          <a:p>
            <a:pPr marL="285750" indent="-285750">
              <a:buFont typeface="Arial" panose="020B0604020202020204" pitchFamily="34" charset="0"/>
              <a:buChar char="•"/>
            </a:pPr>
            <a:endParaRPr lang="en-GB" sz="1600" b="1" dirty="0">
              <a:solidFill>
                <a:srgbClr val="FF9900"/>
              </a:solidFill>
              <a:effectLst>
                <a:outerShdw blurRad="38100" dist="38100" dir="2700000" algn="tl">
                  <a:srgbClr val="000000">
                    <a:alpha val="43137"/>
                  </a:srgbClr>
                </a:outerShdw>
              </a:effectLst>
              <a:latin typeface="Arial Narrow" panose="020B0606020202030204" pitchFamily="34" charset="0"/>
            </a:endParaRPr>
          </a:p>
          <a:p>
            <a:r>
              <a:rPr lang="en-GB" sz="1600" b="1" dirty="0" smtClean="0">
                <a:solidFill>
                  <a:srgbClr val="FF9900"/>
                </a:solidFill>
                <a:effectLst>
                  <a:outerShdw blurRad="38100" dist="38100" dir="2700000" algn="tl">
                    <a:srgbClr val="000000">
                      <a:alpha val="43137"/>
                    </a:srgbClr>
                  </a:outerShdw>
                </a:effectLst>
                <a:latin typeface="Arial Narrow" panose="020B0606020202030204" pitchFamily="34" charset="0"/>
              </a:rPr>
              <a:t>      and product </a:t>
            </a:r>
            <a:r>
              <a:rPr lang="en-GB" sz="1600" b="1" dirty="0">
                <a:solidFill>
                  <a:srgbClr val="FF9900"/>
                </a:solidFill>
                <a:effectLst>
                  <a:outerShdw blurRad="38100" dist="38100" dir="2700000" algn="tl">
                    <a:srgbClr val="000000">
                      <a:alpha val="43137"/>
                    </a:srgbClr>
                  </a:outerShdw>
                </a:effectLst>
                <a:latin typeface="Arial Narrow" panose="020B0606020202030204" pitchFamily="34" charset="0"/>
              </a:rPr>
              <a:t>quality </a:t>
            </a:r>
          </a:p>
          <a:p>
            <a:pPr marL="285750" indent="-285750">
              <a:buFont typeface="Arial" panose="020B0604020202020204" pitchFamily="34" charset="0"/>
              <a:buChar char="•"/>
            </a:pPr>
            <a:endParaRPr lang="en-GB" sz="1600" b="1" dirty="0">
              <a:solidFill>
                <a:srgbClr val="FF9900"/>
              </a:solidFill>
              <a:effectLst>
                <a:outerShdw blurRad="38100" dist="38100" dir="2700000" algn="tl">
                  <a:srgbClr val="000000">
                    <a:alpha val="43137"/>
                  </a:srgbClr>
                </a:outerShdw>
              </a:effectLst>
              <a:latin typeface="Arial Narrow" panose="020B0606020202030204" pitchFamily="34" charset="0"/>
            </a:endParaRPr>
          </a:p>
          <a:p>
            <a:pPr marL="285750" indent="-285750">
              <a:buFont typeface="Arial" panose="020B0604020202020204" pitchFamily="34" charset="0"/>
              <a:buChar char="•"/>
            </a:pPr>
            <a:r>
              <a:rPr lang="en-GB" sz="1600" b="1" dirty="0">
                <a:solidFill>
                  <a:srgbClr val="FF9900"/>
                </a:solidFill>
                <a:effectLst>
                  <a:outerShdw blurRad="38100" dist="38100" dir="2700000" algn="tl">
                    <a:srgbClr val="000000">
                      <a:alpha val="43137"/>
                    </a:srgbClr>
                  </a:outerShdw>
                </a:effectLst>
                <a:latin typeface="Arial Narrow" panose="020B0606020202030204" pitchFamily="34" charset="0"/>
              </a:rPr>
              <a:t>Investment decisions by local producers determined by a global-market trend </a:t>
            </a:r>
          </a:p>
          <a:p>
            <a:pPr marL="285750" indent="-285750">
              <a:buFont typeface="Arial" panose="020B0604020202020204" pitchFamily="34" charset="0"/>
              <a:buChar char="•"/>
            </a:pPr>
            <a:endParaRPr lang="en-GB" sz="1600" b="1" dirty="0">
              <a:solidFill>
                <a:srgbClr val="FF9900"/>
              </a:solidFill>
              <a:effectLst>
                <a:outerShdw blurRad="38100" dist="38100" dir="2700000" algn="tl">
                  <a:srgbClr val="000000">
                    <a:alpha val="43137"/>
                  </a:srgbClr>
                </a:outerShdw>
              </a:effectLst>
              <a:latin typeface="Arial Narrow" panose="020B0606020202030204" pitchFamily="34" charset="0"/>
            </a:endParaRPr>
          </a:p>
          <a:p>
            <a:pPr marL="285750" indent="-285750">
              <a:buFont typeface="Arial" panose="020B0604020202020204" pitchFamily="34" charset="0"/>
              <a:buChar char="•"/>
            </a:pPr>
            <a:r>
              <a:rPr lang="en-GB" sz="1600" b="1" dirty="0">
                <a:solidFill>
                  <a:srgbClr val="FF9900"/>
                </a:solidFill>
                <a:effectLst>
                  <a:outerShdw blurRad="38100" dist="38100" dir="2700000" algn="tl">
                    <a:srgbClr val="000000">
                      <a:alpha val="43137"/>
                    </a:srgbClr>
                  </a:outerShdw>
                </a:effectLst>
                <a:latin typeface="Arial Narrow" panose="020B0606020202030204" pitchFamily="34" charset="0"/>
              </a:rPr>
              <a:t>Relative </a:t>
            </a:r>
            <a:r>
              <a:rPr lang="en-GB" sz="1600" b="1" dirty="0">
                <a:solidFill>
                  <a:srgbClr val="FF9900"/>
                </a:solidFill>
                <a:effectLst>
                  <a:outerShdw blurRad="38100" dist="38100" dir="2700000" algn="tl">
                    <a:srgbClr val="000000">
                      <a:alpha val="43137"/>
                    </a:srgbClr>
                  </a:outerShdw>
                </a:effectLst>
                <a:latin typeface="Arial Narrow" panose="020B0606020202030204" pitchFamily="34" charset="0"/>
              </a:rPr>
              <a:t>lack of bargaining power of small scale producers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0"/>
            <a:ext cx="4419600" cy="2591946"/>
          </a:xfrm>
          <a:prstGeom prst="rect">
            <a:avLst/>
          </a:prstGeom>
        </p:spPr>
      </p:pic>
    </p:spTree>
    <p:extLst>
      <p:ext uri="{BB962C8B-B14F-4D97-AF65-F5344CB8AC3E}">
        <p14:creationId xmlns:p14="http://schemas.microsoft.com/office/powerpoint/2010/main" val="5193893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i="1" dirty="0" smtClean="0">
                <a:solidFill>
                  <a:srgbClr val="FF0000"/>
                </a:solidFill>
                <a:effectLst>
                  <a:outerShdw blurRad="38100" dist="38100" dir="2700000" algn="tl">
                    <a:srgbClr val="000000">
                      <a:alpha val="43137"/>
                    </a:srgbClr>
                  </a:outerShdw>
                </a:effectLst>
                <a:cs typeface="Arial" panose="020B0604020202020204" pitchFamily="34" charset="0"/>
              </a:rPr>
              <a:t>Few Observations</a:t>
            </a:r>
            <a:endParaRPr lang="en-GB" i="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295400"/>
            <a:ext cx="9144000" cy="5562600"/>
          </a:xfrm>
          <a:solidFill>
            <a:srgbClr val="339966"/>
          </a:solidFill>
        </p:spPr>
        <p:txBody>
          <a:bodyPr>
            <a:normAutofit fontScale="92500" lnSpcReduction="10000"/>
          </a:bodyPr>
          <a:lstStyle/>
          <a:p>
            <a:pPr marL="0" indent="0" algn="ctr">
              <a:buNone/>
            </a:pPr>
            <a:endParaRPr lang="en-GB" sz="2800" b="1" dirty="0" smtClean="0">
              <a:solidFill>
                <a:srgbClr val="FF9900"/>
              </a:solidFill>
              <a:effectLst>
                <a:outerShdw blurRad="38100" dist="38100" dir="2700000" algn="tl">
                  <a:srgbClr val="000000">
                    <a:alpha val="43137"/>
                  </a:srgbClr>
                </a:outerShdw>
              </a:effectLst>
              <a:latin typeface="Arial Narrow" panose="020B0606020202030204" pitchFamily="34" charset="0"/>
            </a:endParaRPr>
          </a:p>
          <a:p>
            <a:pPr marL="0" indent="0" algn="ctr">
              <a:buNone/>
            </a:pPr>
            <a:r>
              <a:rPr lang="en-GB" sz="2800" b="1" dirty="0" smtClean="0">
                <a:solidFill>
                  <a:srgbClr val="FF9900"/>
                </a:solidFill>
                <a:effectLst>
                  <a:outerShdw blurRad="38100" dist="38100" dir="2700000" algn="tl">
                    <a:srgbClr val="000000">
                      <a:alpha val="43137"/>
                    </a:srgbClr>
                  </a:outerShdw>
                </a:effectLst>
              </a:rPr>
              <a:t>Geographical </a:t>
            </a:r>
            <a:r>
              <a:rPr lang="en-GB" sz="2800" b="1" dirty="0" smtClean="0">
                <a:solidFill>
                  <a:srgbClr val="FF9900"/>
                </a:solidFill>
                <a:effectLst>
                  <a:outerShdw blurRad="38100" dist="38100" dir="2700000" algn="tl">
                    <a:srgbClr val="000000">
                      <a:alpha val="43137"/>
                    </a:srgbClr>
                  </a:outerShdw>
                </a:effectLst>
              </a:rPr>
              <a:t>Indication major </a:t>
            </a:r>
            <a:r>
              <a:rPr lang="en-GB" sz="2800" b="1" dirty="0">
                <a:solidFill>
                  <a:srgbClr val="FF9900"/>
                </a:solidFill>
                <a:effectLst>
                  <a:outerShdw blurRad="38100" dist="38100" dir="2700000" algn="tl">
                    <a:srgbClr val="000000">
                      <a:alpha val="43137"/>
                    </a:srgbClr>
                  </a:outerShdw>
                </a:effectLst>
              </a:rPr>
              <a:t>role </a:t>
            </a:r>
          </a:p>
          <a:p>
            <a:pPr marL="0" indent="0" algn="ctr">
              <a:buNone/>
            </a:pPr>
            <a:r>
              <a:rPr lang="en-GB" sz="2800" b="1" dirty="0">
                <a:solidFill>
                  <a:srgbClr val="FF9900"/>
                </a:solidFill>
                <a:effectLst>
                  <a:outerShdw blurRad="38100" dist="38100" dir="2700000" algn="tl">
                    <a:srgbClr val="000000">
                      <a:alpha val="43137"/>
                    </a:srgbClr>
                  </a:outerShdw>
                </a:effectLst>
              </a:rPr>
              <a:t>not only for product marketing but also for place </a:t>
            </a:r>
          </a:p>
          <a:p>
            <a:pPr marL="0" indent="0" algn="ctr">
              <a:buNone/>
            </a:pPr>
            <a:r>
              <a:rPr lang="en-GB" sz="2800" b="1" dirty="0">
                <a:solidFill>
                  <a:srgbClr val="FF9900"/>
                </a:solidFill>
                <a:effectLst>
                  <a:outerShdw blurRad="38100" dist="38100" dir="2700000" algn="tl">
                    <a:srgbClr val="000000">
                      <a:alpha val="43137"/>
                    </a:srgbClr>
                  </a:outerShdw>
                </a:effectLst>
              </a:rPr>
              <a:t>marketing. </a:t>
            </a:r>
          </a:p>
          <a:p>
            <a:pPr marL="0" indent="0" algn="ctr">
              <a:lnSpc>
                <a:spcPct val="150000"/>
              </a:lnSpc>
              <a:buNone/>
            </a:pPr>
            <a:r>
              <a:rPr lang="en-GB" sz="2200" b="1" dirty="0" smtClean="0">
                <a:solidFill>
                  <a:schemeClr val="accent3">
                    <a:lumMod val="75000"/>
                  </a:schemeClr>
                </a:solidFill>
                <a:effectLst>
                  <a:outerShdw blurRad="38100" dist="38100" dir="2700000" algn="tl">
                    <a:srgbClr val="000000">
                      <a:alpha val="43137"/>
                    </a:srgbClr>
                  </a:outerShdw>
                </a:effectLst>
              </a:rPr>
              <a:t>Establishment of a </a:t>
            </a:r>
            <a:r>
              <a:rPr lang="en-GB" sz="2200" b="1" dirty="0">
                <a:solidFill>
                  <a:schemeClr val="accent3">
                    <a:lumMod val="75000"/>
                  </a:schemeClr>
                </a:solidFill>
                <a:effectLst>
                  <a:outerShdw blurRad="38100" dist="38100" dir="2700000" algn="tl">
                    <a:srgbClr val="000000">
                      <a:alpha val="43137"/>
                    </a:srgbClr>
                  </a:outerShdw>
                </a:effectLst>
              </a:rPr>
              <a:t>UK system for non-agricultural </a:t>
            </a:r>
            <a:r>
              <a:rPr lang="en-GB" sz="2200" b="1" dirty="0" smtClean="0">
                <a:solidFill>
                  <a:schemeClr val="accent3">
                    <a:lumMod val="75000"/>
                  </a:schemeClr>
                </a:solidFill>
                <a:effectLst>
                  <a:outerShdw blurRad="38100" dist="38100" dir="2700000" algn="tl">
                    <a:srgbClr val="000000">
                      <a:alpha val="43137"/>
                    </a:srgbClr>
                  </a:outerShdw>
                </a:effectLst>
              </a:rPr>
              <a:t>GIs,</a:t>
            </a:r>
            <a:r>
              <a:rPr lang="en-GB" sz="2200" b="1" dirty="0">
                <a:solidFill>
                  <a:schemeClr val="accent3">
                    <a:lumMod val="75000"/>
                  </a:schemeClr>
                </a:solidFill>
                <a:effectLst>
                  <a:outerShdw blurRad="38100" dist="38100" dir="2700000" algn="tl">
                    <a:srgbClr val="000000">
                      <a:alpha val="43137"/>
                    </a:srgbClr>
                  </a:outerShdw>
                </a:effectLst>
              </a:rPr>
              <a:t> handcrafts “Artistic and Traditional </a:t>
            </a:r>
            <a:r>
              <a:rPr lang="en-GB" sz="2200" b="1" dirty="0" smtClean="0">
                <a:solidFill>
                  <a:schemeClr val="accent3">
                    <a:lumMod val="75000"/>
                  </a:schemeClr>
                </a:solidFill>
                <a:effectLst>
                  <a:outerShdw blurRad="38100" dist="38100" dir="2700000" algn="tl">
                    <a:srgbClr val="000000">
                      <a:alpha val="43137"/>
                    </a:srgbClr>
                  </a:outerShdw>
                </a:effectLst>
              </a:rPr>
              <a:t>Crafts with prior assessment of the impact </a:t>
            </a:r>
            <a:r>
              <a:rPr lang="en-GB" sz="2200" b="1" dirty="0">
                <a:solidFill>
                  <a:schemeClr val="accent3">
                    <a:lumMod val="75000"/>
                  </a:schemeClr>
                </a:solidFill>
                <a:effectLst>
                  <a:outerShdw blurRad="38100" dist="38100" dir="2700000" algn="tl">
                    <a:srgbClr val="000000">
                      <a:alpha val="43137"/>
                    </a:srgbClr>
                  </a:outerShdw>
                </a:effectLst>
              </a:rPr>
              <a:t>of protection </a:t>
            </a:r>
            <a:r>
              <a:rPr lang="en-GB" sz="2200" b="1" dirty="0" smtClean="0">
                <a:solidFill>
                  <a:schemeClr val="accent3">
                    <a:lumMod val="75000"/>
                  </a:schemeClr>
                </a:solidFill>
                <a:effectLst>
                  <a:outerShdw blurRad="38100" dist="38100" dir="2700000" algn="tl">
                    <a:srgbClr val="000000">
                      <a:alpha val="43137"/>
                    </a:srgbClr>
                  </a:outerShdw>
                </a:effectLst>
              </a:rPr>
              <a:t>on job </a:t>
            </a:r>
            <a:r>
              <a:rPr lang="en-GB" sz="2200" b="1" dirty="0">
                <a:solidFill>
                  <a:schemeClr val="accent3">
                    <a:lumMod val="75000"/>
                  </a:schemeClr>
                </a:solidFill>
                <a:effectLst>
                  <a:outerShdw blurRad="38100" dist="38100" dir="2700000" algn="tl">
                    <a:srgbClr val="000000">
                      <a:alpha val="43137"/>
                    </a:srgbClr>
                  </a:outerShdw>
                </a:effectLst>
              </a:rPr>
              <a:t>creation and employment and export </a:t>
            </a:r>
            <a:r>
              <a:rPr lang="en-GB" sz="2200" b="1" dirty="0" smtClean="0">
                <a:solidFill>
                  <a:schemeClr val="accent3">
                    <a:lumMod val="75000"/>
                  </a:schemeClr>
                </a:solidFill>
                <a:effectLst>
                  <a:outerShdw blurRad="38100" dist="38100" dir="2700000" algn="tl">
                    <a:srgbClr val="000000">
                      <a:alpha val="43137"/>
                    </a:srgbClr>
                  </a:outerShdw>
                </a:effectLst>
              </a:rPr>
              <a:t>volume</a:t>
            </a:r>
          </a:p>
          <a:p>
            <a:pPr marL="0" indent="0" algn="ctr">
              <a:lnSpc>
                <a:spcPct val="150000"/>
              </a:lnSpc>
              <a:buNone/>
            </a:pPr>
            <a:r>
              <a:rPr lang="en-GB" sz="2200" b="1" dirty="0" smtClean="0">
                <a:solidFill>
                  <a:schemeClr val="accent3">
                    <a:lumMod val="75000"/>
                  </a:schemeClr>
                </a:solidFill>
                <a:effectLst>
                  <a:outerShdw blurRad="38100" dist="38100" dir="2700000" algn="tl">
                    <a:srgbClr val="000000">
                      <a:alpha val="43137"/>
                    </a:srgbClr>
                  </a:outerShdw>
                </a:effectLst>
              </a:rPr>
              <a:t>Would empower the business competitiveness of UK producers and </a:t>
            </a:r>
            <a:endParaRPr lang="en-GB" sz="2200" b="1" dirty="0">
              <a:solidFill>
                <a:schemeClr val="accent3">
                  <a:lumMod val="75000"/>
                </a:schemeClr>
              </a:solidFill>
              <a:effectLst>
                <a:outerShdw blurRad="38100" dist="38100" dir="2700000" algn="tl">
                  <a:srgbClr val="000000">
                    <a:alpha val="43137"/>
                  </a:srgbClr>
                </a:outerShdw>
              </a:effectLst>
            </a:endParaRPr>
          </a:p>
          <a:p>
            <a:pPr marL="0" indent="0" algn="ctr">
              <a:lnSpc>
                <a:spcPct val="150000"/>
              </a:lnSpc>
              <a:buNone/>
            </a:pPr>
            <a:r>
              <a:rPr lang="en-GB" sz="2200" b="1" dirty="0" smtClean="0">
                <a:solidFill>
                  <a:schemeClr val="accent3">
                    <a:lumMod val="75000"/>
                  </a:schemeClr>
                </a:solidFill>
                <a:effectLst>
                  <a:outerShdw blurRad="38100" dist="38100" dir="2700000" algn="tl">
                    <a:srgbClr val="000000">
                      <a:alpha val="43137"/>
                    </a:srgbClr>
                  </a:outerShdw>
                </a:effectLst>
              </a:rPr>
              <a:t>SMEs through GI system and</a:t>
            </a:r>
          </a:p>
          <a:p>
            <a:pPr marL="0" indent="0" algn="ctr">
              <a:lnSpc>
                <a:spcPct val="150000"/>
              </a:lnSpc>
              <a:buNone/>
            </a:pPr>
            <a:r>
              <a:rPr lang="en-GB" sz="2200" b="1" dirty="0" smtClean="0">
                <a:solidFill>
                  <a:schemeClr val="accent3">
                    <a:lumMod val="75000"/>
                  </a:schemeClr>
                </a:solidFill>
                <a:effectLst>
                  <a:outerShdw blurRad="38100" dist="38100" dir="2700000" algn="tl">
                    <a:srgbClr val="000000">
                      <a:alpha val="43137"/>
                    </a:srgbClr>
                  </a:outerShdw>
                </a:effectLst>
              </a:rPr>
              <a:t>Help </a:t>
            </a:r>
            <a:r>
              <a:rPr lang="en-GB" sz="2200" b="1" dirty="0">
                <a:solidFill>
                  <a:schemeClr val="accent3">
                    <a:lumMod val="75000"/>
                  </a:schemeClr>
                </a:solidFill>
                <a:effectLst>
                  <a:outerShdw blurRad="38100" dist="38100" dir="2700000" algn="tl">
                    <a:srgbClr val="000000">
                      <a:alpha val="43137"/>
                    </a:srgbClr>
                  </a:outerShdw>
                </a:effectLst>
              </a:rPr>
              <a:t>the UK in bilateral negotiations with countries seeking protection for their non-agricultural GIs in the UK market</a:t>
            </a:r>
          </a:p>
          <a:p>
            <a:pPr marL="0" indent="0" algn="ctr">
              <a:buNone/>
            </a:pPr>
            <a:endParaRPr lang="en-GB" sz="3300" b="1" dirty="0">
              <a:solidFill>
                <a:schemeClr val="accent1"/>
              </a:solidFill>
              <a:effectLst>
                <a:outerShdw blurRad="38100" dist="38100" dir="2700000" algn="tl">
                  <a:srgbClr val="000000">
                    <a:alpha val="43137"/>
                  </a:srgbClr>
                </a:outerShdw>
              </a:effectLst>
              <a:latin typeface="Arial Narrow" panose="020B0606020202030204" pitchFamily="34" charset="0"/>
            </a:endParaRPr>
          </a:p>
          <a:p>
            <a:pPr marL="0" indent="0" algn="ctr">
              <a:buNone/>
            </a:pPr>
            <a:endParaRPr lang="en-GB" sz="3300" b="1" dirty="0" smtClean="0">
              <a:solidFill>
                <a:schemeClr val="accent1"/>
              </a:solidFill>
              <a:effectLst>
                <a:outerShdw blurRad="38100" dist="38100" dir="2700000" algn="tl">
                  <a:srgbClr val="000000">
                    <a:alpha val="43137"/>
                  </a:srgbClr>
                </a:outerShdw>
              </a:effectLst>
              <a:latin typeface="Arial Narrow" panose="020B0606020202030204" pitchFamily="34" charset="0"/>
            </a:endParaRPr>
          </a:p>
          <a:p>
            <a:pPr marL="0" indent="0" algn="ctr">
              <a:buNone/>
            </a:pPr>
            <a:endParaRPr lang="en-GB" sz="2800" b="1" dirty="0">
              <a:solidFill>
                <a:srgbClr val="FFC000"/>
              </a:solidFill>
              <a:effectLst>
                <a:outerShdw blurRad="38100" dist="38100" dir="2700000" algn="tl">
                  <a:srgbClr val="000000">
                    <a:alpha val="43137"/>
                  </a:srgbClr>
                </a:outerShdw>
              </a:effectLst>
              <a:latin typeface="Arial Narrow" panose="020B0606020202030204" pitchFamily="34" charset="0"/>
            </a:endParaRPr>
          </a:p>
          <a:p>
            <a:pPr marL="0" indent="0" algn="ctr">
              <a:buNone/>
            </a:pPr>
            <a:endParaRPr lang="en-GB" sz="2800" b="1" dirty="0">
              <a:effectLst>
                <a:outerShdw blurRad="38100" dist="38100" dir="2700000" algn="tl">
                  <a:srgbClr val="000000">
                    <a:alpha val="43137"/>
                  </a:srgbClr>
                </a:outerShdw>
              </a:effectLst>
              <a:latin typeface="Arial Narrow" panose="020B0606020202030204" pitchFamily="34" charset="0"/>
            </a:endParaRPr>
          </a:p>
          <a:p>
            <a:endParaRPr lang="en-US" altLang="en-US" sz="2800" dirty="0" smtClean="0">
              <a:latin typeface="Arial Narrow" panose="020B0606020202030204" pitchFamily="34" charset="0"/>
            </a:endParaRPr>
          </a:p>
        </p:txBody>
      </p:sp>
    </p:spTree>
    <p:extLst>
      <p:ext uri="{BB962C8B-B14F-4D97-AF65-F5344CB8AC3E}">
        <p14:creationId xmlns:p14="http://schemas.microsoft.com/office/powerpoint/2010/main" val="31556759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0"/>
            <a:ext cx="8610600" cy="4199069"/>
          </a:xfrm>
        </p:spPr>
        <p:txBody>
          <a:bodyPr>
            <a:normAutofit fontScale="70000" lnSpcReduction="20000"/>
          </a:bodyPr>
          <a:lstStyle/>
          <a:p>
            <a:pPr marL="0" indent="0" algn="ctr">
              <a:buNone/>
            </a:pPr>
            <a:endParaRPr lang="en-US" sz="7200" b="1" i="1" dirty="0" smtClean="0">
              <a:solidFill>
                <a:srgbClr val="C000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pPr marL="0" indent="0" algn="ctr">
              <a:buNone/>
            </a:pPr>
            <a:r>
              <a:rPr lang="en-US" sz="3200" b="1" i="1" dirty="0" smtClean="0">
                <a:solidFill>
                  <a:srgbClr val="C000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Thank </a:t>
            </a:r>
            <a:r>
              <a:rPr lang="en-US" sz="3200" b="1" i="1" dirty="0" smtClean="0">
                <a:solidFill>
                  <a:srgbClr val="C000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you</a:t>
            </a:r>
            <a:endParaRPr lang="en-US" sz="3200" b="1" i="1" dirty="0">
              <a:solidFill>
                <a:srgbClr val="C000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pPr marL="0" indent="0" algn="ctr">
              <a:buNone/>
            </a:pPr>
            <a:r>
              <a:rPr lang="en-US" sz="3200" b="1" i="1" dirty="0" smtClean="0">
                <a:solidFill>
                  <a:srgbClr val="C000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Sanaz Javadi </a:t>
            </a:r>
            <a:r>
              <a:rPr lang="en-US" sz="3200" b="1" i="1" dirty="0" err="1" smtClean="0">
                <a:solidFill>
                  <a:srgbClr val="C000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Farahzadi</a:t>
            </a:r>
            <a:endParaRPr lang="en-US" sz="3200" b="1" i="1" dirty="0" smtClean="0">
              <a:solidFill>
                <a:srgbClr val="C000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pPr marL="0" indent="0" algn="ctr">
              <a:buNone/>
            </a:pPr>
            <a:r>
              <a:rPr lang="en-US" sz="3200" b="1" i="1" dirty="0" smtClean="0">
                <a:solidFill>
                  <a:srgbClr val="C000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Intellectual Property/trade Lawyer</a:t>
            </a:r>
          </a:p>
          <a:p>
            <a:pPr marL="0" indent="0" algn="ctr">
              <a:buNone/>
            </a:pPr>
            <a:r>
              <a:rPr lang="en-US" sz="3200" b="1" i="1" dirty="0" smtClean="0">
                <a:solidFill>
                  <a:srgbClr val="C000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Advisor to International </a:t>
            </a:r>
          </a:p>
          <a:p>
            <a:pPr marL="0" indent="0" algn="ctr">
              <a:buNone/>
            </a:pPr>
            <a:r>
              <a:rPr lang="en-US" sz="3200" b="1" i="1" dirty="0" smtClean="0">
                <a:solidFill>
                  <a:srgbClr val="C000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Organizations /EU</a:t>
            </a:r>
          </a:p>
          <a:p>
            <a:pPr marL="0" indent="0" algn="ctr">
              <a:buNone/>
            </a:pPr>
            <a:r>
              <a:rPr lang="en-US" sz="3200" b="1" i="1" dirty="0" smtClean="0">
                <a:solidFill>
                  <a:srgbClr val="0099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hlinkClick r:id="rId2"/>
              </a:rPr>
              <a:t>Sanaz.javadifarahzadi@unifr.ch</a:t>
            </a:r>
            <a:endParaRPr lang="en-US" sz="3200" b="1" i="1" dirty="0" smtClean="0">
              <a:solidFill>
                <a:srgbClr val="0099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pPr marL="0" indent="0" algn="ctr">
              <a:buNone/>
            </a:pPr>
            <a:endParaRPr lang="en-US" sz="2800" b="1" i="1" dirty="0">
              <a:solidFill>
                <a:srgbClr val="0099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pPr marL="0" indent="0" algn="ctr">
              <a:buNone/>
            </a:pPr>
            <a:endParaRPr lang="en-US" sz="2800" b="1" i="1" dirty="0" smtClean="0">
              <a:solidFill>
                <a:srgbClr val="0099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pPr marL="0" indent="0">
              <a:buNone/>
            </a:pPr>
            <a:r>
              <a:rPr lang="en-US" b="1" i="1" dirty="0" smtClean="0">
                <a:solidFill>
                  <a:srgbClr val="0099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r>
              <a:rPr lang="en-US" b="1" i="1" dirty="0" err="1" smtClean="0">
                <a:solidFill>
                  <a:srgbClr val="0099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Resources,WIPO,FAO,EU</a:t>
            </a:r>
            <a:r>
              <a:rPr lang="en-US" b="1" i="1" dirty="0" err="1" smtClean="0">
                <a:solidFill>
                  <a:srgbClr val="0099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IPO,EC,UK</a:t>
            </a:r>
            <a:r>
              <a:rPr lang="en-US" b="1" i="1" dirty="0" smtClean="0">
                <a:solidFill>
                  <a:srgbClr val="0099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r>
              <a:rPr lang="en-US" b="1" i="1" dirty="0" err="1" smtClean="0">
                <a:solidFill>
                  <a:srgbClr val="0099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Gov</a:t>
            </a:r>
            <a:endParaRPr lang="en-US" b="1" i="1" dirty="0" smtClean="0">
              <a:solidFill>
                <a:srgbClr val="0099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pPr marL="0" indent="0" algn="ctr">
              <a:buNone/>
            </a:pPr>
            <a:endParaRPr lang="en-US" sz="2800" b="1" i="1" dirty="0" smtClean="0">
              <a:solidFill>
                <a:schemeClr val="accent2"/>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135272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30918" y="1696918"/>
            <a:ext cx="2398395" cy="321242"/>
          </a:xfrm>
          <a:prstGeom prst="rect">
            <a:avLst/>
          </a:prstGeom>
        </p:spPr>
        <p:txBody>
          <a:bodyPr vert="horz" wrap="square" lIns="0" tIns="13335" rIns="0" bIns="0" rtlCol="0">
            <a:spAutoFit/>
          </a:bodyPr>
          <a:lstStyle/>
          <a:p>
            <a:pPr marL="12700">
              <a:spcBef>
                <a:spcPts val="105"/>
              </a:spcBef>
            </a:pPr>
            <a:r>
              <a:rPr sz="2000" dirty="0" smtClean="0">
                <a:solidFill>
                  <a:schemeClr val="accent4">
                    <a:lumMod val="50000"/>
                  </a:schemeClr>
                </a:solidFill>
                <a:latin typeface="Arial"/>
                <a:cs typeface="Arial"/>
              </a:rPr>
              <a:t>National</a:t>
            </a:r>
            <a:r>
              <a:rPr lang="en-GB" sz="2000" dirty="0" smtClean="0">
                <a:solidFill>
                  <a:schemeClr val="accent4">
                    <a:lumMod val="50000"/>
                  </a:schemeClr>
                </a:solidFill>
                <a:latin typeface="Arial"/>
                <a:cs typeface="Arial"/>
              </a:rPr>
              <a:t> GI</a:t>
            </a:r>
            <a:r>
              <a:rPr sz="2000" dirty="0" smtClean="0">
                <a:solidFill>
                  <a:schemeClr val="accent4">
                    <a:lumMod val="50000"/>
                  </a:schemeClr>
                </a:solidFill>
                <a:latin typeface="Arial"/>
                <a:cs typeface="Arial"/>
              </a:rPr>
              <a:t> </a:t>
            </a:r>
            <a:r>
              <a:rPr lang="en-GB" sz="2000" dirty="0">
                <a:solidFill>
                  <a:schemeClr val="accent4">
                    <a:lumMod val="50000"/>
                  </a:schemeClr>
                </a:solidFill>
                <a:latin typeface="Arial"/>
                <a:cs typeface="Arial"/>
              </a:rPr>
              <a:t>L</a:t>
            </a:r>
            <a:r>
              <a:rPr sz="2000" dirty="0" err="1" smtClean="0">
                <a:solidFill>
                  <a:schemeClr val="accent4">
                    <a:lumMod val="50000"/>
                  </a:schemeClr>
                </a:solidFill>
                <a:latin typeface="Arial"/>
                <a:cs typeface="Arial"/>
              </a:rPr>
              <a:t>abels</a:t>
            </a:r>
            <a:endParaRPr sz="2000" dirty="0">
              <a:solidFill>
                <a:schemeClr val="accent4">
                  <a:lumMod val="50000"/>
                </a:schemeClr>
              </a:solidFill>
              <a:latin typeface="Arial"/>
              <a:cs typeface="Arial"/>
            </a:endParaRPr>
          </a:p>
        </p:txBody>
      </p:sp>
      <p:sp>
        <p:nvSpPr>
          <p:cNvPr id="4" name="object 4"/>
          <p:cNvSpPr txBox="1">
            <a:spLocks noGrp="1"/>
          </p:cNvSpPr>
          <p:nvPr>
            <p:ph type="title"/>
          </p:nvPr>
        </p:nvSpPr>
        <p:spPr>
          <a:xfrm>
            <a:off x="609601" y="552654"/>
            <a:ext cx="5911538" cy="838835"/>
          </a:xfrm>
          <a:prstGeom prst="rect">
            <a:avLst/>
          </a:prstGeom>
        </p:spPr>
        <p:txBody>
          <a:bodyPr vert="horz" wrap="square" lIns="0" tIns="10795" rIns="0" bIns="0" rtlCol="0" anchor="ctr">
            <a:spAutoFit/>
          </a:bodyPr>
          <a:lstStyle/>
          <a:p>
            <a:pPr marL="1375410" marR="5080" indent="-1363345">
              <a:lnSpc>
                <a:spcPct val="100800"/>
              </a:lnSpc>
              <a:spcBef>
                <a:spcPts val="85"/>
              </a:spcBef>
            </a:pPr>
            <a:r>
              <a:rPr sz="2650" b="1" spc="5" dirty="0">
                <a:solidFill>
                  <a:schemeClr val="accent3">
                    <a:lumMod val="75000"/>
                  </a:schemeClr>
                </a:solidFill>
                <a:effectLst>
                  <a:outerShdw blurRad="38100" dist="38100" dir="2700000" algn="tl">
                    <a:srgbClr val="000000">
                      <a:alpha val="43137"/>
                    </a:srgbClr>
                  </a:outerShdw>
                </a:effectLst>
                <a:latin typeface="Arial"/>
                <a:cs typeface="Arial"/>
              </a:rPr>
              <a:t>GI </a:t>
            </a:r>
            <a:r>
              <a:rPr sz="2650" b="1" dirty="0">
                <a:solidFill>
                  <a:schemeClr val="accent3">
                    <a:lumMod val="75000"/>
                  </a:schemeClr>
                </a:solidFill>
                <a:effectLst>
                  <a:outerShdw blurRad="38100" dist="38100" dir="2700000" algn="tl">
                    <a:srgbClr val="000000">
                      <a:alpha val="43137"/>
                    </a:srgbClr>
                  </a:outerShdw>
                </a:effectLst>
                <a:latin typeface="Arial"/>
                <a:cs typeface="Arial"/>
              </a:rPr>
              <a:t>: </a:t>
            </a:r>
            <a:r>
              <a:rPr lang="en-GB" sz="2650" b="1" spc="5" dirty="0">
                <a:solidFill>
                  <a:schemeClr val="accent3">
                    <a:lumMod val="75000"/>
                  </a:schemeClr>
                </a:solidFill>
                <a:effectLst>
                  <a:outerShdw blurRad="38100" dist="38100" dir="2700000" algn="tl">
                    <a:srgbClr val="000000">
                      <a:alpha val="43137"/>
                    </a:srgbClr>
                  </a:outerShdw>
                </a:effectLst>
                <a:latin typeface="Arial"/>
                <a:cs typeface="Arial"/>
              </a:rPr>
              <a:t>A</a:t>
            </a:r>
            <a:r>
              <a:rPr sz="2650" b="1" spc="5" dirty="0" smtClean="0">
                <a:solidFill>
                  <a:schemeClr val="accent3">
                    <a:lumMod val="75000"/>
                  </a:schemeClr>
                </a:solidFill>
                <a:effectLst>
                  <a:outerShdw blurRad="38100" dist="38100" dir="2700000" algn="tl">
                    <a:srgbClr val="000000">
                      <a:alpha val="43137"/>
                    </a:srgbClr>
                  </a:outerShdw>
                </a:effectLst>
                <a:latin typeface="Arial"/>
                <a:cs typeface="Arial"/>
              </a:rPr>
              <a:t> </a:t>
            </a:r>
            <a:r>
              <a:rPr sz="2650" b="1" spc="5" dirty="0">
                <a:solidFill>
                  <a:schemeClr val="accent3">
                    <a:lumMod val="75000"/>
                  </a:schemeClr>
                </a:solidFill>
                <a:effectLst>
                  <a:outerShdw blurRad="38100" dist="38100" dir="2700000" algn="tl">
                    <a:srgbClr val="000000">
                      <a:alpha val="43137"/>
                    </a:srgbClr>
                  </a:outerShdw>
                </a:effectLst>
                <a:latin typeface="Arial"/>
                <a:cs typeface="Arial"/>
              </a:rPr>
              <a:t>flagship for the </a:t>
            </a:r>
            <a:r>
              <a:rPr lang="en-GB" sz="2650" b="1" spc="5" dirty="0" smtClean="0">
                <a:solidFill>
                  <a:schemeClr val="accent3">
                    <a:lumMod val="75000"/>
                  </a:schemeClr>
                </a:solidFill>
                <a:effectLst>
                  <a:outerShdw blurRad="38100" dist="38100" dir="2700000" algn="tl">
                    <a:srgbClr val="000000">
                      <a:alpha val="43137"/>
                    </a:srgbClr>
                  </a:outerShdw>
                </a:effectLst>
                <a:latin typeface="Arial"/>
                <a:cs typeface="Arial"/>
              </a:rPr>
              <a:t>P</a:t>
            </a:r>
            <a:r>
              <a:rPr sz="2650" b="1" spc="5" dirty="0" err="1" smtClean="0">
                <a:solidFill>
                  <a:schemeClr val="accent3">
                    <a:lumMod val="75000"/>
                  </a:schemeClr>
                </a:solidFill>
                <a:effectLst>
                  <a:outerShdw blurRad="38100" dist="38100" dir="2700000" algn="tl">
                    <a:srgbClr val="000000">
                      <a:alpha val="43137"/>
                    </a:srgbClr>
                  </a:outerShdw>
                </a:effectLst>
                <a:latin typeface="Arial"/>
                <a:cs typeface="Arial"/>
              </a:rPr>
              <a:t>romotion</a:t>
            </a:r>
            <a:r>
              <a:rPr sz="2650" b="1" spc="-65" dirty="0" smtClean="0">
                <a:solidFill>
                  <a:schemeClr val="accent3">
                    <a:lumMod val="75000"/>
                  </a:schemeClr>
                </a:solidFill>
                <a:effectLst>
                  <a:outerShdw blurRad="38100" dist="38100" dir="2700000" algn="tl">
                    <a:srgbClr val="000000">
                      <a:alpha val="43137"/>
                    </a:srgbClr>
                  </a:outerShdw>
                </a:effectLst>
                <a:latin typeface="Arial"/>
                <a:cs typeface="Arial"/>
              </a:rPr>
              <a:t> </a:t>
            </a:r>
            <a:r>
              <a:rPr sz="2650" b="1" spc="5" dirty="0">
                <a:solidFill>
                  <a:schemeClr val="accent3">
                    <a:lumMod val="75000"/>
                  </a:schemeClr>
                </a:solidFill>
                <a:effectLst>
                  <a:outerShdw blurRad="38100" dist="38100" dir="2700000" algn="tl">
                    <a:srgbClr val="000000">
                      <a:alpha val="43137"/>
                    </a:srgbClr>
                  </a:outerShdw>
                </a:effectLst>
                <a:latin typeface="Arial"/>
                <a:cs typeface="Arial"/>
              </a:rPr>
              <a:t>of  </a:t>
            </a:r>
            <a:r>
              <a:rPr lang="en-GB" sz="2650" b="1" spc="5" dirty="0" smtClean="0">
                <a:solidFill>
                  <a:schemeClr val="accent3">
                    <a:lumMod val="75000"/>
                  </a:schemeClr>
                </a:solidFill>
                <a:effectLst>
                  <a:outerShdw blurRad="38100" dist="38100" dir="2700000" algn="tl">
                    <a:srgbClr val="000000">
                      <a:alpha val="43137"/>
                    </a:srgbClr>
                  </a:outerShdw>
                </a:effectLst>
                <a:latin typeface="Arial"/>
                <a:cs typeface="Arial"/>
              </a:rPr>
              <a:t>N</a:t>
            </a:r>
            <a:r>
              <a:rPr sz="2650" b="1" spc="5" dirty="0" err="1" smtClean="0">
                <a:solidFill>
                  <a:schemeClr val="accent3">
                    <a:lumMod val="75000"/>
                  </a:schemeClr>
                </a:solidFill>
                <a:effectLst>
                  <a:outerShdw blurRad="38100" dist="38100" dir="2700000" algn="tl">
                    <a:srgbClr val="000000">
                      <a:alpha val="43137"/>
                    </a:srgbClr>
                  </a:outerShdw>
                </a:effectLst>
                <a:latin typeface="Arial"/>
                <a:cs typeface="Arial"/>
              </a:rPr>
              <a:t>ational</a:t>
            </a:r>
            <a:r>
              <a:rPr sz="2650" b="1" spc="-25" dirty="0" smtClean="0">
                <a:solidFill>
                  <a:schemeClr val="accent3">
                    <a:lumMod val="75000"/>
                  </a:schemeClr>
                </a:solidFill>
                <a:effectLst>
                  <a:outerShdw blurRad="38100" dist="38100" dir="2700000" algn="tl">
                    <a:srgbClr val="000000">
                      <a:alpha val="43137"/>
                    </a:srgbClr>
                  </a:outerShdw>
                </a:effectLst>
                <a:latin typeface="Arial"/>
                <a:cs typeface="Arial"/>
              </a:rPr>
              <a:t> </a:t>
            </a:r>
            <a:r>
              <a:rPr lang="en-GB" sz="2650" b="1" spc="5" dirty="0">
                <a:solidFill>
                  <a:schemeClr val="accent3">
                    <a:lumMod val="75000"/>
                  </a:schemeClr>
                </a:solidFill>
                <a:effectLst>
                  <a:outerShdw blurRad="38100" dist="38100" dir="2700000" algn="tl">
                    <a:srgbClr val="000000">
                      <a:alpha val="43137"/>
                    </a:srgbClr>
                  </a:outerShdw>
                </a:effectLst>
                <a:latin typeface="Arial"/>
                <a:cs typeface="Arial"/>
              </a:rPr>
              <a:t>P</a:t>
            </a:r>
            <a:r>
              <a:rPr sz="2650" b="1" spc="5" dirty="0" err="1" smtClean="0">
                <a:solidFill>
                  <a:schemeClr val="accent3">
                    <a:lumMod val="75000"/>
                  </a:schemeClr>
                </a:solidFill>
                <a:effectLst>
                  <a:outerShdw blurRad="38100" dist="38100" dir="2700000" algn="tl">
                    <a:srgbClr val="000000">
                      <a:alpha val="43137"/>
                    </a:srgbClr>
                  </a:outerShdw>
                </a:effectLst>
                <a:latin typeface="Arial"/>
                <a:cs typeface="Arial"/>
              </a:rPr>
              <a:t>roducts</a:t>
            </a:r>
            <a:endParaRPr sz="2650" b="1" dirty="0">
              <a:solidFill>
                <a:schemeClr val="accent3">
                  <a:lumMod val="75000"/>
                </a:schemeClr>
              </a:solidFill>
              <a:effectLst>
                <a:outerShdw blurRad="38100" dist="38100" dir="2700000" algn="tl">
                  <a:srgbClr val="000000">
                    <a:alpha val="43137"/>
                  </a:srgbClr>
                </a:outerShdw>
              </a:effectLst>
              <a:latin typeface="Arial"/>
              <a:cs typeface="Arial"/>
            </a:endParaRPr>
          </a:p>
        </p:txBody>
      </p:sp>
      <p:sp>
        <p:nvSpPr>
          <p:cNvPr id="5" name="object 5"/>
          <p:cNvSpPr txBox="1"/>
          <p:nvPr/>
        </p:nvSpPr>
        <p:spPr>
          <a:xfrm>
            <a:off x="1676401" y="2135453"/>
            <a:ext cx="1066799" cy="268662"/>
          </a:xfrm>
          <a:prstGeom prst="rect">
            <a:avLst/>
          </a:prstGeom>
        </p:spPr>
        <p:txBody>
          <a:bodyPr vert="horz" wrap="square" lIns="0" tIns="14604" rIns="0" bIns="0" rtlCol="0">
            <a:spAutoFit/>
          </a:bodyPr>
          <a:lstStyle/>
          <a:p>
            <a:pPr marL="12700">
              <a:spcBef>
                <a:spcPts val="114"/>
              </a:spcBef>
            </a:pPr>
            <a:r>
              <a:rPr sz="1650" b="1" spc="10" dirty="0">
                <a:latin typeface="Arial"/>
                <a:cs typeface="Arial"/>
              </a:rPr>
              <a:t>C</a:t>
            </a:r>
            <a:r>
              <a:rPr sz="1650" b="1" spc="-5" dirty="0">
                <a:latin typeface="Arial"/>
                <a:cs typeface="Arial"/>
              </a:rPr>
              <a:t>a</a:t>
            </a:r>
            <a:r>
              <a:rPr sz="1650" b="1" spc="15" dirty="0">
                <a:latin typeface="Arial"/>
                <a:cs typeface="Arial"/>
              </a:rPr>
              <a:t>m</a:t>
            </a:r>
            <a:r>
              <a:rPr sz="1650" b="1" spc="10" dirty="0">
                <a:latin typeface="Arial"/>
                <a:cs typeface="Arial"/>
              </a:rPr>
              <a:t>bodi</a:t>
            </a:r>
            <a:r>
              <a:rPr sz="1650" b="1" spc="5" dirty="0">
                <a:latin typeface="Arial"/>
                <a:cs typeface="Arial"/>
              </a:rPr>
              <a:t>a</a:t>
            </a:r>
            <a:endParaRPr sz="1650" dirty="0">
              <a:latin typeface="Arial"/>
              <a:cs typeface="Arial"/>
            </a:endParaRPr>
          </a:p>
        </p:txBody>
      </p:sp>
      <p:sp>
        <p:nvSpPr>
          <p:cNvPr id="6" name="object 6"/>
          <p:cNvSpPr/>
          <p:nvPr/>
        </p:nvSpPr>
        <p:spPr>
          <a:xfrm>
            <a:off x="1439038" y="2543243"/>
            <a:ext cx="1551177" cy="1556385"/>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3878136" y="2620848"/>
            <a:ext cx="1445133" cy="1446530"/>
          </a:xfrm>
          <a:prstGeom prst="rect">
            <a:avLst/>
          </a:prstGeom>
          <a:blipFill>
            <a:blip r:embed="rId3" cstate="print"/>
            <a:stretch>
              <a:fillRect/>
            </a:stretch>
          </a:blipFill>
        </p:spPr>
        <p:txBody>
          <a:bodyPr wrap="square" lIns="0" tIns="0" rIns="0" bIns="0" rtlCol="0"/>
          <a:lstStyle/>
          <a:p>
            <a:endParaRPr/>
          </a:p>
        </p:txBody>
      </p:sp>
      <p:sp>
        <p:nvSpPr>
          <p:cNvPr id="12" name="object 12"/>
          <p:cNvSpPr txBox="1"/>
          <p:nvPr/>
        </p:nvSpPr>
        <p:spPr>
          <a:xfrm>
            <a:off x="4044695" y="2189734"/>
            <a:ext cx="984505" cy="268662"/>
          </a:xfrm>
          <a:prstGeom prst="rect">
            <a:avLst/>
          </a:prstGeom>
        </p:spPr>
        <p:txBody>
          <a:bodyPr vert="horz" wrap="square" lIns="0" tIns="14604" rIns="0" bIns="0" rtlCol="0">
            <a:spAutoFit/>
          </a:bodyPr>
          <a:lstStyle/>
          <a:p>
            <a:pPr marL="12700">
              <a:spcBef>
                <a:spcPts val="114"/>
              </a:spcBef>
            </a:pPr>
            <a:r>
              <a:rPr sz="1650" b="1" spc="10" dirty="0">
                <a:latin typeface="Arial"/>
                <a:cs typeface="Arial"/>
              </a:rPr>
              <a:t>Lao</a:t>
            </a:r>
            <a:r>
              <a:rPr sz="1650" b="1" spc="-95" dirty="0">
                <a:latin typeface="Arial"/>
                <a:cs typeface="Arial"/>
              </a:rPr>
              <a:t> </a:t>
            </a:r>
            <a:r>
              <a:rPr sz="1650" b="1" spc="10" dirty="0">
                <a:latin typeface="Arial"/>
                <a:cs typeface="Arial"/>
              </a:rPr>
              <a:t>PDR</a:t>
            </a:r>
            <a:endParaRPr sz="1650" dirty="0">
              <a:latin typeface="Arial"/>
              <a:cs typeface="Arial"/>
            </a:endParaRPr>
          </a:p>
        </p:txBody>
      </p:sp>
      <p:sp>
        <p:nvSpPr>
          <p:cNvPr id="13" name="object 13"/>
          <p:cNvSpPr txBox="1"/>
          <p:nvPr/>
        </p:nvSpPr>
        <p:spPr>
          <a:xfrm>
            <a:off x="6705601" y="2135453"/>
            <a:ext cx="1120140" cy="268662"/>
          </a:xfrm>
          <a:prstGeom prst="rect">
            <a:avLst/>
          </a:prstGeom>
        </p:spPr>
        <p:txBody>
          <a:bodyPr vert="horz" wrap="square" lIns="0" tIns="14604" rIns="0" bIns="0" rtlCol="0">
            <a:spAutoFit/>
          </a:bodyPr>
          <a:lstStyle/>
          <a:p>
            <a:pPr marL="12700">
              <a:spcBef>
                <a:spcPts val="114"/>
              </a:spcBef>
            </a:pPr>
            <a:r>
              <a:rPr sz="1650" b="1" spc="5" dirty="0">
                <a:latin typeface="Arial"/>
                <a:cs typeface="Arial"/>
              </a:rPr>
              <a:t>China</a:t>
            </a:r>
            <a:endParaRPr sz="1650" dirty="0">
              <a:latin typeface="Arial"/>
              <a:cs typeface="Arial"/>
            </a:endParaRPr>
          </a:p>
        </p:txBody>
      </p:sp>
      <p:sp>
        <p:nvSpPr>
          <p:cNvPr id="14" name="object 14"/>
          <p:cNvSpPr/>
          <p:nvPr/>
        </p:nvSpPr>
        <p:spPr>
          <a:xfrm>
            <a:off x="6235253" y="2518168"/>
            <a:ext cx="1781937" cy="1651889"/>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3276600" y="4876800"/>
            <a:ext cx="900442" cy="897610"/>
          </a:xfrm>
          <a:prstGeom prst="rect">
            <a:avLst/>
          </a:prstGeom>
          <a:blipFill>
            <a:blip r:embed="rId5" cstate="print"/>
            <a:stretch>
              <a:fillRect/>
            </a:stretch>
          </a:blipFill>
        </p:spPr>
        <p:txBody>
          <a:bodyPr wrap="square" lIns="0" tIns="0" rIns="0" bIns="0" rtlCol="0"/>
          <a:lstStyle/>
          <a:p>
            <a:endParaRPr/>
          </a:p>
        </p:txBody>
      </p:sp>
      <p:sp>
        <p:nvSpPr>
          <p:cNvPr id="16" name="object 16"/>
          <p:cNvSpPr txBox="1"/>
          <p:nvPr/>
        </p:nvSpPr>
        <p:spPr>
          <a:xfrm>
            <a:off x="3352801" y="4271518"/>
            <a:ext cx="1970468" cy="330835"/>
          </a:xfrm>
          <a:prstGeom prst="rect">
            <a:avLst/>
          </a:prstGeom>
        </p:spPr>
        <p:txBody>
          <a:bodyPr vert="horz" wrap="square" lIns="0" tIns="12700" rIns="0" bIns="0" rtlCol="0">
            <a:spAutoFit/>
          </a:bodyPr>
          <a:lstStyle/>
          <a:p>
            <a:pPr marL="12700">
              <a:spcBef>
                <a:spcPts val="100"/>
              </a:spcBef>
            </a:pPr>
            <a:r>
              <a:rPr sz="2000" dirty="0">
                <a:latin typeface="Arial"/>
                <a:cs typeface="Arial"/>
              </a:rPr>
              <a:t>European</a:t>
            </a:r>
            <a:r>
              <a:rPr sz="2000" spc="-85" dirty="0">
                <a:latin typeface="Arial"/>
                <a:cs typeface="Arial"/>
              </a:rPr>
              <a:t> </a:t>
            </a:r>
            <a:r>
              <a:rPr sz="2000" dirty="0">
                <a:latin typeface="Arial"/>
                <a:cs typeface="Arial"/>
              </a:rPr>
              <a:t>Union</a:t>
            </a:r>
          </a:p>
        </p:txBody>
      </p:sp>
      <p:sp>
        <p:nvSpPr>
          <p:cNvPr id="17" name="object 17"/>
          <p:cNvSpPr/>
          <p:nvPr/>
        </p:nvSpPr>
        <p:spPr>
          <a:xfrm>
            <a:off x="4536947" y="4884636"/>
            <a:ext cx="889774" cy="889774"/>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59718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29726" y="457200"/>
            <a:ext cx="8405842" cy="990600"/>
          </a:xfrm>
        </p:spPr>
        <p:txBody>
          <a:bodyPr>
            <a:noAutofit/>
          </a:bodyPr>
          <a:lstStyle/>
          <a:p>
            <a:pPr algn="ctr"/>
            <a:r>
              <a:rPr lang="en-US" altLang="en-US" sz="2400" b="1" i="1" dirty="0" smtClean="0">
                <a:solidFill>
                  <a:srgbClr val="C00000"/>
                </a:solidFill>
                <a:latin typeface="Arial" panose="020B0604020202020204" pitchFamily="34" charset="0"/>
                <a:cs typeface="Arial" panose="020B0604020202020204" pitchFamily="34" charset="0"/>
              </a:rPr>
              <a:t>Geographical </a:t>
            </a:r>
            <a:r>
              <a:rPr lang="en-US" altLang="en-US" sz="2400" b="1" i="1" dirty="0" smtClean="0">
                <a:solidFill>
                  <a:srgbClr val="C00000"/>
                </a:solidFill>
                <a:latin typeface="Arial" panose="020B0604020202020204" pitchFamily="34" charset="0"/>
                <a:cs typeface="Arial" panose="020B0604020202020204" pitchFamily="34" charset="0"/>
              </a:rPr>
              <a:t>Indications</a:t>
            </a:r>
            <a:r>
              <a:rPr lang="en-US" altLang="en-US" sz="2400" b="1" i="1" dirty="0" smtClean="0">
                <a:solidFill>
                  <a:srgbClr val="C00000"/>
                </a:solidFill>
                <a:latin typeface="Arial" panose="020B0604020202020204" pitchFamily="34" charset="0"/>
                <a:cs typeface="Arial" panose="020B0604020202020204" pitchFamily="34" charset="0"/>
              </a:rPr>
              <a:t/>
            </a:r>
            <a:br>
              <a:rPr lang="en-US" altLang="en-US" sz="2400" b="1" i="1" dirty="0" smtClean="0">
                <a:solidFill>
                  <a:srgbClr val="C00000"/>
                </a:solidFill>
                <a:latin typeface="Arial" panose="020B0604020202020204" pitchFamily="34" charset="0"/>
                <a:cs typeface="Arial" panose="020B0604020202020204" pitchFamily="34" charset="0"/>
              </a:rPr>
            </a:br>
            <a:r>
              <a:rPr lang="en-GB" altLang="en-US" sz="2400" b="1" i="1" dirty="0" smtClean="0">
                <a:solidFill>
                  <a:srgbClr val="C00000"/>
                </a:solidFill>
                <a:latin typeface="Arial" panose="020B0604020202020204" pitchFamily="34" charset="0"/>
                <a:cs typeface="Arial" panose="020B0604020202020204" pitchFamily="34" charset="0"/>
              </a:rPr>
              <a:t>A</a:t>
            </a:r>
            <a:r>
              <a:rPr lang="en-GB" sz="2400" b="1" i="1" dirty="0" smtClean="0">
                <a:solidFill>
                  <a:srgbClr val="C00000"/>
                </a:solidFill>
                <a:latin typeface="Arial" panose="020B0604020202020204" pitchFamily="34" charset="0"/>
                <a:cs typeface="Arial" panose="020B0604020202020204" pitchFamily="34" charset="0"/>
              </a:rPr>
              <a:t> </a:t>
            </a:r>
            <a:r>
              <a:rPr lang="en-GB" sz="2400" b="1" i="1" dirty="0">
                <a:solidFill>
                  <a:srgbClr val="C00000"/>
                </a:solidFill>
                <a:latin typeface="Arial" panose="020B0604020202020204" pitchFamily="34" charset="0"/>
                <a:cs typeface="Arial" panose="020B0604020202020204" pitchFamily="34" charset="0"/>
              </a:rPr>
              <a:t>F</a:t>
            </a:r>
            <a:r>
              <a:rPr lang="en-GB" sz="2400" b="1" i="1" dirty="0" smtClean="0">
                <a:solidFill>
                  <a:srgbClr val="C00000"/>
                </a:solidFill>
                <a:latin typeface="Arial" panose="020B0604020202020204" pitchFamily="34" charset="0"/>
                <a:cs typeface="Arial" panose="020B0604020202020204" pitchFamily="34" charset="0"/>
              </a:rPr>
              <a:t>lagship </a:t>
            </a:r>
            <a:r>
              <a:rPr lang="en-GB" sz="2400" b="1" i="1" dirty="0">
                <a:solidFill>
                  <a:srgbClr val="C00000"/>
                </a:solidFill>
                <a:latin typeface="Arial" panose="020B0604020202020204" pitchFamily="34" charset="0"/>
                <a:cs typeface="Arial" panose="020B0604020202020204" pitchFamily="34" charset="0"/>
              </a:rPr>
              <a:t>for L</a:t>
            </a:r>
            <a:r>
              <a:rPr lang="en-GB" sz="2400" b="1" i="1" dirty="0" smtClean="0">
                <a:solidFill>
                  <a:srgbClr val="C00000"/>
                </a:solidFill>
                <a:latin typeface="Arial" panose="020B0604020202020204" pitchFamily="34" charset="0"/>
                <a:cs typeface="Arial" panose="020B0604020202020204" pitchFamily="34" charset="0"/>
              </a:rPr>
              <a:t>ocal </a:t>
            </a:r>
            <a:r>
              <a:rPr lang="en-US" altLang="en-US" sz="2400" b="1" i="1" dirty="0" smtClean="0">
                <a:solidFill>
                  <a:srgbClr val="C00000"/>
                </a:solidFill>
                <a:latin typeface="Arial" panose="020B0604020202020204" pitchFamily="34" charset="0"/>
                <a:cs typeface="Arial" panose="020B0604020202020204" pitchFamily="34" charset="0"/>
              </a:rPr>
              <a:t>Communities Development</a:t>
            </a:r>
            <a:endParaRPr lang="en-US" altLang="en-US" sz="2400" b="1" i="1" dirty="0">
              <a:solidFill>
                <a:srgbClr val="C00000"/>
              </a:solidFill>
              <a:latin typeface="Arial" panose="020B0604020202020204" pitchFamily="34" charset="0"/>
              <a:cs typeface="Arial" panose="020B0604020202020204" pitchFamily="34" charset="0"/>
            </a:endParaRPr>
          </a:p>
        </p:txBody>
      </p:sp>
      <p:sp>
        <p:nvSpPr>
          <p:cNvPr id="3075" name="Rectangle 3"/>
          <p:cNvSpPr>
            <a:spLocks noGrp="1" noChangeArrowheads="1"/>
          </p:cNvSpPr>
          <p:nvPr>
            <p:ph idx="1"/>
          </p:nvPr>
        </p:nvSpPr>
        <p:spPr>
          <a:xfrm>
            <a:off x="990600" y="1628775"/>
            <a:ext cx="7162800" cy="4619625"/>
          </a:xfrm>
        </p:spPr>
        <p:txBody>
          <a:bodyPr>
            <a:noAutofit/>
          </a:bodyPr>
          <a:lstStyle/>
          <a:p>
            <a:pPr marL="165100" indent="0">
              <a:buNone/>
            </a:pPr>
            <a:endParaRPr lang="en-US" altLang="en-US" sz="1050" b="1" dirty="0" smtClean="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36550" indent="-171450"/>
            <a:r>
              <a:rPr lang="en-US" altLang="en-US" sz="1400" b="1" dirty="0" smtClean="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Link </a:t>
            </a:r>
            <a:r>
              <a:rPr lang="en-US" altLang="en-US" sz="1400" b="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product to a particular </a:t>
            </a:r>
            <a:r>
              <a:rPr lang="en-US" altLang="en-US" sz="1400" b="1" dirty="0" smtClean="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region</a:t>
            </a:r>
            <a:r>
              <a:rPr lang="en-US" altLang="en-US" sz="1400" b="1" dirty="0" smtClean="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1400" b="1" dirty="0" err="1" smtClean="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agriculture,handicrafts</a:t>
            </a:r>
            <a:endParaRPr lang="en-US" altLang="en-US" sz="1400" b="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36550" indent="-171450"/>
            <a:r>
              <a:rPr lang="en-US" altLang="en-US" sz="1400" b="1" dirty="0" smtClean="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Indicate qualities, attributes, reputation associated with geographic origin</a:t>
            </a:r>
            <a:endParaRPr lang="en-US" altLang="en-US" sz="1400" b="1" dirty="0" smtClean="0">
              <a:solidFill>
                <a:schemeClr val="accent4">
                  <a:lumMod val="50000"/>
                </a:schemeClr>
              </a:solidFill>
              <a:effectLst>
                <a:outerShdw blurRad="38100" dist="38100" dir="2700000" algn="tl">
                  <a:srgbClr val="000000">
                    <a:alpha val="43137"/>
                  </a:srgbClr>
                </a:outerShdw>
              </a:effectLst>
            </a:endParaRPr>
          </a:p>
          <a:p>
            <a:pPr marL="336550" indent="-171450"/>
            <a:r>
              <a:rPr lang="en-US" altLang="en-US" sz="1400" b="1" dirty="0" smtClean="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Suggest </a:t>
            </a:r>
            <a:r>
              <a:rPr lang="en-US" altLang="en-US" sz="1400" b="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connection to region’s inherent characteristics (e.g., soil, climate,</a:t>
            </a:r>
            <a:r>
              <a:rPr lang="en-US" altLang="en-US" sz="1400" b="1" i="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altLang="en-US" sz="1400" b="1" i="1" dirty="0" smtClean="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65100" indent="0">
              <a:buNone/>
            </a:pPr>
            <a:r>
              <a:rPr lang="en-US" altLang="en-US" sz="1400" b="1" i="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1400" b="1" i="1" dirty="0" smtClean="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people</a:t>
            </a:r>
            <a:r>
              <a:rPr lang="en-US" altLang="en-US" sz="1400" b="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336550" indent="-171450"/>
            <a:r>
              <a:rPr lang="en-US" altLang="en-US" sz="1400" b="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May also imply production skills/processes/traditional knowledge associated  </a:t>
            </a:r>
            <a:endParaRPr lang="en-US" altLang="en-US" sz="1400" b="1" dirty="0" smtClean="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65100" indent="0">
              <a:buNone/>
            </a:pPr>
            <a:r>
              <a:rPr lang="en-US" altLang="en-US" sz="1400" b="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1400" b="1" dirty="0" smtClean="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with </a:t>
            </a:r>
            <a:r>
              <a:rPr lang="en-US" altLang="en-US" sz="1400" b="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region (GI </a:t>
            </a:r>
            <a:r>
              <a:rPr lang="en-US" altLang="en-US" sz="1400" b="1" dirty="0" smtClean="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relation with </a:t>
            </a:r>
            <a:r>
              <a:rPr lang="en-US" altLang="en-US" sz="1400" b="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traditional knowledge)</a:t>
            </a:r>
          </a:p>
          <a:p>
            <a:pPr marL="336550" indent="-171450"/>
            <a:r>
              <a:rPr lang="en-US" altLang="en-US" sz="1400" b="1" dirty="0" smtClean="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Permanently Protectable </a:t>
            </a:r>
          </a:p>
          <a:p>
            <a:pPr marL="336550" indent="-171450"/>
            <a:r>
              <a:rPr lang="en-US" altLang="en-US" sz="1400" b="1" dirty="0" smtClean="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Major component of quality management and access to niche markets </a:t>
            </a:r>
            <a:endParaRPr lang="en-US" altLang="en-US" sz="1400" b="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0850" indent="-285750">
              <a:buNone/>
            </a:pPr>
            <a:endParaRPr lang="en-US" altLang="en-US" sz="1050" b="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object 10"/>
          <p:cNvSpPr/>
          <p:nvPr/>
        </p:nvSpPr>
        <p:spPr>
          <a:xfrm>
            <a:off x="6781800" y="5001712"/>
            <a:ext cx="2098167" cy="1704692"/>
          </a:xfrm>
          <a:prstGeom prst="rect">
            <a:avLst/>
          </a:prstGeom>
          <a:blipFill>
            <a:blip r:embed="rId3" cstate="print"/>
            <a:stretch>
              <a:fillRect/>
            </a:stretch>
          </a:blipFill>
        </p:spPr>
        <p:txBody>
          <a:bodyPr wrap="square" lIns="0" tIns="0" rIns="0" bIns="0" rtlCol="0"/>
          <a:lstStyle/>
          <a:p>
            <a:endParaRPr/>
          </a:p>
        </p:txBody>
      </p:sp>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6833" y="5105400"/>
            <a:ext cx="2438400" cy="1601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5155912"/>
            <a:ext cx="2376829" cy="1550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598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effectLst>
                  <a:outerShdw blurRad="38100" dist="38100" dir="2700000" algn="tl">
                    <a:srgbClr val="000000">
                      <a:alpha val="43137"/>
                    </a:srgbClr>
                  </a:outerShdw>
                </a:effectLst>
              </a:rPr>
              <a:t>Why G</a:t>
            </a:r>
            <a:r>
              <a:rPr lang="en-GB" b="1" dirty="0">
                <a:solidFill>
                  <a:srgbClr val="FF0000"/>
                </a:solidFill>
                <a:effectLst>
                  <a:outerShdw blurRad="38100" dist="38100" dir="2700000" algn="tl">
                    <a:srgbClr val="000000">
                      <a:alpha val="43137"/>
                    </a:srgbClr>
                  </a:outerShdw>
                </a:effectLst>
              </a:rPr>
              <a:t>I</a:t>
            </a:r>
            <a:r>
              <a:rPr lang="en-GB" b="1" dirty="0" smtClean="0">
                <a:solidFill>
                  <a:srgbClr val="FF0000"/>
                </a:solidFill>
                <a:effectLst>
                  <a:outerShdw blurRad="38100" dist="38100" dir="2700000" algn="tl">
                    <a:srgbClr val="000000">
                      <a:alpha val="43137"/>
                    </a:srgbClr>
                  </a:outerShdw>
                </a:effectLst>
              </a:rPr>
              <a:t>s matter</a:t>
            </a:r>
            <a:endParaRPr lang="en-GB"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1918368"/>
            <a:ext cx="7325700" cy="4195481"/>
          </a:xfrm>
        </p:spPr>
        <p:txBody>
          <a:bodyPr>
            <a:normAutofit fontScale="92500"/>
          </a:bodyPr>
          <a:lstStyle/>
          <a:p>
            <a:pPr marL="723900" lvl="1" indent="-368300" defTabSz="1812925"/>
            <a:r>
              <a:rPr lang="en-GB" altLang="en-US" sz="2400" dirty="0" smtClean="0">
                <a:solidFill>
                  <a:schemeClr val="accent4">
                    <a:lumMod val="50000"/>
                  </a:schemeClr>
                </a:solidFill>
              </a:rPr>
              <a:t>contribute </a:t>
            </a:r>
            <a:r>
              <a:rPr lang="en-GB" altLang="en-US" sz="2400" dirty="0">
                <a:solidFill>
                  <a:schemeClr val="accent4">
                    <a:lumMod val="50000"/>
                  </a:schemeClr>
                </a:solidFill>
              </a:rPr>
              <a:t>to a </a:t>
            </a:r>
            <a:r>
              <a:rPr lang="en-GB" altLang="en-US" sz="2400" b="1" dirty="0">
                <a:solidFill>
                  <a:schemeClr val="accent4">
                    <a:lumMod val="50000"/>
                  </a:schemeClr>
                </a:solidFill>
              </a:rPr>
              <a:t>reorientation towards quality</a:t>
            </a:r>
            <a:r>
              <a:rPr lang="en-GB" altLang="en-US" sz="2400" dirty="0">
                <a:solidFill>
                  <a:schemeClr val="accent4">
                    <a:lumMod val="50000"/>
                  </a:schemeClr>
                </a:solidFill>
              </a:rPr>
              <a:t> as opposed to quantity;</a:t>
            </a:r>
          </a:p>
          <a:p>
            <a:pPr marL="723900" lvl="1" indent="-368300" defTabSz="1812925"/>
            <a:r>
              <a:rPr lang="en-TT" altLang="en-US" sz="2400" dirty="0" smtClean="0">
                <a:solidFill>
                  <a:schemeClr val="accent4">
                    <a:lumMod val="50000"/>
                  </a:schemeClr>
                </a:solidFill>
              </a:rPr>
              <a:t>provide </a:t>
            </a:r>
            <a:r>
              <a:rPr lang="en-TT" altLang="en-US" sz="2400" b="1" u="sng" dirty="0">
                <a:solidFill>
                  <a:schemeClr val="accent4">
                    <a:lumMod val="50000"/>
                  </a:schemeClr>
                </a:solidFill>
              </a:rPr>
              <a:t>producers</a:t>
            </a:r>
            <a:r>
              <a:rPr lang="en-TT" altLang="en-US" sz="2400" dirty="0">
                <a:solidFill>
                  <a:schemeClr val="accent4">
                    <a:lumMod val="50000"/>
                  </a:schemeClr>
                </a:solidFill>
              </a:rPr>
              <a:t> with a </a:t>
            </a:r>
            <a:r>
              <a:rPr lang="en-GB" altLang="en-US" sz="2400" dirty="0">
                <a:solidFill>
                  <a:schemeClr val="accent4">
                    <a:lumMod val="50000"/>
                  </a:schemeClr>
                </a:solidFill>
              </a:rPr>
              <a:t>higher income in return from genuine efforts to improve quality;</a:t>
            </a:r>
            <a:r>
              <a:rPr lang="en-TT" altLang="en-US" sz="2400" dirty="0">
                <a:solidFill>
                  <a:schemeClr val="accent4">
                    <a:lumMod val="50000"/>
                  </a:schemeClr>
                </a:solidFill>
              </a:rPr>
              <a:t> </a:t>
            </a:r>
          </a:p>
          <a:p>
            <a:pPr marL="723900" lvl="1" indent="-368300" defTabSz="1812925"/>
            <a:r>
              <a:rPr lang="en-TT" altLang="en-US" sz="2400" dirty="0" smtClean="0">
                <a:solidFill>
                  <a:schemeClr val="accent4">
                    <a:lumMod val="50000"/>
                  </a:schemeClr>
                </a:solidFill>
              </a:rPr>
              <a:t>provide </a:t>
            </a:r>
            <a:r>
              <a:rPr lang="en-TT" altLang="en-US" sz="2400" b="1" u="sng" dirty="0">
                <a:solidFill>
                  <a:schemeClr val="accent4">
                    <a:lumMod val="50000"/>
                  </a:schemeClr>
                </a:solidFill>
              </a:rPr>
              <a:t>consumers</a:t>
            </a:r>
            <a:r>
              <a:rPr lang="en-TT" altLang="en-US" sz="2400" dirty="0">
                <a:solidFill>
                  <a:schemeClr val="accent4">
                    <a:lumMod val="50000"/>
                  </a:schemeClr>
                </a:solidFill>
              </a:rPr>
              <a:t> with high quality products with the </a:t>
            </a:r>
            <a:r>
              <a:rPr lang="en-TT" altLang="en-US" sz="2400" u="sng" dirty="0">
                <a:solidFill>
                  <a:schemeClr val="accent4">
                    <a:lumMod val="50000"/>
                  </a:schemeClr>
                </a:solidFill>
              </a:rPr>
              <a:t>guarantee</a:t>
            </a:r>
            <a:r>
              <a:rPr lang="en-TT" altLang="en-US" sz="2400" dirty="0">
                <a:solidFill>
                  <a:schemeClr val="accent4">
                    <a:lumMod val="50000"/>
                  </a:schemeClr>
                </a:solidFill>
              </a:rPr>
              <a:t> of their mode of production and </a:t>
            </a:r>
            <a:r>
              <a:rPr lang="en-TT" altLang="en-US" sz="2400" dirty="0" smtClean="0">
                <a:solidFill>
                  <a:schemeClr val="accent4">
                    <a:lumMod val="50000"/>
                  </a:schemeClr>
                </a:solidFill>
              </a:rPr>
              <a:t>origin</a:t>
            </a:r>
            <a:r>
              <a:rPr lang="en-TT" altLang="en-US" sz="2400" dirty="0" smtClean="0">
                <a:solidFill>
                  <a:schemeClr val="accent4">
                    <a:lumMod val="50000"/>
                  </a:schemeClr>
                </a:solidFill>
              </a:rPr>
              <a:t>: food safety/Organic products </a:t>
            </a:r>
            <a:endParaRPr lang="en-TT" altLang="en-US" sz="2400" dirty="0" smtClean="0">
              <a:solidFill>
                <a:schemeClr val="accent4">
                  <a:lumMod val="50000"/>
                </a:schemeClr>
              </a:solidFill>
            </a:endParaRPr>
          </a:p>
          <a:p>
            <a:pPr marL="723900" lvl="1" indent="-368300" defTabSz="1812925"/>
            <a:r>
              <a:rPr lang="en-GB" sz="2400" dirty="0">
                <a:solidFill>
                  <a:schemeClr val="accent4">
                    <a:lumMod val="50000"/>
                  </a:schemeClr>
                </a:solidFill>
              </a:rPr>
              <a:t>Direct and indirect benefits linked to the GI for the development of the localities </a:t>
            </a:r>
            <a:r>
              <a:rPr lang="en-GB" sz="2400" dirty="0" smtClean="0">
                <a:solidFill>
                  <a:schemeClr val="accent4">
                    <a:lumMod val="50000"/>
                  </a:schemeClr>
                </a:solidFill>
              </a:rPr>
              <a:t>and national </a:t>
            </a:r>
            <a:r>
              <a:rPr lang="en-GB" sz="2400" dirty="0">
                <a:solidFill>
                  <a:schemeClr val="accent4">
                    <a:lumMod val="50000"/>
                  </a:schemeClr>
                </a:solidFill>
              </a:rPr>
              <a:t>and international reputation</a:t>
            </a:r>
          </a:p>
          <a:p>
            <a:pPr marL="723900" lvl="1" indent="-368300" defTabSz="1812925"/>
            <a:endParaRPr lang="en-US" altLang="en-US" sz="2400" dirty="0">
              <a:solidFill>
                <a:schemeClr val="accent4">
                  <a:lumMod val="50000"/>
                </a:schemeClr>
              </a:solidFill>
            </a:endParaRPr>
          </a:p>
          <a:p>
            <a:endParaRPr lang="en-GB" dirty="0">
              <a:solidFill>
                <a:schemeClr val="accent4">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253041"/>
            <a:ext cx="2057400" cy="900057"/>
          </a:xfrm>
          <a:prstGeom prst="rect">
            <a:avLst/>
          </a:prstGeom>
        </p:spPr>
      </p:pic>
    </p:spTree>
    <p:extLst>
      <p:ext uri="{BB962C8B-B14F-4D97-AF65-F5344CB8AC3E}">
        <p14:creationId xmlns:p14="http://schemas.microsoft.com/office/powerpoint/2010/main" val="413236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3"/>
          <p:cNvSpPr>
            <a:spLocks noGrp="1" noChangeArrowheads="1"/>
          </p:cNvSpPr>
          <p:nvPr>
            <p:ph idx="1"/>
          </p:nvPr>
        </p:nvSpPr>
        <p:spPr>
          <a:xfrm>
            <a:off x="228600" y="1371600"/>
            <a:ext cx="8296275" cy="4999939"/>
          </a:xfrm>
          <a:noFill/>
          <a:ln/>
        </p:spPr>
        <p:txBody>
          <a:bodyPr lIns="181348" tIns="90673" rIns="181348" bIns="90673">
            <a:normAutofit/>
          </a:bodyPr>
          <a:lstStyle/>
          <a:p>
            <a:pPr marL="990600" lvl="1" indent="-457200" defTabSz="1812925">
              <a:lnSpc>
                <a:spcPct val="90000"/>
              </a:lnSpc>
            </a:pPr>
            <a:r>
              <a:rPr lang="en-US" altLang="en-US" sz="2200" dirty="0"/>
              <a:t>A</a:t>
            </a:r>
            <a:r>
              <a:rPr lang="en-US" altLang="en-US" sz="2200" dirty="0" smtClean="0"/>
              <a:t>llow </a:t>
            </a:r>
            <a:r>
              <a:rPr lang="en-US" altLang="en-US" sz="2200" dirty="0"/>
              <a:t>for a </a:t>
            </a:r>
            <a:r>
              <a:rPr lang="en-US" altLang="en-US" sz="2200" b="1" dirty="0"/>
              <a:t>better redistribution</a:t>
            </a:r>
            <a:r>
              <a:rPr lang="en-US" altLang="en-US" sz="2200" dirty="0"/>
              <a:t> of the </a:t>
            </a:r>
            <a:r>
              <a:rPr lang="en-GB" altLang="en-US" sz="2200" dirty="0"/>
              <a:t>added value in the production </a:t>
            </a:r>
            <a:r>
              <a:rPr lang="en-GB" altLang="en-US" sz="2200" dirty="0" smtClean="0"/>
              <a:t>chain esp. to </a:t>
            </a:r>
            <a:r>
              <a:rPr lang="en-GB" altLang="en-US" sz="2200" b="1" dirty="0" smtClean="0">
                <a:solidFill>
                  <a:srgbClr val="FF0000"/>
                </a:solidFill>
              </a:rPr>
              <a:t>main producers</a:t>
            </a:r>
            <a:r>
              <a:rPr lang="en-US" altLang="en-US" sz="2200" dirty="0" smtClean="0">
                <a:solidFill>
                  <a:srgbClr val="FF0000"/>
                </a:solidFill>
              </a:rPr>
              <a:t>;</a:t>
            </a:r>
            <a:r>
              <a:rPr lang="en-TT" altLang="en-US" sz="2200" dirty="0" smtClean="0">
                <a:solidFill>
                  <a:srgbClr val="FF0000"/>
                </a:solidFill>
              </a:rPr>
              <a:t> </a:t>
            </a:r>
            <a:r>
              <a:rPr lang="en-GB" sz="2400" dirty="0"/>
              <a:t>boost </a:t>
            </a:r>
            <a:r>
              <a:rPr lang="en-GB" sz="2400" dirty="0" err="1"/>
              <a:t>agri</a:t>
            </a:r>
            <a:r>
              <a:rPr lang="en-GB" sz="2400" dirty="0"/>
              <a:t>-food local supply chain </a:t>
            </a:r>
            <a:endParaRPr lang="en-GB" sz="2400" dirty="0" smtClean="0"/>
          </a:p>
          <a:p>
            <a:pPr marL="990600" lvl="1" indent="-457200" defTabSz="1812925">
              <a:lnSpc>
                <a:spcPct val="90000"/>
              </a:lnSpc>
            </a:pPr>
            <a:r>
              <a:rPr lang="en-GB" altLang="en-US" sz="2400" dirty="0"/>
              <a:t>P</a:t>
            </a:r>
            <a:r>
              <a:rPr lang="en-GB" altLang="en-US" sz="2400" dirty="0" smtClean="0"/>
              <a:t>revent </a:t>
            </a:r>
            <a:r>
              <a:rPr lang="en-GB" altLang="en-US" sz="2400" b="1" dirty="0" smtClean="0">
                <a:solidFill>
                  <a:srgbClr val="FF0000"/>
                </a:solidFill>
              </a:rPr>
              <a:t>migration</a:t>
            </a:r>
            <a:r>
              <a:rPr lang="en-GB" altLang="en-US" sz="2400" dirty="0" smtClean="0"/>
              <a:t> to urban areas </a:t>
            </a:r>
            <a:endParaRPr lang="en-GB" altLang="en-US" sz="2200" dirty="0"/>
          </a:p>
          <a:p>
            <a:pPr marL="990600" lvl="1" indent="-457200" defTabSz="1812925">
              <a:lnSpc>
                <a:spcPct val="90000"/>
              </a:lnSpc>
            </a:pPr>
            <a:r>
              <a:rPr lang="en-US" altLang="en-US" sz="2200" dirty="0"/>
              <a:t>A</a:t>
            </a:r>
            <a:r>
              <a:rPr lang="en-US" altLang="en-US" sz="2200" dirty="0" smtClean="0"/>
              <a:t>dd </a:t>
            </a:r>
            <a:r>
              <a:rPr lang="en-US" altLang="en-US" sz="2200" b="1" dirty="0"/>
              <a:t>value</a:t>
            </a:r>
            <a:r>
              <a:rPr lang="en-US" altLang="en-US" sz="2200" dirty="0"/>
              <a:t> to the </a:t>
            </a:r>
            <a:r>
              <a:rPr lang="en-US" altLang="en-US" sz="2200" b="1" dirty="0"/>
              <a:t>land</a:t>
            </a:r>
            <a:r>
              <a:rPr lang="en-US" altLang="en-US" sz="2200" dirty="0"/>
              <a:t> of origin;</a:t>
            </a:r>
          </a:p>
          <a:p>
            <a:pPr marL="990600" lvl="1" indent="-457200" defTabSz="1812925">
              <a:lnSpc>
                <a:spcPct val="90000"/>
              </a:lnSpc>
            </a:pPr>
            <a:r>
              <a:rPr lang="en-GB" altLang="en-US" sz="2200" dirty="0"/>
              <a:t>E</a:t>
            </a:r>
            <a:r>
              <a:rPr lang="en-GB" altLang="en-US" sz="2200" dirty="0" smtClean="0"/>
              <a:t>ncourage </a:t>
            </a:r>
            <a:r>
              <a:rPr lang="en-GB" altLang="en-US" sz="2200" b="1" dirty="0"/>
              <a:t>diversification</a:t>
            </a:r>
            <a:r>
              <a:rPr lang="en-GB" altLang="en-US" sz="2200" dirty="0"/>
              <a:t> in production, thus preserving the </a:t>
            </a:r>
            <a:r>
              <a:rPr lang="en-GB" altLang="en-US" sz="2200" b="1" dirty="0">
                <a:solidFill>
                  <a:srgbClr val="FF0000"/>
                </a:solidFill>
              </a:rPr>
              <a:t>biodiversity</a:t>
            </a:r>
            <a:r>
              <a:rPr lang="en-GB" altLang="en-US" sz="2200" dirty="0"/>
              <a:t>, </a:t>
            </a:r>
            <a:r>
              <a:rPr lang="en-GB" altLang="en-US" sz="2200" dirty="0" smtClean="0"/>
              <a:t>local traditional knowledge </a:t>
            </a:r>
            <a:r>
              <a:rPr lang="en-GB" altLang="en-US" sz="2200" dirty="0"/>
              <a:t>and natural resources;</a:t>
            </a:r>
            <a:endParaRPr lang="en-US" altLang="en-US" sz="2200" dirty="0"/>
          </a:p>
          <a:p>
            <a:pPr marL="990600" lvl="1" indent="-457200" defTabSz="1812925">
              <a:lnSpc>
                <a:spcPct val="90000"/>
              </a:lnSpc>
            </a:pPr>
            <a:r>
              <a:rPr lang="en-GB" altLang="en-US" sz="2200" dirty="0"/>
              <a:t>H</a:t>
            </a:r>
            <a:r>
              <a:rPr lang="en-GB" altLang="en-US" sz="2200" dirty="0" smtClean="0"/>
              <a:t>ave </a:t>
            </a:r>
            <a:r>
              <a:rPr lang="en-GB" altLang="en-US" sz="2200" dirty="0"/>
              <a:t>a </a:t>
            </a:r>
            <a:r>
              <a:rPr lang="en-GB" altLang="en-US" sz="2200" b="1" dirty="0"/>
              <a:t>positive</a:t>
            </a:r>
            <a:r>
              <a:rPr lang="en-GB" altLang="en-US" sz="2200" dirty="0"/>
              <a:t> impact on </a:t>
            </a:r>
            <a:r>
              <a:rPr lang="en-GB" altLang="en-US" sz="2200" b="1" dirty="0"/>
              <a:t>rural/</a:t>
            </a:r>
            <a:r>
              <a:rPr lang="en-GB" altLang="en-US" sz="2200" b="1" dirty="0">
                <a:solidFill>
                  <a:srgbClr val="FF0000"/>
                </a:solidFill>
              </a:rPr>
              <a:t>t</a:t>
            </a:r>
            <a:r>
              <a:rPr lang="en-GB" altLang="en-US" sz="2200" b="1" dirty="0" smtClean="0">
                <a:solidFill>
                  <a:srgbClr val="FF0000"/>
                </a:solidFill>
              </a:rPr>
              <a:t>ourism</a:t>
            </a:r>
            <a:r>
              <a:rPr lang="en-GB" altLang="en-US" sz="2200" dirty="0" smtClean="0">
                <a:solidFill>
                  <a:srgbClr val="FF0000"/>
                </a:solidFill>
              </a:rPr>
              <a:t> </a:t>
            </a:r>
            <a:r>
              <a:rPr lang="en-GB" altLang="en-US" sz="2200" dirty="0" smtClean="0"/>
              <a:t>development </a:t>
            </a:r>
          </a:p>
          <a:p>
            <a:pPr marL="990600" lvl="1" indent="-457200" algn="ctr" defTabSz="1812925">
              <a:lnSpc>
                <a:spcPct val="110000"/>
              </a:lnSpc>
            </a:pPr>
            <a:endParaRPr lang="en-TT" altLang="en-US" sz="1800" b="1" dirty="0">
              <a:solidFill>
                <a:srgbClr val="00B050"/>
              </a:solidFill>
              <a:effectLst>
                <a:outerShdw blurRad="38100" dist="38100" dir="2700000" algn="tl">
                  <a:srgbClr val="000000">
                    <a:alpha val="43137"/>
                  </a:srgbClr>
                </a:outerShdw>
              </a:effectLst>
              <a:latin typeface="+mj-lt"/>
            </a:endParaRPr>
          </a:p>
          <a:p>
            <a:pPr marL="0" lvl="0" indent="0" algn="ctr" defTabSz="914400" eaLnBrk="0" fontAlgn="base" hangingPunct="0">
              <a:lnSpc>
                <a:spcPct val="110000"/>
              </a:lnSpc>
              <a:spcBef>
                <a:spcPct val="0"/>
              </a:spcBef>
              <a:spcAft>
                <a:spcPct val="0"/>
              </a:spcAft>
              <a:buClrTx/>
              <a:buSzTx/>
              <a:buNone/>
            </a:pPr>
            <a:r>
              <a:rPr lang="en-US" altLang="en-US" b="1" dirty="0">
                <a:solidFill>
                  <a:srgbClr val="00B050"/>
                </a:solidFill>
                <a:effectLst>
                  <a:outerShdw blurRad="38100" dist="38100" dir="2700000" algn="tl">
                    <a:srgbClr val="000000">
                      <a:alpha val="43137"/>
                    </a:srgbClr>
                  </a:outerShdw>
                </a:effectLst>
                <a:latin typeface="+mj-lt"/>
              </a:rPr>
              <a:t>GI protection guarantees a product’s characteristics or </a:t>
            </a:r>
            <a:r>
              <a:rPr lang="en-US" altLang="en-US" b="1" dirty="0" smtClean="0">
                <a:solidFill>
                  <a:srgbClr val="00B050"/>
                </a:solidFill>
                <a:effectLst>
                  <a:outerShdw blurRad="38100" dist="38100" dir="2700000" algn="tl">
                    <a:srgbClr val="000000">
                      <a:alpha val="43137"/>
                    </a:srgbClr>
                  </a:outerShdw>
                </a:effectLst>
                <a:latin typeface="+mj-lt"/>
              </a:rPr>
              <a:t>reputation, </a:t>
            </a:r>
            <a:endParaRPr lang="en-US" altLang="en-US" b="1" dirty="0">
              <a:solidFill>
                <a:srgbClr val="00B050"/>
              </a:solidFill>
              <a:effectLst>
                <a:outerShdw blurRad="38100" dist="38100" dir="2700000" algn="tl">
                  <a:srgbClr val="000000">
                    <a:alpha val="43137"/>
                  </a:srgbClr>
                </a:outerShdw>
              </a:effectLst>
              <a:latin typeface="+mj-lt"/>
            </a:endParaRPr>
          </a:p>
          <a:p>
            <a:pPr marL="0" lvl="0" indent="0" algn="ctr" defTabSz="914400" eaLnBrk="0" fontAlgn="base" hangingPunct="0">
              <a:lnSpc>
                <a:spcPct val="110000"/>
              </a:lnSpc>
              <a:spcBef>
                <a:spcPct val="0"/>
              </a:spcBef>
              <a:spcAft>
                <a:spcPct val="0"/>
              </a:spcAft>
              <a:buClrTx/>
              <a:buSzTx/>
              <a:buNone/>
            </a:pPr>
            <a:r>
              <a:rPr lang="en-US" altLang="en-US" b="1" dirty="0" smtClean="0">
                <a:solidFill>
                  <a:srgbClr val="00B050"/>
                </a:solidFill>
                <a:effectLst>
                  <a:outerShdw blurRad="38100" dist="38100" dir="2700000" algn="tl">
                    <a:srgbClr val="000000">
                      <a:alpha val="43137"/>
                    </a:srgbClr>
                  </a:outerShdw>
                </a:effectLst>
                <a:latin typeface="+mj-lt"/>
              </a:rPr>
              <a:t>authenticity </a:t>
            </a:r>
            <a:r>
              <a:rPr lang="en-US" altLang="en-US" b="1" dirty="0">
                <a:solidFill>
                  <a:srgbClr val="00B050"/>
                </a:solidFill>
                <a:effectLst>
                  <a:outerShdw blurRad="38100" dist="38100" dir="2700000" algn="tl">
                    <a:srgbClr val="000000">
                      <a:alpha val="43137"/>
                    </a:srgbClr>
                  </a:outerShdw>
                </a:effectLst>
                <a:latin typeface="+mj-lt"/>
              </a:rPr>
              <a:t>and origin</a:t>
            </a:r>
            <a:r>
              <a:rPr lang="en-US" altLang="en-US" b="1" dirty="0" smtClean="0">
                <a:solidFill>
                  <a:srgbClr val="00B050"/>
                </a:solidFill>
                <a:effectLst>
                  <a:outerShdw blurRad="38100" dist="38100" dir="2700000" algn="tl">
                    <a:srgbClr val="000000">
                      <a:alpha val="43137"/>
                    </a:srgbClr>
                  </a:outerShdw>
                </a:effectLst>
                <a:latin typeface="+mj-lt"/>
              </a:rPr>
              <a:t>.</a:t>
            </a:r>
          </a:p>
          <a:p>
            <a:pPr marL="0" lvl="0" indent="0" algn="ctr" defTabSz="914400" eaLnBrk="0" fontAlgn="base" hangingPunct="0">
              <a:lnSpc>
                <a:spcPct val="110000"/>
              </a:lnSpc>
              <a:spcBef>
                <a:spcPct val="0"/>
              </a:spcBef>
              <a:spcAft>
                <a:spcPct val="0"/>
              </a:spcAft>
              <a:buClrTx/>
              <a:buSzTx/>
              <a:buNone/>
            </a:pPr>
            <a:r>
              <a:rPr lang="en-US" altLang="en-US" b="1" dirty="0" smtClean="0">
                <a:solidFill>
                  <a:srgbClr val="00B050"/>
                </a:solidFill>
                <a:effectLst>
                  <a:outerShdw blurRad="38100" dist="38100" dir="2700000" algn="tl">
                    <a:srgbClr val="000000">
                      <a:alpha val="43137"/>
                    </a:srgbClr>
                  </a:outerShdw>
                </a:effectLst>
                <a:latin typeface="+mj-lt"/>
              </a:rPr>
              <a:t> </a:t>
            </a:r>
            <a:r>
              <a:rPr lang="en-US" altLang="en-US" b="1" dirty="0">
                <a:solidFill>
                  <a:srgbClr val="00B050"/>
                </a:solidFill>
                <a:effectLst>
                  <a:outerShdw blurRad="38100" dist="38100" dir="2700000" algn="tl">
                    <a:srgbClr val="000000">
                      <a:alpha val="43137"/>
                    </a:srgbClr>
                  </a:outerShdw>
                </a:effectLst>
                <a:latin typeface="+mj-lt"/>
              </a:rPr>
              <a:t>It protects the product name from misuse or imitation. </a:t>
            </a:r>
          </a:p>
          <a:p>
            <a:pPr marL="990600" lvl="1" indent="-457200" defTabSz="1812925">
              <a:lnSpc>
                <a:spcPct val="90000"/>
              </a:lnSpc>
            </a:pPr>
            <a:endParaRPr lang="en-US" altLang="en-US" sz="2200" dirty="0"/>
          </a:p>
          <a:p>
            <a:pPr marL="266700" indent="-266700" defTabSz="1812925">
              <a:lnSpc>
                <a:spcPct val="90000"/>
              </a:lnSpc>
              <a:spcBef>
                <a:spcPct val="50000"/>
              </a:spcBef>
              <a:buFont typeface="Monotype Sorts" charset="2"/>
              <a:buChar char="Ô"/>
            </a:pPr>
            <a:endParaRPr lang="en-US" altLang="en-US" sz="2400" b="1" i="1" dirty="0"/>
          </a:p>
        </p:txBody>
      </p:sp>
      <p:sp>
        <p:nvSpPr>
          <p:cNvPr id="4" name="Slide Number Placeholder 4"/>
          <p:cNvSpPr>
            <a:spLocks noGrp="1"/>
          </p:cNvSpPr>
          <p:nvPr>
            <p:ph type="sldNum" sz="quarter" idx="12"/>
          </p:nvPr>
        </p:nvSpPr>
        <p:spPr/>
        <p:txBody>
          <a:bodyPr/>
          <a:lstStyle/>
          <a:p>
            <a:endParaRPr lang="de-DE" altLang="en-US" dirty="0"/>
          </a:p>
        </p:txBody>
      </p:sp>
      <p:sp>
        <p:nvSpPr>
          <p:cNvPr id="214018" name="Rectangle 2"/>
          <p:cNvSpPr>
            <a:spLocks noChangeArrowheads="1"/>
          </p:cNvSpPr>
          <p:nvPr/>
        </p:nvSpPr>
        <p:spPr bwMode="auto">
          <a:xfrm>
            <a:off x="1143000" y="573471"/>
            <a:ext cx="88090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179388">
              <a:defRPr>
                <a:solidFill>
                  <a:schemeClr val="tx1"/>
                </a:solidFill>
                <a:latin typeface="Arial" panose="020B0604020202020204" pitchFamily="34" charset="0"/>
                <a:cs typeface="Arial" panose="020B0604020202020204" pitchFamily="34" charset="0"/>
              </a:defRPr>
            </a:lvl2pPr>
            <a:lvl3pPr marL="358775">
              <a:defRPr>
                <a:solidFill>
                  <a:schemeClr val="tx1"/>
                </a:solidFill>
                <a:latin typeface="Arial" panose="020B0604020202020204" pitchFamily="34" charset="0"/>
                <a:cs typeface="Arial" panose="020B0604020202020204" pitchFamily="34" charset="0"/>
              </a:defRPr>
            </a:lvl3pPr>
            <a:lvl4pPr marL="538163">
              <a:defRPr>
                <a:solidFill>
                  <a:schemeClr val="tx1"/>
                </a:solidFill>
                <a:latin typeface="Arial" panose="020B0604020202020204" pitchFamily="34" charset="0"/>
                <a:cs typeface="Arial" panose="020B0604020202020204" pitchFamily="34" charset="0"/>
              </a:defRPr>
            </a:lvl4pPr>
            <a:lvl5pPr indent="-1111250">
              <a:defRPr>
                <a:solidFill>
                  <a:schemeClr val="tx1"/>
                </a:solidFill>
                <a:latin typeface="Arial" panose="020B0604020202020204" pitchFamily="34" charset="0"/>
                <a:cs typeface="Arial" panose="020B0604020202020204" pitchFamily="34" charset="0"/>
              </a:defRPr>
            </a:lvl5pPr>
            <a:lvl6pPr indent="-11112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indent="-11112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indent="-11112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indent="-11112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4" eaLnBrk="0" hangingPunct="0"/>
            <a:r>
              <a:rPr lang="fr-BE" altLang="en-US" sz="3200" b="1" dirty="0" err="1">
                <a:solidFill>
                  <a:schemeClr val="accent4">
                    <a:lumMod val="50000"/>
                  </a:schemeClr>
                </a:solidFill>
              </a:rPr>
              <a:t>Why</a:t>
            </a:r>
            <a:r>
              <a:rPr lang="fr-BE" altLang="en-US" sz="3200" b="1" dirty="0">
                <a:solidFill>
                  <a:schemeClr val="accent4">
                    <a:lumMod val="50000"/>
                  </a:schemeClr>
                </a:solidFill>
              </a:rPr>
              <a:t> do </a:t>
            </a:r>
            <a:r>
              <a:rPr lang="fr-BE" altLang="en-US" sz="3200" b="1" dirty="0" err="1">
                <a:solidFill>
                  <a:schemeClr val="accent4">
                    <a:lumMod val="50000"/>
                  </a:schemeClr>
                </a:solidFill>
              </a:rPr>
              <a:t>GIs</a:t>
            </a:r>
            <a:r>
              <a:rPr lang="fr-BE" altLang="en-US" sz="3200" b="1" dirty="0">
                <a:solidFill>
                  <a:schemeClr val="accent4">
                    <a:lumMod val="50000"/>
                  </a:schemeClr>
                </a:solidFill>
              </a:rPr>
              <a:t> </a:t>
            </a:r>
            <a:r>
              <a:rPr lang="fr-BE" altLang="en-US" sz="3200" b="1" dirty="0" err="1">
                <a:solidFill>
                  <a:schemeClr val="accent4">
                    <a:lumMod val="50000"/>
                  </a:schemeClr>
                </a:solidFill>
              </a:rPr>
              <a:t>matter</a:t>
            </a:r>
            <a:r>
              <a:rPr lang="fr-BE" altLang="en-US" sz="3200" b="1" dirty="0">
                <a:solidFill>
                  <a:schemeClr val="accent4">
                    <a:lumMod val="50000"/>
                  </a:schemeClr>
                </a:solidFill>
              </a:rPr>
              <a:t>?</a:t>
            </a:r>
            <a:endParaRPr lang="en-GB" altLang="en-US" sz="3200" b="1" dirty="0">
              <a:solidFill>
                <a:schemeClr val="accent4">
                  <a:lumMod val="50000"/>
                </a:schemeClr>
              </a:solidFill>
            </a:endParaRPr>
          </a:p>
        </p:txBody>
      </p:sp>
    </p:spTree>
    <p:extLst>
      <p:ext uri="{BB962C8B-B14F-4D97-AF65-F5344CB8AC3E}">
        <p14:creationId xmlns:p14="http://schemas.microsoft.com/office/powerpoint/2010/main" val="384140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animEffect transition="in" filter="wipe(left)">
                                      <p:cBhvr>
                                        <p:cTn id="7" dur="500"/>
                                        <p:tgtEl>
                                          <p:spTgt spid="2140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4019">
                                            <p:txEl>
                                              <p:pRg st="1" end="1"/>
                                            </p:txEl>
                                          </p:spTgt>
                                        </p:tgtEl>
                                        <p:attrNameLst>
                                          <p:attrName>style.visibility</p:attrName>
                                        </p:attrNameLst>
                                      </p:cBhvr>
                                      <p:to>
                                        <p:strVal val="visible"/>
                                      </p:to>
                                    </p:set>
                                    <p:animEffect transition="in" filter="wipe(left)">
                                      <p:cBhvr>
                                        <p:cTn id="12" dur="500"/>
                                        <p:tgtEl>
                                          <p:spTgt spid="214019">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14019">
                                            <p:txEl>
                                              <p:pRg st="2" end="2"/>
                                            </p:txEl>
                                          </p:spTgt>
                                        </p:tgtEl>
                                        <p:attrNameLst>
                                          <p:attrName>style.visibility</p:attrName>
                                        </p:attrNameLst>
                                      </p:cBhvr>
                                      <p:to>
                                        <p:strVal val="visible"/>
                                      </p:to>
                                    </p:set>
                                    <p:animEffect transition="in" filter="wipe(left)">
                                      <p:cBhvr>
                                        <p:cTn id="15" dur="500"/>
                                        <p:tgtEl>
                                          <p:spTgt spid="214019">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14019">
                                            <p:txEl>
                                              <p:pRg st="3" end="3"/>
                                            </p:txEl>
                                          </p:spTgt>
                                        </p:tgtEl>
                                        <p:attrNameLst>
                                          <p:attrName>style.visibility</p:attrName>
                                        </p:attrNameLst>
                                      </p:cBhvr>
                                      <p:to>
                                        <p:strVal val="visible"/>
                                      </p:to>
                                    </p:set>
                                    <p:animEffect transition="in" filter="wipe(left)">
                                      <p:cBhvr>
                                        <p:cTn id="18" dur="500"/>
                                        <p:tgtEl>
                                          <p:spTgt spid="214019">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14019">
                                            <p:txEl>
                                              <p:pRg st="4" end="4"/>
                                            </p:txEl>
                                          </p:spTgt>
                                        </p:tgtEl>
                                        <p:attrNameLst>
                                          <p:attrName>style.visibility</p:attrName>
                                        </p:attrNameLst>
                                      </p:cBhvr>
                                      <p:to>
                                        <p:strVal val="visible"/>
                                      </p:to>
                                    </p:set>
                                    <p:animEffect transition="in" filter="wipe(left)">
                                      <p:cBhvr>
                                        <p:cTn id="21" dur="500"/>
                                        <p:tgtEl>
                                          <p:spTgt spid="21401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4019">
                                            <p:txEl>
                                              <p:pRg st="6" end="6"/>
                                            </p:txEl>
                                          </p:spTgt>
                                        </p:tgtEl>
                                        <p:attrNameLst>
                                          <p:attrName>style.visibility</p:attrName>
                                        </p:attrNameLst>
                                      </p:cBhvr>
                                      <p:to>
                                        <p:strVal val="visible"/>
                                      </p:to>
                                    </p:set>
                                    <p:animEffect transition="in" filter="wipe(left)">
                                      <p:cBhvr>
                                        <p:cTn id="26" dur="500"/>
                                        <p:tgtEl>
                                          <p:spTgt spid="214019">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14019">
                                            <p:txEl>
                                              <p:pRg st="7" end="7"/>
                                            </p:txEl>
                                          </p:spTgt>
                                        </p:tgtEl>
                                        <p:attrNameLst>
                                          <p:attrName>style.visibility</p:attrName>
                                        </p:attrNameLst>
                                      </p:cBhvr>
                                      <p:to>
                                        <p:strVal val="visible"/>
                                      </p:to>
                                    </p:set>
                                    <p:animEffect transition="in" filter="wipe(left)">
                                      <p:cBhvr>
                                        <p:cTn id="31" dur="500"/>
                                        <p:tgtEl>
                                          <p:spTgt spid="214019">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14019">
                                            <p:txEl>
                                              <p:pRg st="8" end="8"/>
                                            </p:txEl>
                                          </p:spTgt>
                                        </p:tgtEl>
                                        <p:attrNameLst>
                                          <p:attrName>style.visibility</p:attrName>
                                        </p:attrNameLst>
                                      </p:cBhvr>
                                      <p:to>
                                        <p:strVal val="visible"/>
                                      </p:to>
                                    </p:set>
                                    <p:animEffect transition="in" filter="wipe(left)">
                                      <p:cBhvr>
                                        <p:cTn id="36" dur="500"/>
                                        <p:tgtEl>
                                          <p:spTgt spid="2140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1400530"/>
          </a:xfrm>
        </p:spPr>
        <p:txBody>
          <a:bodyPr>
            <a:normAutofit fontScale="90000"/>
          </a:bodyPr>
          <a:lstStyle/>
          <a:p>
            <a:pPr algn="ctr"/>
            <a:r>
              <a:rPr lang="en-GB" sz="2800" b="1" dirty="0" smtClean="0">
                <a:solidFill>
                  <a:schemeClr val="accent4">
                    <a:lumMod val="50000"/>
                  </a:schemeClr>
                </a:solidFill>
                <a:effectLst>
                  <a:outerShdw blurRad="38100" dist="38100" dir="2700000" algn="tl">
                    <a:srgbClr val="000000">
                      <a:alpha val="43137"/>
                    </a:srgbClr>
                  </a:outerShdw>
                </a:effectLst>
              </a:rPr>
              <a:t/>
            </a:r>
            <a:br>
              <a:rPr lang="en-GB" sz="2800" b="1" dirty="0" smtClean="0">
                <a:solidFill>
                  <a:schemeClr val="accent4">
                    <a:lumMod val="50000"/>
                  </a:schemeClr>
                </a:solidFill>
                <a:effectLst>
                  <a:outerShdw blurRad="38100" dist="38100" dir="2700000" algn="tl">
                    <a:srgbClr val="000000">
                      <a:alpha val="43137"/>
                    </a:srgbClr>
                  </a:outerShdw>
                </a:effectLst>
              </a:rPr>
            </a:br>
            <a:r>
              <a:rPr lang="en-GB" sz="2800" b="1" dirty="0" smtClean="0">
                <a:solidFill>
                  <a:schemeClr val="accent4">
                    <a:lumMod val="50000"/>
                  </a:schemeClr>
                </a:solidFill>
                <a:effectLst>
                  <a:outerShdw blurRad="38100" dist="38100" dir="2700000" algn="tl">
                    <a:srgbClr val="000000">
                      <a:alpha val="43137"/>
                    </a:srgbClr>
                  </a:outerShdw>
                </a:effectLst>
              </a:rPr>
              <a:t>Sustainable </a:t>
            </a:r>
            <a:r>
              <a:rPr lang="en-GB" sz="2800" b="1" dirty="0" smtClean="0">
                <a:solidFill>
                  <a:schemeClr val="accent4">
                    <a:lumMod val="50000"/>
                  </a:schemeClr>
                </a:solidFill>
                <a:effectLst>
                  <a:outerShdw blurRad="38100" dist="38100" dir="2700000" algn="tl">
                    <a:srgbClr val="000000">
                      <a:alpha val="43137"/>
                    </a:srgbClr>
                  </a:outerShdw>
                </a:effectLst>
              </a:rPr>
              <a:t>Advantages for </a:t>
            </a:r>
            <a:br>
              <a:rPr lang="en-GB" sz="2800" b="1" dirty="0" smtClean="0">
                <a:solidFill>
                  <a:schemeClr val="accent4">
                    <a:lumMod val="50000"/>
                  </a:schemeClr>
                </a:solidFill>
                <a:effectLst>
                  <a:outerShdw blurRad="38100" dist="38100" dir="2700000" algn="tl">
                    <a:srgbClr val="000000">
                      <a:alpha val="43137"/>
                    </a:srgbClr>
                  </a:outerShdw>
                </a:effectLst>
              </a:rPr>
            </a:br>
            <a:r>
              <a:rPr lang="en-GB" sz="2800" b="1" dirty="0" smtClean="0">
                <a:solidFill>
                  <a:schemeClr val="accent4">
                    <a:lumMod val="50000"/>
                  </a:schemeClr>
                </a:solidFill>
                <a:effectLst>
                  <a:outerShdw blurRad="38100" dist="38100" dir="2700000" algn="tl">
                    <a:srgbClr val="000000">
                      <a:alpha val="43137"/>
                    </a:srgbClr>
                  </a:outerShdw>
                </a:effectLst>
              </a:rPr>
              <a:t>Local </a:t>
            </a:r>
            <a:r>
              <a:rPr lang="en-GB" sz="2800" b="1" dirty="0">
                <a:solidFill>
                  <a:schemeClr val="accent4">
                    <a:lumMod val="50000"/>
                  </a:schemeClr>
                </a:solidFill>
                <a:effectLst>
                  <a:outerShdw blurRad="38100" dist="38100" dir="2700000" algn="tl">
                    <a:srgbClr val="000000">
                      <a:alpha val="43137"/>
                    </a:srgbClr>
                  </a:outerShdw>
                </a:effectLst>
              </a:rPr>
              <a:t>P</a:t>
            </a:r>
            <a:r>
              <a:rPr lang="en-GB" sz="2800" b="1" dirty="0" smtClean="0">
                <a:solidFill>
                  <a:schemeClr val="accent4">
                    <a:lumMod val="50000"/>
                  </a:schemeClr>
                </a:solidFill>
                <a:effectLst>
                  <a:outerShdw blurRad="38100" dist="38100" dir="2700000" algn="tl">
                    <a:srgbClr val="000000">
                      <a:alpha val="43137"/>
                    </a:srgbClr>
                  </a:outerShdw>
                </a:effectLst>
              </a:rPr>
              <a:t>roducers / Local Communities </a:t>
            </a:r>
            <a:r>
              <a:rPr lang="en-GB" sz="2800" b="1" dirty="0">
                <a:solidFill>
                  <a:schemeClr val="accent4">
                    <a:lumMod val="50000"/>
                  </a:schemeClr>
                </a:solidFill>
                <a:effectLst>
                  <a:outerShdw blurRad="38100" dist="38100" dir="2700000" algn="tl">
                    <a:srgbClr val="000000">
                      <a:alpha val="43137"/>
                    </a:srgbClr>
                  </a:outerShdw>
                </a:effectLst>
              </a:rPr>
              <a:t/>
            </a:r>
            <a:br>
              <a:rPr lang="en-GB" sz="2800" b="1" dirty="0">
                <a:solidFill>
                  <a:schemeClr val="accent4">
                    <a:lumMod val="50000"/>
                  </a:schemeClr>
                </a:solidFill>
                <a:effectLst>
                  <a:outerShdw blurRad="38100" dist="38100" dir="2700000" algn="tl">
                    <a:srgbClr val="000000">
                      <a:alpha val="43137"/>
                    </a:srgbClr>
                  </a:outerShdw>
                </a:effectLst>
              </a:rPr>
            </a:br>
            <a:endParaRPr lang="en-GB" sz="2800" b="1" dirty="0">
              <a:solidFill>
                <a:schemeClr val="accent4">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6176" y="1905000"/>
            <a:ext cx="8202090" cy="4195481"/>
          </a:xfrm>
        </p:spPr>
        <p:txBody>
          <a:bodyPr>
            <a:normAutofit/>
          </a:bodyPr>
          <a:lstStyle/>
          <a:p>
            <a:pPr marL="0" indent="0">
              <a:buNone/>
            </a:pPr>
            <a:endParaRPr lang="en-GB" sz="2400" dirty="0" smtClean="0">
              <a:solidFill>
                <a:srgbClr val="FF9900"/>
              </a:solidFill>
              <a:effectLst>
                <a:outerShdw blurRad="38100" dist="38100" dir="2700000" algn="tl">
                  <a:srgbClr val="000000">
                    <a:alpha val="43137"/>
                  </a:srgbClr>
                </a:outerShdw>
              </a:effectLst>
              <a:latin typeface="Arial Narrow" panose="020B0606020202030204" pitchFamily="34" charset="0"/>
            </a:endParaRPr>
          </a:p>
          <a:p>
            <a:r>
              <a:rPr lang="en-GB" sz="2400" b="1" dirty="0" smtClean="0">
                <a:solidFill>
                  <a:srgbClr val="FF9900"/>
                </a:solidFill>
                <a:effectLst>
                  <a:outerShdw blurRad="38100" dist="38100" dir="2700000" algn="tl">
                    <a:srgbClr val="000000">
                      <a:alpha val="43137"/>
                    </a:srgbClr>
                  </a:outerShdw>
                </a:effectLst>
                <a:latin typeface="Arial Narrow" panose="020B0606020202030204" pitchFamily="34" charset="0"/>
              </a:rPr>
              <a:t>Economic Sustainability: </a:t>
            </a:r>
            <a:r>
              <a:rPr lang="en-GB" sz="2400" dirty="0" smtClean="0">
                <a:effectLst>
                  <a:outerShdw blurRad="38100" dist="38100" dir="2700000" algn="tl">
                    <a:srgbClr val="000000">
                      <a:alpha val="43137"/>
                    </a:srgbClr>
                  </a:outerShdw>
                </a:effectLst>
                <a:latin typeface="Arial Narrow" panose="020B0606020202030204" pitchFamily="34" charset="0"/>
              </a:rPr>
              <a:t>rise </a:t>
            </a:r>
            <a:r>
              <a:rPr lang="en-GB" sz="2400" dirty="0">
                <a:effectLst>
                  <a:outerShdw blurRad="38100" dist="38100" dir="2700000" algn="tl">
                    <a:srgbClr val="000000">
                      <a:alpha val="43137"/>
                    </a:srgbClr>
                  </a:outerShdw>
                </a:effectLst>
                <a:latin typeface="Arial Narrow" panose="020B0606020202030204" pitchFamily="34" charset="0"/>
              </a:rPr>
              <a:t>in the production and higher prices </a:t>
            </a:r>
            <a:r>
              <a:rPr lang="en-GB" sz="2400" dirty="0" smtClean="0">
                <a:effectLst>
                  <a:outerShdw blurRad="38100" dist="38100" dir="2700000" algn="tl">
                    <a:srgbClr val="000000">
                      <a:alpha val="43137"/>
                    </a:srgbClr>
                  </a:outerShdw>
                </a:effectLst>
                <a:latin typeface="Arial Narrow" panose="020B0606020202030204" pitchFamily="34" charset="0"/>
              </a:rPr>
              <a:t> spill </a:t>
            </a:r>
            <a:r>
              <a:rPr lang="en-GB" sz="2400" dirty="0">
                <a:effectLst>
                  <a:outerShdw blurRad="38100" dist="38100" dir="2700000" algn="tl">
                    <a:srgbClr val="000000">
                      <a:alpha val="43137"/>
                    </a:srgbClr>
                  </a:outerShdw>
                </a:effectLst>
                <a:latin typeface="Arial Narrow" panose="020B0606020202030204" pitchFamily="34" charset="0"/>
              </a:rPr>
              <a:t>over effects </a:t>
            </a:r>
            <a:r>
              <a:rPr lang="en-GB" sz="2400" dirty="0" smtClean="0">
                <a:effectLst>
                  <a:outerShdw blurRad="38100" dist="38100" dir="2700000" algn="tl">
                    <a:srgbClr val="000000">
                      <a:alpha val="43137"/>
                    </a:srgbClr>
                  </a:outerShdw>
                </a:effectLst>
                <a:latin typeface="Arial Narrow" panose="020B0606020202030204" pitchFamily="34" charset="0"/>
              </a:rPr>
              <a:t>to other products/sectors </a:t>
            </a:r>
          </a:p>
          <a:p>
            <a:r>
              <a:rPr lang="en-GB" sz="2400" b="1" dirty="0" smtClean="0">
                <a:solidFill>
                  <a:srgbClr val="FF9900"/>
                </a:solidFill>
                <a:effectLst>
                  <a:outerShdw blurRad="38100" dist="38100" dir="2700000" algn="tl">
                    <a:srgbClr val="000000">
                      <a:alpha val="43137"/>
                    </a:srgbClr>
                  </a:outerShdw>
                </a:effectLst>
                <a:latin typeface="Arial Narrow" panose="020B0606020202030204" pitchFamily="34" charset="0"/>
              </a:rPr>
              <a:t>Social </a:t>
            </a:r>
            <a:r>
              <a:rPr lang="en-GB" sz="2400" b="1" dirty="0">
                <a:solidFill>
                  <a:srgbClr val="FF9900"/>
                </a:solidFill>
                <a:effectLst>
                  <a:outerShdw blurRad="38100" dist="38100" dir="2700000" algn="tl">
                    <a:srgbClr val="000000">
                      <a:alpha val="43137"/>
                    </a:srgbClr>
                  </a:outerShdw>
                </a:effectLst>
                <a:latin typeface="Arial Narrow" panose="020B0606020202030204" pitchFamily="34" charset="0"/>
              </a:rPr>
              <a:t>S</a:t>
            </a:r>
            <a:r>
              <a:rPr lang="en-GB" sz="2400" b="1" dirty="0" smtClean="0">
                <a:solidFill>
                  <a:srgbClr val="FF9900"/>
                </a:solidFill>
                <a:effectLst>
                  <a:outerShdw blurRad="38100" dist="38100" dir="2700000" algn="tl">
                    <a:srgbClr val="000000">
                      <a:alpha val="43137"/>
                    </a:srgbClr>
                  </a:outerShdw>
                </a:effectLst>
                <a:latin typeface="Arial Narrow" panose="020B0606020202030204" pitchFamily="34" charset="0"/>
              </a:rPr>
              <a:t>ustainability: </a:t>
            </a:r>
            <a:r>
              <a:rPr lang="en-GB" sz="2400" dirty="0" smtClean="0">
                <a:effectLst>
                  <a:outerShdw blurRad="38100" dist="38100" dir="2700000" algn="tl">
                    <a:srgbClr val="000000">
                      <a:alpha val="43137"/>
                    </a:srgbClr>
                  </a:outerShdw>
                </a:effectLst>
                <a:latin typeface="Arial Narrow" panose="020B0606020202030204" pitchFamily="34" charset="0"/>
              </a:rPr>
              <a:t>social inclusion </a:t>
            </a:r>
            <a:r>
              <a:rPr lang="en-GB" sz="2400" dirty="0">
                <a:effectLst>
                  <a:outerShdw blurRad="38100" dist="38100" dir="2700000" algn="tl">
                    <a:srgbClr val="000000">
                      <a:alpha val="43137"/>
                    </a:srgbClr>
                  </a:outerShdw>
                </a:effectLst>
                <a:latin typeface="Arial Narrow" panose="020B0606020202030204" pitchFamily="34" charset="0"/>
              </a:rPr>
              <a:t>and reduce barriers to women entrepreneurship </a:t>
            </a:r>
            <a:r>
              <a:rPr lang="en-GB" sz="2400" dirty="0" smtClean="0">
                <a:effectLst>
                  <a:outerShdw blurRad="38100" dist="38100" dir="2700000" algn="tl">
                    <a:srgbClr val="000000">
                      <a:alpha val="43137"/>
                    </a:srgbClr>
                  </a:outerShdw>
                </a:effectLst>
                <a:latin typeface="Arial Narrow" panose="020B0606020202030204" pitchFamily="34" charset="0"/>
              </a:rPr>
              <a:t>in </a:t>
            </a:r>
            <a:r>
              <a:rPr lang="en-GB" sz="2400" dirty="0">
                <a:effectLst>
                  <a:outerShdw blurRad="38100" dist="38100" dir="2700000" algn="tl">
                    <a:srgbClr val="000000">
                      <a:alpha val="43137"/>
                    </a:srgbClr>
                  </a:outerShdw>
                </a:effectLst>
                <a:latin typeface="Arial Narrow" panose="020B0606020202030204" pitchFamily="34" charset="0"/>
              </a:rPr>
              <a:t>rural </a:t>
            </a:r>
            <a:r>
              <a:rPr lang="en-GB" sz="2400" dirty="0" smtClean="0">
                <a:effectLst>
                  <a:outerShdw blurRad="38100" dist="38100" dir="2700000" algn="tl">
                    <a:srgbClr val="000000">
                      <a:alpha val="43137"/>
                    </a:srgbClr>
                  </a:outerShdw>
                </a:effectLst>
                <a:latin typeface="Arial Narrow" panose="020B0606020202030204" pitchFamily="34" charset="0"/>
              </a:rPr>
              <a:t>areas</a:t>
            </a:r>
          </a:p>
          <a:p>
            <a:r>
              <a:rPr lang="en-GB" sz="2400" dirty="0" smtClean="0">
                <a:solidFill>
                  <a:srgbClr val="FF9900"/>
                </a:solidFill>
                <a:effectLst>
                  <a:outerShdw blurRad="38100" dist="38100" dir="2700000" algn="tl">
                    <a:srgbClr val="000000">
                      <a:alpha val="43137"/>
                    </a:srgbClr>
                  </a:outerShdw>
                </a:effectLst>
                <a:latin typeface="Arial Narrow" panose="020B0606020202030204" pitchFamily="34" charset="0"/>
              </a:rPr>
              <a:t> </a:t>
            </a:r>
            <a:r>
              <a:rPr lang="en-GB" sz="2400" b="1" dirty="0">
                <a:solidFill>
                  <a:srgbClr val="FF9900"/>
                </a:solidFill>
                <a:effectLst>
                  <a:outerShdw blurRad="38100" dist="38100" dir="2700000" algn="tl">
                    <a:srgbClr val="000000">
                      <a:alpha val="43137"/>
                    </a:srgbClr>
                  </a:outerShdw>
                </a:effectLst>
                <a:latin typeface="Arial Narrow" panose="020B0606020202030204" pitchFamily="34" charset="0"/>
              </a:rPr>
              <a:t>E</a:t>
            </a:r>
            <a:r>
              <a:rPr lang="en-GB" sz="2400" b="1" dirty="0" smtClean="0">
                <a:solidFill>
                  <a:srgbClr val="FF9900"/>
                </a:solidFill>
                <a:effectLst>
                  <a:outerShdw blurRad="38100" dist="38100" dir="2700000" algn="tl">
                    <a:srgbClr val="000000">
                      <a:alpha val="43137"/>
                    </a:srgbClr>
                  </a:outerShdw>
                </a:effectLst>
                <a:latin typeface="Arial Narrow" panose="020B0606020202030204" pitchFamily="34" charset="0"/>
              </a:rPr>
              <a:t>nvironmental Sustainability and Food </a:t>
            </a:r>
            <a:r>
              <a:rPr lang="en-GB" sz="2400" b="1" dirty="0">
                <a:solidFill>
                  <a:srgbClr val="FF9900"/>
                </a:solidFill>
                <a:effectLst>
                  <a:outerShdw blurRad="38100" dist="38100" dir="2700000" algn="tl">
                    <a:srgbClr val="000000">
                      <a:alpha val="43137"/>
                    </a:srgbClr>
                  </a:outerShdw>
                </a:effectLst>
                <a:latin typeface="Arial Narrow" panose="020B0606020202030204" pitchFamily="34" charset="0"/>
              </a:rPr>
              <a:t>S</a:t>
            </a:r>
            <a:r>
              <a:rPr lang="en-GB" sz="2400" b="1" dirty="0" smtClean="0">
                <a:solidFill>
                  <a:srgbClr val="FF9900"/>
                </a:solidFill>
                <a:effectLst>
                  <a:outerShdw blurRad="38100" dist="38100" dir="2700000" algn="tl">
                    <a:srgbClr val="000000">
                      <a:alpha val="43137"/>
                    </a:srgbClr>
                  </a:outerShdw>
                </a:effectLst>
                <a:latin typeface="Arial Narrow" panose="020B0606020202030204" pitchFamily="34" charset="0"/>
              </a:rPr>
              <a:t>ecurity </a:t>
            </a:r>
            <a:r>
              <a:rPr lang="en-GB" sz="2400" dirty="0" smtClean="0">
                <a:solidFill>
                  <a:srgbClr val="FF9900"/>
                </a:solidFill>
                <a:effectLst>
                  <a:outerShdw blurRad="38100" dist="38100" dir="2700000" algn="tl">
                    <a:srgbClr val="000000">
                      <a:alpha val="43137"/>
                    </a:srgbClr>
                  </a:outerShdw>
                </a:effectLst>
                <a:latin typeface="Arial Narrow" panose="020B0606020202030204" pitchFamily="34" charset="0"/>
              </a:rPr>
              <a:t>: </a:t>
            </a:r>
            <a:r>
              <a:rPr lang="en-GB" sz="2400" dirty="0" smtClean="0">
                <a:effectLst>
                  <a:outerShdw blurRad="38100" dist="38100" dir="2700000" algn="tl">
                    <a:srgbClr val="000000">
                      <a:alpha val="43137"/>
                    </a:srgbClr>
                  </a:outerShdw>
                </a:effectLst>
                <a:latin typeface="Arial Narrow" panose="020B0606020202030204" pitchFamily="34" charset="0"/>
              </a:rPr>
              <a:t>sustainable production/sustainable agriculture </a:t>
            </a:r>
            <a:endParaRPr lang="en-GB" sz="2400" dirty="0" smtClean="0">
              <a:effectLst>
                <a:outerShdw blurRad="38100" dist="38100" dir="2700000" algn="tl">
                  <a:srgbClr val="000000">
                    <a:alpha val="43137"/>
                  </a:srgbClr>
                </a:outerShdw>
              </a:effectLst>
              <a:latin typeface="Arial Narrow" panose="020B0606020202030204" pitchFamily="34" charset="0"/>
            </a:endParaRPr>
          </a:p>
          <a:p>
            <a:endParaRPr lang="en-GB" sz="2400" dirty="0">
              <a:solidFill>
                <a:srgbClr val="FF9900"/>
              </a:solidFill>
              <a:effectLst>
                <a:outerShdw blurRad="38100" dist="38100" dir="2700000" algn="tl">
                  <a:srgbClr val="000000">
                    <a:alpha val="43137"/>
                  </a:srgbClr>
                </a:outerShdw>
              </a:effectLst>
              <a:latin typeface="Arial Narrow" panose="020B0606020202030204" pitchFamily="34" charset="0"/>
            </a:endParaRPr>
          </a:p>
          <a:p>
            <a:endParaRPr lang="en-GB" sz="2400" dirty="0">
              <a:solidFill>
                <a:srgbClr val="FF99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901806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33768</TotalTime>
  <Words>2236</Words>
  <Application>Microsoft Office PowerPoint</Application>
  <PresentationFormat>On-screen Show (4:3)</PresentationFormat>
  <Paragraphs>393</Paragraphs>
  <Slides>46</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46</vt:i4>
      </vt:variant>
    </vt:vector>
  </HeadingPairs>
  <TitlesOfParts>
    <vt:vector size="59" baseType="lpstr">
      <vt:lpstr>SimSun</vt:lpstr>
      <vt:lpstr>Arial</vt:lpstr>
      <vt:lpstr>Arial Narrow</vt:lpstr>
      <vt:lpstr>Calibri</vt:lpstr>
      <vt:lpstr>Kh Muol</vt:lpstr>
      <vt:lpstr>Monotype Sorts</vt:lpstr>
      <vt:lpstr>nta</vt:lpstr>
      <vt:lpstr>Tahoma</vt:lpstr>
      <vt:lpstr>Times New Roman</vt:lpstr>
      <vt:lpstr>Trebuchet MS</vt:lpstr>
      <vt:lpstr>Wingdings</vt:lpstr>
      <vt:lpstr>Wingdings 3</vt:lpstr>
      <vt:lpstr>Facet</vt:lpstr>
      <vt:lpstr>   Geographical Indications Protection in UK  Implications Post-Brexit </vt:lpstr>
      <vt:lpstr>What is a GI (Geographical Indications) ?</vt:lpstr>
      <vt:lpstr>         Some World-Renowned GIs</vt:lpstr>
      <vt:lpstr>              Not only agrifood products</vt:lpstr>
      <vt:lpstr>GI : A flagship for the Promotion of  National Products</vt:lpstr>
      <vt:lpstr>Geographical Indications A Flagship for Local Communities Development</vt:lpstr>
      <vt:lpstr>Why GIs matter</vt:lpstr>
      <vt:lpstr>PowerPoint Presentation</vt:lpstr>
      <vt:lpstr> Sustainable Advantages for  Local Producers / Local Communities  </vt:lpstr>
      <vt:lpstr>Based on TRIPS Agreement Articles 22,23,24</vt:lpstr>
      <vt:lpstr>Relevant treaties administered by WIPO </vt:lpstr>
      <vt:lpstr>Geographical Indications and Trademarks</vt:lpstr>
      <vt:lpstr>         Territorial nature of GIs </vt:lpstr>
      <vt:lpstr>    How are GIs protected?</vt:lpstr>
      <vt:lpstr> Benefits of GI protection</vt:lpstr>
      <vt:lpstr> 5 Pillars of GI registration </vt:lpstr>
      <vt:lpstr> The Main Content of Code of Practice CoP </vt:lpstr>
      <vt:lpstr> Components for GI success Government/Private Sector Role  </vt:lpstr>
      <vt:lpstr>1 January 2021, the UK GI scheme </vt:lpstr>
      <vt:lpstr>On the expiry of the transition period, the EU GI scheme ceased to have effect in England, Scotland and Wales from 2021  .</vt:lpstr>
      <vt:lpstr>PowerPoint Presentation</vt:lpstr>
      <vt:lpstr>DEFRA Guidance on UK GI schemes </vt:lpstr>
      <vt:lpstr>PowerPoint Presentation</vt:lpstr>
      <vt:lpstr>PowerPoint Presentation</vt:lpstr>
      <vt:lpstr>What will happen to outstanding applications for EU GIs at the end of the transition period?  </vt:lpstr>
      <vt:lpstr>Who can apply to have registered a UK GI from 1 January 2021?    </vt:lpstr>
      <vt:lpstr>Free Trade Agreement UK-Japan</vt:lpstr>
      <vt:lpstr>The UK-EU Trade and Cooperation Agreement  </vt:lpstr>
      <vt:lpstr>PowerPoint Presentation</vt:lpstr>
      <vt:lpstr>Unique and complex combination of agro-climatic conditions: </vt:lpstr>
      <vt:lpstr>Actions Undertaken by the Tea board </vt:lpstr>
      <vt:lpstr>Marks opposed: </vt:lpstr>
      <vt:lpstr>PowerPoint Presentation</vt:lpstr>
      <vt:lpstr>A Decade of GI Status  Kampot Pepper Cambodia </vt:lpstr>
      <vt:lpstr>PowerPoint Presentation</vt:lpstr>
      <vt:lpstr>PowerPoint Presentation</vt:lpstr>
      <vt:lpstr>PowerPoint Presentation</vt:lpstr>
      <vt:lpstr>Café de Colombia: Protecting and  promoting a well-known origin</vt:lpstr>
      <vt:lpstr>National Federation of Coffee Growers of Colombia (FNC)</vt:lpstr>
      <vt:lpstr>PowerPoint Presentation</vt:lpstr>
      <vt:lpstr>Boseong County  Largest Tea Plantation and the only tea tourist farm in South Korea   </vt:lpstr>
      <vt:lpstr>PowerPoint Presentation</vt:lpstr>
      <vt:lpstr>PowerPoint Presentation</vt:lpstr>
      <vt:lpstr>Challenges: </vt:lpstr>
      <vt:lpstr>Few Observations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Intellectual Property (IP) for Enhancing the Competitiveness of Small and Medium‑Sized Enterprises (SMEs)</dc:title>
  <dc:creator>asus</dc:creator>
  <cp:lastModifiedBy>sanaz Javadi</cp:lastModifiedBy>
  <cp:revision>1385</cp:revision>
  <dcterms:created xsi:type="dcterms:W3CDTF">2014-11-22T12:44:29Z</dcterms:created>
  <dcterms:modified xsi:type="dcterms:W3CDTF">2021-01-28T18:34:53Z</dcterms:modified>
</cp:coreProperties>
</file>