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8" r:id="rId7"/>
    <p:sldId id="261" r:id="rId8"/>
    <p:sldId id="263" r:id="rId9"/>
    <p:sldId id="265" r:id="rId10"/>
    <p:sldId id="266" r:id="rId11"/>
    <p:sldId id="25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83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146396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51764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199554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398788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208782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372582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311703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756627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16574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139031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5498F-FEA2-440A-84D3-BDD571E2C019}" type="datetimeFigureOut">
              <a:rPr lang="en-GB" smtClean="0"/>
              <a:pPr/>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73108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5498F-FEA2-440A-84D3-BDD571E2C019}" type="datetimeFigureOut">
              <a:rPr lang="en-GB" smtClean="0"/>
              <a:pPr/>
              <a:t>13/07/2016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B88D7-C0DD-4B2F-83AF-858A381FCB3B}" type="slidenum">
              <a:rPr lang="en-GB" smtClean="0"/>
              <a:pPr/>
              <a:t>‹#›</a:t>
            </a:fld>
            <a:endParaRPr lang="en-GB"/>
          </a:p>
        </p:txBody>
      </p:sp>
    </p:spTree>
    <p:extLst>
      <p:ext uri="{BB962C8B-B14F-4D97-AF65-F5344CB8AC3E}">
        <p14:creationId xmlns:p14="http://schemas.microsoft.com/office/powerpoint/2010/main" xmlns="" val="1509167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600" dirty="0" smtClean="0"/>
              <a:t>‘National Trade Mark: Law, Signs and culture in Mandate Palestine’ by Michael </a:t>
            </a:r>
            <a:r>
              <a:rPr lang="en-GB" sz="3600" dirty="0" err="1" smtClean="0"/>
              <a:t>Birnhack</a:t>
            </a:r>
            <a:endParaRPr lang="en-GB" sz="3600" dirty="0"/>
          </a:p>
        </p:txBody>
      </p:sp>
      <p:sp>
        <p:nvSpPr>
          <p:cNvPr id="3" name="Subtitle 2"/>
          <p:cNvSpPr>
            <a:spLocks noGrp="1"/>
          </p:cNvSpPr>
          <p:nvPr>
            <p:ph type="subTitle" idx="1"/>
          </p:nvPr>
        </p:nvSpPr>
        <p:spPr/>
        <p:txBody>
          <a:bodyPr/>
          <a:lstStyle/>
          <a:p>
            <a:endParaRPr lang="en-GB" dirty="0" smtClean="0"/>
          </a:p>
          <a:p>
            <a:endParaRPr lang="en-GB" dirty="0"/>
          </a:p>
          <a:p>
            <a:r>
              <a:rPr lang="en-GB" dirty="0" smtClean="0"/>
              <a:t>Commentary by Lionel </a:t>
            </a:r>
            <a:r>
              <a:rPr lang="en-GB" dirty="0" err="1" smtClean="0"/>
              <a:t>Bently</a:t>
            </a:r>
            <a:endParaRPr lang="en-GB" dirty="0"/>
          </a:p>
        </p:txBody>
      </p:sp>
    </p:spTree>
    <p:extLst>
      <p:ext uri="{BB962C8B-B14F-4D97-AF65-F5344CB8AC3E}">
        <p14:creationId xmlns:p14="http://schemas.microsoft.com/office/powerpoint/2010/main" xmlns="" val="2587827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Applicant</a:t>
            </a:r>
            <a:endParaRPr lang="en-GB"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3270" y="1916832"/>
            <a:ext cx="7839169" cy="39337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2966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‘Critical Cultural History’</a:t>
            </a:r>
            <a:endParaRPr lang="en-GB" sz="3200" dirty="0"/>
          </a:p>
        </p:txBody>
      </p:sp>
      <p:sp>
        <p:nvSpPr>
          <p:cNvPr id="3" name="Content Placeholder 2"/>
          <p:cNvSpPr>
            <a:spLocks noGrp="1"/>
          </p:cNvSpPr>
          <p:nvPr>
            <p:ph idx="1"/>
          </p:nvPr>
        </p:nvSpPr>
        <p:spPr/>
        <p:txBody>
          <a:bodyPr>
            <a:normAutofit fontScale="85000" lnSpcReduction="10000"/>
          </a:bodyPr>
          <a:lstStyle/>
          <a:p>
            <a:r>
              <a:rPr lang="en-GB" dirty="0" smtClean="0"/>
              <a:t>Examines the trademarks registered</a:t>
            </a:r>
          </a:p>
          <a:p>
            <a:r>
              <a:rPr lang="en-GB" dirty="0" smtClean="0"/>
              <a:t>Aim to locate ‘the big picture, the cultural trademark mosaic’</a:t>
            </a:r>
          </a:p>
          <a:p>
            <a:r>
              <a:rPr lang="en-GB" dirty="0" smtClean="0"/>
              <a:t>‘self aware uses’ signal ‘emergence of brands’: </a:t>
            </a:r>
            <a:r>
              <a:rPr lang="en-GB" smtClean="0"/>
              <a:t>LB dubious.</a:t>
            </a:r>
            <a:endParaRPr lang="en-GB" dirty="0" smtClean="0"/>
          </a:p>
          <a:p>
            <a:r>
              <a:rPr lang="en-GB" dirty="0" smtClean="0"/>
              <a:t>Finds ‘the cultural content was fuelled with issues of nationality’</a:t>
            </a:r>
          </a:p>
          <a:p>
            <a:r>
              <a:rPr lang="en-GB" dirty="0" smtClean="0"/>
              <a:t>Arab-owned marks contained images (87%), compared to Jewish owner (55%)</a:t>
            </a:r>
          </a:p>
          <a:p>
            <a:r>
              <a:rPr lang="en-GB" dirty="0" smtClean="0"/>
              <a:t>Categorises content (religious symbols, animals </a:t>
            </a:r>
            <a:r>
              <a:rPr lang="en-GB" dirty="0" err="1" smtClean="0"/>
              <a:t>etc</a:t>
            </a:r>
            <a:r>
              <a:rPr lang="en-GB" dirty="0" smtClean="0"/>
              <a:t>)</a:t>
            </a:r>
            <a:endParaRPr lang="en-GB" dirty="0"/>
          </a:p>
        </p:txBody>
      </p:sp>
    </p:spTree>
    <p:extLst>
      <p:ext uri="{BB962C8B-B14F-4D97-AF65-F5344CB8AC3E}">
        <p14:creationId xmlns:p14="http://schemas.microsoft.com/office/powerpoint/2010/main" xmlns="" val="680735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77" y="332656"/>
            <a:ext cx="8229600" cy="1143000"/>
          </a:xfrm>
        </p:spPr>
        <p:txBody>
          <a:bodyPr>
            <a:normAutofit/>
          </a:bodyPr>
          <a:lstStyle/>
          <a:p>
            <a:r>
              <a:rPr lang="en-GB" sz="3200" i="1" dirty="0" smtClean="0"/>
              <a:t>Arab Chamber of Commerce/Sup Moslem Council  v </a:t>
            </a:r>
            <a:r>
              <a:rPr lang="en-GB" sz="3200" i="1" dirty="0" err="1" smtClean="0"/>
              <a:t>Hannoch</a:t>
            </a:r>
            <a:r>
              <a:rPr lang="en-GB" sz="3200" i="1" dirty="0" smtClean="0"/>
              <a:t> </a:t>
            </a:r>
            <a:r>
              <a:rPr lang="en-GB" sz="3200" dirty="0" smtClean="0"/>
              <a:t>(1938)</a:t>
            </a:r>
            <a:endParaRPr lang="en-GB" sz="3200"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2060848"/>
            <a:ext cx="3215481" cy="28793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3851920" y="1772816"/>
            <a:ext cx="4824536" cy="5016758"/>
          </a:xfrm>
          <a:prstGeom prst="rect">
            <a:avLst/>
          </a:prstGeom>
          <a:noFill/>
        </p:spPr>
        <p:txBody>
          <a:bodyPr wrap="square" rtlCol="0">
            <a:spAutoFit/>
          </a:bodyPr>
          <a:lstStyle/>
          <a:p>
            <a:r>
              <a:rPr lang="en-GB" sz="3200" dirty="0" smtClean="0"/>
              <a:t>Applicant: Moshe </a:t>
            </a:r>
            <a:r>
              <a:rPr lang="en-GB" sz="3200" dirty="0" err="1" smtClean="0"/>
              <a:t>Hannoch</a:t>
            </a:r>
            <a:r>
              <a:rPr lang="en-GB" sz="3200" dirty="0" smtClean="0"/>
              <a:t> from Tel Aviv</a:t>
            </a:r>
          </a:p>
          <a:p>
            <a:r>
              <a:rPr lang="en-GB" sz="3200" dirty="0" smtClean="0"/>
              <a:t>For soap</a:t>
            </a:r>
          </a:p>
          <a:p>
            <a:r>
              <a:rPr lang="en-GB" sz="3200" dirty="0" smtClean="0"/>
              <a:t>‘Omar Mosque’ ‘Pure Jerusalem Soap’</a:t>
            </a:r>
          </a:p>
          <a:p>
            <a:r>
              <a:rPr lang="en-GB" sz="3200" dirty="0" smtClean="0"/>
              <a:t>Was it ‘injurious to public order or morality?’</a:t>
            </a:r>
          </a:p>
          <a:p>
            <a:r>
              <a:rPr lang="en-GB" sz="3200" dirty="0" smtClean="0"/>
              <a:t>Registrar did not think so, but application was withdrawn</a:t>
            </a:r>
            <a:endParaRPr lang="en-GB" sz="3200" dirty="0"/>
          </a:p>
        </p:txBody>
      </p:sp>
    </p:spTree>
    <p:extLst>
      <p:ext uri="{BB962C8B-B14F-4D97-AF65-F5344CB8AC3E}">
        <p14:creationId xmlns:p14="http://schemas.microsoft.com/office/powerpoint/2010/main" xmlns="" val="273490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Mandate Palestine ‘1917-1948’</a:t>
            </a:r>
          </a:p>
          <a:p>
            <a:r>
              <a:rPr lang="en-GB" dirty="0" smtClean="0"/>
              <a:t>Balfour Declaration (1917)</a:t>
            </a:r>
          </a:p>
          <a:p>
            <a:r>
              <a:rPr lang="en-GB" dirty="0" smtClean="0"/>
              <a:t>League of Nations Mandate 1922: home for Jewish people/to facilitate self-government</a:t>
            </a:r>
          </a:p>
          <a:p>
            <a:r>
              <a:rPr lang="en-GB" dirty="0" smtClean="0"/>
              <a:t>Governed by High Commissioner (initially Herbert Samuel) with an Advisory Council </a:t>
            </a:r>
          </a:p>
          <a:p>
            <a:r>
              <a:rPr lang="en-GB" dirty="0" smtClean="0"/>
              <a:t>Population: 750,00 to 1,750,00. Arabic component initially 88%. Jewish population increased from 11 to 31% (550,000).</a:t>
            </a:r>
          </a:p>
          <a:p>
            <a:r>
              <a:rPr lang="en-GB" dirty="0" smtClean="0"/>
              <a:t>Arab Revolt 1936-9</a:t>
            </a:r>
            <a:endParaRPr lang="en-GB" dirty="0"/>
          </a:p>
        </p:txBody>
      </p:sp>
    </p:spTree>
    <p:extLst>
      <p:ext uri="{BB962C8B-B14F-4D97-AF65-F5344CB8AC3E}">
        <p14:creationId xmlns:p14="http://schemas.microsoft.com/office/powerpoint/2010/main" xmlns="" val="343553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Parts</a:t>
            </a:r>
            <a:endParaRPr lang="en-GB" dirty="0"/>
          </a:p>
        </p:txBody>
      </p:sp>
      <p:sp>
        <p:nvSpPr>
          <p:cNvPr id="3" name="Content Placeholder 2"/>
          <p:cNvSpPr>
            <a:spLocks noGrp="1"/>
          </p:cNvSpPr>
          <p:nvPr>
            <p:ph idx="1"/>
          </p:nvPr>
        </p:nvSpPr>
        <p:spPr/>
        <p:txBody>
          <a:bodyPr/>
          <a:lstStyle/>
          <a:p>
            <a:r>
              <a:rPr lang="en-GB" dirty="0" smtClean="0"/>
              <a:t>Legal History: Adoption of TM Law, interpretation, amendment</a:t>
            </a:r>
          </a:p>
          <a:p>
            <a:r>
              <a:rPr lang="en-GB" dirty="0" smtClean="0"/>
              <a:t>Trademark Data: Who Applied? For what?</a:t>
            </a:r>
          </a:p>
          <a:p>
            <a:r>
              <a:rPr lang="en-GB" dirty="0" smtClean="0"/>
              <a:t>Cultural Meaning: treatment in TM office, and more general observations</a:t>
            </a:r>
            <a:endParaRPr lang="en-GB" dirty="0"/>
          </a:p>
        </p:txBody>
      </p:sp>
    </p:spTree>
    <p:extLst>
      <p:ext uri="{BB962C8B-B14F-4D97-AF65-F5344CB8AC3E}">
        <p14:creationId xmlns:p14="http://schemas.microsoft.com/office/powerpoint/2010/main" xmlns="" val="292604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History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Trademarks Ordinance 1921 and 1938, based on Trade Marks Act 1905 (GB)</a:t>
            </a:r>
          </a:p>
          <a:p>
            <a:r>
              <a:rPr lang="en-GB" dirty="0" smtClean="0"/>
              <a:t>Merchandise Marks Ordinance 1929, based on Nigerian MMO, and on MMA 1887</a:t>
            </a:r>
          </a:p>
          <a:p>
            <a:r>
              <a:rPr lang="en-GB" dirty="0" smtClean="0"/>
              <a:t>Existing Ottoman Law did not comply with Paris (1911 revision) (‘the excuse’)</a:t>
            </a:r>
          </a:p>
          <a:p>
            <a:r>
              <a:rPr lang="en-GB" dirty="0" smtClean="0"/>
              <a:t>The need for a TM registration system was ‘taken for granted’</a:t>
            </a:r>
          </a:p>
          <a:p>
            <a:r>
              <a:rPr lang="en-GB" dirty="0" smtClean="0"/>
              <a:t>‘a colonial legal transplant’, but with variations</a:t>
            </a:r>
          </a:p>
          <a:p>
            <a:r>
              <a:rPr lang="en-GB" dirty="0" smtClean="0"/>
              <a:t>Examines case-law, </a:t>
            </a:r>
            <a:r>
              <a:rPr lang="en-GB" dirty="0" err="1" smtClean="0"/>
              <a:t>esp</a:t>
            </a:r>
            <a:r>
              <a:rPr lang="en-GB" dirty="0"/>
              <a:t> </a:t>
            </a:r>
            <a:r>
              <a:rPr lang="en-GB" dirty="0" smtClean="0"/>
              <a:t>Supreme Court, which followed ‘English precedents’</a:t>
            </a:r>
          </a:p>
          <a:p>
            <a:r>
              <a:rPr lang="en-GB" dirty="0" smtClean="0"/>
              <a:t>Judicial emphasis on ‘consumers’</a:t>
            </a:r>
            <a:endParaRPr lang="en-GB" dirty="0"/>
          </a:p>
        </p:txBody>
      </p:sp>
    </p:spTree>
    <p:extLst>
      <p:ext uri="{BB962C8B-B14F-4D97-AF65-F5344CB8AC3E}">
        <p14:creationId xmlns:p14="http://schemas.microsoft.com/office/powerpoint/2010/main" xmlns="" val="326145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Legal History</a:t>
            </a:r>
            <a:endParaRPr lang="en-GB"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n-GB" dirty="0" smtClean="0"/>
              <a:t>‘the British acted first and foremost </a:t>
            </a:r>
            <a:r>
              <a:rPr lang="en-GB" u="sng" dirty="0" smtClean="0"/>
              <a:t>so to promote the interests of the colonizer </a:t>
            </a:r>
            <a:r>
              <a:rPr lang="en-GB" dirty="0" err="1" smtClean="0"/>
              <a:t>ie</a:t>
            </a:r>
            <a:r>
              <a:rPr lang="en-GB" dirty="0" smtClean="0"/>
              <a:t> of foreign, mainly British traders who exported their products to Palestine’</a:t>
            </a:r>
          </a:p>
          <a:p>
            <a:r>
              <a:rPr lang="en-GB" dirty="0" smtClean="0"/>
              <a:t>Is there any evidence of pressure from British businesses on BT/CO, and thus pressure on HC of MP? </a:t>
            </a:r>
          </a:p>
          <a:p>
            <a:r>
              <a:rPr lang="en-GB" dirty="0" smtClean="0"/>
              <a:t>Does a TM system ‘promote interests’? How? </a:t>
            </a:r>
            <a:r>
              <a:rPr lang="en-GB" dirty="0" err="1" smtClean="0"/>
              <a:t>Cf</a:t>
            </a:r>
            <a:r>
              <a:rPr lang="en-GB" dirty="0" smtClean="0"/>
              <a:t> India (no TM registration system until 1940)</a:t>
            </a:r>
          </a:p>
          <a:p>
            <a:r>
              <a:rPr lang="en-GB" dirty="0" smtClean="0"/>
              <a:t>Other explanations: international ‘zeitgeist’ (</a:t>
            </a:r>
            <a:r>
              <a:rPr lang="en-GB" dirty="0" err="1" smtClean="0"/>
              <a:t>Dimou</a:t>
            </a:r>
            <a:r>
              <a:rPr lang="en-GB" dirty="0" smtClean="0"/>
              <a:t>); ‘nation building’ for MP </a:t>
            </a:r>
          </a:p>
          <a:p>
            <a:endParaRPr lang="en-GB" dirty="0"/>
          </a:p>
        </p:txBody>
      </p:sp>
    </p:spTree>
    <p:extLst>
      <p:ext uri="{BB962C8B-B14F-4D97-AF65-F5344CB8AC3E}">
        <p14:creationId xmlns:p14="http://schemas.microsoft.com/office/powerpoint/2010/main" xmlns="" val="387624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Mandate, art 19</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 </a:t>
            </a:r>
            <a:r>
              <a:rPr lang="en-GB" dirty="0"/>
              <a:t>Mandatory shall adhere on behalf of the Administration of Palestine to any general international conventions already existing, or which may be concluded hereafter with the approval of the League of Nations, respecting </a:t>
            </a:r>
            <a:r>
              <a:rPr lang="en-GB" dirty="0" smtClean="0"/>
              <a:t>… literary</a:t>
            </a:r>
            <a:r>
              <a:rPr lang="en-GB" dirty="0"/>
              <a:t>, artistic or </a:t>
            </a:r>
            <a:r>
              <a:rPr lang="en-GB" u="sng" dirty="0"/>
              <a:t>industrial property</a:t>
            </a:r>
            <a:r>
              <a:rPr lang="en-GB" dirty="0" smtClean="0"/>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xmlns="" val="2408188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Empirical Analysis</a:t>
            </a:r>
            <a:endParaRPr lang="en-GB" dirty="0"/>
          </a:p>
        </p:txBody>
      </p:sp>
      <p:sp>
        <p:nvSpPr>
          <p:cNvPr id="3" name="Content Placeholder 2"/>
          <p:cNvSpPr>
            <a:spLocks noGrp="1"/>
          </p:cNvSpPr>
          <p:nvPr>
            <p:ph idx="1"/>
          </p:nvPr>
        </p:nvSpPr>
        <p:spPr/>
        <p:txBody>
          <a:bodyPr>
            <a:normAutofit lnSpcReduction="10000"/>
          </a:bodyPr>
          <a:lstStyle/>
          <a:p>
            <a:r>
              <a:rPr lang="en-GB" dirty="0" smtClean="0"/>
              <a:t>MB reconstructed TM register from official gazette</a:t>
            </a:r>
          </a:p>
          <a:p>
            <a:r>
              <a:rPr lang="en-GB" dirty="0" smtClean="0"/>
              <a:t>‘trademark registries provide us with rather accurate data about the use of the law in the field.’ Do they? Would we be comfortable with such an observation today?</a:t>
            </a:r>
          </a:p>
          <a:p>
            <a:r>
              <a:rPr lang="en-GB" dirty="0" smtClean="0"/>
              <a:t>Mirrors population growth, especially middle class of third wave (1930s), and geopolitical events (uprising, war)</a:t>
            </a:r>
            <a:endParaRPr lang="en-GB" dirty="0"/>
          </a:p>
        </p:txBody>
      </p:sp>
    </p:spTree>
    <p:extLst>
      <p:ext uri="{BB962C8B-B14F-4D97-AF65-F5344CB8AC3E}">
        <p14:creationId xmlns:p14="http://schemas.microsoft.com/office/powerpoint/2010/main" xmlns="" val="351827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Trademark Applications</a:t>
            </a:r>
            <a:endParaRPr lang="en-GB"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39237" y="1844824"/>
            <a:ext cx="6301778" cy="38164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1921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Class</a:t>
            </a:r>
            <a:endParaRPr lang="en-GB"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484784"/>
            <a:ext cx="7906539" cy="461207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684087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528</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‘National Trade Mark: Law, Signs and culture in Mandate Palestine’ by Michael Birnhack</vt:lpstr>
      <vt:lpstr>General</vt:lpstr>
      <vt:lpstr>Three Parts</vt:lpstr>
      <vt:lpstr>Legal History</vt:lpstr>
      <vt:lpstr>Legal History</vt:lpstr>
      <vt:lpstr>The Mandate, art 19</vt:lpstr>
      <vt:lpstr>Empirical Analysis</vt:lpstr>
      <vt:lpstr>Trademark Applications</vt:lpstr>
      <vt:lpstr>By Class</vt:lpstr>
      <vt:lpstr>By Applicant</vt:lpstr>
      <vt:lpstr>‘Critical Cultural History’</vt:lpstr>
      <vt:lpstr>Arab Chamber of Commerce/Sup Moslem Council  v Hannoch (1938)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Trade Mark: Law, Signs and culture in Mandate Palestine’ by Michael Birnhack</dc:title>
  <dc:creator>bently</dc:creator>
  <cp:lastModifiedBy>sebe2</cp:lastModifiedBy>
  <cp:revision>17</cp:revision>
  <dcterms:created xsi:type="dcterms:W3CDTF">2016-07-08T05:36:23Z</dcterms:created>
  <dcterms:modified xsi:type="dcterms:W3CDTF">2016-07-13T11:10:04Z</dcterms:modified>
</cp:coreProperties>
</file>