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D6_54241B70.xml" ContentType="application/vnd.ms-powerpoint.comments+xml"/>
  <Override PartName="/ppt/comments/modernComment_11B_F46A1534.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C8_5DDB2F3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1_AAB0C839.xml" ContentType="application/vnd.ms-powerpoint.comment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482" r:id="rId2"/>
    <p:sldId id="258" r:id="rId3"/>
    <p:sldId id="474" r:id="rId4"/>
    <p:sldId id="475" r:id="rId5"/>
    <p:sldId id="470" r:id="rId6"/>
    <p:sldId id="471" r:id="rId7"/>
    <p:sldId id="472" r:id="rId8"/>
    <p:sldId id="473" r:id="rId9"/>
    <p:sldId id="458" r:id="rId10"/>
    <p:sldId id="460" r:id="rId11"/>
    <p:sldId id="283" r:id="rId12"/>
    <p:sldId id="443" r:id="rId13"/>
    <p:sldId id="457" r:id="rId14"/>
    <p:sldId id="481" r:id="rId15"/>
    <p:sldId id="448" r:id="rId16"/>
    <p:sldId id="456" r:id="rId17"/>
    <p:sldId id="446" r:id="rId18"/>
    <p:sldId id="476" r:id="rId19"/>
    <p:sldId id="477" r:id="rId20"/>
    <p:sldId id="465" r:id="rId21"/>
    <p:sldId id="467" r:id="rId22"/>
    <p:sldId id="266" r:id="rId23"/>
    <p:sldId id="454" r:id="rId24"/>
    <p:sldId id="483" r:id="rId25"/>
    <p:sldId id="459" r:id="rId26"/>
    <p:sldId id="45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57B9E1-F042-A030-8765-B40719305113}" name="Ida Madieha Abdul Ghani Azmi" initials="IA" userId="1b3a4d57c42fb478" providerId="Windows Live"/>
  <p188:author id="{E3E83FF2-D875-88D4-BE0E-8E006A0E6266}" name="Henning Grosse Ruse-Khan" initials="HG" userId="S::hmg35@cam.ac.uk::d43046ff-fe86-462c-bce5-f7974a2a6ff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979" autoAdjust="0"/>
    <p:restoredTop sz="94660"/>
  </p:normalViewPr>
  <p:slideViewPr>
    <p:cSldViewPr snapToGrid="0">
      <p:cViewPr varScale="1">
        <p:scale>
          <a:sx n="103" d="100"/>
          <a:sy n="103" d="100"/>
        </p:scale>
        <p:origin x="184" y="62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omments/modernComment_11B_F46A1534.xml><?xml version="1.0" encoding="utf-8"?>
<p188:cmLst xmlns:a="http://schemas.openxmlformats.org/drawingml/2006/main" xmlns:r="http://schemas.openxmlformats.org/officeDocument/2006/relationships" xmlns:p188="http://schemas.microsoft.com/office/powerpoint/2018/8/main">
  <p188:cm id="{FD3FC678-1B37-C148-9FBF-9DEB7567D485}" authorId="{E3E83FF2-D875-88D4-BE0E-8E006A0E6266}" created="2023-10-31T10:00:11.100">
    <pc:sldMkLst xmlns:pc="http://schemas.microsoft.com/office/powerpoint/2013/main/command">
      <pc:docMk/>
      <pc:sldMk cId="4100592948" sldId="283"/>
    </pc:sldMkLst>
    <p188:replyLst>
      <p188:reply id="{B007886C-6F20-4008-AB6B-985E48E95CB9}" authorId="{4257B9E1-F042-A030-8765-B40719305113}" created="2023-11-01T19:16:42.675">
        <p188:txBody>
          <a:bodyPr/>
          <a:lstStyle/>
          <a:p>
            <a:r>
              <a:rPr lang="en-MY"/>
              <a:t>Human like - noted</a:t>
            </a:r>
          </a:p>
        </p188:txBody>
      </p188:reply>
    </p188:replyLst>
    <p188:txBody>
      <a:bodyPr/>
      <a:lstStyle/>
      <a:p>
        <a:r>
          <a:rPr lang="en-US"/>
          <a:t>What is ‘natural or human live behaviour’?
This might need some explaining in your talk…</a:t>
        </a:r>
      </a:p>
    </p188:txBody>
  </p188:cm>
</p188:cmLst>
</file>

<file path=ppt/comments/modernComment_1C8_5DDB2F3D.xml><?xml version="1.0" encoding="utf-8"?>
<p188:cmLst xmlns:a="http://schemas.openxmlformats.org/drawingml/2006/main" xmlns:r="http://schemas.openxmlformats.org/officeDocument/2006/relationships" xmlns:p188="http://schemas.microsoft.com/office/powerpoint/2018/8/main">
  <p188:cm id="{F0743EA2-F6D2-EC4C-A7B1-DD5A4F3525CD}" authorId="{E3E83FF2-D875-88D4-BE0E-8E006A0E6266}" created="2023-10-31T10:21:23.311">
    <pc:sldMkLst xmlns:pc="http://schemas.microsoft.com/office/powerpoint/2013/main/command">
      <pc:docMk/>
      <pc:sldMk cId="1574645565" sldId="456"/>
    </pc:sldMkLst>
    <p188:txBody>
      <a:bodyPr/>
      <a:lstStyle/>
      <a:p>
        <a:r>
          <a:rPr lang="en-US"/>
          <a:t>I’d overall limit the slides to about 20 - otherwise I fear it will be difficult to cover everything in 35 (max 40) minutes…
Or you can of course pick and choose what to focus on. 
I’d expect the audience not to be familiar with Islamic jurisprudence soon this at all - so maybe a basic explanation (rather than a deep dive into scholarly debates on slides 22-28) is all what is possible?
You could explain that further details can be addressed in the Q&amp;A… </a:t>
        </a:r>
      </a:p>
    </p188:txBody>
  </p188:cm>
</p188:cmLst>
</file>

<file path=ppt/comments/modernComment_1D1_AAB0C839.xml><?xml version="1.0" encoding="utf-8"?>
<p188:cmLst xmlns:a="http://schemas.openxmlformats.org/drawingml/2006/main" xmlns:r="http://schemas.openxmlformats.org/officeDocument/2006/relationships" xmlns:p188="http://schemas.microsoft.com/office/powerpoint/2018/8/main">
  <p188:cm id="{4333053B-DB47-4459-9860-931C09A0DE84}" authorId="{E3E83FF2-D875-88D4-BE0E-8E006A0E6266}" created="2023-10-31T10:24:37.417">
    <pc:sldMkLst xmlns:pc="http://schemas.microsoft.com/office/powerpoint/2013/main/command">
      <pc:docMk/>
      <pc:sldMk cId="545872246" sldId="465"/>
    </pc:sldMkLst>
    <p188:replyLst>
      <p188:reply id="{FE25BEA5-C6F7-4836-8FCD-948314807815}" authorId="{4257B9E1-F042-A030-8765-B40719305113}" created="2023-11-01T19:15:54.512">
        <p188:txBody>
          <a:bodyPr/>
          <a:lstStyle/>
          <a:p>
            <a:r>
              <a:rPr lang="en-MY"/>
              <a:t>I actually respect Wael's view on this, but there are strong dissenting views by other Muslim scholars</a:t>
            </a:r>
          </a:p>
        </p188:txBody>
      </p188:reply>
    </p188:replyLst>
    <p188:txBody>
      <a:bodyPr/>
      <a:lstStyle/>
      <a:p>
        <a:r>
          <a:rPr lang="en-US"/>
          <a:t>From what I’ve heard (as absolute novice here), Islam does not accept legal personhood for entities whose main purpose is profit-maximisation (i.e. corporations) - but only those who pursue a utilitarian purpose?
(Argued e.g. by Wael Hallaq)</a:t>
        </a:r>
      </a:p>
    </p188:txBody>
  </p188:cm>
</p188:cmLst>
</file>

<file path=ppt/comments/modernComment_1D6_54241B70.xml><?xml version="1.0" encoding="utf-8"?>
<p188:cmLst xmlns:a="http://schemas.openxmlformats.org/drawingml/2006/main" xmlns:r="http://schemas.openxmlformats.org/officeDocument/2006/relationships" xmlns:p188="http://schemas.microsoft.com/office/powerpoint/2018/8/main">
  <p188:cm id="{900838CD-1B27-8749-8B7B-7260E2EEDBF4}" authorId="{E3E83FF2-D875-88D4-BE0E-8E006A0E6266}" created="2023-10-31T09:55:03.595">
    <pc:sldMkLst xmlns:pc="http://schemas.microsoft.com/office/powerpoint/2013/main/command">
      <pc:docMk/>
      <pc:sldMk cId="1411652464" sldId="470"/>
    </pc:sldMkLst>
    <p188:replyLst>
      <p188:reply id="{A11A7594-DFA2-453C-A5F5-D40A24543551}" authorId="{4257B9E1-F042-A030-8765-B40719305113}" created="2023-11-01T19:32:46.757">
        <p188:txBody>
          <a:bodyPr/>
          <a:lstStyle/>
          <a:p>
            <a:r>
              <a:rPr lang="en-MY"/>
              <a:t>Ok will break it down easier</a:t>
            </a:r>
          </a:p>
        </p188:txBody>
      </p188:reply>
    </p188:replyLst>
    <p188:txBody>
      <a:bodyPr/>
      <a:lstStyle/>
      <a:p>
        <a:r>
          <a:rPr lang="en-US"/>
          <a:t>Maybe try to reduce the amount of text here a bit?</a:t>
        </a:r>
      </a:p>
    </p188:txBody>
  </p188:cm>
</p188:cmLst>
</file>

<file path=ppt/diagrams/_rels/data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 Id="rId4" Type="http://schemas.openxmlformats.org/officeDocument/2006/relationships/image" Target="../media/image16.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152029-4777-4A26-B56D-813EF9E88FE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MY"/>
        </a:p>
      </dgm:t>
    </dgm:pt>
    <dgm:pt modelId="{16A0CCB0-F299-43CE-A01B-F011EA072221}">
      <dgm:prSet phldrT="[Text]"/>
      <dgm:spPr/>
      <dgm:t>
        <a:bodyPr/>
        <a:lstStyle/>
        <a:p>
          <a:r>
            <a:rPr lang="en-US" dirty="0"/>
            <a:t>Natural or human like </a:t>
          </a:r>
          <a:r>
            <a:rPr lang="en-US" dirty="0" err="1"/>
            <a:t>behaviour</a:t>
          </a:r>
          <a:endParaRPr lang="en-MY" dirty="0"/>
        </a:p>
      </dgm:t>
    </dgm:pt>
    <dgm:pt modelId="{94DF840A-2424-464C-A163-0A0356AB3FFF}" type="parTrans" cxnId="{AA2F6C07-26FE-431E-BAAF-B31EBA076A90}">
      <dgm:prSet/>
      <dgm:spPr/>
      <dgm:t>
        <a:bodyPr/>
        <a:lstStyle/>
        <a:p>
          <a:endParaRPr lang="en-MY"/>
        </a:p>
      </dgm:t>
    </dgm:pt>
    <dgm:pt modelId="{22C74F07-D817-4F1E-9F3B-E4D672D0F416}" type="sibTrans" cxnId="{AA2F6C07-26FE-431E-BAAF-B31EBA076A90}">
      <dgm:prSet/>
      <dgm:spPr/>
      <dgm:t>
        <a:bodyPr/>
        <a:lstStyle/>
        <a:p>
          <a:endParaRPr lang="en-MY"/>
        </a:p>
      </dgm:t>
    </dgm:pt>
    <dgm:pt modelId="{A8E918AD-6FAC-4DBC-A111-4653371F0B9D}">
      <dgm:prSet phldrT="[Text]"/>
      <dgm:spPr/>
      <dgm:t>
        <a:bodyPr/>
        <a:lstStyle/>
        <a:p>
          <a:r>
            <a:rPr lang="en-US" dirty="0"/>
            <a:t>Free will</a:t>
          </a:r>
          <a:endParaRPr lang="en-MY" dirty="0"/>
        </a:p>
      </dgm:t>
    </dgm:pt>
    <dgm:pt modelId="{92A561BC-F4D2-4A40-8F8E-FC5CD706D3AA}" type="parTrans" cxnId="{427D14F1-C7B2-4097-91CC-A9A6D7EB9F09}">
      <dgm:prSet/>
      <dgm:spPr/>
      <dgm:t>
        <a:bodyPr/>
        <a:lstStyle/>
        <a:p>
          <a:endParaRPr lang="en-MY"/>
        </a:p>
      </dgm:t>
    </dgm:pt>
    <dgm:pt modelId="{0A792741-F7A1-4E1A-AD3D-4D89A5A4C709}" type="sibTrans" cxnId="{427D14F1-C7B2-4097-91CC-A9A6D7EB9F09}">
      <dgm:prSet/>
      <dgm:spPr/>
      <dgm:t>
        <a:bodyPr/>
        <a:lstStyle/>
        <a:p>
          <a:endParaRPr lang="en-MY"/>
        </a:p>
      </dgm:t>
    </dgm:pt>
    <dgm:pt modelId="{013F3443-DDEE-429A-AC19-46C9EA625FDD}">
      <dgm:prSet phldrT="[Text]"/>
      <dgm:spPr/>
      <dgm:t>
        <a:bodyPr/>
        <a:lstStyle/>
        <a:p>
          <a:r>
            <a:rPr lang="en-US" dirty="0"/>
            <a:t>consciousness</a:t>
          </a:r>
          <a:endParaRPr lang="en-MY" dirty="0"/>
        </a:p>
      </dgm:t>
    </dgm:pt>
    <dgm:pt modelId="{11AA569A-8CF9-495F-AD86-54B3F6960D2F}" type="parTrans" cxnId="{69A4B750-DB30-4538-BC6A-44AA509D971D}">
      <dgm:prSet/>
      <dgm:spPr/>
      <dgm:t>
        <a:bodyPr/>
        <a:lstStyle/>
        <a:p>
          <a:endParaRPr lang="en-MY"/>
        </a:p>
      </dgm:t>
    </dgm:pt>
    <dgm:pt modelId="{7083D5F0-62B0-44D9-8414-55DEAF0AE081}" type="sibTrans" cxnId="{69A4B750-DB30-4538-BC6A-44AA509D971D}">
      <dgm:prSet/>
      <dgm:spPr/>
      <dgm:t>
        <a:bodyPr/>
        <a:lstStyle/>
        <a:p>
          <a:endParaRPr lang="en-MY"/>
        </a:p>
      </dgm:t>
    </dgm:pt>
    <dgm:pt modelId="{F7D922E4-E2C1-48B3-AED5-C46F0D5E8A47}">
      <dgm:prSet phldrT="[Text]"/>
      <dgm:spPr/>
      <dgm:t>
        <a:bodyPr/>
        <a:lstStyle/>
        <a:p>
          <a:r>
            <a:rPr lang="en-US" dirty="0"/>
            <a:t>intelligence</a:t>
          </a:r>
          <a:endParaRPr lang="en-MY" dirty="0"/>
        </a:p>
      </dgm:t>
    </dgm:pt>
    <dgm:pt modelId="{4A833328-8C54-4760-A03A-530809063BAE}" type="parTrans" cxnId="{5FA0637C-687B-4607-A337-2D2F957A0E28}">
      <dgm:prSet/>
      <dgm:spPr/>
      <dgm:t>
        <a:bodyPr/>
        <a:lstStyle/>
        <a:p>
          <a:endParaRPr lang="en-MY"/>
        </a:p>
      </dgm:t>
    </dgm:pt>
    <dgm:pt modelId="{E8678B60-850C-4BA0-95CF-14574A716F30}" type="sibTrans" cxnId="{5FA0637C-687B-4607-A337-2D2F957A0E28}">
      <dgm:prSet/>
      <dgm:spPr/>
      <dgm:t>
        <a:bodyPr/>
        <a:lstStyle/>
        <a:p>
          <a:endParaRPr lang="en-MY"/>
        </a:p>
      </dgm:t>
    </dgm:pt>
    <dgm:pt modelId="{2FD73770-6D7B-40CA-8D37-5FE86B9A2FB0}">
      <dgm:prSet phldrT="[Text]"/>
      <dgm:spPr/>
      <dgm:t>
        <a:bodyPr/>
        <a:lstStyle/>
        <a:p>
          <a:r>
            <a:rPr lang="en-US" dirty="0"/>
            <a:t>Conscience</a:t>
          </a:r>
          <a:endParaRPr lang="en-MY" dirty="0"/>
        </a:p>
      </dgm:t>
    </dgm:pt>
    <dgm:pt modelId="{C01FAEE5-FCFD-4A76-9E52-0BB43B5A6E4E}" type="parTrans" cxnId="{7A02C471-5815-455B-A0A6-474779C71F71}">
      <dgm:prSet/>
      <dgm:spPr/>
      <dgm:t>
        <a:bodyPr/>
        <a:lstStyle/>
        <a:p>
          <a:endParaRPr lang="en-MY"/>
        </a:p>
      </dgm:t>
    </dgm:pt>
    <dgm:pt modelId="{BFB46858-CDA4-4B97-A4DF-97FFF1F166D6}" type="sibTrans" cxnId="{7A02C471-5815-455B-A0A6-474779C71F71}">
      <dgm:prSet/>
      <dgm:spPr/>
      <dgm:t>
        <a:bodyPr/>
        <a:lstStyle/>
        <a:p>
          <a:endParaRPr lang="en-MY"/>
        </a:p>
      </dgm:t>
    </dgm:pt>
    <dgm:pt modelId="{ACC8240C-D815-46A8-873E-54ECFCA86D24}" type="pres">
      <dgm:prSet presAssocID="{DE152029-4777-4A26-B56D-813EF9E88FE2}" presName="diagram" presStyleCnt="0">
        <dgm:presLayoutVars>
          <dgm:dir/>
          <dgm:resizeHandles val="exact"/>
        </dgm:presLayoutVars>
      </dgm:prSet>
      <dgm:spPr/>
    </dgm:pt>
    <dgm:pt modelId="{C9EB4249-27B4-4500-B6B3-A55E0AB698CF}" type="pres">
      <dgm:prSet presAssocID="{16A0CCB0-F299-43CE-A01B-F011EA072221}" presName="node" presStyleLbl="node1" presStyleIdx="0" presStyleCnt="5" custLinFactX="100000" custLinFactNeighborX="121876" custLinFactNeighborY="-91625">
        <dgm:presLayoutVars>
          <dgm:bulletEnabled val="1"/>
        </dgm:presLayoutVars>
      </dgm:prSet>
      <dgm:spPr/>
    </dgm:pt>
    <dgm:pt modelId="{15109ADC-6C85-480C-8C07-84DA93A1FD73}" type="pres">
      <dgm:prSet presAssocID="{22C74F07-D817-4F1E-9F3B-E4D672D0F416}" presName="sibTrans" presStyleCnt="0"/>
      <dgm:spPr/>
    </dgm:pt>
    <dgm:pt modelId="{EEDF1CE1-5381-428D-BF35-5C0271F9BD39}" type="pres">
      <dgm:prSet presAssocID="{A8E918AD-6FAC-4DBC-A111-4653371F0B9D}" presName="node" presStyleLbl="node1" presStyleIdx="1" presStyleCnt="5" custLinFactY="61314" custLinFactNeighborX="6818" custLinFactNeighborY="100000">
        <dgm:presLayoutVars>
          <dgm:bulletEnabled val="1"/>
        </dgm:presLayoutVars>
      </dgm:prSet>
      <dgm:spPr/>
    </dgm:pt>
    <dgm:pt modelId="{251A9E6C-D0EA-44D6-8FF4-43898DDF4E58}" type="pres">
      <dgm:prSet presAssocID="{0A792741-F7A1-4E1A-AD3D-4D89A5A4C709}" presName="sibTrans" presStyleCnt="0"/>
      <dgm:spPr/>
    </dgm:pt>
    <dgm:pt modelId="{6624233F-78F7-40A9-81AC-F37AC2C31D6C}" type="pres">
      <dgm:prSet presAssocID="{013F3443-DDEE-429A-AC19-46C9EA625FDD}" presName="node" presStyleLbl="node1" presStyleIdx="2" presStyleCnt="5" custLinFactX="-100000" custLinFactY="57788" custLinFactNeighborX="-131316" custLinFactNeighborY="100000">
        <dgm:presLayoutVars>
          <dgm:bulletEnabled val="1"/>
        </dgm:presLayoutVars>
      </dgm:prSet>
      <dgm:spPr/>
    </dgm:pt>
    <dgm:pt modelId="{423B1E44-199F-4325-9E85-31A8B339C57E}" type="pres">
      <dgm:prSet presAssocID="{7083D5F0-62B0-44D9-8414-55DEAF0AE081}" presName="sibTrans" presStyleCnt="0"/>
      <dgm:spPr/>
    </dgm:pt>
    <dgm:pt modelId="{4399B58C-9660-461F-A797-95D625B6D800}" type="pres">
      <dgm:prSet presAssocID="{F7D922E4-E2C1-48B3-AED5-C46F0D5E8A47}" presName="node" presStyleLbl="node1" presStyleIdx="3" presStyleCnt="5" custLinFactY="-33737" custLinFactNeighborX="-59575" custLinFactNeighborY="-100000">
        <dgm:presLayoutVars>
          <dgm:bulletEnabled val="1"/>
        </dgm:presLayoutVars>
      </dgm:prSet>
      <dgm:spPr/>
    </dgm:pt>
    <dgm:pt modelId="{96DC93D6-6205-4D36-B350-EA38F37CB562}" type="pres">
      <dgm:prSet presAssocID="{E8678B60-850C-4BA0-95CF-14574A716F30}" presName="sibTrans" presStyleCnt="0"/>
      <dgm:spPr/>
    </dgm:pt>
    <dgm:pt modelId="{C106DF4D-F407-47CA-B603-390BE5F4D904}" type="pres">
      <dgm:prSet presAssocID="{2FD73770-6D7B-40CA-8D37-5FE86B9A2FB0}" presName="node" presStyleLbl="node1" presStyleIdx="4" presStyleCnt="5" custLinFactNeighborX="64400" custLinFactNeighborY="11333">
        <dgm:presLayoutVars>
          <dgm:bulletEnabled val="1"/>
        </dgm:presLayoutVars>
      </dgm:prSet>
      <dgm:spPr/>
    </dgm:pt>
  </dgm:ptLst>
  <dgm:cxnLst>
    <dgm:cxn modelId="{AA2F6C07-26FE-431E-BAAF-B31EBA076A90}" srcId="{DE152029-4777-4A26-B56D-813EF9E88FE2}" destId="{16A0CCB0-F299-43CE-A01B-F011EA072221}" srcOrd="0" destOrd="0" parTransId="{94DF840A-2424-464C-A163-0A0356AB3FFF}" sibTransId="{22C74F07-D817-4F1E-9F3B-E4D672D0F416}"/>
    <dgm:cxn modelId="{F8953D18-03C3-47B5-AB2B-2F92FBE8A65E}" type="presOf" srcId="{A8E918AD-6FAC-4DBC-A111-4653371F0B9D}" destId="{EEDF1CE1-5381-428D-BF35-5C0271F9BD39}" srcOrd="0" destOrd="0" presId="urn:microsoft.com/office/officeart/2005/8/layout/default"/>
    <dgm:cxn modelId="{6E45CC34-BDEF-410B-814E-B0FB1312C41A}" type="presOf" srcId="{16A0CCB0-F299-43CE-A01B-F011EA072221}" destId="{C9EB4249-27B4-4500-B6B3-A55E0AB698CF}" srcOrd="0" destOrd="0" presId="urn:microsoft.com/office/officeart/2005/8/layout/default"/>
    <dgm:cxn modelId="{69A4B750-DB30-4538-BC6A-44AA509D971D}" srcId="{DE152029-4777-4A26-B56D-813EF9E88FE2}" destId="{013F3443-DDEE-429A-AC19-46C9EA625FDD}" srcOrd="2" destOrd="0" parTransId="{11AA569A-8CF9-495F-AD86-54B3F6960D2F}" sibTransId="{7083D5F0-62B0-44D9-8414-55DEAF0AE081}"/>
    <dgm:cxn modelId="{657AE857-640F-413D-A551-61EAE4DA3D82}" type="presOf" srcId="{2FD73770-6D7B-40CA-8D37-5FE86B9A2FB0}" destId="{C106DF4D-F407-47CA-B603-390BE5F4D904}" srcOrd="0" destOrd="0" presId="urn:microsoft.com/office/officeart/2005/8/layout/default"/>
    <dgm:cxn modelId="{4C600E62-A6F2-4420-9BEB-B6DB19A29E7D}" type="presOf" srcId="{DE152029-4777-4A26-B56D-813EF9E88FE2}" destId="{ACC8240C-D815-46A8-873E-54ECFCA86D24}" srcOrd="0" destOrd="0" presId="urn:microsoft.com/office/officeart/2005/8/layout/default"/>
    <dgm:cxn modelId="{7A02C471-5815-455B-A0A6-474779C71F71}" srcId="{DE152029-4777-4A26-B56D-813EF9E88FE2}" destId="{2FD73770-6D7B-40CA-8D37-5FE86B9A2FB0}" srcOrd="4" destOrd="0" parTransId="{C01FAEE5-FCFD-4A76-9E52-0BB43B5A6E4E}" sibTransId="{BFB46858-CDA4-4B97-A4DF-97FFF1F166D6}"/>
    <dgm:cxn modelId="{5FA0637C-687B-4607-A337-2D2F957A0E28}" srcId="{DE152029-4777-4A26-B56D-813EF9E88FE2}" destId="{F7D922E4-E2C1-48B3-AED5-C46F0D5E8A47}" srcOrd="3" destOrd="0" parTransId="{4A833328-8C54-4760-A03A-530809063BAE}" sibTransId="{E8678B60-850C-4BA0-95CF-14574A716F30}"/>
    <dgm:cxn modelId="{F9CC0E99-B314-4777-B015-E5108F47753F}" type="presOf" srcId="{013F3443-DDEE-429A-AC19-46C9EA625FDD}" destId="{6624233F-78F7-40A9-81AC-F37AC2C31D6C}" srcOrd="0" destOrd="0" presId="urn:microsoft.com/office/officeart/2005/8/layout/default"/>
    <dgm:cxn modelId="{427D14F1-C7B2-4097-91CC-A9A6D7EB9F09}" srcId="{DE152029-4777-4A26-B56D-813EF9E88FE2}" destId="{A8E918AD-6FAC-4DBC-A111-4653371F0B9D}" srcOrd="1" destOrd="0" parTransId="{92A561BC-F4D2-4A40-8F8E-FC5CD706D3AA}" sibTransId="{0A792741-F7A1-4E1A-AD3D-4D89A5A4C709}"/>
    <dgm:cxn modelId="{D3A54FFA-9BAE-4195-ABE2-645D6B359ABE}" type="presOf" srcId="{F7D922E4-E2C1-48B3-AED5-C46F0D5E8A47}" destId="{4399B58C-9660-461F-A797-95D625B6D800}" srcOrd="0" destOrd="0" presId="urn:microsoft.com/office/officeart/2005/8/layout/default"/>
    <dgm:cxn modelId="{8CFB8375-E9BF-49D3-A3AD-511F07C7829C}" type="presParOf" srcId="{ACC8240C-D815-46A8-873E-54ECFCA86D24}" destId="{C9EB4249-27B4-4500-B6B3-A55E0AB698CF}" srcOrd="0" destOrd="0" presId="urn:microsoft.com/office/officeart/2005/8/layout/default"/>
    <dgm:cxn modelId="{90BC7162-738F-4250-81ED-22305ADDB4B7}" type="presParOf" srcId="{ACC8240C-D815-46A8-873E-54ECFCA86D24}" destId="{15109ADC-6C85-480C-8C07-84DA93A1FD73}" srcOrd="1" destOrd="0" presId="urn:microsoft.com/office/officeart/2005/8/layout/default"/>
    <dgm:cxn modelId="{3D46C336-8480-4145-A899-F470BB321DEF}" type="presParOf" srcId="{ACC8240C-D815-46A8-873E-54ECFCA86D24}" destId="{EEDF1CE1-5381-428D-BF35-5C0271F9BD39}" srcOrd="2" destOrd="0" presId="urn:microsoft.com/office/officeart/2005/8/layout/default"/>
    <dgm:cxn modelId="{8BAFB4CC-781E-4716-BAB9-8A155DF7B451}" type="presParOf" srcId="{ACC8240C-D815-46A8-873E-54ECFCA86D24}" destId="{251A9E6C-D0EA-44D6-8FF4-43898DDF4E58}" srcOrd="3" destOrd="0" presId="urn:microsoft.com/office/officeart/2005/8/layout/default"/>
    <dgm:cxn modelId="{122021C6-C70B-4121-8755-9CA39E42D205}" type="presParOf" srcId="{ACC8240C-D815-46A8-873E-54ECFCA86D24}" destId="{6624233F-78F7-40A9-81AC-F37AC2C31D6C}" srcOrd="4" destOrd="0" presId="urn:microsoft.com/office/officeart/2005/8/layout/default"/>
    <dgm:cxn modelId="{836B534A-8D89-4DAC-8A95-1E1034CB869E}" type="presParOf" srcId="{ACC8240C-D815-46A8-873E-54ECFCA86D24}" destId="{423B1E44-199F-4325-9E85-31A8B339C57E}" srcOrd="5" destOrd="0" presId="urn:microsoft.com/office/officeart/2005/8/layout/default"/>
    <dgm:cxn modelId="{014C9BF6-ED34-469D-9A8B-8073AA69E261}" type="presParOf" srcId="{ACC8240C-D815-46A8-873E-54ECFCA86D24}" destId="{4399B58C-9660-461F-A797-95D625B6D800}" srcOrd="6" destOrd="0" presId="urn:microsoft.com/office/officeart/2005/8/layout/default"/>
    <dgm:cxn modelId="{201CBC0F-2602-40DE-93F1-6913070E402D}" type="presParOf" srcId="{ACC8240C-D815-46A8-873E-54ECFCA86D24}" destId="{96DC93D6-6205-4D36-B350-EA38F37CB562}" srcOrd="7" destOrd="0" presId="urn:microsoft.com/office/officeart/2005/8/layout/default"/>
    <dgm:cxn modelId="{1C4713DA-FF3B-43E6-BBB6-0768A6905BCE}" type="presParOf" srcId="{ACC8240C-D815-46A8-873E-54ECFCA86D24}" destId="{C106DF4D-F407-47CA-B603-390BE5F4D904}"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6EB9F9-A533-4C06-BAF7-12DDD738F751}"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US"/>
        </a:p>
      </dgm:t>
    </dgm:pt>
    <dgm:pt modelId="{FED5AA05-08E9-4EDA-84C3-79B003D5C827}">
      <dgm:prSet phldrT="[Text]" custT="1"/>
      <dgm:spPr/>
      <dgm:t>
        <a:bodyPr/>
        <a:lstStyle/>
        <a:p>
          <a:r>
            <a:rPr lang="en-US" sz="1600" dirty="0"/>
            <a:t>Legitimate rights must derive from the Quran and Sunnah</a:t>
          </a:r>
        </a:p>
        <a:p>
          <a:r>
            <a:rPr lang="en-MY" sz="1600" dirty="0"/>
            <a:t>Al Zarqa, stresses that the term legal right or  ‘</a:t>
          </a:r>
          <a:r>
            <a:rPr lang="en-MY" sz="1600" i="1" dirty="0" err="1"/>
            <a:t>haqq</a:t>
          </a:r>
          <a:r>
            <a:rPr lang="en-MY" sz="1600" i="1" dirty="0"/>
            <a:t>’</a:t>
          </a:r>
          <a:r>
            <a:rPr lang="en-MY" sz="1600" dirty="0"/>
            <a:t> refers only to express power or obligation recognised by the Shariah</a:t>
          </a:r>
        </a:p>
        <a:p>
          <a:r>
            <a:rPr lang="en-MY" sz="1600" dirty="0"/>
            <a:t>Al </a:t>
          </a:r>
          <a:r>
            <a:rPr lang="en-MY" sz="1600" dirty="0" err="1"/>
            <a:t>Qarafi</a:t>
          </a:r>
          <a:r>
            <a:rPr lang="en-MY" sz="1600" dirty="0"/>
            <a:t>, reiterates the importance of explicit textual authority from the Creator lawgiver (</a:t>
          </a:r>
          <a:r>
            <a:rPr lang="en-MY" sz="1600" i="1" dirty="0" err="1"/>
            <a:t>alkhatib</a:t>
          </a:r>
          <a:r>
            <a:rPr lang="en-MY" sz="1600" dirty="0"/>
            <a:t>) either in the form of mandate or proscription.</a:t>
          </a:r>
          <a:endParaRPr lang="en-US" sz="1600" dirty="0"/>
        </a:p>
      </dgm:t>
    </dgm:pt>
    <dgm:pt modelId="{D615664F-A498-4F28-A475-01EB7B8C7D80}" type="parTrans" cxnId="{CB0AC7B0-8A4A-42F0-A837-F20C4F1D1F34}">
      <dgm:prSet/>
      <dgm:spPr/>
      <dgm:t>
        <a:bodyPr/>
        <a:lstStyle/>
        <a:p>
          <a:endParaRPr lang="en-US" sz="1600"/>
        </a:p>
      </dgm:t>
    </dgm:pt>
    <dgm:pt modelId="{639F8F30-9BA1-447D-AA47-7D0B8EE450C4}" type="sibTrans" cxnId="{CB0AC7B0-8A4A-42F0-A837-F20C4F1D1F34}">
      <dgm:prSet/>
      <dgm:spPr/>
      <dgm:t>
        <a:bodyPr/>
        <a:lstStyle/>
        <a:p>
          <a:endParaRPr lang="en-US" sz="1600"/>
        </a:p>
      </dgm:t>
    </dgm:pt>
    <dgm:pt modelId="{082A3753-BDDB-40AD-ACC5-84E551640606}">
      <dgm:prSet custT="1"/>
      <dgm:spPr/>
      <dgm:t>
        <a:bodyPr/>
        <a:lstStyle/>
        <a:p>
          <a:r>
            <a:rPr lang="en-US" sz="1600" dirty="0"/>
            <a:t>Recipients of such legal rights?</a:t>
          </a:r>
        </a:p>
        <a:p>
          <a:r>
            <a:rPr lang="en-MY" sz="1600" dirty="0"/>
            <a:t>Abdul Salam Daud Al Ibadi stresses that both the right holder (</a:t>
          </a:r>
          <a:r>
            <a:rPr lang="en-MY" sz="1600" i="1" dirty="0"/>
            <a:t>sahib al-</a:t>
          </a:r>
          <a:r>
            <a:rPr lang="en-MY" sz="1600" i="1" dirty="0" err="1"/>
            <a:t>haqq</a:t>
          </a:r>
          <a:r>
            <a:rPr lang="en-MY" sz="1600" dirty="0"/>
            <a:t>) and the party to whom the </a:t>
          </a:r>
          <a:r>
            <a:rPr lang="en-MY" sz="1600" i="1" dirty="0" err="1"/>
            <a:t>haqq</a:t>
          </a:r>
          <a:r>
            <a:rPr lang="en-MY" sz="1600" dirty="0"/>
            <a:t> is addressed or the ‘</a:t>
          </a:r>
          <a:r>
            <a:rPr lang="en-MY" sz="1600" i="1" dirty="0" err="1"/>
            <a:t>mukallaf</a:t>
          </a:r>
          <a:r>
            <a:rPr lang="en-MY" sz="1600" dirty="0"/>
            <a:t>’ must be natural humans</a:t>
          </a:r>
          <a:endParaRPr lang="en-US" sz="1600" dirty="0"/>
        </a:p>
      </dgm:t>
    </dgm:pt>
    <dgm:pt modelId="{4C6F2B3B-2423-4ADC-A736-B06612D193CA}" type="parTrans" cxnId="{CA6BDAA0-7421-4220-8B02-2BC9669CE98A}">
      <dgm:prSet/>
      <dgm:spPr/>
      <dgm:t>
        <a:bodyPr/>
        <a:lstStyle/>
        <a:p>
          <a:endParaRPr lang="en-US" sz="1600"/>
        </a:p>
      </dgm:t>
    </dgm:pt>
    <dgm:pt modelId="{083F4E6A-4797-4FF4-817B-FDF488C6099C}" type="sibTrans" cxnId="{CA6BDAA0-7421-4220-8B02-2BC9669CE98A}">
      <dgm:prSet/>
      <dgm:spPr/>
      <dgm:t>
        <a:bodyPr/>
        <a:lstStyle/>
        <a:p>
          <a:endParaRPr lang="en-US" sz="1600"/>
        </a:p>
      </dgm:t>
    </dgm:pt>
    <dgm:pt modelId="{6D57CEA6-01FC-4175-9B23-EB9B78C22826}">
      <dgm:prSet custT="1"/>
      <dgm:spPr/>
      <dgm:t>
        <a:bodyPr/>
        <a:lstStyle/>
        <a:p>
          <a:r>
            <a:rPr lang="en-US" sz="1600" dirty="0"/>
            <a:t>Can rights and duties be detached from each other?</a:t>
          </a:r>
        </a:p>
        <a:p>
          <a:r>
            <a:rPr lang="en-MY" sz="1600" dirty="0"/>
            <a:t>Prof Hashim </a:t>
          </a:r>
          <a:r>
            <a:rPr lang="en-MY" sz="1600" dirty="0" err="1"/>
            <a:t>Kamali</a:t>
          </a:r>
          <a:r>
            <a:rPr lang="en-MY" sz="1600" dirty="0"/>
            <a:t> disagreed vehemently. His view is that a legal right cannot be detached from corresponding duty; it is like two sides of a coin</a:t>
          </a:r>
        </a:p>
        <a:p>
          <a:r>
            <a:rPr lang="en-MY" sz="1600" dirty="0"/>
            <a:t>rights supersedes duty and is emphasized more in legal obligations. always seen as subservient to duty</a:t>
          </a:r>
          <a:endParaRPr lang="en-US" sz="1600" dirty="0"/>
        </a:p>
      </dgm:t>
    </dgm:pt>
    <dgm:pt modelId="{62D3A09A-2DD1-4D7B-BD72-666EDBFD4165}" type="parTrans" cxnId="{13DC93BC-8DE6-419D-B17C-A54A5A44E680}">
      <dgm:prSet/>
      <dgm:spPr/>
      <dgm:t>
        <a:bodyPr/>
        <a:lstStyle/>
        <a:p>
          <a:endParaRPr lang="en-US" sz="1600"/>
        </a:p>
      </dgm:t>
    </dgm:pt>
    <dgm:pt modelId="{A5A70A57-5E76-4A5E-ABD0-0F1EBBC72444}" type="sibTrans" cxnId="{13DC93BC-8DE6-419D-B17C-A54A5A44E680}">
      <dgm:prSet/>
      <dgm:spPr/>
      <dgm:t>
        <a:bodyPr/>
        <a:lstStyle/>
        <a:p>
          <a:endParaRPr lang="en-US" sz="1600"/>
        </a:p>
      </dgm:t>
    </dgm:pt>
    <dgm:pt modelId="{E4E38B25-D2DB-4057-A443-0EE90F3E265D}">
      <dgm:prSet custT="1"/>
      <dgm:spPr/>
      <dgm:t>
        <a:bodyPr/>
        <a:lstStyle/>
        <a:p>
          <a:r>
            <a:rPr lang="en-MY" sz="1600" dirty="0"/>
            <a:t>textual evidence means that in the ‘original absence of liability’ (</a:t>
          </a:r>
          <a:r>
            <a:rPr lang="en-MY" sz="1600" dirty="0" err="1"/>
            <a:t>bara’ah</a:t>
          </a:r>
          <a:r>
            <a:rPr lang="en-MY" sz="1600" dirty="0"/>
            <a:t> al-</a:t>
          </a:r>
          <a:r>
            <a:rPr lang="en-MY" sz="1600" dirty="0" err="1"/>
            <a:t>dhimmah</a:t>
          </a:r>
          <a:r>
            <a:rPr lang="en-MY" sz="1600" dirty="0"/>
            <a:t> al-</a:t>
          </a:r>
          <a:r>
            <a:rPr lang="en-MY" sz="1600" dirty="0" err="1"/>
            <a:t>asliyyah</a:t>
          </a:r>
          <a:r>
            <a:rPr lang="en-MY" sz="1600" dirty="0"/>
            <a:t>) no legal rights can accrue</a:t>
          </a:r>
          <a:endParaRPr lang="en-US" sz="1600" dirty="0"/>
        </a:p>
      </dgm:t>
    </dgm:pt>
    <dgm:pt modelId="{F6BC3BDF-8D8D-4F0D-9B90-21FD2C5A84C8}" type="parTrans" cxnId="{4BB57A59-1359-484C-96E4-0BB35286ACFE}">
      <dgm:prSet/>
      <dgm:spPr/>
      <dgm:t>
        <a:bodyPr/>
        <a:lstStyle/>
        <a:p>
          <a:endParaRPr lang="en-US" sz="1600"/>
        </a:p>
      </dgm:t>
    </dgm:pt>
    <dgm:pt modelId="{008EC672-01BB-494D-845A-EAC215292886}" type="sibTrans" cxnId="{4BB57A59-1359-484C-96E4-0BB35286ACFE}">
      <dgm:prSet/>
      <dgm:spPr/>
      <dgm:t>
        <a:bodyPr/>
        <a:lstStyle/>
        <a:p>
          <a:endParaRPr lang="en-US" sz="1600"/>
        </a:p>
      </dgm:t>
    </dgm:pt>
    <dgm:pt modelId="{E877A514-BF9B-4A41-B4F0-32045C364BC6}" type="pres">
      <dgm:prSet presAssocID="{C66EB9F9-A533-4C06-BAF7-12DDD738F751}" presName="linear" presStyleCnt="0">
        <dgm:presLayoutVars>
          <dgm:dir/>
          <dgm:resizeHandles val="exact"/>
        </dgm:presLayoutVars>
      </dgm:prSet>
      <dgm:spPr/>
    </dgm:pt>
    <dgm:pt modelId="{01476EB5-6A0B-4896-BC94-52DD04653C7D}" type="pres">
      <dgm:prSet presAssocID="{FED5AA05-08E9-4EDA-84C3-79B003D5C827}" presName="comp" presStyleCnt="0"/>
      <dgm:spPr/>
    </dgm:pt>
    <dgm:pt modelId="{AE585398-A9F5-46ED-884C-207992625EF5}" type="pres">
      <dgm:prSet presAssocID="{FED5AA05-08E9-4EDA-84C3-79B003D5C827}" presName="box" presStyleLbl="node1" presStyleIdx="0" presStyleCnt="4"/>
      <dgm:spPr/>
    </dgm:pt>
    <dgm:pt modelId="{C9B993B6-3221-4B33-9049-9B3BF94BC519}" type="pres">
      <dgm:prSet presAssocID="{FED5AA05-08E9-4EDA-84C3-79B003D5C827}"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dgm:spPr>
    </dgm:pt>
    <dgm:pt modelId="{0105FEEF-D830-47C8-AE27-FBA50FB13B23}" type="pres">
      <dgm:prSet presAssocID="{FED5AA05-08E9-4EDA-84C3-79B003D5C827}" presName="text" presStyleLbl="node1" presStyleIdx="0" presStyleCnt="4">
        <dgm:presLayoutVars>
          <dgm:bulletEnabled val="1"/>
        </dgm:presLayoutVars>
      </dgm:prSet>
      <dgm:spPr/>
    </dgm:pt>
    <dgm:pt modelId="{E78B1091-A349-4F90-BF2D-C319615319C0}" type="pres">
      <dgm:prSet presAssocID="{639F8F30-9BA1-447D-AA47-7D0B8EE450C4}" presName="spacer" presStyleCnt="0"/>
      <dgm:spPr/>
    </dgm:pt>
    <dgm:pt modelId="{CA5DC50C-453F-4794-8EF0-92BAFFD74401}" type="pres">
      <dgm:prSet presAssocID="{082A3753-BDDB-40AD-ACC5-84E551640606}" presName="comp" presStyleCnt="0"/>
      <dgm:spPr/>
    </dgm:pt>
    <dgm:pt modelId="{3AEC47AE-658A-4C34-8A03-C54CA03B38EA}" type="pres">
      <dgm:prSet presAssocID="{082A3753-BDDB-40AD-ACC5-84E551640606}" presName="box" presStyleLbl="node1" presStyleIdx="1" presStyleCnt="4"/>
      <dgm:spPr/>
    </dgm:pt>
    <dgm:pt modelId="{3E7A7ABC-E974-465E-9330-318F42CA92F2}" type="pres">
      <dgm:prSet presAssocID="{082A3753-BDDB-40AD-ACC5-84E551640606}"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99B1A4AA-5877-487C-BEBA-1EFEFAAC888F}" type="pres">
      <dgm:prSet presAssocID="{082A3753-BDDB-40AD-ACC5-84E551640606}" presName="text" presStyleLbl="node1" presStyleIdx="1" presStyleCnt="4">
        <dgm:presLayoutVars>
          <dgm:bulletEnabled val="1"/>
        </dgm:presLayoutVars>
      </dgm:prSet>
      <dgm:spPr/>
    </dgm:pt>
    <dgm:pt modelId="{436C33BC-2BB2-4835-997D-A95CC01A4354}" type="pres">
      <dgm:prSet presAssocID="{083F4E6A-4797-4FF4-817B-FDF488C6099C}" presName="spacer" presStyleCnt="0"/>
      <dgm:spPr/>
    </dgm:pt>
    <dgm:pt modelId="{2E8F4A79-F947-439B-B1E0-5AC9A6739FD8}" type="pres">
      <dgm:prSet presAssocID="{6D57CEA6-01FC-4175-9B23-EB9B78C22826}" presName="comp" presStyleCnt="0"/>
      <dgm:spPr/>
    </dgm:pt>
    <dgm:pt modelId="{47CD3AAB-6724-4673-87EE-48C99F21630A}" type="pres">
      <dgm:prSet presAssocID="{6D57CEA6-01FC-4175-9B23-EB9B78C22826}" presName="box" presStyleLbl="node1" presStyleIdx="2" presStyleCnt="4"/>
      <dgm:spPr/>
    </dgm:pt>
    <dgm:pt modelId="{E6F4BF3C-B96E-4E4A-A014-6614BEDA6E60}" type="pres">
      <dgm:prSet presAssocID="{6D57CEA6-01FC-4175-9B23-EB9B78C22826}"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pt>
    <dgm:pt modelId="{6F2536BF-BA69-4DCE-9BC0-707E65D87586}" type="pres">
      <dgm:prSet presAssocID="{6D57CEA6-01FC-4175-9B23-EB9B78C22826}" presName="text" presStyleLbl="node1" presStyleIdx="2" presStyleCnt="4">
        <dgm:presLayoutVars>
          <dgm:bulletEnabled val="1"/>
        </dgm:presLayoutVars>
      </dgm:prSet>
      <dgm:spPr/>
    </dgm:pt>
    <dgm:pt modelId="{8624E72D-D74E-4A9D-A9A7-27C7F47999AA}" type="pres">
      <dgm:prSet presAssocID="{A5A70A57-5E76-4A5E-ABD0-0F1EBBC72444}" presName="spacer" presStyleCnt="0"/>
      <dgm:spPr/>
    </dgm:pt>
    <dgm:pt modelId="{1556DA2A-232E-4B54-9B8B-7C4831C84CE3}" type="pres">
      <dgm:prSet presAssocID="{E4E38B25-D2DB-4057-A443-0EE90F3E265D}" presName="comp" presStyleCnt="0"/>
      <dgm:spPr/>
    </dgm:pt>
    <dgm:pt modelId="{ADFA252D-B2A1-43DB-B83D-12A875D2CFDD}" type="pres">
      <dgm:prSet presAssocID="{E4E38B25-D2DB-4057-A443-0EE90F3E265D}" presName="box" presStyleLbl="node1" presStyleIdx="3" presStyleCnt="4" custLinFactNeighborY="4505"/>
      <dgm:spPr/>
    </dgm:pt>
    <dgm:pt modelId="{5D11AE7E-5326-40FD-883C-A193086E7C3F}" type="pres">
      <dgm:prSet presAssocID="{E4E38B25-D2DB-4057-A443-0EE90F3E265D}"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dgm:spPr>
    </dgm:pt>
    <dgm:pt modelId="{F73AA7EA-A4C9-47FF-B0EF-630F50F79178}" type="pres">
      <dgm:prSet presAssocID="{E4E38B25-D2DB-4057-A443-0EE90F3E265D}" presName="text" presStyleLbl="node1" presStyleIdx="3" presStyleCnt="4">
        <dgm:presLayoutVars>
          <dgm:bulletEnabled val="1"/>
        </dgm:presLayoutVars>
      </dgm:prSet>
      <dgm:spPr/>
    </dgm:pt>
  </dgm:ptLst>
  <dgm:cxnLst>
    <dgm:cxn modelId="{7762682C-FF05-4D61-88A0-9E635BA721E7}" type="presOf" srcId="{6D57CEA6-01FC-4175-9B23-EB9B78C22826}" destId="{6F2536BF-BA69-4DCE-9BC0-707E65D87586}" srcOrd="1" destOrd="0" presId="urn:microsoft.com/office/officeart/2005/8/layout/vList4"/>
    <dgm:cxn modelId="{FC27B44E-4196-4735-AD62-95A41C3A912E}" type="presOf" srcId="{FED5AA05-08E9-4EDA-84C3-79B003D5C827}" destId="{AE585398-A9F5-46ED-884C-207992625EF5}" srcOrd="0" destOrd="0" presId="urn:microsoft.com/office/officeart/2005/8/layout/vList4"/>
    <dgm:cxn modelId="{4BB57A59-1359-484C-96E4-0BB35286ACFE}" srcId="{C66EB9F9-A533-4C06-BAF7-12DDD738F751}" destId="{E4E38B25-D2DB-4057-A443-0EE90F3E265D}" srcOrd="3" destOrd="0" parTransId="{F6BC3BDF-8D8D-4F0D-9B90-21FD2C5A84C8}" sibTransId="{008EC672-01BB-494D-845A-EAC215292886}"/>
    <dgm:cxn modelId="{B1721883-6E5E-4457-82E7-4219B3977546}" type="presOf" srcId="{E4E38B25-D2DB-4057-A443-0EE90F3E265D}" destId="{ADFA252D-B2A1-43DB-B83D-12A875D2CFDD}" srcOrd="0" destOrd="0" presId="urn:microsoft.com/office/officeart/2005/8/layout/vList4"/>
    <dgm:cxn modelId="{E0C87D9D-C399-4D4C-B5B9-88861FFEFC0D}" type="presOf" srcId="{FED5AA05-08E9-4EDA-84C3-79B003D5C827}" destId="{0105FEEF-D830-47C8-AE27-FBA50FB13B23}" srcOrd="1" destOrd="0" presId="urn:microsoft.com/office/officeart/2005/8/layout/vList4"/>
    <dgm:cxn modelId="{CA6BDAA0-7421-4220-8B02-2BC9669CE98A}" srcId="{C66EB9F9-A533-4C06-BAF7-12DDD738F751}" destId="{082A3753-BDDB-40AD-ACC5-84E551640606}" srcOrd="1" destOrd="0" parTransId="{4C6F2B3B-2423-4ADC-A736-B06612D193CA}" sibTransId="{083F4E6A-4797-4FF4-817B-FDF488C6099C}"/>
    <dgm:cxn modelId="{3C7CB5A1-59AB-4AEE-A009-C068D9C7B824}" type="presOf" srcId="{082A3753-BDDB-40AD-ACC5-84E551640606}" destId="{99B1A4AA-5877-487C-BEBA-1EFEFAAC888F}" srcOrd="1" destOrd="0" presId="urn:microsoft.com/office/officeart/2005/8/layout/vList4"/>
    <dgm:cxn modelId="{CB0AC7B0-8A4A-42F0-A837-F20C4F1D1F34}" srcId="{C66EB9F9-A533-4C06-BAF7-12DDD738F751}" destId="{FED5AA05-08E9-4EDA-84C3-79B003D5C827}" srcOrd="0" destOrd="0" parTransId="{D615664F-A498-4F28-A475-01EB7B8C7D80}" sibTransId="{639F8F30-9BA1-447D-AA47-7D0B8EE450C4}"/>
    <dgm:cxn modelId="{8A3950B2-681D-4185-B871-986BA403BEE7}" type="presOf" srcId="{E4E38B25-D2DB-4057-A443-0EE90F3E265D}" destId="{F73AA7EA-A4C9-47FF-B0EF-630F50F79178}" srcOrd="1" destOrd="0" presId="urn:microsoft.com/office/officeart/2005/8/layout/vList4"/>
    <dgm:cxn modelId="{13DC93BC-8DE6-419D-B17C-A54A5A44E680}" srcId="{C66EB9F9-A533-4C06-BAF7-12DDD738F751}" destId="{6D57CEA6-01FC-4175-9B23-EB9B78C22826}" srcOrd="2" destOrd="0" parTransId="{62D3A09A-2DD1-4D7B-BD72-666EDBFD4165}" sibTransId="{A5A70A57-5E76-4A5E-ABD0-0F1EBBC72444}"/>
    <dgm:cxn modelId="{007E2ABE-B174-46F7-BDFB-FFCF27B137E7}" type="presOf" srcId="{082A3753-BDDB-40AD-ACC5-84E551640606}" destId="{3AEC47AE-658A-4C34-8A03-C54CA03B38EA}" srcOrd="0" destOrd="0" presId="urn:microsoft.com/office/officeart/2005/8/layout/vList4"/>
    <dgm:cxn modelId="{32F0FEF2-5F7C-4C36-A40A-0468A68B9DB7}" type="presOf" srcId="{C66EB9F9-A533-4C06-BAF7-12DDD738F751}" destId="{E877A514-BF9B-4A41-B4F0-32045C364BC6}" srcOrd="0" destOrd="0" presId="urn:microsoft.com/office/officeart/2005/8/layout/vList4"/>
    <dgm:cxn modelId="{2C9FF8F8-842C-4382-92C4-9525D6DB79C0}" type="presOf" srcId="{6D57CEA6-01FC-4175-9B23-EB9B78C22826}" destId="{47CD3AAB-6724-4673-87EE-48C99F21630A}" srcOrd="0" destOrd="0" presId="urn:microsoft.com/office/officeart/2005/8/layout/vList4"/>
    <dgm:cxn modelId="{A893830C-89D1-4695-9BB0-5D5CBEF6C69A}" type="presParOf" srcId="{E877A514-BF9B-4A41-B4F0-32045C364BC6}" destId="{01476EB5-6A0B-4896-BC94-52DD04653C7D}" srcOrd="0" destOrd="0" presId="urn:microsoft.com/office/officeart/2005/8/layout/vList4"/>
    <dgm:cxn modelId="{B47C7F7A-0BB5-4D33-84B0-3D6758FC05DF}" type="presParOf" srcId="{01476EB5-6A0B-4896-BC94-52DD04653C7D}" destId="{AE585398-A9F5-46ED-884C-207992625EF5}" srcOrd="0" destOrd="0" presId="urn:microsoft.com/office/officeart/2005/8/layout/vList4"/>
    <dgm:cxn modelId="{3CA6F791-4432-4A62-8B89-A89A29B71772}" type="presParOf" srcId="{01476EB5-6A0B-4896-BC94-52DD04653C7D}" destId="{C9B993B6-3221-4B33-9049-9B3BF94BC519}" srcOrd="1" destOrd="0" presId="urn:microsoft.com/office/officeart/2005/8/layout/vList4"/>
    <dgm:cxn modelId="{1935AD0E-F6D3-4E26-9F1C-23CD6E00450A}" type="presParOf" srcId="{01476EB5-6A0B-4896-BC94-52DD04653C7D}" destId="{0105FEEF-D830-47C8-AE27-FBA50FB13B23}" srcOrd="2" destOrd="0" presId="urn:microsoft.com/office/officeart/2005/8/layout/vList4"/>
    <dgm:cxn modelId="{1DB0F200-8ECB-4EF7-A3BA-6E31FDEA2440}" type="presParOf" srcId="{E877A514-BF9B-4A41-B4F0-32045C364BC6}" destId="{E78B1091-A349-4F90-BF2D-C319615319C0}" srcOrd="1" destOrd="0" presId="urn:microsoft.com/office/officeart/2005/8/layout/vList4"/>
    <dgm:cxn modelId="{4193BFDD-0E6C-48CF-915D-BA94C1A94005}" type="presParOf" srcId="{E877A514-BF9B-4A41-B4F0-32045C364BC6}" destId="{CA5DC50C-453F-4794-8EF0-92BAFFD74401}" srcOrd="2" destOrd="0" presId="urn:microsoft.com/office/officeart/2005/8/layout/vList4"/>
    <dgm:cxn modelId="{78E4FFF1-A301-4644-8E80-A6D450281E32}" type="presParOf" srcId="{CA5DC50C-453F-4794-8EF0-92BAFFD74401}" destId="{3AEC47AE-658A-4C34-8A03-C54CA03B38EA}" srcOrd="0" destOrd="0" presId="urn:microsoft.com/office/officeart/2005/8/layout/vList4"/>
    <dgm:cxn modelId="{DE1FA78D-FA6A-4887-AFA4-BA7AC6973E22}" type="presParOf" srcId="{CA5DC50C-453F-4794-8EF0-92BAFFD74401}" destId="{3E7A7ABC-E974-465E-9330-318F42CA92F2}" srcOrd="1" destOrd="0" presId="urn:microsoft.com/office/officeart/2005/8/layout/vList4"/>
    <dgm:cxn modelId="{37CD96B5-4678-4FD9-AB67-11AB163670F6}" type="presParOf" srcId="{CA5DC50C-453F-4794-8EF0-92BAFFD74401}" destId="{99B1A4AA-5877-487C-BEBA-1EFEFAAC888F}" srcOrd="2" destOrd="0" presId="urn:microsoft.com/office/officeart/2005/8/layout/vList4"/>
    <dgm:cxn modelId="{F2616D3C-E0AA-4A58-9906-EFF9AB85EDD1}" type="presParOf" srcId="{E877A514-BF9B-4A41-B4F0-32045C364BC6}" destId="{436C33BC-2BB2-4835-997D-A95CC01A4354}" srcOrd="3" destOrd="0" presId="urn:microsoft.com/office/officeart/2005/8/layout/vList4"/>
    <dgm:cxn modelId="{F8C4DB34-889C-4307-BFD7-477C5073462E}" type="presParOf" srcId="{E877A514-BF9B-4A41-B4F0-32045C364BC6}" destId="{2E8F4A79-F947-439B-B1E0-5AC9A6739FD8}" srcOrd="4" destOrd="0" presId="urn:microsoft.com/office/officeart/2005/8/layout/vList4"/>
    <dgm:cxn modelId="{693129B0-8632-4213-AB4A-9307FCD7E6D9}" type="presParOf" srcId="{2E8F4A79-F947-439B-B1E0-5AC9A6739FD8}" destId="{47CD3AAB-6724-4673-87EE-48C99F21630A}" srcOrd="0" destOrd="0" presId="urn:microsoft.com/office/officeart/2005/8/layout/vList4"/>
    <dgm:cxn modelId="{268E9AE1-B4FE-4A8E-B514-F68A4213F7F3}" type="presParOf" srcId="{2E8F4A79-F947-439B-B1E0-5AC9A6739FD8}" destId="{E6F4BF3C-B96E-4E4A-A014-6614BEDA6E60}" srcOrd="1" destOrd="0" presId="urn:microsoft.com/office/officeart/2005/8/layout/vList4"/>
    <dgm:cxn modelId="{E28EB66F-28DE-4703-B3F1-FDAEF831B825}" type="presParOf" srcId="{2E8F4A79-F947-439B-B1E0-5AC9A6739FD8}" destId="{6F2536BF-BA69-4DCE-9BC0-707E65D87586}" srcOrd="2" destOrd="0" presId="urn:microsoft.com/office/officeart/2005/8/layout/vList4"/>
    <dgm:cxn modelId="{853114F3-E0C5-4AB4-8EC8-BC44C44C1401}" type="presParOf" srcId="{E877A514-BF9B-4A41-B4F0-32045C364BC6}" destId="{8624E72D-D74E-4A9D-A9A7-27C7F47999AA}" srcOrd="5" destOrd="0" presId="urn:microsoft.com/office/officeart/2005/8/layout/vList4"/>
    <dgm:cxn modelId="{ED44E61E-A289-4CF5-BE52-D5D8CC71B2E4}" type="presParOf" srcId="{E877A514-BF9B-4A41-B4F0-32045C364BC6}" destId="{1556DA2A-232E-4B54-9B8B-7C4831C84CE3}" srcOrd="6" destOrd="0" presId="urn:microsoft.com/office/officeart/2005/8/layout/vList4"/>
    <dgm:cxn modelId="{B6462A3F-D2FB-40A1-8FC4-78DEC9063F89}" type="presParOf" srcId="{1556DA2A-232E-4B54-9B8B-7C4831C84CE3}" destId="{ADFA252D-B2A1-43DB-B83D-12A875D2CFDD}" srcOrd="0" destOrd="0" presId="urn:microsoft.com/office/officeart/2005/8/layout/vList4"/>
    <dgm:cxn modelId="{011BC386-993B-470B-B16F-E77C616830E9}" type="presParOf" srcId="{1556DA2A-232E-4B54-9B8B-7C4831C84CE3}" destId="{5D11AE7E-5326-40FD-883C-A193086E7C3F}" srcOrd="1" destOrd="0" presId="urn:microsoft.com/office/officeart/2005/8/layout/vList4"/>
    <dgm:cxn modelId="{05AF4FA8-BE00-4DFD-AAAC-C4B8E51C3C8A}" type="presParOf" srcId="{1556DA2A-232E-4B54-9B8B-7C4831C84CE3}" destId="{F73AA7EA-A4C9-47FF-B0EF-630F50F7917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B4249-27B4-4500-B6B3-A55E0AB698CF}">
      <dsp:nvSpPr>
        <dsp:cNvPr id="0" name=""/>
        <dsp:cNvSpPr/>
      </dsp:nvSpPr>
      <dsp:spPr>
        <a:xfrm>
          <a:off x="6628765" y="0"/>
          <a:ext cx="3013074" cy="180784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Natural or human like </a:t>
          </a:r>
          <a:r>
            <a:rPr lang="en-US" sz="3700" kern="1200" dirty="0" err="1"/>
            <a:t>behaviour</a:t>
          </a:r>
          <a:endParaRPr lang="en-MY" sz="3700" kern="1200" dirty="0"/>
        </a:p>
      </dsp:txBody>
      <dsp:txXfrm>
        <a:off x="6628765" y="0"/>
        <a:ext cx="3013074" cy="1807844"/>
      </dsp:txXfrm>
    </dsp:sp>
    <dsp:sp modelId="{EEDF1CE1-5381-428D-BF35-5C0271F9BD39}">
      <dsp:nvSpPr>
        <dsp:cNvPr id="0" name=""/>
        <dsp:cNvSpPr/>
      </dsp:nvSpPr>
      <dsp:spPr>
        <a:xfrm>
          <a:off x="3519813" y="2658427"/>
          <a:ext cx="3013074" cy="180784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Free will</a:t>
          </a:r>
          <a:endParaRPr lang="en-MY" sz="3700" kern="1200" dirty="0"/>
        </a:p>
      </dsp:txBody>
      <dsp:txXfrm>
        <a:off x="3519813" y="2658427"/>
        <a:ext cx="3013074" cy="1807844"/>
      </dsp:txXfrm>
    </dsp:sp>
    <dsp:sp modelId="{6624233F-78F7-40A9-81AC-F37AC2C31D6C}">
      <dsp:nvSpPr>
        <dsp:cNvPr id="0" name=""/>
        <dsp:cNvSpPr/>
      </dsp:nvSpPr>
      <dsp:spPr>
        <a:xfrm>
          <a:off x="0" y="2658427"/>
          <a:ext cx="3013074" cy="180784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consciousness</a:t>
          </a:r>
          <a:endParaRPr lang="en-MY" sz="3700" kern="1200" dirty="0"/>
        </a:p>
      </dsp:txBody>
      <dsp:txXfrm>
        <a:off x="0" y="2658427"/>
        <a:ext cx="3013074" cy="1807844"/>
      </dsp:txXfrm>
    </dsp:sp>
    <dsp:sp modelId="{4399B58C-9660-461F-A797-95D625B6D800}">
      <dsp:nvSpPr>
        <dsp:cNvPr id="0" name=""/>
        <dsp:cNvSpPr/>
      </dsp:nvSpPr>
      <dsp:spPr>
        <a:xfrm>
          <a:off x="0" y="0"/>
          <a:ext cx="3013074" cy="18078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intelligence</a:t>
          </a:r>
          <a:endParaRPr lang="en-MY" sz="3700" kern="1200" dirty="0"/>
        </a:p>
      </dsp:txBody>
      <dsp:txXfrm>
        <a:off x="0" y="0"/>
        <a:ext cx="3013074" cy="1807844"/>
      </dsp:txXfrm>
    </dsp:sp>
    <dsp:sp modelId="{C106DF4D-F407-47CA-B603-390BE5F4D904}">
      <dsp:nvSpPr>
        <dsp:cNvPr id="0" name=""/>
        <dsp:cNvSpPr/>
      </dsp:nvSpPr>
      <dsp:spPr>
        <a:xfrm>
          <a:off x="6628765" y="2588672"/>
          <a:ext cx="3013074" cy="180784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Conscience</a:t>
          </a:r>
          <a:endParaRPr lang="en-MY" sz="3700" kern="1200" dirty="0"/>
        </a:p>
      </dsp:txBody>
      <dsp:txXfrm>
        <a:off x="6628765" y="2588672"/>
        <a:ext cx="3013074" cy="1807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585398-A9F5-46ED-884C-207992625EF5}">
      <dsp:nvSpPr>
        <dsp:cNvPr id="0" name=""/>
        <dsp:cNvSpPr/>
      </dsp:nvSpPr>
      <dsp:spPr>
        <a:xfrm>
          <a:off x="0" y="0"/>
          <a:ext cx="8487178" cy="111485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Legitimate rights must derive from the Quran and Sunnah</a:t>
          </a:r>
        </a:p>
        <a:p>
          <a:pPr marL="0" lvl="0" indent="0" algn="l" defTabSz="711200">
            <a:lnSpc>
              <a:spcPct val="90000"/>
            </a:lnSpc>
            <a:spcBef>
              <a:spcPct val="0"/>
            </a:spcBef>
            <a:spcAft>
              <a:spcPct val="35000"/>
            </a:spcAft>
            <a:buNone/>
          </a:pPr>
          <a:r>
            <a:rPr lang="en-MY" sz="1600" kern="1200" dirty="0"/>
            <a:t>Al Zarqa, stresses that the term legal right or  ‘</a:t>
          </a:r>
          <a:r>
            <a:rPr lang="en-MY" sz="1600" i="1" kern="1200" dirty="0" err="1"/>
            <a:t>haqq</a:t>
          </a:r>
          <a:r>
            <a:rPr lang="en-MY" sz="1600" i="1" kern="1200" dirty="0"/>
            <a:t>’</a:t>
          </a:r>
          <a:r>
            <a:rPr lang="en-MY" sz="1600" kern="1200" dirty="0"/>
            <a:t> refers only to express power or obligation recognised by the Shariah</a:t>
          </a:r>
        </a:p>
        <a:p>
          <a:pPr marL="0" lvl="0" indent="0" algn="l" defTabSz="711200">
            <a:lnSpc>
              <a:spcPct val="90000"/>
            </a:lnSpc>
            <a:spcBef>
              <a:spcPct val="0"/>
            </a:spcBef>
            <a:spcAft>
              <a:spcPct val="35000"/>
            </a:spcAft>
            <a:buNone/>
          </a:pPr>
          <a:r>
            <a:rPr lang="en-MY" sz="1600" kern="1200" dirty="0"/>
            <a:t>Al </a:t>
          </a:r>
          <a:r>
            <a:rPr lang="en-MY" sz="1600" kern="1200" dirty="0" err="1"/>
            <a:t>Qarafi</a:t>
          </a:r>
          <a:r>
            <a:rPr lang="en-MY" sz="1600" kern="1200" dirty="0"/>
            <a:t>, reiterates the importance of explicit textual authority from the Creator lawgiver (</a:t>
          </a:r>
          <a:r>
            <a:rPr lang="en-MY" sz="1600" i="1" kern="1200" dirty="0" err="1"/>
            <a:t>alkhatib</a:t>
          </a:r>
          <a:r>
            <a:rPr lang="en-MY" sz="1600" kern="1200" dirty="0"/>
            <a:t>) either in the form of mandate or proscription.</a:t>
          </a:r>
          <a:endParaRPr lang="en-US" sz="1600" kern="1200" dirty="0"/>
        </a:p>
      </dsp:txBody>
      <dsp:txXfrm>
        <a:off x="1808921" y="0"/>
        <a:ext cx="6678256" cy="1114856"/>
      </dsp:txXfrm>
    </dsp:sp>
    <dsp:sp modelId="{C9B993B6-3221-4B33-9049-9B3BF94BC519}">
      <dsp:nvSpPr>
        <dsp:cNvPr id="0" name=""/>
        <dsp:cNvSpPr/>
      </dsp:nvSpPr>
      <dsp:spPr>
        <a:xfrm>
          <a:off x="111485" y="111485"/>
          <a:ext cx="1697435" cy="89188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7000" b="-17000"/>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EC47AE-658A-4C34-8A03-C54CA03B38EA}">
      <dsp:nvSpPr>
        <dsp:cNvPr id="0" name=""/>
        <dsp:cNvSpPr/>
      </dsp:nvSpPr>
      <dsp:spPr>
        <a:xfrm>
          <a:off x="0" y="1226341"/>
          <a:ext cx="8487178" cy="111485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Recipients of such legal rights?</a:t>
          </a:r>
        </a:p>
        <a:p>
          <a:pPr marL="0" lvl="0" indent="0" algn="l" defTabSz="711200">
            <a:lnSpc>
              <a:spcPct val="90000"/>
            </a:lnSpc>
            <a:spcBef>
              <a:spcPct val="0"/>
            </a:spcBef>
            <a:spcAft>
              <a:spcPct val="35000"/>
            </a:spcAft>
            <a:buNone/>
          </a:pPr>
          <a:r>
            <a:rPr lang="en-MY" sz="1600" kern="1200" dirty="0"/>
            <a:t>Abdul Salam Daud Al Ibadi stresses that both the right holder (</a:t>
          </a:r>
          <a:r>
            <a:rPr lang="en-MY" sz="1600" i="1" kern="1200" dirty="0"/>
            <a:t>sahib al-</a:t>
          </a:r>
          <a:r>
            <a:rPr lang="en-MY" sz="1600" i="1" kern="1200" dirty="0" err="1"/>
            <a:t>haqq</a:t>
          </a:r>
          <a:r>
            <a:rPr lang="en-MY" sz="1600" kern="1200" dirty="0"/>
            <a:t>) and the party to whom the </a:t>
          </a:r>
          <a:r>
            <a:rPr lang="en-MY" sz="1600" i="1" kern="1200" dirty="0" err="1"/>
            <a:t>haqq</a:t>
          </a:r>
          <a:r>
            <a:rPr lang="en-MY" sz="1600" kern="1200" dirty="0"/>
            <a:t> is addressed or the ‘</a:t>
          </a:r>
          <a:r>
            <a:rPr lang="en-MY" sz="1600" i="1" kern="1200" dirty="0" err="1"/>
            <a:t>mukallaf</a:t>
          </a:r>
          <a:r>
            <a:rPr lang="en-MY" sz="1600" kern="1200" dirty="0"/>
            <a:t>’ must be natural humans</a:t>
          </a:r>
          <a:endParaRPr lang="en-US" sz="1600" kern="1200" dirty="0"/>
        </a:p>
      </dsp:txBody>
      <dsp:txXfrm>
        <a:off x="1808921" y="1226341"/>
        <a:ext cx="6678256" cy="1114856"/>
      </dsp:txXfrm>
    </dsp:sp>
    <dsp:sp modelId="{3E7A7ABC-E974-465E-9330-318F42CA92F2}">
      <dsp:nvSpPr>
        <dsp:cNvPr id="0" name=""/>
        <dsp:cNvSpPr/>
      </dsp:nvSpPr>
      <dsp:spPr>
        <a:xfrm>
          <a:off x="111485" y="1337827"/>
          <a:ext cx="1697435" cy="89188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CD3AAB-6724-4673-87EE-48C99F21630A}">
      <dsp:nvSpPr>
        <dsp:cNvPr id="0" name=""/>
        <dsp:cNvSpPr/>
      </dsp:nvSpPr>
      <dsp:spPr>
        <a:xfrm>
          <a:off x="0" y="2452683"/>
          <a:ext cx="8487178" cy="111485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Can rights and duties be detached from each other?</a:t>
          </a:r>
        </a:p>
        <a:p>
          <a:pPr marL="0" lvl="0" indent="0" algn="l" defTabSz="711200">
            <a:lnSpc>
              <a:spcPct val="90000"/>
            </a:lnSpc>
            <a:spcBef>
              <a:spcPct val="0"/>
            </a:spcBef>
            <a:spcAft>
              <a:spcPct val="35000"/>
            </a:spcAft>
            <a:buNone/>
          </a:pPr>
          <a:r>
            <a:rPr lang="en-MY" sz="1600" kern="1200" dirty="0"/>
            <a:t>Prof Hashim </a:t>
          </a:r>
          <a:r>
            <a:rPr lang="en-MY" sz="1600" kern="1200" dirty="0" err="1"/>
            <a:t>Kamali</a:t>
          </a:r>
          <a:r>
            <a:rPr lang="en-MY" sz="1600" kern="1200" dirty="0"/>
            <a:t> disagreed vehemently. His view is that a legal right cannot be detached from corresponding duty; it is like two sides of a coin</a:t>
          </a:r>
        </a:p>
        <a:p>
          <a:pPr marL="0" lvl="0" indent="0" algn="l" defTabSz="711200">
            <a:lnSpc>
              <a:spcPct val="90000"/>
            </a:lnSpc>
            <a:spcBef>
              <a:spcPct val="0"/>
            </a:spcBef>
            <a:spcAft>
              <a:spcPct val="35000"/>
            </a:spcAft>
            <a:buNone/>
          </a:pPr>
          <a:r>
            <a:rPr lang="en-MY" sz="1600" kern="1200" dirty="0"/>
            <a:t>rights supersedes duty and is emphasized more in legal obligations. always seen as subservient to duty</a:t>
          </a:r>
          <a:endParaRPr lang="en-US" sz="1600" kern="1200" dirty="0"/>
        </a:p>
      </dsp:txBody>
      <dsp:txXfrm>
        <a:off x="1808921" y="2452683"/>
        <a:ext cx="6678256" cy="1114856"/>
      </dsp:txXfrm>
    </dsp:sp>
    <dsp:sp modelId="{E6F4BF3C-B96E-4E4A-A014-6614BEDA6E60}">
      <dsp:nvSpPr>
        <dsp:cNvPr id="0" name=""/>
        <dsp:cNvSpPr/>
      </dsp:nvSpPr>
      <dsp:spPr>
        <a:xfrm>
          <a:off x="111485" y="2564169"/>
          <a:ext cx="1697435" cy="891884"/>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FA252D-B2A1-43DB-B83D-12A875D2CFDD}">
      <dsp:nvSpPr>
        <dsp:cNvPr id="0" name=""/>
        <dsp:cNvSpPr/>
      </dsp:nvSpPr>
      <dsp:spPr>
        <a:xfrm>
          <a:off x="0" y="3681835"/>
          <a:ext cx="8487178" cy="1114856"/>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MY" sz="1600" kern="1200" dirty="0"/>
            <a:t>textual evidence means that in the ‘original absence of liability’ (</a:t>
          </a:r>
          <a:r>
            <a:rPr lang="en-MY" sz="1600" kern="1200" dirty="0" err="1"/>
            <a:t>bara’ah</a:t>
          </a:r>
          <a:r>
            <a:rPr lang="en-MY" sz="1600" kern="1200" dirty="0"/>
            <a:t> al-</a:t>
          </a:r>
          <a:r>
            <a:rPr lang="en-MY" sz="1600" kern="1200" dirty="0" err="1"/>
            <a:t>dhimmah</a:t>
          </a:r>
          <a:r>
            <a:rPr lang="en-MY" sz="1600" kern="1200" dirty="0"/>
            <a:t> al-</a:t>
          </a:r>
          <a:r>
            <a:rPr lang="en-MY" sz="1600" kern="1200" dirty="0" err="1"/>
            <a:t>asliyyah</a:t>
          </a:r>
          <a:r>
            <a:rPr lang="en-MY" sz="1600" kern="1200" dirty="0"/>
            <a:t>) no legal rights can accrue</a:t>
          </a:r>
          <a:endParaRPr lang="en-US" sz="1600" kern="1200" dirty="0"/>
        </a:p>
      </dsp:txBody>
      <dsp:txXfrm>
        <a:off x="1808921" y="3681835"/>
        <a:ext cx="6678256" cy="1114856"/>
      </dsp:txXfrm>
    </dsp:sp>
    <dsp:sp modelId="{5D11AE7E-5326-40FD-883C-A193086E7C3F}">
      <dsp:nvSpPr>
        <dsp:cNvPr id="0" name=""/>
        <dsp:cNvSpPr/>
      </dsp:nvSpPr>
      <dsp:spPr>
        <a:xfrm>
          <a:off x="111485" y="3790510"/>
          <a:ext cx="1697435" cy="891884"/>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3000" r="-13000"/>
          </a:stretch>
        </a:blipFill>
        <a:ln w="127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8FB73-25B6-4369-B638-215DAFAD8A91}" type="datetimeFigureOut">
              <a:rPr lang="en-MY" smtClean="0"/>
              <a:t>02/11/2023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5F10C-58F0-4F49-B195-0A67D82C28A6}" type="slidenum">
              <a:rPr lang="en-MY" smtClean="0"/>
              <a:t>‹#›</a:t>
            </a:fld>
            <a:endParaRPr lang="en-MY"/>
          </a:p>
        </p:txBody>
      </p:sp>
    </p:spTree>
    <p:extLst>
      <p:ext uri="{BB962C8B-B14F-4D97-AF65-F5344CB8AC3E}">
        <p14:creationId xmlns:p14="http://schemas.microsoft.com/office/powerpoint/2010/main" val="1176830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E2DBC8D-6F7C-41E0-B98C-1E328A307596}" type="datetimeFigureOut">
              <a:rPr lang="en-MY" smtClean="0"/>
              <a:t>02/11/2023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18006302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DBC8D-6F7C-41E0-B98C-1E328A307596}" type="datetimeFigureOut">
              <a:rPr lang="en-MY" smtClean="0"/>
              <a:t>02/11/2023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637474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2DBC8D-6F7C-41E0-B98C-1E328A307596}" type="datetimeFigureOut">
              <a:rPr lang="en-MY" smtClean="0"/>
              <a:t>02/11/2023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2087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17"/>
        <p:cNvGrpSpPr/>
        <p:nvPr/>
      </p:nvGrpSpPr>
      <p:grpSpPr>
        <a:xfrm>
          <a:off x="0" y="0"/>
          <a:ext cx="0" cy="0"/>
          <a:chOff x="0" y="0"/>
          <a:chExt cx="0" cy="0"/>
        </a:xfrm>
      </p:grpSpPr>
      <p:sp>
        <p:nvSpPr>
          <p:cNvPr id="19" name="Google Shape;19;p2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5400"/>
              <a:buFont typeface="Arial"/>
              <a:buNone/>
              <a:defRPr sz="54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26"/>
          <p:cNvSpPr txBox="1">
            <a:spLocks noGrp="1"/>
          </p:cNvSpPr>
          <p:nvPr>
            <p:ph type="sldNum" idx="12"/>
          </p:nvPr>
        </p:nvSpPr>
        <p:spPr>
          <a:xfrm>
            <a:off x="11409045" y="6333134"/>
            <a:ext cx="731700" cy="525000"/>
          </a:xfrm>
          <a:prstGeom prst="rect">
            <a:avLst/>
          </a:prstGeom>
        </p:spPr>
        <p:txBody>
          <a:bodyPr spcFirstLastPara="1" wrap="square" lIns="91425" tIns="91425" rIns="91425" bIns="91425" anchor="t" anchorCtr="0">
            <a:noAutofit/>
          </a:bodyPr>
          <a:lstStyle>
            <a:lvl1pPr lvl="0">
              <a:buNone/>
              <a:defRPr>
                <a:solidFill>
                  <a:schemeClr val="dk1"/>
                </a:solidFill>
              </a:defRPr>
            </a:lvl1pPr>
            <a:lvl2pPr lvl="1">
              <a:buNone/>
              <a:defRPr>
                <a:solidFill>
                  <a:schemeClr val="dk1"/>
                </a:solidFill>
              </a:defRPr>
            </a:lvl2pPr>
            <a:lvl3pPr lvl="2">
              <a:buNone/>
              <a:defRPr>
                <a:solidFill>
                  <a:schemeClr val="dk1"/>
                </a:solidFill>
              </a:defRPr>
            </a:lvl3pPr>
            <a:lvl4pPr lvl="3">
              <a:buNone/>
              <a:defRPr>
                <a:solidFill>
                  <a:schemeClr val="dk1"/>
                </a:solidFill>
              </a:defRPr>
            </a:lvl4pPr>
            <a:lvl5pPr lvl="4">
              <a:buNone/>
              <a:defRPr>
                <a:solidFill>
                  <a:schemeClr val="dk1"/>
                </a:solidFill>
              </a:defRPr>
            </a:lvl5pPr>
            <a:lvl6pPr lvl="5">
              <a:buNone/>
              <a:defRPr>
                <a:solidFill>
                  <a:schemeClr val="dk1"/>
                </a:solidFill>
              </a:defRPr>
            </a:lvl6pPr>
            <a:lvl7pPr lvl="6">
              <a:buNone/>
              <a:defRPr>
                <a:solidFill>
                  <a:schemeClr val="dk1"/>
                </a:solidFill>
              </a:defRPr>
            </a:lvl7pPr>
            <a:lvl8pPr lvl="7">
              <a:buNone/>
              <a:defRPr>
                <a:solidFill>
                  <a:schemeClr val="dk1"/>
                </a:solidFill>
              </a:defRPr>
            </a:lvl8pPr>
            <a:lvl9pPr lvl="8">
              <a:buNone/>
              <a:defRPr>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9471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CF074AD-5A0D-40B4-813D-34862D7DF200}"/>
              </a:ext>
            </a:extLst>
          </p:cNvPr>
          <p:cNvSpPr/>
          <p:nvPr userDrawn="1"/>
        </p:nvSpPr>
        <p:spPr>
          <a:xfrm>
            <a:off x="0" y="-1"/>
            <a:ext cx="12192000" cy="91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
        <p:nvSpPr>
          <p:cNvPr id="9" name="Rectangle 8">
            <a:extLst>
              <a:ext uri="{FF2B5EF4-FFF2-40B4-BE49-F238E27FC236}">
                <a16:creationId xmlns:a16="http://schemas.microsoft.com/office/drawing/2014/main" id="{136F6D66-F2F9-4BF4-99F9-B1BA1142497F}"/>
              </a:ext>
            </a:extLst>
          </p:cNvPr>
          <p:cNvSpPr/>
          <p:nvPr userDrawn="1"/>
        </p:nvSpPr>
        <p:spPr>
          <a:xfrm>
            <a:off x="0" y="6792686"/>
            <a:ext cx="12192000" cy="65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476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7657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2DBC8D-6F7C-41E0-B98C-1E328A307596}" type="datetimeFigureOut">
              <a:rPr lang="en-MY" smtClean="0"/>
              <a:t>02/11/2023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589605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5E2DBC8D-6F7C-41E0-B98C-1E328A307596}" type="datetimeFigureOut">
              <a:rPr lang="en-MY" smtClean="0"/>
              <a:t>02/11/2023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9060315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E2DBC8D-6F7C-41E0-B98C-1E328A307596}" type="datetimeFigureOut">
              <a:rPr lang="en-MY" smtClean="0"/>
              <a:t>02/11/2023</a:t>
            </a:fld>
            <a:endParaRPr lang="en-MY"/>
          </a:p>
        </p:txBody>
      </p:sp>
      <p:sp>
        <p:nvSpPr>
          <p:cNvPr id="9" name="Footer Placeholder 8"/>
          <p:cNvSpPr>
            <a:spLocks noGrp="1"/>
          </p:cNvSpPr>
          <p:nvPr>
            <p:ph type="ftr" sz="quarter" idx="11"/>
          </p:nvPr>
        </p:nvSpPr>
        <p:spPr/>
        <p:txBody>
          <a:bodyPr/>
          <a:lstStyle/>
          <a:p>
            <a:endParaRPr lang="en-MY"/>
          </a:p>
        </p:txBody>
      </p:sp>
      <p:sp>
        <p:nvSpPr>
          <p:cNvPr id="10" name="Slide Number Placeholder 9"/>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152706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E2DBC8D-6F7C-41E0-B98C-1E328A307596}" type="datetimeFigureOut">
              <a:rPr lang="en-MY" smtClean="0"/>
              <a:t>02/11/2023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E564A17-8031-4AB2-809B-D280F15511A9}" type="slidenum">
              <a:rPr lang="en-MY" smtClean="0"/>
              <a:t>‹#›</a:t>
            </a:fld>
            <a:endParaRPr lang="en-MY"/>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4868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2DBC8D-6F7C-41E0-B98C-1E328A307596}" type="datetimeFigureOut">
              <a:rPr lang="en-MY" smtClean="0"/>
              <a:t>02/11/2023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313244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2DBC8D-6F7C-41E0-B98C-1E328A307596}" type="datetimeFigureOut">
              <a:rPr lang="en-MY" smtClean="0"/>
              <a:t>02/11/2023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420697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5E2DBC8D-6F7C-41E0-B98C-1E328A307596}" type="datetimeFigureOut">
              <a:rPr lang="en-MY" smtClean="0"/>
              <a:t>02/11/2023</a:t>
            </a:fld>
            <a:endParaRPr lang="en-MY"/>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MY"/>
          </a:p>
        </p:txBody>
      </p:sp>
      <p:sp>
        <p:nvSpPr>
          <p:cNvPr id="11" name="Slide Number Placeholder 10"/>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2812091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5E2DBC8D-6F7C-41E0-B98C-1E328A307596}" type="datetimeFigureOut">
              <a:rPr lang="en-MY" smtClean="0"/>
              <a:t>02/11/2023</a:t>
            </a:fld>
            <a:endParaRPr lang="en-MY"/>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MY"/>
          </a:p>
        </p:txBody>
      </p:sp>
      <p:sp>
        <p:nvSpPr>
          <p:cNvPr id="10" name="Slide Number Placeholder 9"/>
          <p:cNvSpPr>
            <a:spLocks noGrp="1"/>
          </p:cNvSpPr>
          <p:nvPr>
            <p:ph type="sldNum" sz="quarter" idx="12"/>
          </p:nvPr>
        </p:nvSpPr>
        <p:spPr/>
        <p:txBody>
          <a:bodyPr/>
          <a:lstStyle/>
          <a:p>
            <a:fld id="{FE564A17-8031-4AB2-809B-D280F15511A9}" type="slidenum">
              <a:rPr lang="en-MY" smtClean="0"/>
              <a:t>‹#›</a:t>
            </a:fld>
            <a:endParaRPr lang="en-MY"/>
          </a:p>
        </p:txBody>
      </p:sp>
    </p:spTree>
    <p:extLst>
      <p:ext uri="{BB962C8B-B14F-4D97-AF65-F5344CB8AC3E}">
        <p14:creationId xmlns:p14="http://schemas.microsoft.com/office/powerpoint/2010/main" val="43280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5E2DBC8D-6F7C-41E0-B98C-1E328A307596}" type="datetimeFigureOut">
              <a:rPr lang="en-MY" smtClean="0"/>
              <a:t>02/11/2023</a:t>
            </a:fld>
            <a:endParaRPr lang="en-MY"/>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MY"/>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FE564A17-8031-4AB2-809B-D280F15511A9}" type="slidenum">
              <a:rPr lang="en-MY" smtClean="0"/>
              <a:t>‹#›</a:t>
            </a:fld>
            <a:endParaRPr lang="en-MY"/>
          </a:p>
        </p:txBody>
      </p:sp>
    </p:spTree>
    <p:extLst>
      <p:ext uri="{BB962C8B-B14F-4D97-AF65-F5344CB8AC3E}">
        <p14:creationId xmlns:p14="http://schemas.microsoft.com/office/powerpoint/2010/main" val="42209938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 id="2147483698" r:id="rId13"/>
    <p:sldLayoutId id="2147483699" r:id="rId14"/>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microsoft.com/office/2018/10/relationships/comments" Target="../comments/modernComment_11B_F46A153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microsoft.com/office/2018/10/relationships/comments" Target="../comments/modernComment_1C8_5DDB2F3D.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D1_AAB0C83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D6_54241B7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C28E-19E6-0ACC-04A3-A978655AB013}"/>
              </a:ext>
            </a:extLst>
          </p:cNvPr>
          <p:cNvSpPr>
            <a:spLocks noGrp="1"/>
          </p:cNvSpPr>
          <p:nvPr>
            <p:ph type="ctrTitle"/>
          </p:nvPr>
        </p:nvSpPr>
        <p:spPr>
          <a:xfrm>
            <a:off x="1600200" y="1524000"/>
            <a:ext cx="8991600" cy="2508664"/>
          </a:xfrm>
        </p:spPr>
        <p:txBody>
          <a:bodyPr>
            <a:normAutofit fontScale="90000"/>
          </a:bodyPr>
          <a:lstStyle/>
          <a:p>
            <a:r>
              <a:rPr lang="en-US" sz="3600" b="1" dirty="0">
                <a:solidFill>
                  <a:schemeClr val="accent1">
                    <a:lumMod val="75000"/>
                  </a:schemeClr>
                </a:solidFill>
                <a:latin typeface="Arial"/>
                <a:ea typeface="Arial"/>
                <a:cs typeface="Arial"/>
                <a:sym typeface="Arial"/>
              </a:rPr>
              <a:t>REVISITING PERSONHOOD THEORIES AND EFFECTIVE AI LEGAL FRAMEWORK: CONTEMPORARY AND MUSLIM’S DISCOURSE</a:t>
            </a:r>
            <a:br>
              <a:rPr lang="en-US" dirty="0">
                <a:solidFill>
                  <a:schemeClr val="accent1">
                    <a:lumMod val="75000"/>
                  </a:schemeClr>
                </a:solidFill>
              </a:rPr>
            </a:br>
            <a:endParaRPr lang="en-MY" dirty="0">
              <a:solidFill>
                <a:schemeClr val="accent1">
                  <a:lumMod val="75000"/>
                </a:schemeClr>
              </a:solidFill>
            </a:endParaRPr>
          </a:p>
        </p:txBody>
      </p:sp>
      <p:sp>
        <p:nvSpPr>
          <p:cNvPr id="3" name="Subtitle 2">
            <a:extLst>
              <a:ext uri="{FF2B5EF4-FFF2-40B4-BE49-F238E27FC236}">
                <a16:creationId xmlns:a16="http://schemas.microsoft.com/office/drawing/2014/main" id="{4EC83C4A-98AF-0795-1C36-511A5A34B4B3}"/>
              </a:ext>
            </a:extLst>
          </p:cNvPr>
          <p:cNvSpPr>
            <a:spLocks noGrp="1"/>
          </p:cNvSpPr>
          <p:nvPr>
            <p:ph type="subTitle" idx="1"/>
          </p:nvPr>
        </p:nvSpPr>
        <p:spPr/>
        <p:txBody>
          <a:bodyPr>
            <a:normAutofit lnSpcReduction="10000"/>
          </a:bodyPr>
          <a:lstStyle/>
          <a:p>
            <a:r>
              <a:rPr lang="en-US" dirty="0"/>
              <a:t>IDA MADIEHA BT ABDUL GHANI AZMI</a:t>
            </a:r>
          </a:p>
          <a:p>
            <a:r>
              <a:rPr lang="en-US" dirty="0"/>
              <a:t>PROFESSOR</a:t>
            </a:r>
          </a:p>
          <a:p>
            <a:r>
              <a:rPr lang="en-US" dirty="0"/>
              <a:t>IIUM</a:t>
            </a:r>
            <a:endParaRPr lang="en-MY" dirty="0"/>
          </a:p>
        </p:txBody>
      </p:sp>
    </p:spTree>
    <p:extLst>
      <p:ext uri="{BB962C8B-B14F-4D97-AF65-F5344CB8AC3E}">
        <p14:creationId xmlns:p14="http://schemas.microsoft.com/office/powerpoint/2010/main" val="3489617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D98594-E95F-E983-4711-7AAECB76A742}"/>
              </a:ext>
            </a:extLst>
          </p:cNvPr>
          <p:cNvSpPr>
            <a:spLocks noGrp="1"/>
          </p:cNvSpPr>
          <p:nvPr>
            <p:ph idx="1"/>
          </p:nvPr>
        </p:nvSpPr>
        <p:spPr>
          <a:xfrm>
            <a:off x="6736080" y="4169228"/>
            <a:ext cx="4815840" cy="1884099"/>
          </a:xfrm>
        </p:spPr>
        <p:txBody>
          <a:bodyPr/>
          <a:lstStyle/>
          <a:p>
            <a:r>
              <a:rPr lang="en-US" dirty="0"/>
              <a:t>Black’s Law Dictionary</a:t>
            </a:r>
          </a:p>
          <a:p>
            <a:r>
              <a:rPr lang="en-US" dirty="0"/>
              <a:t>…a person is any being whom the law regards as capable of rights and duties…</a:t>
            </a:r>
            <a:endParaRPr lang="en-MY" dirty="0"/>
          </a:p>
        </p:txBody>
      </p:sp>
      <p:pic>
        <p:nvPicPr>
          <p:cNvPr id="3074" name="Picture 2" descr="1972 Blacks Law Dictionary Revised Fourth Edition by Henry image 1">
            <a:extLst>
              <a:ext uri="{FF2B5EF4-FFF2-40B4-BE49-F238E27FC236}">
                <a16:creationId xmlns:a16="http://schemas.microsoft.com/office/drawing/2014/main" id="{292DBDB4-9563-C1FD-E58A-BC50EED389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43" y="685800"/>
            <a:ext cx="423164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9CE84B-6AB4-93BA-F7BC-F189345DA59F}"/>
              </a:ext>
            </a:extLst>
          </p:cNvPr>
          <p:cNvSpPr txBox="1"/>
          <p:nvPr/>
        </p:nvSpPr>
        <p:spPr>
          <a:xfrm>
            <a:off x="6912429" y="979714"/>
            <a:ext cx="4815840" cy="738664"/>
          </a:xfrm>
          <a:prstGeom prst="rect">
            <a:avLst/>
          </a:prstGeom>
          <a:solidFill>
            <a:schemeClr val="bg1"/>
          </a:solidFill>
          <a:ln w="28575">
            <a:solidFill>
              <a:schemeClr val="tx1"/>
            </a:solidFill>
          </a:ln>
        </p:spPr>
        <p:txBody>
          <a:bodyPr wrap="square" rtlCol="0">
            <a:spAutoFit/>
          </a:bodyPr>
          <a:lstStyle/>
          <a:p>
            <a:endParaRPr lang="en-US" dirty="0"/>
          </a:p>
          <a:p>
            <a:r>
              <a:rPr lang="en-MY" sz="2400" dirty="0"/>
              <a:t>WHO IS A LEGAL PERSON?</a:t>
            </a:r>
          </a:p>
        </p:txBody>
      </p:sp>
    </p:spTree>
    <p:extLst>
      <p:ext uri="{BB962C8B-B14F-4D97-AF65-F5344CB8AC3E}">
        <p14:creationId xmlns:p14="http://schemas.microsoft.com/office/powerpoint/2010/main" val="3344326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8EF3F-DDB4-5722-001E-D272A6F9358D}"/>
              </a:ext>
            </a:extLst>
          </p:cNvPr>
          <p:cNvSpPr>
            <a:spLocks noGrp="1"/>
          </p:cNvSpPr>
          <p:nvPr>
            <p:ph type="title"/>
          </p:nvPr>
        </p:nvSpPr>
        <p:spPr>
          <a:xfrm>
            <a:off x="2056964" y="108000"/>
            <a:ext cx="7729728" cy="1188720"/>
          </a:xfrm>
        </p:spPr>
        <p:txBody>
          <a:bodyPr/>
          <a:lstStyle/>
          <a:p>
            <a:r>
              <a:rPr lang="en-MY" dirty="0"/>
              <a:t>Natural vs legal person</a:t>
            </a:r>
          </a:p>
        </p:txBody>
      </p:sp>
      <p:pic>
        <p:nvPicPr>
          <p:cNvPr id="2050" name="Picture 2" descr="Silhouette PNG And Vector Images Free Download - Pngtree">
            <a:extLst>
              <a:ext uri="{FF2B5EF4-FFF2-40B4-BE49-F238E27FC236}">
                <a16:creationId xmlns:a16="http://schemas.microsoft.com/office/drawing/2014/main" id="{189EC837-9A0F-1373-E778-2EB50A340C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590" y="2118233"/>
            <a:ext cx="3348418" cy="341166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 3">
            <a:extLst>
              <a:ext uri="{FF2B5EF4-FFF2-40B4-BE49-F238E27FC236}">
                <a16:creationId xmlns:a16="http://schemas.microsoft.com/office/drawing/2014/main" id="{DB903FDC-9925-99CC-B5CC-FCBCC606CC55}"/>
              </a:ext>
            </a:extLst>
          </p:cNvPr>
          <p:cNvGraphicFramePr/>
          <p:nvPr>
            <p:extLst>
              <p:ext uri="{D42A27DB-BD31-4B8C-83A1-F6EECF244321}">
                <p14:modId xmlns:p14="http://schemas.microsoft.com/office/powerpoint/2010/main" val="3419911558"/>
              </p:ext>
            </p:extLst>
          </p:nvPr>
        </p:nvGraphicFramePr>
        <p:xfrm>
          <a:off x="914400" y="2283728"/>
          <a:ext cx="9641840" cy="4466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5A32D62-A28E-AE38-6F1D-1CB64DEC88FD}"/>
              </a:ext>
            </a:extLst>
          </p:cNvPr>
          <p:cNvSpPr txBox="1"/>
          <p:nvPr/>
        </p:nvSpPr>
        <p:spPr>
          <a:xfrm>
            <a:off x="772319" y="1304240"/>
            <a:ext cx="9712960" cy="646331"/>
          </a:xfrm>
          <a:prstGeom prst="rect">
            <a:avLst/>
          </a:prstGeom>
          <a:noFill/>
        </p:spPr>
        <p:txBody>
          <a:bodyPr wrap="square" rtlCol="0">
            <a:spAutoFit/>
          </a:bodyPr>
          <a:lstStyle/>
          <a:p>
            <a:r>
              <a:rPr lang="en-MY" dirty="0"/>
              <a:t>Philosophical moral question -Capabilities and capacities – both cognitive and emotional – that an entity must posses in order to be accorded the status of moral personality.</a:t>
            </a:r>
          </a:p>
        </p:txBody>
      </p:sp>
    </p:spTree>
    <p:extLst>
      <p:ext uri="{BB962C8B-B14F-4D97-AF65-F5344CB8AC3E}">
        <p14:creationId xmlns:p14="http://schemas.microsoft.com/office/powerpoint/2010/main" val="4100592948"/>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F615CB7A-2504-4DCC-B8EB-C1C1121085F7}"/>
              </a:ext>
            </a:extLst>
          </p:cNvPr>
          <p:cNvSpPr/>
          <p:nvPr/>
        </p:nvSpPr>
        <p:spPr>
          <a:xfrm>
            <a:off x="305056" y="347288"/>
            <a:ext cx="656456" cy="656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6" name="TextBox 25">
            <a:extLst>
              <a:ext uri="{FF2B5EF4-FFF2-40B4-BE49-F238E27FC236}">
                <a16:creationId xmlns:a16="http://schemas.microsoft.com/office/drawing/2014/main" id="{FF39BFA8-9DF0-478A-85F3-57B1D0D91A57}"/>
              </a:ext>
            </a:extLst>
          </p:cNvPr>
          <p:cNvSpPr txBox="1"/>
          <p:nvPr/>
        </p:nvSpPr>
        <p:spPr>
          <a:xfrm>
            <a:off x="1146352" y="543876"/>
            <a:ext cx="3997446" cy="400110"/>
          </a:xfrm>
          <a:prstGeom prst="rect">
            <a:avLst/>
          </a:prstGeom>
          <a:noFill/>
        </p:spPr>
        <p:txBody>
          <a:bodyPr wrap="square" rtlCol="0" anchor="ctr">
            <a:spAutoFit/>
          </a:bodyPr>
          <a:lstStyle/>
          <a:p>
            <a:r>
              <a:rPr lang="en-US" altLang="ko-KR" sz="2000" b="1" dirty="0">
                <a:solidFill>
                  <a:schemeClr val="tx1">
                    <a:lumMod val="75000"/>
                    <a:lumOff val="25000"/>
                  </a:schemeClr>
                </a:solidFill>
                <a:cs typeface="Arial" pitchFamily="34" charset="0"/>
              </a:rPr>
              <a:t>Discourse on Personhood</a:t>
            </a:r>
            <a:endParaRPr lang="ko-KR" altLang="en-US" sz="2000" b="1" dirty="0">
              <a:solidFill>
                <a:schemeClr val="tx1">
                  <a:lumMod val="75000"/>
                  <a:lumOff val="25000"/>
                </a:schemeClr>
              </a:solidFill>
              <a:cs typeface="Arial" pitchFamily="34" charset="0"/>
            </a:endParaRPr>
          </a:p>
        </p:txBody>
      </p:sp>
      <p:sp>
        <p:nvSpPr>
          <p:cNvPr id="3" name="TextBox 2"/>
          <p:cNvSpPr txBox="1"/>
          <p:nvPr/>
        </p:nvSpPr>
        <p:spPr>
          <a:xfrm>
            <a:off x="305056" y="1244178"/>
            <a:ext cx="11657558" cy="369332"/>
          </a:xfrm>
          <a:prstGeom prst="rect">
            <a:avLst/>
          </a:prstGeom>
          <a:noFill/>
        </p:spPr>
        <p:txBody>
          <a:bodyPr wrap="square" rtlCol="0">
            <a:spAutoFit/>
          </a:bodyPr>
          <a:lstStyle/>
          <a:p>
            <a:pPr marL="285750" indent="-285750">
              <a:buFont typeface="Arial" panose="020B0604020202020204" pitchFamily="34" charset="0"/>
              <a:buChar char="•"/>
            </a:pPr>
            <a:r>
              <a:rPr lang="en-US" dirty="0"/>
              <a:t>Discourse is nothing new</a:t>
            </a:r>
          </a:p>
        </p:txBody>
      </p:sp>
      <p:sp>
        <p:nvSpPr>
          <p:cNvPr id="2" name="Rectangle 1"/>
          <p:cNvSpPr/>
          <p:nvPr/>
        </p:nvSpPr>
        <p:spPr>
          <a:xfrm>
            <a:off x="4472587" y="1974474"/>
            <a:ext cx="7249213" cy="4031873"/>
          </a:xfrm>
          <a:prstGeom prst="rect">
            <a:avLst/>
          </a:prstGeom>
          <a:ln w="38100">
            <a:solidFill>
              <a:schemeClr val="accent2"/>
            </a:solidFill>
            <a:prstDash val="dash"/>
          </a:ln>
        </p:spPr>
        <p:txBody>
          <a:bodyPr wrap="square">
            <a:spAutoFit/>
          </a:bodyPr>
          <a:lstStyle/>
          <a:p>
            <a:pPr marL="157163" lvl="1"/>
            <a:endParaRPr lang="en-US" sz="1600" dirty="0"/>
          </a:p>
          <a:p>
            <a:pPr marL="442913" lvl="1" indent="-285750">
              <a:buFont typeface="Arial" panose="020B0604020202020204" pitchFamily="34" charset="0"/>
              <a:buChar char="•"/>
            </a:pPr>
            <a:r>
              <a:rPr lang="en-US" sz="3200" b="1" dirty="0"/>
              <a:t>Passive legal persons</a:t>
            </a:r>
            <a:r>
              <a:rPr lang="en-US" sz="2800" dirty="0"/>
              <a:t>- fetuses or comatose individuals – cannot bear full responsibilities and duties</a:t>
            </a:r>
          </a:p>
          <a:p>
            <a:pPr marL="442913" lvl="1" indent="-285750">
              <a:buFont typeface="Arial" panose="020B0604020202020204" pitchFamily="34" charset="0"/>
              <a:buChar char="•"/>
            </a:pPr>
            <a:r>
              <a:rPr lang="en-US" sz="2800" b="1" dirty="0"/>
              <a:t>Other non human entities</a:t>
            </a:r>
            <a:r>
              <a:rPr lang="en-US" sz="2400" dirty="0"/>
              <a:t> – plants, animals </a:t>
            </a:r>
            <a:r>
              <a:rPr lang="en-US" sz="2400" dirty="0" err="1"/>
              <a:t>eg</a:t>
            </a:r>
            <a:r>
              <a:rPr lang="en-US" sz="2400" dirty="0"/>
              <a:t> People ex </a:t>
            </a:r>
            <a:r>
              <a:rPr lang="en-US" sz="2400" dirty="0" err="1"/>
              <a:t>rel</a:t>
            </a:r>
            <a:r>
              <a:rPr lang="en-US" sz="2400" dirty="0"/>
              <a:t> Nonhuman Rights Projects v </a:t>
            </a:r>
            <a:r>
              <a:rPr lang="en-US" sz="2400" dirty="0" err="1"/>
              <a:t>Lavery</a:t>
            </a:r>
            <a:r>
              <a:rPr lang="en-US" sz="2400" dirty="0"/>
              <a:t> – personhood in its full sense must embody both rights and duties</a:t>
            </a:r>
            <a:endParaRPr lang="en-US" sz="1600" dirty="0"/>
          </a:p>
          <a:p>
            <a:pPr marL="442913" lvl="1" indent="-285750">
              <a:buFont typeface="Arial" panose="020B0604020202020204" pitchFamily="34" charset="0"/>
              <a:buChar char="•"/>
            </a:pPr>
            <a:r>
              <a:rPr lang="en-US" sz="2800" b="1" dirty="0"/>
              <a:t>Inanimate objects</a:t>
            </a:r>
            <a:r>
              <a:rPr lang="en-US" sz="2400" dirty="0"/>
              <a:t> such as the Whanganui River in New Zealand and several rivers in India</a:t>
            </a:r>
            <a:endParaRPr lang="en-US" sz="1600" dirty="0"/>
          </a:p>
        </p:txBody>
      </p:sp>
      <p:sp>
        <p:nvSpPr>
          <p:cNvPr id="10" name="Freeform: Shape 92">
            <a:extLst>
              <a:ext uri="{FF2B5EF4-FFF2-40B4-BE49-F238E27FC236}">
                <a16:creationId xmlns:a16="http://schemas.microsoft.com/office/drawing/2014/main" id="{4A2ED83A-70F6-48DE-B575-FFC83B7D91BE}"/>
              </a:ext>
            </a:extLst>
          </p:cNvPr>
          <p:cNvSpPr>
            <a:spLocks noChangeAspect="1"/>
          </p:cNvSpPr>
          <p:nvPr/>
        </p:nvSpPr>
        <p:spPr>
          <a:xfrm>
            <a:off x="444734" y="486966"/>
            <a:ext cx="377099" cy="37709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rtlCol="0" anchor="ctr"/>
          <a:lstStyle/>
          <a:p>
            <a:endParaRPr lang="en-US" sz="2000"/>
          </a:p>
        </p:txBody>
      </p:sp>
      <p:sp>
        <p:nvSpPr>
          <p:cNvPr id="12" name="TextBox 11"/>
          <p:cNvSpPr txBox="1"/>
          <p:nvPr/>
        </p:nvSpPr>
        <p:spPr>
          <a:xfrm>
            <a:off x="11721800" y="6280727"/>
            <a:ext cx="312906" cy="369332"/>
          </a:xfrm>
          <a:prstGeom prst="rect">
            <a:avLst/>
          </a:prstGeom>
          <a:noFill/>
        </p:spPr>
        <p:txBody>
          <a:bodyPr wrap="none" rtlCol="0">
            <a:spAutoFit/>
          </a:bodyPr>
          <a:lstStyle/>
          <a:p>
            <a:r>
              <a:rPr lang="en-GB" dirty="0"/>
              <a:t>3</a:t>
            </a:r>
          </a:p>
        </p:txBody>
      </p:sp>
    </p:spTree>
    <p:extLst>
      <p:ext uri="{BB962C8B-B14F-4D97-AF65-F5344CB8AC3E}">
        <p14:creationId xmlns:p14="http://schemas.microsoft.com/office/powerpoint/2010/main" val="4220994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9DB24BF-1E1D-096F-82D9-445A9B57A3DB}"/>
              </a:ext>
            </a:extLst>
          </p:cNvPr>
          <p:cNvSpPr txBox="1"/>
          <p:nvPr/>
        </p:nvSpPr>
        <p:spPr>
          <a:xfrm>
            <a:off x="2862943" y="208880"/>
            <a:ext cx="6080080" cy="707886"/>
          </a:xfrm>
          <a:prstGeom prst="rect">
            <a:avLst/>
          </a:prstGeom>
          <a:solidFill>
            <a:schemeClr val="bg1"/>
          </a:solidFill>
          <a:ln w="38100">
            <a:solidFill>
              <a:schemeClr val="tx1"/>
            </a:solidFill>
          </a:ln>
        </p:spPr>
        <p:txBody>
          <a:bodyPr wrap="square" rtlCol="0">
            <a:spAutoFit/>
          </a:bodyPr>
          <a:lstStyle/>
          <a:p>
            <a:r>
              <a:rPr lang="en-US" sz="4000" dirty="0"/>
              <a:t>AI PERSONHOOD</a:t>
            </a:r>
            <a:endParaRPr lang="en-MY" sz="4000" dirty="0"/>
          </a:p>
        </p:txBody>
      </p:sp>
      <p:pic>
        <p:nvPicPr>
          <p:cNvPr id="2050" name="Picture 2" descr="Legal Personhood: Animals, Artificial Intelligence and the Unborn (Law and  Philosophy Library Book 119) eBook : Kurki, Visa A.J., Pietrzykowski,  Tomasz: Amazon.co.uk: Kindle Store">
            <a:extLst>
              <a:ext uri="{FF2B5EF4-FFF2-40B4-BE49-F238E27FC236}">
                <a16:creationId xmlns:a16="http://schemas.microsoft.com/office/drawing/2014/main" id="{38264173-F363-12B2-C795-9AA6B960F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0162" y="979835"/>
            <a:ext cx="2507297" cy="32600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E4D85B-CB3F-815F-C8B5-4DDCC2E047FA}"/>
              </a:ext>
            </a:extLst>
          </p:cNvPr>
          <p:cNvSpPr txBox="1"/>
          <p:nvPr/>
        </p:nvSpPr>
        <p:spPr>
          <a:xfrm>
            <a:off x="1005840" y="1991360"/>
            <a:ext cx="7040880" cy="3416320"/>
          </a:xfrm>
          <a:prstGeom prst="rect">
            <a:avLst/>
          </a:prstGeom>
          <a:noFill/>
        </p:spPr>
        <p:txBody>
          <a:bodyPr wrap="square" rtlCol="0">
            <a:spAutoFit/>
          </a:bodyPr>
          <a:lstStyle/>
          <a:p>
            <a:r>
              <a:rPr lang="en-US" sz="2400" dirty="0"/>
              <a:t>All of this raises the question: what does it mean to be a legal person, or to </a:t>
            </a:r>
            <a:r>
              <a:rPr lang="en-US" sz="2400" dirty="0">
                <a:solidFill>
                  <a:schemeClr val="accent1"/>
                </a:solidFill>
              </a:rPr>
              <a:t>be ‘recognized or treated’</a:t>
            </a:r>
            <a:r>
              <a:rPr lang="en-US" sz="2400" dirty="0"/>
              <a:t> as such? The cases above are not merely instance of employing similar terms and phrases – such as ‘person’, ‘legal person’, and ‘legal personhood’- in saliently dissimilar circumstances. Rather, all of them actually make reference to a conceptual scheme extant in Western legal systems: </a:t>
            </a:r>
            <a:r>
              <a:rPr lang="en-US" sz="2400" dirty="0">
                <a:solidFill>
                  <a:schemeClr val="accent1"/>
                </a:solidFill>
              </a:rPr>
              <a:t>the person/thing distinction</a:t>
            </a:r>
            <a:r>
              <a:rPr lang="en-US" sz="2400" dirty="0"/>
              <a:t>, or as I will call it, person/nonperson distinction.</a:t>
            </a:r>
            <a:endParaRPr lang="en-MY" sz="2400" dirty="0"/>
          </a:p>
        </p:txBody>
      </p:sp>
      <p:pic>
        <p:nvPicPr>
          <p:cNvPr id="1026" name="Picture 2" descr="A Theory of Legal Personhood (Oxford Legal Philosophy): Amazon.co.uk: Kurki,  Visa AJ: 9780198844037: Books">
            <a:extLst>
              <a:ext uri="{FF2B5EF4-FFF2-40B4-BE49-F238E27FC236}">
                <a16:creationId xmlns:a16="http://schemas.microsoft.com/office/drawing/2014/main" id="{44C4511E-5967-8022-5716-1F3113FB9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4786" y="4162425"/>
            <a:ext cx="1695450" cy="269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0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F615CB7A-2504-4DCC-B8EB-C1C1121085F7}"/>
              </a:ext>
            </a:extLst>
          </p:cNvPr>
          <p:cNvSpPr/>
          <p:nvPr/>
        </p:nvSpPr>
        <p:spPr>
          <a:xfrm>
            <a:off x="305056" y="347288"/>
            <a:ext cx="656456" cy="6564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6" name="TextBox 25">
            <a:extLst>
              <a:ext uri="{FF2B5EF4-FFF2-40B4-BE49-F238E27FC236}">
                <a16:creationId xmlns:a16="http://schemas.microsoft.com/office/drawing/2014/main" id="{FF39BFA8-9DF0-478A-85F3-57B1D0D91A57}"/>
              </a:ext>
            </a:extLst>
          </p:cNvPr>
          <p:cNvSpPr txBox="1"/>
          <p:nvPr/>
        </p:nvSpPr>
        <p:spPr>
          <a:xfrm>
            <a:off x="1146352" y="543876"/>
            <a:ext cx="3997446" cy="400110"/>
          </a:xfrm>
          <a:prstGeom prst="rect">
            <a:avLst/>
          </a:prstGeom>
          <a:noFill/>
        </p:spPr>
        <p:txBody>
          <a:bodyPr wrap="square" rtlCol="0" anchor="ctr">
            <a:spAutoFit/>
          </a:bodyPr>
          <a:lstStyle/>
          <a:p>
            <a:r>
              <a:rPr lang="en-US" altLang="ko-KR" sz="2000" b="1" dirty="0" err="1">
                <a:solidFill>
                  <a:schemeClr val="tx1">
                    <a:lumMod val="75000"/>
                    <a:lumOff val="25000"/>
                  </a:schemeClr>
                </a:solidFill>
                <a:cs typeface="Arial" pitchFamily="34" charset="0"/>
              </a:rPr>
              <a:t>Kurki</a:t>
            </a:r>
            <a:endParaRPr lang="ko-KR" altLang="en-US" sz="2000" b="1" dirty="0">
              <a:solidFill>
                <a:schemeClr val="tx1">
                  <a:lumMod val="75000"/>
                  <a:lumOff val="25000"/>
                </a:schemeClr>
              </a:solidFill>
              <a:cs typeface="Arial" pitchFamily="34" charset="0"/>
            </a:endParaRPr>
          </a:p>
        </p:txBody>
      </p:sp>
      <p:sp>
        <p:nvSpPr>
          <p:cNvPr id="3" name="TextBox 2"/>
          <p:cNvSpPr txBox="1"/>
          <p:nvPr/>
        </p:nvSpPr>
        <p:spPr>
          <a:xfrm>
            <a:off x="305056" y="1244178"/>
            <a:ext cx="11657558" cy="369332"/>
          </a:xfrm>
          <a:prstGeom prst="rect">
            <a:avLst/>
          </a:prstGeom>
          <a:noFill/>
        </p:spPr>
        <p:txBody>
          <a:bodyPr wrap="square" rtlCol="0">
            <a:spAutoFit/>
          </a:bodyPr>
          <a:lstStyle/>
          <a:p>
            <a:pPr marL="285750" indent="-285750">
              <a:buFont typeface="Arial" panose="020B0604020202020204" pitchFamily="34" charset="0"/>
              <a:buChar char="•"/>
            </a:pPr>
            <a:r>
              <a:rPr lang="en-US" dirty="0"/>
              <a:t>Bundle theory of legal personhood</a:t>
            </a:r>
          </a:p>
        </p:txBody>
      </p:sp>
      <p:sp>
        <p:nvSpPr>
          <p:cNvPr id="2" name="Rectangle 1"/>
          <p:cNvSpPr/>
          <p:nvPr/>
        </p:nvSpPr>
        <p:spPr>
          <a:xfrm>
            <a:off x="4472587" y="1974474"/>
            <a:ext cx="7249213" cy="4524315"/>
          </a:xfrm>
          <a:prstGeom prst="rect">
            <a:avLst/>
          </a:prstGeom>
          <a:ln w="38100">
            <a:solidFill>
              <a:schemeClr val="accent2"/>
            </a:solidFill>
            <a:prstDash val="dash"/>
          </a:ln>
        </p:spPr>
        <p:txBody>
          <a:bodyPr wrap="square">
            <a:spAutoFit/>
          </a:bodyPr>
          <a:lstStyle/>
          <a:p>
            <a:r>
              <a:rPr lang="en-US" sz="3600" dirty="0"/>
              <a:t>1. the legal personhood of X is a cluster property and consists of incidents which are separate but interconnected.</a:t>
            </a:r>
          </a:p>
          <a:p>
            <a:r>
              <a:rPr lang="en-US" sz="3600" dirty="0"/>
              <a:t>2. These incidents involve primarily the endowment of X with particular types of claim-rights, responsibilities, and/ or competences.</a:t>
            </a:r>
            <a:endParaRPr lang="en-MY" sz="3600" dirty="0"/>
          </a:p>
        </p:txBody>
      </p:sp>
      <p:sp>
        <p:nvSpPr>
          <p:cNvPr id="4" name="Rectangle 3"/>
          <p:cNvSpPr/>
          <p:nvPr/>
        </p:nvSpPr>
        <p:spPr>
          <a:xfrm>
            <a:off x="932357" y="3092705"/>
            <a:ext cx="3385144" cy="461665"/>
          </a:xfrm>
          <a:prstGeom prst="rect">
            <a:avLst/>
          </a:prstGeom>
        </p:spPr>
        <p:txBody>
          <a:bodyPr wrap="square">
            <a:spAutoFit/>
          </a:bodyPr>
          <a:lstStyle/>
          <a:p>
            <a:r>
              <a:rPr lang="en-US" sz="2400" dirty="0"/>
              <a:t>Main tenets are two fold:</a:t>
            </a:r>
          </a:p>
        </p:txBody>
      </p:sp>
      <p:sp>
        <p:nvSpPr>
          <p:cNvPr id="10" name="Freeform: Shape 92">
            <a:extLst>
              <a:ext uri="{FF2B5EF4-FFF2-40B4-BE49-F238E27FC236}">
                <a16:creationId xmlns:a16="http://schemas.microsoft.com/office/drawing/2014/main" id="{4A2ED83A-70F6-48DE-B575-FFC83B7D91BE}"/>
              </a:ext>
            </a:extLst>
          </p:cNvPr>
          <p:cNvSpPr>
            <a:spLocks noChangeAspect="1"/>
          </p:cNvSpPr>
          <p:nvPr/>
        </p:nvSpPr>
        <p:spPr>
          <a:xfrm>
            <a:off x="444734" y="486966"/>
            <a:ext cx="377099" cy="377099"/>
          </a:xfrm>
          <a:custGeom>
            <a:avLst/>
            <a:gdLst>
              <a:gd name="connsiteX0" fmla="*/ 0 w 923925"/>
              <a:gd name="connsiteY0" fmla="*/ 461962 h 923925"/>
              <a:gd name="connsiteX1" fmla="*/ 0 w 923925"/>
              <a:gd name="connsiteY1" fmla="*/ 149542 h 923925"/>
              <a:gd name="connsiteX2" fmla="*/ 149543 w 923925"/>
              <a:gd name="connsiteY2" fmla="*/ 0 h 923925"/>
              <a:gd name="connsiteX3" fmla="*/ 774382 w 923925"/>
              <a:gd name="connsiteY3" fmla="*/ 0 h 923925"/>
              <a:gd name="connsiteX4" fmla="*/ 925830 w 923925"/>
              <a:gd name="connsiteY4" fmla="*/ 149542 h 923925"/>
              <a:gd name="connsiteX5" fmla="*/ 925830 w 923925"/>
              <a:gd name="connsiteY5" fmla="*/ 774382 h 923925"/>
              <a:gd name="connsiteX6" fmla="*/ 773430 w 923925"/>
              <a:gd name="connsiteY6" fmla="*/ 925830 h 923925"/>
              <a:gd name="connsiteX7" fmla="*/ 150495 w 923925"/>
              <a:gd name="connsiteY7" fmla="*/ 925830 h 923925"/>
              <a:gd name="connsiteX8" fmla="*/ 0 w 923925"/>
              <a:gd name="connsiteY8" fmla="*/ 774382 h 923925"/>
              <a:gd name="connsiteX9" fmla="*/ 0 w 923925"/>
              <a:gd name="connsiteY9" fmla="*/ 461962 h 923925"/>
              <a:gd name="connsiteX10" fmla="*/ 194310 w 923925"/>
              <a:gd name="connsiteY10" fmla="*/ 220027 h 923925"/>
              <a:gd name="connsiteX11" fmla="*/ 194310 w 923925"/>
              <a:gd name="connsiteY11" fmla="*/ 246698 h 923925"/>
              <a:gd name="connsiteX12" fmla="*/ 222885 w 923925"/>
              <a:gd name="connsiteY12" fmla="*/ 277178 h 923925"/>
              <a:gd name="connsiteX13" fmla="*/ 608648 w 923925"/>
              <a:gd name="connsiteY13" fmla="*/ 521970 h 923925"/>
              <a:gd name="connsiteX14" fmla="*/ 668655 w 923925"/>
              <a:gd name="connsiteY14" fmla="*/ 729615 h 923925"/>
              <a:gd name="connsiteX15" fmla="*/ 694373 w 923925"/>
              <a:gd name="connsiteY15" fmla="*/ 754380 h 923925"/>
              <a:gd name="connsiteX16" fmla="*/ 754380 w 923925"/>
              <a:gd name="connsiteY16" fmla="*/ 754380 h 923925"/>
              <a:gd name="connsiteX17" fmla="*/ 777240 w 923925"/>
              <a:gd name="connsiteY17" fmla="*/ 729615 h 923925"/>
              <a:gd name="connsiteX18" fmla="*/ 757238 w 923925"/>
              <a:gd name="connsiteY18" fmla="*/ 600075 h 923925"/>
              <a:gd name="connsiteX19" fmla="*/ 247650 w 923925"/>
              <a:gd name="connsiteY19" fmla="*/ 171450 h 923925"/>
              <a:gd name="connsiteX20" fmla="*/ 194310 w 923925"/>
              <a:gd name="connsiteY20" fmla="*/ 220027 h 923925"/>
              <a:gd name="connsiteX21" fmla="*/ 523875 w 923925"/>
              <a:gd name="connsiteY21" fmla="*/ 753428 h 923925"/>
              <a:gd name="connsiteX22" fmla="*/ 541973 w 923925"/>
              <a:gd name="connsiteY22" fmla="*/ 753428 h 923925"/>
              <a:gd name="connsiteX23" fmla="*/ 575310 w 923925"/>
              <a:gd name="connsiteY23" fmla="*/ 718185 h 923925"/>
              <a:gd name="connsiteX24" fmla="*/ 468630 w 923925"/>
              <a:gd name="connsiteY24" fmla="*/ 485775 h 923925"/>
              <a:gd name="connsiteX25" fmla="*/ 216218 w 923925"/>
              <a:gd name="connsiteY25" fmla="*/ 367665 h 923925"/>
              <a:gd name="connsiteX26" fmla="*/ 194310 w 923925"/>
              <a:gd name="connsiteY26" fmla="*/ 386715 h 923925"/>
              <a:gd name="connsiteX27" fmla="*/ 194310 w 923925"/>
              <a:gd name="connsiteY27" fmla="*/ 458153 h 923925"/>
              <a:gd name="connsiteX28" fmla="*/ 212407 w 923925"/>
              <a:gd name="connsiteY28" fmla="*/ 476250 h 923925"/>
              <a:gd name="connsiteX29" fmla="*/ 464820 w 923925"/>
              <a:gd name="connsiteY29" fmla="*/ 702945 h 923925"/>
              <a:gd name="connsiteX30" fmla="*/ 523875 w 923925"/>
              <a:gd name="connsiteY30" fmla="*/ 753428 h 923925"/>
              <a:gd name="connsiteX31" fmla="*/ 344805 w 923925"/>
              <a:gd name="connsiteY31" fmla="*/ 677228 h 923925"/>
              <a:gd name="connsiteX32" fmla="*/ 270510 w 923925"/>
              <a:gd name="connsiteY32" fmla="*/ 601028 h 923925"/>
              <a:gd name="connsiteX33" fmla="*/ 194310 w 923925"/>
              <a:gd name="connsiteY33" fmla="*/ 675323 h 923925"/>
              <a:gd name="connsiteX34" fmla="*/ 269557 w 923925"/>
              <a:gd name="connsiteY34" fmla="*/ 751523 h 923925"/>
              <a:gd name="connsiteX35" fmla="*/ 344805 w 923925"/>
              <a:gd name="connsiteY35" fmla="*/ 677228 h 923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3925" h="923925">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bg1"/>
          </a:solidFill>
          <a:ln w="9525" cap="flat">
            <a:noFill/>
            <a:prstDash val="solid"/>
            <a:miter/>
          </a:ln>
        </p:spPr>
        <p:txBody>
          <a:bodyPr rtlCol="0" anchor="ctr"/>
          <a:lstStyle/>
          <a:p>
            <a:endParaRPr lang="en-US" sz="2000"/>
          </a:p>
        </p:txBody>
      </p:sp>
      <p:sp>
        <p:nvSpPr>
          <p:cNvPr id="12" name="TextBox 11"/>
          <p:cNvSpPr txBox="1"/>
          <p:nvPr/>
        </p:nvSpPr>
        <p:spPr>
          <a:xfrm>
            <a:off x="11721800" y="6280727"/>
            <a:ext cx="312906" cy="369332"/>
          </a:xfrm>
          <a:prstGeom prst="rect">
            <a:avLst/>
          </a:prstGeom>
          <a:noFill/>
        </p:spPr>
        <p:txBody>
          <a:bodyPr wrap="none" rtlCol="0">
            <a:spAutoFit/>
          </a:bodyPr>
          <a:lstStyle/>
          <a:p>
            <a:r>
              <a:rPr lang="en-GB" dirty="0"/>
              <a:t>3</a:t>
            </a:r>
          </a:p>
        </p:txBody>
      </p:sp>
    </p:spTree>
    <p:extLst>
      <p:ext uri="{BB962C8B-B14F-4D97-AF65-F5344CB8AC3E}">
        <p14:creationId xmlns:p14="http://schemas.microsoft.com/office/powerpoint/2010/main" val="1432737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p:txBody>
          <a:bodyPr/>
          <a:lstStyle/>
          <a:p>
            <a:r>
              <a:rPr lang="en-US" dirty="0">
                <a:solidFill>
                  <a:schemeClr val="accent2">
                    <a:lumMod val="50000"/>
                  </a:schemeClr>
                </a:solidFill>
              </a:rPr>
              <a:t>AI as tools</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p:txBody>
          <a:bodyPr/>
          <a:lstStyle/>
          <a:p>
            <a:r>
              <a:rPr lang="en-US" dirty="0">
                <a:solidFill>
                  <a:schemeClr val="accent2">
                    <a:lumMod val="50000"/>
                  </a:schemeClr>
                </a:solidFill>
              </a:rPr>
              <a:t>Rights and accountability goes back to the user using the AI</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027F3E1-56D0-3EB8-15CC-D50D6E0645C4}"/>
              </a:ext>
            </a:extLst>
          </p:cNvPr>
          <p:cNvSpPr>
            <a:spLocks noGrp="1"/>
          </p:cNvSpPr>
          <p:nvPr>
            <p:ph type="body" sz="quarter" idx="3"/>
          </p:nvPr>
        </p:nvSpPr>
        <p:spPr/>
        <p:txBody>
          <a:bodyPr/>
          <a:lstStyle/>
          <a:p>
            <a:r>
              <a:rPr lang="en-US" dirty="0">
                <a:solidFill>
                  <a:schemeClr val="accent2">
                    <a:lumMod val="50000"/>
                  </a:schemeClr>
                </a:solidFill>
              </a:rPr>
              <a:t>Ai as agents</a:t>
            </a:r>
          </a:p>
        </p:txBody>
      </p:sp>
      <p:sp>
        <p:nvSpPr>
          <p:cNvPr id="5" name="Content Placeholder 4">
            <a:extLst>
              <a:ext uri="{FF2B5EF4-FFF2-40B4-BE49-F238E27FC236}">
                <a16:creationId xmlns:a16="http://schemas.microsoft.com/office/drawing/2014/main" id="{A45EB57E-48A5-AA9B-7682-56298F1431CB}"/>
              </a:ext>
            </a:extLst>
          </p:cNvPr>
          <p:cNvSpPr>
            <a:spLocks noGrp="1"/>
          </p:cNvSpPr>
          <p:nvPr>
            <p:ph sz="quarter" idx="4"/>
          </p:nvPr>
        </p:nvSpPr>
        <p:spPr/>
        <p:txBody>
          <a:bodyPr/>
          <a:lstStyle/>
          <a:p>
            <a:r>
              <a:rPr lang="en-US" dirty="0">
                <a:solidFill>
                  <a:schemeClr val="accent2">
                    <a:lumMod val="50000"/>
                  </a:schemeClr>
                </a:solidFill>
              </a:rPr>
              <a:t>Human as the principal will bear rights and responsibilities</a:t>
            </a:r>
          </a:p>
          <a:p>
            <a:endParaRPr lang="en-US" dirty="0"/>
          </a:p>
          <a:p>
            <a:r>
              <a:rPr lang="en-US" dirty="0">
                <a:solidFill>
                  <a:schemeClr val="accent2">
                    <a:lumMod val="50000"/>
                  </a:schemeClr>
                </a:solidFill>
              </a:rPr>
              <a:t>Concept of </a:t>
            </a:r>
            <a:r>
              <a:rPr lang="en-US" dirty="0" err="1">
                <a:solidFill>
                  <a:schemeClr val="accent2">
                    <a:lumMod val="50000"/>
                  </a:schemeClr>
                </a:solidFill>
              </a:rPr>
              <a:t>wakalah</a:t>
            </a:r>
            <a:endParaRPr lang="en-US" dirty="0">
              <a:solidFill>
                <a:schemeClr val="accent2">
                  <a:lumMod val="50000"/>
                </a:schemeClr>
              </a:solidFill>
            </a:endParaRPr>
          </a:p>
          <a:p>
            <a:endParaRPr lang="en-US" dirty="0">
              <a:solidFill>
                <a:schemeClr val="accent2">
                  <a:lumMod val="50000"/>
                </a:schemeClr>
              </a:solidFill>
            </a:endParaRPr>
          </a:p>
        </p:txBody>
      </p:sp>
      <p:sp>
        <p:nvSpPr>
          <p:cNvPr id="9" name="Date Placeholder 8">
            <a:extLst>
              <a:ext uri="{FF2B5EF4-FFF2-40B4-BE49-F238E27FC236}">
                <a16:creationId xmlns:a16="http://schemas.microsoft.com/office/drawing/2014/main" id="{1B391B61-21BC-7309-D50E-A2FA872838C1}"/>
              </a:ext>
            </a:extLst>
          </p:cNvPr>
          <p:cNvSpPr>
            <a:spLocks noGrp="1"/>
          </p:cNvSpPr>
          <p:nvPr>
            <p:ph type="dt" sz="half" idx="10"/>
          </p:nvPr>
        </p:nvSpPr>
        <p:spPr/>
        <p:txBody>
          <a:bodyPr/>
          <a:lstStyle/>
          <a:p>
            <a:r>
              <a:rPr lang="en-US" dirty="0"/>
              <a:t>20XX</a:t>
            </a:r>
          </a:p>
        </p:txBody>
      </p:sp>
      <p:sp>
        <p:nvSpPr>
          <p:cNvPr id="10" name="Footer Placeholder 9">
            <a:extLst>
              <a:ext uri="{FF2B5EF4-FFF2-40B4-BE49-F238E27FC236}">
                <a16:creationId xmlns:a16="http://schemas.microsoft.com/office/drawing/2014/main" id="{766CF5CA-318D-F6B1-504B-3DF8E9542316}"/>
              </a:ext>
            </a:extLst>
          </p:cNvPr>
          <p:cNvSpPr>
            <a:spLocks noGrp="1"/>
          </p:cNvSpPr>
          <p:nvPr>
            <p:ph type="ftr" sz="quarter" idx="11"/>
          </p:nvPr>
        </p:nvSpPr>
        <p:spPr/>
        <p:txBody>
          <a:bodyPr/>
          <a:lstStyle/>
          <a:p>
            <a:r>
              <a:rPr lang="en-US" dirty="0"/>
              <a:t>presentation title</a:t>
            </a:r>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15</a:t>
            </a:fld>
            <a:endParaRPr lang="en-US" dirty="0"/>
          </a:p>
        </p:txBody>
      </p:sp>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normAutofit fontScale="90000"/>
          </a:bodyPr>
          <a:lstStyle/>
          <a:p>
            <a:r>
              <a:rPr lang="en-US" dirty="0">
                <a:solidFill>
                  <a:schemeClr val="accent2">
                    <a:lumMod val="50000"/>
                  </a:schemeClr>
                </a:solidFill>
              </a:rPr>
              <a:t>Issues for discussion</a:t>
            </a:r>
          </a:p>
        </p:txBody>
      </p:sp>
      <p:sp>
        <p:nvSpPr>
          <p:cNvPr id="7" name="Text Placeholder 6">
            <a:extLst>
              <a:ext uri="{FF2B5EF4-FFF2-40B4-BE49-F238E27FC236}">
                <a16:creationId xmlns:a16="http://schemas.microsoft.com/office/drawing/2014/main" id="{94BC0BBB-72F7-8CAB-4F61-F84474773790}"/>
              </a:ext>
            </a:extLst>
          </p:cNvPr>
          <p:cNvSpPr>
            <a:spLocks noGrp="1"/>
          </p:cNvSpPr>
          <p:nvPr>
            <p:ph type="body" sz="quarter" idx="13"/>
          </p:nvPr>
        </p:nvSpPr>
        <p:spPr/>
        <p:txBody>
          <a:bodyPr>
            <a:normAutofit fontScale="77500" lnSpcReduction="20000"/>
          </a:bodyPr>
          <a:lstStyle/>
          <a:p>
            <a:r>
              <a:rPr lang="en-US" dirty="0">
                <a:solidFill>
                  <a:schemeClr val="accent2">
                    <a:lumMod val="50000"/>
                  </a:schemeClr>
                </a:solidFill>
              </a:rPr>
              <a:t>Ai as independent actor</a:t>
            </a:r>
          </a:p>
        </p:txBody>
      </p:sp>
      <p:sp>
        <p:nvSpPr>
          <p:cNvPr id="8" name="Content Placeholder 7">
            <a:extLst>
              <a:ext uri="{FF2B5EF4-FFF2-40B4-BE49-F238E27FC236}">
                <a16:creationId xmlns:a16="http://schemas.microsoft.com/office/drawing/2014/main" id="{98D6AC14-9AD9-9C42-046A-6E2B3E9561B7}"/>
              </a:ext>
            </a:extLst>
          </p:cNvPr>
          <p:cNvSpPr>
            <a:spLocks noGrp="1"/>
          </p:cNvSpPr>
          <p:nvPr>
            <p:ph sz="quarter" idx="14"/>
          </p:nvPr>
        </p:nvSpPr>
        <p:spPr/>
        <p:txBody>
          <a:bodyPr/>
          <a:lstStyle/>
          <a:p>
            <a:r>
              <a:rPr lang="en-US" dirty="0">
                <a:solidFill>
                  <a:schemeClr val="accent2">
                    <a:lumMod val="50000"/>
                  </a:schemeClr>
                </a:solidFill>
              </a:rPr>
              <a:t>Can it liable like a human actor?</a:t>
            </a:r>
          </a:p>
          <a:p>
            <a:endParaRPr lang="en-US" dirty="0"/>
          </a:p>
          <a:p>
            <a:r>
              <a:rPr lang="en-US" dirty="0">
                <a:solidFill>
                  <a:schemeClr val="accent2">
                    <a:lumMod val="50000"/>
                  </a:schemeClr>
                </a:solidFill>
              </a:rPr>
              <a:t>Implications? AI to be developed following certain ethical precepts</a:t>
            </a:r>
          </a:p>
          <a:p>
            <a:endParaRPr lang="en-US" dirty="0"/>
          </a:p>
          <a:p>
            <a:endParaRPr lang="en-US" dirty="0"/>
          </a:p>
          <a:p>
            <a:endParaRPr lang="en-US" dirty="0"/>
          </a:p>
        </p:txBody>
      </p:sp>
    </p:spTree>
    <p:extLst>
      <p:ext uri="{BB962C8B-B14F-4D97-AF65-F5344CB8AC3E}">
        <p14:creationId xmlns:p14="http://schemas.microsoft.com/office/powerpoint/2010/main" val="4009884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0F8811-5A92-BF82-4507-08065D0B3E29}"/>
              </a:ext>
            </a:extLst>
          </p:cNvPr>
          <p:cNvSpPr>
            <a:spLocks noGrp="1"/>
          </p:cNvSpPr>
          <p:nvPr>
            <p:ph type="body" idx="1"/>
          </p:nvPr>
        </p:nvSpPr>
        <p:spPr>
          <a:solidFill>
            <a:schemeClr val="bg1"/>
          </a:solidFill>
          <a:ln w="38100">
            <a:solidFill>
              <a:schemeClr val="tx1">
                <a:lumMod val="75000"/>
                <a:lumOff val="25000"/>
              </a:schemeClr>
            </a:solidFill>
          </a:ln>
        </p:spPr>
        <p:txBody>
          <a:bodyPr/>
          <a:lstStyle/>
          <a:p>
            <a:r>
              <a:rPr lang="en-US" dirty="0"/>
              <a:t>Ontological status of ‘human’</a:t>
            </a:r>
            <a:endParaRPr lang="en-MY" dirty="0"/>
          </a:p>
        </p:txBody>
      </p:sp>
      <p:pic>
        <p:nvPicPr>
          <p:cNvPr id="1026" name="Picture 2" descr="Silhouette PNG And Vector Images Free Download - Pngtree">
            <a:extLst>
              <a:ext uri="{FF2B5EF4-FFF2-40B4-BE49-F238E27FC236}">
                <a16:creationId xmlns:a16="http://schemas.microsoft.com/office/drawing/2014/main" id="{F2470CC5-2D50-8759-570B-ACBCEA3CF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767840"/>
            <a:ext cx="3057526" cy="386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ED94C72-066C-FC5D-41E6-CCFFB51B856B}"/>
              </a:ext>
            </a:extLst>
          </p:cNvPr>
          <p:cNvSpPr txBox="1"/>
          <p:nvPr/>
        </p:nvSpPr>
        <p:spPr>
          <a:xfrm>
            <a:off x="2011680" y="1981200"/>
            <a:ext cx="6004560" cy="3693319"/>
          </a:xfrm>
          <a:prstGeom prst="rect">
            <a:avLst/>
          </a:prstGeom>
          <a:noFill/>
        </p:spPr>
        <p:txBody>
          <a:bodyPr wrap="square" rtlCol="0">
            <a:spAutoFit/>
          </a:bodyPr>
          <a:lstStyle/>
          <a:p>
            <a:r>
              <a:rPr lang="ar-AE" dirty="0"/>
              <a:t>حيوان ناطق</a:t>
            </a:r>
            <a:endParaRPr lang="en-MY" sz="2400" dirty="0"/>
          </a:p>
          <a:p>
            <a:endParaRPr lang="en-MY" sz="2400" dirty="0"/>
          </a:p>
          <a:p>
            <a:r>
              <a:rPr lang="en-MY" sz="2400" dirty="0"/>
              <a:t>Organized being infused with a vital spirit</a:t>
            </a:r>
          </a:p>
          <a:p>
            <a:r>
              <a:rPr lang="en-MY" sz="2400" dirty="0"/>
              <a:t>The living being that speaks</a:t>
            </a:r>
          </a:p>
          <a:p>
            <a:r>
              <a:rPr lang="en-MY" sz="2400" dirty="0" err="1"/>
              <a:t>Nafs</a:t>
            </a:r>
            <a:r>
              <a:rPr lang="en-MY" sz="2400" dirty="0"/>
              <a:t> – articulate soul</a:t>
            </a:r>
          </a:p>
          <a:p>
            <a:r>
              <a:rPr lang="en-MY" sz="2400" dirty="0" err="1"/>
              <a:t>Aql</a:t>
            </a:r>
            <a:r>
              <a:rPr lang="en-MY" sz="2400" dirty="0"/>
              <a:t> – act of grasping, withholding, binding – the reasoning power of mind</a:t>
            </a:r>
          </a:p>
          <a:p>
            <a:r>
              <a:rPr lang="en-MY" sz="2400" dirty="0" err="1"/>
              <a:t>Ruh</a:t>
            </a:r>
            <a:r>
              <a:rPr lang="en-MY" sz="2400" dirty="0"/>
              <a:t> – the spirit of man that carries the Amanah</a:t>
            </a:r>
          </a:p>
          <a:p>
            <a:r>
              <a:rPr lang="en-MY" sz="2400" dirty="0"/>
              <a:t>Al </a:t>
            </a:r>
            <a:r>
              <a:rPr lang="en-MY" sz="2400" dirty="0" err="1"/>
              <a:t>qalb</a:t>
            </a:r>
            <a:r>
              <a:rPr lang="en-MY" sz="2400" dirty="0"/>
              <a:t> – the heart (spiritual perception)</a:t>
            </a:r>
          </a:p>
        </p:txBody>
      </p:sp>
      <p:sp>
        <p:nvSpPr>
          <p:cNvPr id="4" name="TextBox 3">
            <a:extLst>
              <a:ext uri="{FF2B5EF4-FFF2-40B4-BE49-F238E27FC236}">
                <a16:creationId xmlns:a16="http://schemas.microsoft.com/office/drawing/2014/main" id="{6F8D15B1-8FE3-E613-F161-76B093CD2623}"/>
              </a:ext>
            </a:extLst>
          </p:cNvPr>
          <p:cNvSpPr txBox="1"/>
          <p:nvPr/>
        </p:nvSpPr>
        <p:spPr>
          <a:xfrm>
            <a:off x="2011680" y="5872160"/>
            <a:ext cx="5781040" cy="646331"/>
          </a:xfrm>
          <a:prstGeom prst="rect">
            <a:avLst/>
          </a:prstGeom>
          <a:noFill/>
        </p:spPr>
        <p:txBody>
          <a:bodyPr wrap="square" rtlCol="0">
            <a:spAutoFit/>
          </a:bodyPr>
          <a:lstStyle/>
          <a:p>
            <a:r>
              <a:rPr lang="en-MY" dirty="0"/>
              <a:t>ISLAM: THE COVENANTS FULFILLED</a:t>
            </a:r>
          </a:p>
          <a:p>
            <a:r>
              <a:rPr lang="en-MY" dirty="0"/>
              <a:t>SYED MUHAMMAD NAQUIB AL ATTAS (2023)</a:t>
            </a:r>
          </a:p>
        </p:txBody>
      </p:sp>
    </p:spTree>
    <p:extLst>
      <p:ext uri="{BB962C8B-B14F-4D97-AF65-F5344CB8AC3E}">
        <p14:creationId xmlns:p14="http://schemas.microsoft.com/office/powerpoint/2010/main" val="1574645565"/>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F615CB7A-2504-4DCC-B8EB-C1C1121085F7}"/>
              </a:ext>
            </a:extLst>
          </p:cNvPr>
          <p:cNvSpPr/>
          <p:nvPr/>
        </p:nvSpPr>
        <p:spPr>
          <a:xfrm>
            <a:off x="305056" y="347288"/>
            <a:ext cx="656456" cy="6564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dirty="0"/>
          </a:p>
        </p:txBody>
      </p:sp>
      <p:sp>
        <p:nvSpPr>
          <p:cNvPr id="26" name="TextBox 25">
            <a:extLst>
              <a:ext uri="{FF2B5EF4-FFF2-40B4-BE49-F238E27FC236}">
                <a16:creationId xmlns:a16="http://schemas.microsoft.com/office/drawing/2014/main" id="{FF39BFA8-9DF0-478A-85F3-57B1D0D91A57}"/>
              </a:ext>
            </a:extLst>
          </p:cNvPr>
          <p:cNvSpPr txBox="1"/>
          <p:nvPr/>
        </p:nvSpPr>
        <p:spPr>
          <a:xfrm>
            <a:off x="1257186" y="514301"/>
            <a:ext cx="3997446" cy="400110"/>
          </a:xfrm>
          <a:prstGeom prst="rect">
            <a:avLst/>
          </a:prstGeom>
          <a:noFill/>
        </p:spPr>
        <p:txBody>
          <a:bodyPr wrap="square" rtlCol="0" anchor="ctr">
            <a:spAutoFit/>
          </a:bodyPr>
          <a:lstStyle/>
          <a:p>
            <a:r>
              <a:rPr lang="en-US" altLang="ko-KR" sz="2000" b="1" dirty="0">
                <a:solidFill>
                  <a:schemeClr val="tx1">
                    <a:lumMod val="75000"/>
                    <a:lumOff val="25000"/>
                  </a:schemeClr>
                </a:solidFill>
                <a:cs typeface="Arial" pitchFamily="34" charset="0"/>
              </a:rPr>
              <a:t>Personhood and legal rights </a:t>
            </a:r>
            <a:endParaRPr lang="ko-KR" altLang="en-US" sz="2000" b="1" dirty="0">
              <a:solidFill>
                <a:schemeClr val="tx1">
                  <a:lumMod val="75000"/>
                  <a:lumOff val="25000"/>
                </a:schemeClr>
              </a:solidFill>
              <a:cs typeface="Arial" pitchFamily="34" charset="0"/>
            </a:endParaRPr>
          </a:p>
        </p:txBody>
      </p:sp>
      <p:sp>
        <p:nvSpPr>
          <p:cNvPr id="8" name="Rectangle 7">
            <a:extLst>
              <a:ext uri="{FF2B5EF4-FFF2-40B4-BE49-F238E27FC236}">
                <a16:creationId xmlns:a16="http://schemas.microsoft.com/office/drawing/2014/main" id="{84693C49-05C6-4CD0-A900-4B843CF3016D}"/>
              </a:ext>
            </a:extLst>
          </p:cNvPr>
          <p:cNvSpPr/>
          <p:nvPr/>
        </p:nvSpPr>
        <p:spPr>
          <a:xfrm rot="18900000">
            <a:off x="533597" y="509740"/>
            <a:ext cx="202463" cy="390238"/>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000"/>
          </a:p>
        </p:txBody>
      </p:sp>
      <p:graphicFrame>
        <p:nvGraphicFramePr>
          <p:cNvPr id="2" name="Diagram 1"/>
          <p:cNvGraphicFramePr/>
          <p:nvPr>
            <p:extLst>
              <p:ext uri="{D42A27DB-BD31-4B8C-83A1-F6EECF244321}">
                <p14:modId xmlns:p14="http://schemas.microsoft.com/office/powerpoint/2010/main" val="2925471210"/>
              </p:ext>
            </p:extLst>
          </p:nvPr>
        </p:nvGraphicFramePr>
        <p:xfrm>
          <a:off x="425277" y="1151763"/>
          <a:ext cx="8487178" cy="47966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11721800" y="6280727"/>
            <a:ext cx="312906" cy="369332"/>
          </a:xfrm>
          <a:prstGeom prst="rect">
            <a:avLst/>
          </a:prstGeom>
          <a:noFill/>
        </p:spPr>
        <p:txBody>
          <a:bodyPr wrap="none" rtlCol="0">
            <a:spAutoFit/>
          </a:bodyPr>
          <a:lstStyle/>
          <a:p>
            <a:r>
              <a:rPr lang="en-GB" dirty="0"/>
              <a:t>8</a:t>
            </a:r>
          </a:p>
        </p:txBody>
      </p:sp>
      <p:pic>
        <p:nvPicPr>
          <p:cNvPr id="4" name="Picture 3">
            <a:extLst>
              <a:ext uri="{FF2B5EF4-FFF2-40B4-BE49-F238E27FC236}">
                <a16:creationId xmlns:a16="http://schemas.microsoft.com/office/drawing/2014/main" id="{753754C0-6127-1E18-3CDA-47C778E4BFDC}"/>
              </a:ext>
            </a:extLst>
          </p:cNvPr>
          <p:cNvPicPr>
            <a:picLocks noChangeAspect="1"/>
          </p:cNvPicPr>
          <p:nvPr/>
        </p:nvPicPr>
        <p:blipFill>
          <a:blip r:embed="rId7"/>
          <a:stretch>
            <a:fillRect/>
          </a:stretch>
        </p:blipFill>
        <p:spPr>
          <a:xfrm>
            <a:off x="9011920" y="1076905"/>
            <a:ext cx="3180080" cy="4515082"/>
          </a:xfrm>
          <a:prstGeom prst="rect">
            <a:avLst/>
          </a:prstGeom>
        </p:spPr>
      </p:pic>
    </p:spTree>
    <p:extLst>
      <p:ext uri="{BB962C8B-B14F-4D97-AF65-F5344CB8AC3E}">
        <p14:creationId xmlns:p14="http://schemas.microsoft.com/office/powerpoint/2010/main" val="216532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p:txBody>
          <a:bodyPr>
            <a:normAutofit/>
          </a:bodyPr>
          <a:lstStyle/>
          <a:p>
            <a:r>
              <a:rPr lang="en-US" dirty="0">
                <a:solidFill>
                  <a:schemeClr val="tx1"/>
                </a:solidFill>
              </a:rPr>
              <a:t>Non person entity</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p:txBody>
          <a:bodyPr>
            <a:normAutofit fontScale="77500" lnSpcReduction="20000"/>
          </a:bodyPr>
          <a:lstStyle/>
          <a:p>
            <a:r>
              <a:rPr lang="en-US" dirty="0" err="1">
                <a:solidFill>
                  <a:schemeClr val="accent2">
                    <a:lumMod val="50000"/>
                  </a:schemeClr>
                </a:solidFill>
              </a:rPr>
              <a:t>I’tibariyyah</a:t>
            </a:r>
            <a:r>
              <a:rPr lang="en-US" dirty="0">
                <a:solidFill>
                  <a:schemeClr val="tx1"/>
                </a:solidFill>
              </a:rPr>
              <a:t> – presumably in existence, not in pact proven in reality.</a:t>
            </a:r>
          </a:p>
          <a:p>
            <a:r>
              <a:rPr lang="en-US" dirty="0">
                <a:solidFill>
                  <a:schemeClr val="accent2">
                    <a:lumMod val="50000"/>
                  </a:schemeClr>
                </a:solidFill>
              </a:rPr>
              <a:t>Al-</a:t>
            </a:r>
            <a:r>
              <a:rPr lang="en-US" dirty="0" err="1">
                <a:solidFill>
                  <a:schemeClr val="accent2">
                    <a:lumMod val="50000"/>
                  </a:schemeClr>
                </a:solidFill>
              </a:rPr>
              <a:t>Khawli</a:t>
            </a:r>
            <a:r>
              <a:rPr lang="en-US" dirty="0">
                <a:solidFill>
                  <a:schemeClr val="tx1"/>
                </a:solidFill>
              </a:rPr>
              <a:t> – need in human society for collectives of individuals to form certain groups of individuals, or certain groups of wealth</a:t>
            </a:r>
          </a:p>
          <a:p>
            <a:r>
              <a:rPr lang="en-US" dirty="0">
                <a:solidFill>
                  <a:schemeClr val="tx1"/>
                </a:solidFill>
              </a:rPr>
              <a:t>Introduced as a legal device in achieving uniformity and continuity in legal activity that caters the interest of numerous individuals</a:t>
            </a:r>
          </a:p>
          <a:p>
            <a:r>
              <a:rPr lang="en-US" dirty="0">
                <a:solidFill>
                  <a:schemeClr val="tx1"/>
                </a:solidFill>
              </a:rPr>
              <a:t>rights but not full individuals</a:t>
            </a:r>
          </a:p>
          <a:p>
            <a:r>
              <a:rPr lang="en-US" dirty="0">
                <a:solidFill>
                  <a:schemeClr val="tx1"/>
                </a:solidFill>
              </a:rPr>
              <a:t>Divided into two:</a:t>
            </a:r>
          </a:p>
          <a:p>
            <a:r>
              <a:rPr lang="en-US" dirty="0">
                <a:solidFill>
                  <a:schemeClr val="tx1"/>
                </a:solidFill>
              </a:rPr>
              <a:t>(</a:t>
            </a:r>
            <a:r>
              <a:rPr lang="en-US" dirty="0" err="1">
                <a:solidFill>
                  <a:schemeClr val="tx1"/>
                </a:solidFill>
              </a:rPr>
              <a:t>i</a:t>
            </a:r>
            <a:r>
              <a:rPr lang="en-US" dirty="0">
                <a:solidFill>
                  <a:schemeClr val="tx1"/>
                </a:solidFill>
              </a:rPr>
              <a:t>) states, organizations and public institutions</a:t>
            </a:r>
          </a:p>
          <a:p>
            <a:r>
              <a:rPr lang="en-US" dirty="0">
                <a:solidFill>
                  <a:schemeClr val="tx1"/>
                </a:solidFill>
              </a:rPr>
              <a:t>(ii) partnerships, associations, universities, companies, waqf entities and private institutions or organizations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027F3E1-56D0-3EB8-15CC-D50D6E0645C4}"/>
              </a:ext>
            </a:extLst>
          </p:cNvPr>
          <p:cNvSpPr>
            <a:spLocks noGrp="1"/>
          </p:cNvSpPr>
          <p:nvPr>
            <p:ph type="body" sz="quarter" idx="3"/>
          </p:nvPr>
        </p:nvSpPr>
        <p:spPr/>
        <p:txBody>
          <a:bodyPr/>
          <a:lstStyle/>
          <a:p>
            <a:r>
              <a:rPr lang="en-US" dirty="0">
                <a:solidFill>
                  <a:schemeClr val="tx1"/>
                </a:solidFill>
              </a:rPr>
              <a:t>Notion of Al AHLIYYAH</a:t>
            </a:r>
          </a:p>
        </p:txBody>
      </p:sp>
      <p:sp>
        <p:nvSpPr>
          <p:cNvPr id="5" name="Content Placeholder 4">
            <a:extLst>
              <a:ext uri="{FF2B5EF4-FFF2-40B4-BE49-F238E27FC236}">
                <a16:creationId xmlns:a16="http://schemas.microsoft.com/office/drawing/2014/main" id="{A45EB57E-48A5-AA9B-7682-56298F1431CB}"/>
              </a:ext>
            </a:extLst>
          </p:cNvPr>
          <p:cNvSpPr>
            <a:spLocks noGrp="1"/>
          </p:cNvSpPr>
          <p:nvPr>
            <p:ph sz="quarter" idx="4"/>
          </p:nvPr>
        </p:nvSpPr>
        <p:spPr/>
        <p:txBody>
          <a:bodyPr/>
          <a:lstStyle/>
          <a:p>
            <a:r>
              <a:rPr lang="en-US" dirty="0">
                <a:solidFill>
                  <a:schemeClr val="accent2">
                    <a:lumMod val="50000"/>
                  </a:schemeClr>
                </a:solidFill>
              </a:rPr>
              <a:t>Al-</a:t>
            </a:r>
            <a:r>
              <a:rPr lang="en-US" dirty="0" err="1">
                <a:solidFill>
                  <a:schemeClr val="accent2">
                    <a:lumMod val="50000"/>
                  </a:schemeClr>
                </a:solidFill>
              </a:rPr>
              <a:t>ahliyyah</a:t>
            </a:r>
            <a:r>
              <a:rPr lang="en-US" dirty="0">
                <a:solidFill>
                  <a:schemeClr val="accent2">
                    <a:lumMod val="50000"/>
                  </a:schemeClr>
                </a:solidFill>
              </a:rPr>
              <a:t> al </a:t>
            </a:r>
            <a:r>
              <a:rPr lang="en-US" dirty="0" err="1">
                <a:solidFill>
                  <a:schemeClr val="accent2">
                    <a:lumMod val="50000"/>
                  </a:schemeClr>
                </a:solidFill>
              </a:rPr>
              <a:t>wujub</a:t>
            </a:r>
            <a:r>
              <a:rPr lang="en-US" dirty="0">
                <a:solidFill>
                  <a:schemeClr val="tx1"/>
                </a:solidFill>
              </a:rPr>
              <a:t> – the capacity for acquisition of rights</a:t>
            </a:r>
          </a:p>
          <a:p>
            <a:r>
              <a:rPr lang="en-US" dirty="0">
                <a:solidFill>
                  <a:schemeClr val="tx1"/>
                </a:solidFill>
              </a:rPr>
              <a:t>Ability to exercise both rights and obligations</a:t>
            </a:r>
          </a:p>
          <a:p>
            <a:r>
              <a:rPr lang="en-US" dirty="0">
                <a:solidFill>
                  <a:schemeClr val="tx1"/>
                </a:solidFill>
              </a:rPr>
              <a:t>Basis is ‘</a:t>
            </a:r>
            <a:r>
              <a:rPr lang="en-US" dirty="0" err="1">
                <a:solidFill>
                  <a:schemeClr val="tx1"/>
                </a:solidFill>
              </a:rPr>
              <a:t>aql</a:t>
            </a:r>
            <a:r>
              <a:rPr lang="en-US" dirty="0">
                <a:solidFill>
                  <a:schemeClr val="tx1"/>
                </a:solidFill>
              </a:rPr>
              <a:t>’ (intellect) and rush (discretion)</a:t>
            </a:r>
          </a:p>
          <a:p>
            <a:r>
              <a:rPr lang="en-US" dirty="0">
                <a:solidFill>
                  <a:schemeClr val="accent2">
                    <a:lumMod val="50000"/>
                  </a:schemeClr>
                </a:solidFill>
              </a:rPr>
              <a:t>Ah-</a:t>
            </a:r>
            <a:r>
              <a:rPr lang="en-US" dirty="0" err="1">
                <a:solidFill>
                  <a:schemeClr val="accent2">
                    <a:lumMod val="50000"/>
                  </a:schemeClr>
                </a:solidFill>
              </a:rPr>
              <a:t>ahliyyah</a:t>
            </a:r>
            <a:r>
              <a:rPr lang="en-US" dirty="0">
                <a:solidFill>
                  <a:schemeClr val="accent2">
                    <a:lumMod val="50000"/>
                  </a:schemeClr>
                </a:solidFill>
              </a:rPr>
              <a:t> al-</a:t>
            </a:r>
            <a:r>
              <a:rPr lang="en-US" dirty="0" err="1">
                <a:solidFill>
                  <a:schemeClr val="accent2">
                    <a:lumMod val="50000"/>
                  </a:schemeClr>
                </a:solidFill>
              </a:rPr>
              <a:t>ada</a:t>
            </a:r>
            <a:r>
              <a:rPr lang="en-US" dirty="0">
                <a:solidFill>
                  <a:schemeClr val="tx1"/>
                </a:solidFill>
              </a:rPr>
              <a:t>’ – the capacity for execution or performance of duties</a:t>
            </a:r>
          </a:p>
          <a:p>
            <a:r>
              <a:rPr lang="en-US" dirty="0">
                <a:solidFill>
                  <a:schemeClr val="tx1"/>
                </a:solidFill>
              </a:rPr>
              <a:t>Ability to exercise such rights and perform duties</a:t>
            </a:r>
          </a:p>
          <a:p>
            <a:endParaRPr lang="en-US" dirty="0"/>
          </a:p>
          <a:p>
            <a:endParaRPr lang="en-US" dirty="0"/>
          </a:p>
          <a:p>
            <a:endParaRPr lang="en-US" dirty="0"/>
          </a:p>
          <a:p>
            <a:endParaRPr lang="en-US" dirty="0"/>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18</a:t>
            </a:fld>
            <a:endParaRPr lang="en-US" dirty="0"/>
          </a:p>
        </p:txBody>
      </p:sp>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a:xfrm>
            <a:off x="576072" y="668337"/>
            <a:ext cx="10515600" cy="676656"/>
          </a:xfrm>
        </p:spPr>
        <p:txBody>
          <a:bodyPr>
            <a:normAutofit fontScale="90000"/>
          </a:bodyPr>
          <a:lstStyle/>
          <a:p>
            <a:r>
              <a:rPr lang="en-US" dirty="0">
                <a:solidFill>
                  <a:schemeClr val="tx1"/>
                </a:solidFill>
              </a:rPr>
              <a:t>Artificial entity – al </a:t>
            </a:r>
            <a:r>
              <a:rPr lang="en-US" dirty="0" err="1">
                <a:solidFill>
                  <a:schemeClr val="tx1"/>
                </a:solidFill>
              </a:rPr>
              <a:t>shakhsiyah</a:t>
            </a:r>
            <a:r>
              <a:rPr lang="en-US" dirty="0">
                <a:solidFill>
                  <a:schemeClr val="tx1"/>
                </a:solidFill>
              </a:rPr>
              <a:t> </a:t>
            </a:r>
            <a:r>
              <a:rPr lang="en-US" dirty="0" err="1">
                <a:solidFill>
                  <a:schemeClr val="tx1"/>
                </a:solidFill>
              </a:rPr>
              <a:t>al’itibariyah</a:t>
            </a:r>
            <a:r>
              <a:rPr lang="en-US" dirty="0">
                <a:solidFill>
                  <a:schemeClr val="tx1"/>
                </a:solidFill>
              </a:rPr>
              <a:t> </a:t>
            </a:r>
            <a:br>
              <a:rPr lang="en-US" dirty="0">
                <a:solidFill>
                  <a:schemeClr val="tx1"/>
                </a:solidFill>
              </a:rPr>
            </a:br>
            <a:r>
              <a:rPr lang="en-US" dirty="0">
                <a:solidFill>
                  <a:schemeClr val="tx1"/>
                </a:solidFill>
              </a:rPr>
              <a:t>an analogy to corporations</a:t>
            </a:r>
          </a:p>
        </p:txBody>
      </p:sp>
      <p:sp>
        <p:nvSpPr>
          <p:cNvPr id="7" name="Text Placeholder 6">
            <a:extLst>
              <a:ext uri="{FF2B5EF4-FFF2-40B4-BE49-F238E27FC236}">
                <a16:creationId xmlns:a16="http://schemas.microsoft.com/office/drawing/2014/main" id="{94BC0BBB-72F7-8CAB-4F61-F84474773790}"/>
              </a:ext>
            </a:extLst>
          </p:cNvPr>
          <p:cNvSpPr>
            <a:spLocks noGrp="1"/>
          </p:cNvSpPr>
          <p:nvPr>
            <p:ph type="body" sz="quarter" idx="13"/>
          </p:nvPr>
        </p:nvSpPr>
        <p:spPr/>
        <p:txBody>
          <a:bodyPr>
            <a:normAutofit fontScale="92500"/>
          </a:bodyPr>
          <a:lstStyle/>
          <a:p>
            <a:r>
              <a:rPr lang="en-US" dirty="0">
                <a:solidFill>
                  <a:schemeClr val="tx1"/>
                </a:solidFill>
              </a:rPr>
              <a:t>Theory of </a:t>
            </a:r>
            <a:r>
              <a:rPr lang="en-US" i="1" dirty="0" err="1">
                <a:solidFill>
                  <a:schemeClr val="tx1"/>
                </a:solidFill>
              </a:rPr>
              <a:t>aldhimmah</a:t>
            </a:r>
            <a:endParaRPr lang="en-US" i="1" dirty="0">
              <a:solidFill>
                <a:schemeClr val="tx1"/>
              </a:solidFill>
            </a:endParaRPr>
          </a:p>
        </p:txBody>
      </p:sp>
      <p:sp>
        <p:nvSpPr>
          <p:cNvPr id="8" name="Content Placeholder 7">
            <a:extLst>
              <a:ext uri="{FF2B5EF4-FFF2-40B4-BE49-F238E27FC236}">
                <a16:creationId xmlns:a16="http://schemas.microsoft.com/office/drawing/2014/main" id="{98D6AC14-9AD9-9C42-046A-6E2B3E9561B7}"/>
              </a:ext>
            </a:extLst>
          </p:cNvPr>
          <p:cNvSpPr>
            <a:spLocks noGrp="1"/>
          </p:cNvSpPr>
          <p:nvPr>
            <p:ph sz="quarter" idx="14"/>
          </p:nvPr>
        </p:nvSpPr>
        <p:spPr/>
        <p:txBody>
          <a:bodyPr>
            <a:normAutofit fontScale="85000" lnSpcReduction="20000"/>
          </a:bodyPr>
          <a:lstStyle/>
          <a:p>
            <a:r>
              <a:rPr lang="en-US" dirty="0" err="1">
                <a:solidFill>
                  <a:schemeClr val="accent2">
                    <a:lumMod val="50000"/>
                  </a:schemeClr>
                </a:solidFill>
              </a:rPr>
              <a:t>Ubaidillah</a:t>
            </a:r>
            <a:r>
              <a:rPr lang="en-US" dirty="0">
                <a:solidFill>
                  <a:schemeClr val="accent2">
                    <a:lumMod val="50000"/>
                  </a:schemeClr>
                </a:solidFill>
              </a:rPr>
              <a:t> Ibn </a:t>
            </a:r>
            <a:r>
              <a:rPr lang="en-US" dirty="0" err="1">
                <a:solidFill>
                  <a:schemeClr val="accent2">
                    <a:lumMod val="50000"/>
                  </a:schemeClr>
                </a:solidFill>
              </a:rPr>
              <a:t>Mas’ud</a:t>
            </a:r>
            <a:r>
              <a:rPr lang="en-US" dirty="0">
                <a:solidFill>
                  <a:schemeClr val="tx1"/>
                </a:solidFill>
              </a:rPr>
              <a:t> – ‘a legal attribute bestowed on a natural person to have rights and obligations</a:t>
            </a:r>
          </a:p>
          <a:p>
            <a:endParaRPr lang="en-US" dirty="0">
              <a:solidFill>
                <a:schemeClr val="tx1"/>
              </a:solidFill>
            </a:endParaRPr>
          </a:p>
          <a:p>
            <a:r>
              <a:rPr lang="en-US" dirty="0">
                <a:solidFill>
                  <a:schemeClr val="accent2">
                    <a:lumMod val="50000"/>
                  </a:schemeClr>
                </a:solidFill>
              </a:rPr>
              <a:t>Ibnu al-Abidin and </a:t>
            </a:r>
            <a:r>
              <a:rPr lang="en-US" dirty="0" err="1">
                <a:solidFill>
                  <a:schemeClr val="accent2">
                    <a:lumMod val="50000"/>
                  </a:schemeClr>
                </a:solidFill>
              </a:rPr>
              <a:t>alQarafi</a:t>
            </a:r>
            <a:r>
              <a:rPr lang="en-US" dirty="0">
                <a:solidFill>
                  <a:schemeClr val="tx1"/>
                </a:solidFill>
              </a:rPr>
              <a:t> – legal meaning conferred for a </a:t>
            </a:r>
            <a:r>
              <a:rPr lang="en-US" dirty="0" err="1">
                <a:solidFill>
                  <a:schemeClr val="tx1"/>
                </a:solidFill>
              </a:rPr>
              <a:t>mukallaf</a:t>
            </a:r>
            <a:r>
              <a:rPr lang="en-US" dirty="0">
                <a:solidFill>
                  <a:schemeClr val="tx1"/>
                </a:solidFill>
              </a:rPr>
              <a:t> capable of bearing rights and duties</a:t>
            </a:r>
          </a:p>
          <a:p>
            <a:endParaRPr lang="en-US" dirty="0">
              <a:solidFill>
                <a:schemeClr val="tx1"/>
              </a:solidFill>
            </a:endParaRPr>
          </a:p>
          <a:p>
            <a:r>
              <a:rPr lang="en-US" dirty="0">
                <a:solidFill>
                  <a:schemeClr val="accent2">
                    <a:lumMod val="50000"/>
                  </a:schemeClr>
                </a:solidFill>
              </a:rPr>
              <a:t>Al-</a:t>
            </a:r>
            <a:r>
              <a:rPr lang="en-US" dirty="0" err="1">
                <a:solidFill>
                  <a:schemeClr val="accent2">
                    <a:lumMod val="50000"/>
                  </a:schemeClr>
                </a:solidFill>
              </a:rPr>
              <a:t>Bujairami</a:t>
            </a:r>
            <a:r>
              <a:rPr lang="en-US" dirty="0">
                <a:solidFill>
                  <a:schemeClr val="accent2">
                    <a:lumMod val="50000"/>
                  </a:schemeClr>
                </a:solidFill>
              </a:rPr>
              <a:t> and Al-</a:t>
            </a:r>
            <a:r>
              <a:rPr lang="en-US" dirty="0" err="1">
                <a:solidFill>
                  <a:schemeClr val="accent2">
                    <a:lumMod val="50000"/>
                  </a:schemeClr>
                </a:solidFill>
              </a:rPr>
              <a:t>I’z</a:t>
            </a:r>
            <a:r>
              <a:rPr lang="en-US" dirty="0">
                <a:solidFill>
                  <a:schemeClr val="accent2">
                    <a:lumMod val="50000"/>
                  </a:schemeClr>
                </a:solidFill>
              </a:rPr>
              <a:t> ibn al </a:t>
            </a:r>
            <a:r>
              <a:rPr lang="en-US" dirty="0" err="1">
                <a:solidFill>
                  <a:schemeClr val="accent2">
                    <a:lumMod val="50000"/>
                  </a:schemeClr>
                </a:solidFill>
              </a:rPr>
              <a:t>salam</a:t>
            </a:r>
            <a:r>
              <a:rPr lang="en-US" dirty="0">
                <a:solidFill>
                  <a:schemeClr val="tx1"/>
                </a:solidFill>
              </a:rPr>
              <a:t> – an attribute attached to a human to be able to possess rights and duties</a:t>
            </a:r>
          </a:p>
          <a:p>
            <a:r>
              <a:rPr lang="en-US" dirty="0">
                <a:solidFill>
                  <a:schemeClr val="accent2">
                    <a:lumMod val="50000"/>
                  </a:schemeClr>
                </a:solidFill>
              </a:rPr>
              <a:t>Al-</a:t>
            </a:r>
            <a:r>
              <a:rPr lang="en-US" dirty="0" err="1">
                <a:solidFill>
                  <a:schemeClr val="accent2">
                    <a:lumMod val="50000"/>
                  </a:schemeClr>
                </a:solidFill>
              </a:rPr>
              <a:t>Buhuti</a:t>
            </a:r>
            <a:r>
              <a:rPr lang="en-US" dirty="0">
                <a:solidFill>
                  <a:schemeClr val="tx1"/>
                </a:solidFill>
              </a:rPr>
              <a:t> – a legal mandate possessed by a human as having capacity to bear rights and obligations</a:t>
            </a:r>
          </a:p>
          <a:p>
            <a:endParaRPr lang="en-US" dirty="0"/>
          </a:p>
          <a:p>
            <a:endParaRPr lang="en-US" dirty="0"/>
          </a:p>
          <a:p>
            <a:endParaRPr lang="en-US" dirty="0"/>
          </a:p>
        </p:txBody>
      </p:sp>
    </p:spTree>
    <p:extLst>
      <p:ext uri="{BB962C8B-B14F-4D97-AF65-F5344CB8AC3E}">
        <p14:creationId xmlns:p14="http://schemas.microsoft.com/office/powerpoint/2010/main" val="3946308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177A01-2230-025E-9571-A52A09136E3E}"/>
              </a:ext>
            </a:extLst>
          </p:cNvPr>
          <p:cNvSpPr>
            <a:spLocks noGrp="1"/>
          </p:cNvSpPr>
          <p:nvPr>
            <p:ph type="title"/>
          </p:nvPr>
        </p:nvSpPr>
        <p:spPr/>
        <p:txBody>
          <a:bodyPr/>
          <a:lstStyle/>
          <a:p>
            <a:r>
              <a:rPr lang="en-US" dirty="0"/>
              <a:t>Al-</a:t>
            </a:r>
            <a:r>
              <a:rPr lang="en-US" dirty="0" err="1"/>
              <a:t>Khayyat</a:t>
            </a:r>
            <a:r>
              <a:rPr lang="en-US" dirty="0"/>
              <a:t> quoting Ali al </a:t>
            </a:r>
            <a:r>
              <a:rPr lang="en-US" dirty="0" err="1"/>
              <a:t>Khafifi</a:t>
            </a:r>
            <a:endParaRPr lang="en-MY" dirty="0"/>
          </a:p>
        </p:txBody>
      </p:sp>
      <p:sp>
        <p:nvSpPr>
          <p:cNvPr id="10" name="Content Placeholder 9">
            <a:extLst>
              <a:ext uri="{FF2B5EF4-FFF2-40B4-BE49-F238E27FC236}">
                <a16:creationId xmlns:a16="http://schemas.microsoft.com/office/drawing/2014/main" id="{9B9D3A79-9DD2-6C03-0DB6-3EC28222CDF0}"/>
              </a:ext>
            </a:extLst>
          </p:cNvPr>
          <p:cNvSpPr>
            <a:spLocks noGrp="1"/>
          </p:cNvSpPr>
          <p:nvPr>
            <p:ph idx="1"/>
          </p:nvPr>
        </p:nvSpPr>
        <p:spPr>
          <a:xfrm>
            <a:off x="816429" y="2369911"/>
            <a:ext cx="7848600" cy="4351338"/>
          </a:xfrm>
        </p:spPr>
        <p:txBody>
          <a:bodyPr>
            <a:normAutofit/>
          </a:bodyPr>
          <a:lstStyle/>
          <a:p>
            <a:r>
              <a:rPr lang="en-US" dirty="0"/>
              <a:t>“the concept of </a:t>
            </a:r>
            <a:r>
              <a:rPr lang="en-US" dirty="0">
                <a:solidFill>
                  <a:srgbClr val="FF0000"/>
                </a:solidFill>
              </a:rPr>
              <a:t>al-</a:t>
            </a:r>
            <a:r>
              <a:rPr lang="en-US" dirty="0" err="1">
                <a:solidFill>
                  <a:srgbClr val="FF0000"/>
                </a:solidFill>
              </a:rPr>
              <a:t>dhimmah</a:t>
            </a:r>
            <a:r>
              <a:rPr lang="en-US" dirty="0">
                <a:solidFill>
                  <a:srgbClr val="FF0000"/>
                </a:solidFill>
              </a:rPr>
              <a:t> a</a:t>
            </a:r>
            <a:r>
              <a:rPr lang="en-US" dirty="0"/>
              <a:t>nd the rules pertaining to it are merely a matter of reorganizing rules and it is not something that requires ijtihad that is legally subject to changes in </a:t>
            </a:r>
            <a:r>
              <a:rPr lang="en-US" dirty="0">
                <a:solidFill>
                  <a:srgbClr val="FF0000"/>
                </a:solidFill>
              </a:rPr>
              <a:t>line with the demands of </a:t>
            </a:r>
            <a:r>
              <a:rPr lang="en-US" dirty="0" err="1">
                <a:solidFill>
                  <a:srgbClr val="FF0000"/>
                </a:solidFill>
              </a:rPr>
              <a:t>muamalat</a:t>
            </a:r>
            <a:r>
              <a:rPr lang="en-US" dirty="0"/>
              <a:t> and its development, particularly when the </a:t>
            </a:r>
            <a:r>
              <a:rPr lang="en-US" dirty="0" err="1"/>
              <a:t>maslahah</a:t>
            </a:r>
            <a:r>
              <a:rPr lang="en-US" dirty="0"/>
              <a:t> requires it so. In fact </a:t>
            </a:r>
            <a:r>
              <a:rPr lang="en-US" dirty="0">
                <a:solidFill>
                  <a:srgbClr val="FF0000"/>
                </a:solidFill>
              </a:rPr>
              <a:t>there is nothing in the Quran and the Sunnah that denies this assignment of </a:t>
            </a:r>
            <a:r>
              <a:rPr lang="en-US" dirty="0" err="1">
                <a:solidFill>
                  <a:srgbClr val="FF0000"/>
                </a:solidFill>
              </a:rPr>
              <a:t>dhimmah</a:t>
            </a:r>
            <a:r>
              <a:rPr lang="en-US" dirty="0">
                <a:solidFill>
                  <a:srgbClr val="FF0000"/>
                </a:solidFill>
              </a:rPr>
              <a:t> to a non-huma</a:t>
            </a:r>
            <a:r>
              <a:rPr lang="en-US" dirty="0"/>
              <a:t>n and should the assignment of it be interpreted widely to ratify corporations, institutions and public treasuries </a:t>
            </a:r>
            <a:r>
              <a:rPr lang="en-US" dirty="0">
                <a:solidFill>
                  <a:srgbClr val="FF0000"/>
                </a:solidFill>
              </a:rPr>
              <a:t>provided that such assignment should not be extended to something that is only confined to human beings only which are </a:t>
            </a:r>
            <a:r>
              <a:rPr lang="en-US" dirty="0" err="1">
                <a:solidFill>
                  <a:srgbClr val="FF0000"/>
                </a:solidFill>
              </a:rPr>
              <a:t>Ibadat</a:t>
            </a:r>
            <a:r>
              <a:rPr lang="en-US" dirty="0">
                <a:solidFill>
                  <a:srgbClr val="FF0000"/>
                </a:solidFill>
              </a:rPr>
              <a:t> and the religious obligations</a:t>
            </a:r>
            <a:endParaRPr lang="en-MY" dirty="0">
              <a:solidFill>
                <a:srgbClr val="FF0000"/>
              </a:solidFill>
            </a:endParaRPr>
          </a:p>
        </p:txBody>
      </p:sp>
      <p:pic>
        <p:nvPicPr>
          <p:cNvPr id="7170" name="Picture 2" descr="Company as an Artificial Person: A Study of Opportunities and Obstacles  Faced | The Law Communicants">
            <a:extLst>
              <a:ext uri="{FF2B5EF4-FFF2-40B4-BE49-F238E27FC236}">
                <a16:creationId xmlns:a16="http://schemas.microsoft.com/office/drawing/2014/main" id="{E5EC82C6-95C4-5234-8900-889141264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1577" y="2369911"/>
            <a:ext cx="2638425" cy="3767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351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txBox="1">
            <a:spLocks noGrp="1"/>
          </p:cNvSpPr>
          <p:nvPr>
            <p:ph type="body" idx="1"/>
          </p:nvPr>
        </p:nvSpPr>
        <p:spPr>
          <a:xfrm>
            <a:off x="3576321" y="483309"/>
            <a:ext cx="4185920" cy="72424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C488E"/>
              </a:buClr>
              <a:buSzPts val="3600"/>
              <a:buNone/>
            </a:pPr>
            <a:r>
              <a:rPr lang="en-US" sz="3600" b="1">
                <a:solidFill>
                  <a:srgbClr val="2C488E"/>
                </a:solidFill>
              </a:rPr>
              <a:t>Key Points </a:t>
            </a:r>
            <a:endParaRPr/>
          </a:p>
        </p:txBody>
      </p:sp>
      <p:sp>
        <p:nvSpPr>
          <p:cNvPr id="155" name="Google Shape;155;p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a:t>
            </a:fld>
            <a:endParaRPr/>
          </a:p>
        </p:txBody>
      </p:sp>
      <p:pic>
        <p:nvPicPr>
          <p:cNvPr id="139" name="Google Shape;139;p2"/>
          <p:cNvPicPr preferRelativeResize="0"/>
          <p:nvPr/>
        </p:nvPicPr>
        <p:blipFill rotWithShape="1">
          <a:blip r:embed="rId3">
            <a:alphaModFix/>
          </a:blip>
          <a:srcRect/>
          <a:stretch/>
        </p:blipFill>
        <p:spPr>
          <a:xfrm>
            <a:off x="0" y="4216550"/>
            <a:ext cx="8635002" cy="2618237"/>
          </a:xfrm>
          <a:prstGeom prst="rect">
            <a:avLst/>
          </a:prstGeom>
          <a:noFill/>
          <a:ln>
            <a:noFill/>
          </a:ln>
        </p:spPr>
      </p:pic>
      <p:sp>
        <p:nvSpPr>
          <p:cNvPr id="140" name="Google Shape;140;p2"/>
          <p:cNvSpPr/>
          <p:nvPr/>
        </p:nvSpPr>
        <p:spPr>
          <a:xfrm>
            <a:off x="3674272" y="1486618"/>
            <a:ext cx="656456" cy="6564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41" name="Google Shape;141;p2"/>
          <p:cNvSpPr/>
          <p:nvPr/>
        </p:nvSpPr>
        <p:spPr>
          <a:xfrm>
            <a:off x="3659452" y="2265295"/>
            <a:ext cx="656456" cy="6564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42" name="Google Shape;142;p2"/>
          <p:cNvSpPr/>
          <p:nvPr/>
        </p:nvSpPr>
        <p:spPr>
          <a:xfrm>
            <a:off x="3673232" y="4663843"/>
            <a:ext cx="656456" cy="6564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43" name="Google Shape;143;p2"/>
          <p:cNvSpPr/>
          <p:nvPr/>
        </p:nvSpPr>
        <p:spPr>
          <a:xfrm>
            <a:off x="3666142" y="3860855"/>
            <a:ext cx="656456" cy="656456"/>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44" name="Google Shape;144;p2"/>
          <p:cNvSpPr txBox="1"/>
          <p:nvPr/>
        </p:nvSpPr>
        <p:spPr>
          <a:xfrm>
            <a:off x="4412424" y="1475002"/>
            <a:ext cx="3997446"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Where we come from – the liability gap</a:t>
            </a:r>
            <a:endParaRPr sz="2000" b="1" dirty="0">
              <a:solidFill>
                <a:srgbClr val="3F3F3F"/>
              </a:solidFill>
              <a:latin typeface="Arial"/>
              <a:ea typeface="Arial"/>
              <a:cs typeface="Arial"/>
              <a:sym typeface="Arial"/>
            </a:endParaRPr>
          </a:p>
        </p:txBody>
      </p:sp>
      <p:sp>
        <p:nvSpPr>
          <p:cNvPr id="145" name="Google Shape;145;p2"/>
          <p:cNvSpPr txBox="1"/>
          <p:nvPr/>
        </p:nvSpPr>
        <p:spPr>
          <a:xfrm>
            <a:off x="4412423" y="2449724"/>
            <a:ext cx="3641627" cy="40006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Debates on AI personhood</a:t>
            </a:r>
            <a:endParaRPr sz="2000" b="1" dirty="0">
              <a:solidFill>
                <a:srgbClr val="3F3F3F"/>
              </a:solidFill>
              <a:latin typeface="Arial"/>
              <a:ea typeface="Arial"/>
              <a:cs typeface="Arial"/>
              <a:sym typeface="Arial"/>
            </a:endParaRPr>
          </a:p>
        </p:txBody>
      </p:sp>
      <p:sp>
        <p:nvSpPr>
          <p:cNvPr id="146" name="Google Shape;146;p2"/>
          <p:cNvSpPr txBox="1"/>
          <p:nvPr/>
        </p:nvSpPr>
        <p:spPr>
          <a:xfrm>
            <a:off x="4412423" y="3890250"/>
            <a:ext cx="3956586"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Analogy with corporate bodies as artificial entities</a:t>
            </a:r>
            <a:endParaRPr sz="2000" b="1" dirty="0">
              <a:solidFill>
                <a:srgbClr val="3F3F3F"/>
              </a:solidFill>
              <a:latin typeface="Arial"/>
              <a:ea typeface="Arial"/>
              <a:cs typeface="Arial"/>
              <a:sym typeface="Arial"/>
            </a:endParaRPr>
          </a:p>
        </p:txBody>
      </p:sp>
      <p:sp>
        <p:nvSpPr>
          <p:cNvPr id="147" name="Google Shape;147;p2"/>
          <p:cNvSpPr txBox="1"/>
          <p:nvPr/>
        </p:nvSpPr>
        <p:spPr>
          <a:xfrm>
            <a:off x="4412424" y="4769589"/>
            <a:ext cx="3641626" cy="40006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conclusion</a:t>
            </a:r>
            <a:endParaRPr sz="2000" b="1" dirty="0">
              <a:solidFill>
                <a:srgbClr val="3F3F3F"/>
              </a:solidFill>
              <a:latin typeface="Arial"/>
              <a:ea typeface="Arial"/>
              <a:cs typeface="Arial"/>
              <a:sym typeface="Arial"/>
            </a:endParaRPr>
          </a:p>
        </p:txBody>
      </p:sp>
      <p:sp>
        <p:nvSpPr>
          <p:cNvPr id="148" name="Google Shape;148;p2"/>
          <p:cNvSpPr/>
          <p:nvPr/>
        </p:nvSpPr>
        <p:spPr>
          <a:xfrm rot="-900000">
            <a:off x="3742599" y="1600880"/>
            <a:ext cx="476684" cy="387213"/>
          </a:xfrm>
          <a:custGeom>
            <a:avLst/>
            <a:gdLst/>
            <a:ahLst/>
            <a:cxnLst/>
            <a:rect l="l" t="t" r="r" b="b"/>
            <a:pathLst>
              <a:path w="4088377" h="3321003" extrusionOk="0">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49" name="Google Shape;149;p2"/>
          <p:cNvSpPr/>
          <p:nvPr/>
        </p:nvSpPr>
        <p:spPr>
          <a:xfrm rot="-2700000">
            <a:off x="3950131" y="4013235"/>
            <a:ext cx="202463" cy="390238"/>
          </a:xfrm>
          <a:custGeom>
            <a:avLst/>
            <a:gdLst/>
            <a:ahLst/>
            <a:cxnLst/>
            <a:rect l="l" t="t" r="r" b="b"/>
            <a:pathLst>
              <a:path w="154109" h="343323" extrusionOk="0">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50" name="Google Shape;150;p2"/>
          <p:cNvSpPr/>
          <p:nvPr/>
        </p:nvSpPr>
        <p:spPr>
          <a:xfrm>
            <a:off x="3748319" y="4717779"/>
            <a:ext cx="529090" cy="529812"/>
          </a:xfrm>
          <a:custGeom>
            <a:avLst/>
            <a:gdLst/>
            <a:ahLst/>
            <a:cxnLst/>
            <a:rect l="l" t="t" r="r" b="b"/>
            <a:pathLst>
              <a:path w="3225370" h="3229762" extrusionOk="0">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51" name="Google Shape;151;p2"/>
          <p:cNvSpPr/>
          <p:nvPr/>
        </p:nvSpPr>
        <p:spPr>
          <a:xfrm>
            <a:off x="3805821" y="2422431"/>
            <a:ext cx="377099" cy="377099"/>
          </a:xfrm>
          <a:custGeom>
            <a:avLst/>
            <a:gdLst/>
            <a:ahLst/>
            <a:cxnLst/>
            <a:rect l="l" t="t" r="r" b="b"/>
            <a:pathLst>
              <a:path w="923925" h="923925" extrusionOk="0">
                <a:moveTo>
                  <a:pt x="0" y="461962"/>
                </a:moveTo>
                <a:cubicBezTo>
                  <a:pt x="0" y="358140"/>
                  <a:pt x="0" y="253365"/>
                  <a:pt x="0" y="149542"/>
                </a:cubicBezTo>
                <a:cubicBezTo>
                  <a:pt x="0" y="60007"/>
                  <a:pt x="60007" y="0"/>
                  <a:pt x="149543" y="0"/>
                </a:cubicBezTo>
                <a:cubicBezTo>
                  <a:pt x="358140" y="0"/>
                  <a:pt x="565785" y="0"/>
                  <a:pt x="774382" y="0"/>
                </a:cubicBezTo>
                <a:cubicBezTo>
                  <a:pt x="862965" y="0"/>
                  <a:pt x="924877" y="60960"/>
                  <a:pt x="925830" y="149542"/>
                </a:cubicBezTo>
                <a:cubicBezTo>
                  <a:pt x="926782" y="358140"/>
                  <a:pt x="926782" y="565785"/>
                  <a:pt x="925830" y="774382"/>
                </a:cubicBezTo>
                <a:cubicBezTo>
                  <a:pt x="925830" y="864870"/>
                  <a:pt x="863918" y="925830"/>
                  <a:pt x="773430" y="925830"/>
                </a:cubicBezTo>
                <a:cubicBezTo>
                  <a:pt x="565785" y="925830"/>
                  <a:pt x="358140" y="925830"/>
                  <a:pt x="150495" y="925830"/>
                </a:cubicBezTo>
                <a:cubicBezTo>
                  <a:pt x="59055" y="925830"/>
                  <a:pt x="0" y="865823"/>
                  <a:pt x="0" y="774382"/>
                </a:cubicBezTo>
                <a:cubicBezTo>
                  <a:pt x="0" y="670560"/>
                  <a:pt x="0" y="566737"/>
                  <a:pt x="0" y="461962"/>
                </a:cubicBezTo>
                <a:close/>
                <a:moveTo>
                  <a:pt x="194310" y="220027"/>
                </a:moveTo>
                <a:cubicBezTo>
                  <a:pt x="194310" y="228600"/>
                  <a:pt x="195263" y="238125"/>
                  <a:pt x="194310" y="246698"/>
                </a:cubicBezTo>
                <a:cubicBezTo>
                  <a:pt x="191452" y="268605"/>
                  <a:pt x="200977" y="275273"/>
                  <a:pt x="222885" y="277178"/>
                </a:cubicBezTo>
                <a:cubicBezTo>
                  <a:pt x="394335" y="290512"/>
                  <a:pt x="522923" y="374332"/>
                  <a:pt x="608648" y="521970"/>
                </a:cubicBezTo>
                <a:cubicBezTo>
                  <a:pt x="645795" y="585787"/>
                  <a:pt x="666750" y="655320"/>
                  <a:pt x="668655" y="729615"/>
                </a:cubicBezTo>
                <a:cubicBezTo>
                  <a:pt x="668655" y="746760"/>
                  <a:pt x="675323" y="755332"/>
                  <a:pt x="694373" y="754380"/>
                </a:cubicBezTo>
                <a:cubicBezTo>
                  <a:pt x="714375" y="753428"/>
                  <a:pt x="734377" y="753428"/>
                  <a:pt x="754380" y="754380"/>
                </a:cubicBezTo>
                <a:cubicBezTo>
                  <a:pt x="774382" y="755332"/>
                  <a:pt x="778193" y="746760"/>
                  <a:pt x="777240" y="729615"/>
                </a:cubicBezTo>
                <a:cubicBezTo>
                  <a:pt x="775335" y="685800"/>
                  <a:pt x="768668" y="641985"/>
                  <a:pt x="757238" y="600075"/>
                </a:cubicBezTo>
                <a:cubicBezTo>
                  <a:pt x="691515" y="364807"/>
                  <a:pt x="488632" y="192405"/>
                  <a:pt x="247650" y="171450"/>
                </a:cubicBezTo>
                <a:cubicBezTo>
                  <a:pt x="194310" y="165735"/>
                  <a:pt x="194310" y="165735"/>
                  <a:pt x="194310" y="220027"/>
                </a:cubicBezTo>
                <a:close/>
                <a:moveTo>
                  <a:pt x="523875" y="753428"/>
                </a:moveTo>
                <a:cubicBezTo>
                  <a:pt x="529590" y="753428"/>
                  <a:pt x="535305" y="753428"/>
                  <a:pt x="541973" y="753428"/>
                </a:cubicBezTo>
                <a:cubicBezTo>
                  <a:pt x="577215" y="753428"/>
                  <a:pt x="579120" y="753428"/>
                  <a:pt x="575310" y="718185"/>
                </a:cubicBezTo>
                <a:cubicBezTo>
                  <a:pt x="566738" y="628650"/>
                  <a:pt x="530543" y="550545"/>
                  <a:pt x="468630" y="485775"/>
                </a:cubicBezTo>
                <a:cubicBezTo>
                  <a:pt x="400050" y="414337"/>
                  <a:pt x="314325" y="376237"/>
                  <a:pt x="216218" y="367665"/>
                </a:cubicBezTo>
                <a:cubicBezTo>
                  <a:pt x="201930" y="366712"/>
                  <a:pt x="193357" y="370523"/>
                  <a:pt x="194310" y="386715"/>
                </a:cubicBezTo>
                <a:cubicBezTo>
                  <a:pt x="195263" y="410528"/>
                  <a:pt x="195263" y="434340"/>
                  <a:pt x="194310" y="458153"/>
                </a:cubicBezTo>
                <a:cubicBezTo>
                  <a:pt x="193357" y="472440"/>
                  <a:pt x="200025" y="475298"/>
                  <a:pt x="212407" y="476250"/>
                </a:cubicBezTo>
                <a:cubicBezTo>
                  <a:pt x="340043" y="487680"/>
                  <a:pt x="441960" y="579120"/>
                  <a:pt x="464820" y="702945"/>
                </a:cubicBezTo>
                <a:cubicBezTo>
                  <a:pt x="475298" y="753428"/>
                  <a:pt x="475298" y="753428"/>
                  <a:pt x="523875" y="753428"/>
                </a:cubicBezTo>
                <a:close/>
                <a:moveTo>
                  <a:pt x="344805" y="677228"/>
                </a:moveTo>
                <a:cubicBezTo>
                  <a:pt x="344805" y="634365"/>
                  <a:pt x="313373" y="601980"/>
                  <a:pt x="270510" y="601028"/>
                </a:cubicBezTo>
                <a:cubicBezTo>
                  <a:pt x="229552" y="600075"/>
                  <a:pt x="194310" y="634365"/>
                  <a:pt x="194310" y="675323"/>
                </a:cubicBezTo>
                <a:cubicBezTo>
                  <a:pt x="194310" y="719137"/>
                  <a:pt x="225743" y="751523"/>
                  <a:pt x="269557" y="751523"/>
                </a:cubicBezTo>
                <a:cubicBezTo>
                  <a:pt x="314325" y="750570"/>
                  <a:pt x="344805" y="720090"/>
                  <a:pt x="344805" y="6772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a:solidFill>
                <a:schemeClr val="dk1"/>
              </a:solidFill>
              <a:latin typeface="Arial"/>
              <a:ea typeface="Arial"/>
              <a:cs typeface="Arial"/>
              <a:sym typeface="Arial"/>
            </a:endParaRPr>
          </a:p>
        </p:txBody>
      </p:sp>
      <p:sp>
        <p:nvSpPr>
          <p:cNvPr id="152" name="Google Shape;152;p2"/>
          <p:cNvSpPr txBox="1"/>
          <p:nvPr/>
        </p:nvSpPr>
        <p:spPr>
          <a:xfrm>
            <a:off x="4412423" y="3095738"/>
            <a:ext cx="3641627"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Liability gap within Muslim scholar’s discourse</a:t>
            </a:r>
            <a:endParaRPr sz="2000" b="1" dirty="0">
              <a:solidFill>
                <a:srgbClr val="3F3F3F"/>
              </a:solidFill>
              <a:latin typeface="Arial"/>
              <a:ea typeface="Arial"/>
              <a:cs typeface="Arial"/>
              <a:sym typeface="Arial"/>
            </a:endParaRPr>
          </a:p>
        </p:txBody>
      </p:sp>
      <p:sp>
        <p:nvSpPr>
          <p:cNvPr id="153" name="Google Shape;153;p2"/>
          <p:cNvSpPr/>
          <p:nvPr/>
        </p:nvSpPr>
        <p:spPr>
          <a:xfrm>
            <a:off x="3674272" y="3078905"/>
            <a:ext cx="656456" cy="656456"/>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Arial"/>
              <a:ea typeface="Arial"/>
              <a:cs typeface="Arial"/>
              <a:sym typeface="Arial"/>
            </a:endParaRPr>
          </a:p>
        </p:txBody>
      </p:sp>
      <p:sp>
        <p:nvSpPr>
          <p:cNvPr id="154" name="Google Shape;154;p2"/>
          <p:cNvSpPr/>
          <p:nvPr/>
        </p:nvSpPr>
        <p:spPr>
          <a:xfrm>
            <a:off x="3799723" y="3185109"/>
            <a:ext cx="403473" cy="384383"/>
          </a:xfrm>
          <a:custGeom>
            <a:avLst/>
            <a:gdLst/>
            <a:ahLst/>
            <a:cxnLst/>
            <a:rect l="l" t="t" r="r" b="b"/>
            <a:pathLst>
              <a:path w="2969045" h="3173121" extrusionOk="0">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61A00-57E1-0203-DF03-6DEC1F7B2E5B}"/>
              </a:ext>
            </a:extLst>
          </p:cNvPr>
          <p:cNvSpPr>
            <a:spLocks noGrp="1"/>
          </p:cNvSpPr>
          <p:nvPr>
            <p:ph type="title"/>
          </p:nvPr>
        </p:nvSpPr>
        <p:spPr>
          <a:xfrm>
            <a:off x="836612" y="283029"/>
            <a:ext cx="9439502" cy="1045028"/>
          </a:xfrm>
        </p:spPr>
        <p:txBody>
          <a:bodyPr>
            <a:normAutofit fontScale="90000"/>
          </a:bodyPr>
          <a:lstStyle/>
          <a:p>
            <a:r>
              <a:rPr lang="en-US" sz="4000" dirty="0"/>
              <a:t>Corporations as artificial entity</a:t>
            </a:r>
            <a:endParaRPr lang="en-MY" sz="4000" dirty="0"/>
          </a:p>
        </p:txBody>
      </p:sp>
      <p:sp>
        <p:nvSpPr>
          <p:cNvPr id="3" name="Content Placeholder 2">
            <a:extLst>
              <a:ext uri="{FF2B5EF4-FFF2-40B4-BE49-F238E27FC236}">
                <a16:creationId xmlns:a16="http://schemas.microsoft.com/office/drawing/2014/main" id="{4601BCFE-682A-80A9-0CA8-5E5300E80AC5}"/>
              </a:ext>
            </a:extLst>
          </p:cNvPr>
          <p:cNvSpPr>
            <a:spLocks noGrp="1"/>
          </p:cNvSpPr>
          <p:nvPr>
            <p:ph idx="1"/>
          </p:nvPr>
        </p:nvSpPr>
        <p:spPr>
          <a:xfrm>
            <a:off x="6553200" y="1894114"/>
            <a:ext cx="4802188" cy="3966936"/>
          </a:xfrm>
          <a:ln>
            <a:solidFill>
              <a:schemeClr val="accent2"/>
            </a:solidFill>
            <a:prstDash val="sysDot"/>
          </a:ln>
        </p:spPr>
        <p:txBody>
          <a:bodyPr>
            <a:normAutofit fontScale="92500" lnSpcReduction="20000"/>
          </a:bodyPr>
          <a:lstStyle/>
          <a:p>
            <a:pPr marL="0" indent="0">
              <a:buNone/>
            </a:pPr>
            <a:r>
              <a:rPr lang="en-US" dirty="0"/>
              <a:t>Mustafa Ahmad al-Zarqa</a:t>
            </a:r>
          </a:p>
          <a:p>
            <a:endParaRPr lang="en-US" b="0" i="0" dirty="0">
              <a:effectLst/>
              <a:latin typeface="Arial" panose="020B0604020202020204" pitchFamily="34" charset="0"/>
            </a:endParaRPr>
          </a:p>
          <a:p>
            <a:r>
              <a:rPr lang="en-US" b="0" i="0" dirty="0">
                <a:effectLst/>
                <a:latin typeface="Arial" panose="020B0604020202020204" pitchFamily="34" charset="0"/>
              </a:rPr>
              <a:t>“</a:t>
            </a:r>
            <a:r>
              <a:rPr lang="en-US" sz="2600" b="0" i="0" dirty="0">
                <a:solidFill>
                  <a:schemeClr val="accent2">
                    <a:lumMod val="75000"/>
                  </a:schemeClr>
                </a:solidFill>
                <a:effectLst/>
              </a:rPr>
              <a:t>If these institutions which exist now </a:t>
            </a:r>
            <a:r>
              <a:rPr lang="en-US" sz="2600" b="0" i="0" dirty="0">
                <a:effectLst/>
              </a:rPr>
              <a:t>recognized fictitious</a:t>
            </a:r>
            <a:r>
              <a:rPr lang="en-US" sz="2600" b="0" i="0" dirty="0">
                <a:solidFill>
                  <a:schemeClr val="accent2">
                    <a:lumMod val="75000"/>
                  </a:schemeClr>
                </a:solidFill>
                <a:effectLst/>
              </a:rPr>
              <a:t> personality existed in the early era of development in </a:t>
            </a:r>
            <a:r>
              <a:rPr lang="en-US" sz="2600" b="0" i="0" dirty="0" err="1">
                <a:solidFill>
                  <a:schemeClr val="accent2">
                    <a:lumMod val="75000"/>
                  </a:schemeClr>
                </a:solidFill>
                <a:effectLst/>
              </a:rPr>
              <a:t>fiqh</a:t>
            </a:r>
            <a:r>
              <a:rPr lang="en-US" sz="2600" b="0" i="0" dirty="0">
                <a:solidFill>
                  <a:schemeClr val="accent2">
                    <a:lumMod val="75000"/>
                  </a:schemeClr>
                </a:solidFill>
                <a:effectLst/>
              </a:rPr>
              <a:t>, it would be obvious that is would be recognized by the fuqaha at that time through legal justifications which are </a:t>
            </a:r>
            <a:r>
              <a:rPr lang="en-US" sz="2600" b="0" i="0" dirty="0">
                <a:effectLst/>
              </a:rPr>
              <a:t>similar to legal justifications of the institution of </a:t>
            </a:r>
            <a:r>
              <a:rPr lang="en-US" sz="2600" b="0" i="0" dirty="0" err="1">
                <a:effectLst/>
              </a:rPr>
              <a:t>daulah</a:t>
            </a:r>
            <a:r>
              <a:rPr lang="en-US" sz="2600" b="0" i="0" dirty="0">
                <a:effectLst/>
              </a:rPr>
              <a:t>, </a:t>
            </a:r>
            <a:r>
              <a:rPr lang="en-US" sz="2600" b="0" i="0" dirty="0" err="1">
                <a:effectLst/>
              </a:rPr>
              <a:t>bayt</a:t>
            </a:r>
            <a:r>
              <a:rPr lang="en-US" sz="2600" b="0" i="0" dirty="0">
                <a:effectLst/>
              </a:rPr>
              <a:t> al-mal, al-waqf.</a:t>
            </a:r>
            <a:r>
              <a:rPr lang="en-US" sz="2600" b="0" i="0" dirty="0">
                <a:solidFill>
                  <a:schemeClr val="accent2">
                    <a:lumMod val="75000"/>
                  </a:schemeClr>
                </a:solidFill>
                <a:effectLst/>
              </a:rPr>
              <a:t>’</a:t>
            </a:r>
            <a:endParaRPr lang="en-MY" sz="2600" dirty="0">
              <a:solidFill>
                <a:schemeClr val="accent2">
                  <a:lumMod val="75000"/>
                </a:schemeClr>
              </a:solidFill>
            </a:endParaRPr>
          </a:p>
        </p:txBody>
      </p:sp>
      <p:sp>
        <p:nvSpPr>
          <p:cNvPr id="4" name="Text Placeholder 3">
            <a:extLst>
              <a:ext uri="{FF2B5EF4-FFF2-40B4-BE49-F238E27FC236}">
                <a16:creationId xmlns:a16="http://schemas.microsoft.com/office/drawing/2014/main" id="{D18B2A69-6D54-EC27-1E4E-2585BADBC605}"/>
              </a:ext>
            </a:extLst>
          </p:cNvPr>
          <p:cNvSpPr>
            <a:spLocks noGrp="1"/>
          </p:cNvSpPr>
          <p:nvPr>
            <p:ph type="body" sz="half" idx="2"/>
          </p:nvPr>
        </p:nvSpPr>
        <p:spPr>
          <a:xfrm>
            <a:off x="839787" y="2057400"/>
            <a:ext cx="4799013" cy="3811588"/>
          </a:xfrm>
          <a:ln>
            <a:solidFill>
              <a:schemeClr val="accent2"/>
            </a:solidFill>
            <a:prstDash val="sysDot"/>
          </a:ln>
        </p:spPr>
        <p:txBody>
          <a:bodyPr>
            <a:normAutofit fontScale="85000" lnSpcReduction="20000"/>
          </a:bodyPr>
          <a:lstStyle/>
          <a:p>
            <a:r>
              <a:rPr lang="en-US" sz="2200" b="0" i="0" dirty="0" err="1">
                <a:effectLst/>
                <a:latin typeface="Arial" panose="020B0604020202020204" pitchFamily="34" charset="0"/>
              </a:rPr>
              <a:t>Nyazee</a:t>
            </a:r>
            <a:r>
              <a:rPr lang="en-US" sz="2200" b="0" i="0" dirty="0">
                <a:effectLst/>
                <a:latin typeface="Arial" panose="020B0604020202020204" pitchFamily="34" charset="0"/>
              </a:rPr>
              <a:t> Imran Ahsan Khan, Islamic Law of Business Organization (KL: The Other Press, 2002)</a:t>
            </a:r>
          </a:p>
          <a:p>
            <a:r>
              <a:rPr lang="en-US" sz="2400" b="1" i="0" dirty="0">
                <a:solidFill>
                  <a:schemeClr val="accent2">
                    <a:lumMod val="75000"/>
                  </a:schemeClr>
                </a:solidFill>
                <a:effectLst/>
                <a:latin typeface="+mj-lt"/>
              </a:rPr>
              <a:t>“There has been a </a:t>
            </a:r>
            <a:r>
              <a:rPr lang="en-US" sz="2400" b="1" i="0" dirty="0">
                <a:solidFill>
                  <a:schemeClr val="tx1"/>
                </a:solidFill>
                <a:effectLst/>
                <a:latin typeface="+mj-lt"/>
              </a:rPr>
              <a:t>prolonged debate</a:t>
            </a:r>
            <a:r>
              <a:rPr lang="en-US" sz="2400" b="1" i="0" dirty="0">
                <a:solidFill>
                  <a:schemeClr val="accent2">
                    <a:lumMod val="75000"/>
                  </a:schemeClr>
                </a:solidFill>
                <a:effectLst/>
                <a:latin typeface="+mj-lt"/>
              </a:rPr>
              <a:t> about the existence of the concept of a fictitious person (</a:t>
            </a:r>
            <a:r>
              <a:rPr lang="en-US" sz="2400" b="1" i="0" dirty="0" err="1">
                <a:solidFill>
                  <a:schemeClr val="accent2">
                    <a:lumMod val="75000"/>
                  </a:schemeClr>
                </a:solidFill>
                <a:effectLst/>
                <a:latin typeface="+mj-lt"/>
              </a:rPr>
              <a:t>shaksiyah</a:t>
            </a:r>
            <a:r>
              <a:rPr lang="en-US" sz="2400" b="1" i="0" dirty="0">
                <a:solidFill>
                  <a:schemeClr val="accent2">
                    <a:lumMod val="75000"/>
                  </a:schemeClr>
                </a:solidFill>
                <a:effectLst/>
                <a:latin typeface="+mj-lt"/>
              </a:rPr>
              <a:t> </a:t>
            </a:r>
            <a:r>
              <a:rPr lang="en-US" sz="2400" b="1" i="0" dirty="0" err="1">
                <a:solidFill>
                  <a:schemeClr val="accent2">
                    <a:lumMod val="75000"/>
                  </a:schemeClr>
                </a:solidFill>
                <a:effectLst/>
                <a:latin typeface="+mj-lt"/>
              </a:rPr>
              <a:t>i’itibariyah</a:t>
            </a:r>
            <a:r>
              <a:rPr lang="en-US" sz="2400" b="1" i="0" dirty="0">
                <a:solidFill>
                  <a:schemeClr val="accent2">
                    <a:lumMod val="75000"/>
                  </a:schemeClr>
                </a:solidFill>
                <a:effectLst/>
                <a:latin typeface="+mj-lt"/>
              </a:rPr>
              <a:t>) in Islamic law. Most modern scholars insist that </a:t>
            </a:r>
            <a:r>
              <a:rPr lang="en-US" sz="2400" i="0" dirty="0">
                <a:solidFill>
                  <a:schemeClr val="tx1"/>
                </a:solidFill>
                <a:effectLst/>
                <a:latin typeface="+mj-lt"/>
              </a:rPr>
              <a:t>this concept was known</a:t>
            </a:r>
            <a:r>
              <a:rPr lang="en-US" sz="2400" b="1" i="0" dirty="0">
                <a:solidFill>
                  <a:schemeClr val="accent2">
                    <a:lumMod val="75000"/>
                  </a:schemeClr>
                </a:solidFill>
                <a:effectLst/>
                <a:latin typeface="+mj-lt"/>
              </a:rPr>
              <a:t> to Islamic law, </a:t>
            </a:r>
            <a:r>
              <a:rPr lang="en-US" sz="2400" b="1" i="0" dirty="0">
                <a:solidFill>
                  <a:schemeClr val="tx1"/>
                </a:solidFill>
                <a:effectLst/>
                <a:latin typeface="+mj-lt"/>
              </a:rPr>
              <a:t>while some are doubtful</a:t>
            </a:r>
            <a:r>
              <a:rPr lang="en-US" sz="2400" b="1" i="0" dirty="0">
                <a:solidFill>
                  <a:schemeClr val="accent2">
                    <a:lumMod val="75000"/>
                  </a:schemeClr>
                </a:solidFill>
                <a:effectLst/>
                <a:latin typeface="+mj-lt"/>
              </a:rPr>
              <a:t> whether Islamic law was aware of the concept, but they rejected it for the system they were dealing with. This does not mean that the concept cannot be accepted in Islamic law’’</a:t>
            </a:r>
            <a:endParaRPr lang="en-MY" sz="2400" b="1" dirty="0">
              <a:solidFill>
                <a:schemeClr val="accent2">
                  <a:lumMod val="75000"/>
                </a:schemeClr>
              </a:solidFill>
              <a:latin typeface="+mj-lt"/>
            </a:endParaRPr>
          </a:p>
        </p:txBody>
      </p:sp>
    </p:spTree>
    <p:extLst>
      <p:ext uri="{BB962C8B-B14F-4D97-AF65-F5344CB8AC3E}">
        <p14:creationId xmlns:p14="http://schemas.microsoft.com/office/powerpoint/2010/main" val="2863712313"/>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DB02A-940A-1A8E-1DEB-E2A2DDE58440}"/>
              </a:ext>
            </a:extLst>
          </p:cNvPr>
          <p:cNvSpPr>
            <a:spLocks noGrp="1"/>
          </p:cNvSpPr>
          <p:nvPr>
            <p:ph type="title"/>
          </p:nvPr>
        </p:nvSpPr>
        <p:spPr/>
        <p:txBody>
          <a:bodyPr/>
          <a:lstStyle/>
          <a:p>
            <a:r>
              <a:rPr lang="en-US" dirty="0" err="1"/>
              <a:t>Nyazee</a:t>
            </a:r>
            <a:r>
              <a:rPr lang="en-US" dirty="0"/>
              <a:t> (2006)</a:t>
            </a:r>
            <a:endParaRPr lang="en-MY" dirty="0"/>
          </a:p>
        </p:txBody>
      </p:sp>
      <p:pic>
        <p:nvPicPr>
          <p:cNvPr id="8194" name="Picture 2" descr="Islamic Law of Business Organization: Corporations: Amazon.co.uk: Nyazee,  Imran Ahsan Khan: 9781541334816: Books">
            <a:extLst>
              <a:ext uri="{FF2B5EF4-FFF2-40B4-BE49-F238E27FC236}">
                <a16:creationId xmlns:a16="http://schemas.microsoft.com/office/drawing/2014/main" id="{375BCEC6-08C3-FD90-0BEF-4785497F296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393701" y="804863"/>
            <a:ext cx="3500599" cy="5248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1A6D0381-A34B-0074-1716-C16132FCAC04}"/>
              </a:ext>
            </a:extLst>
          </p:cNvPr>
          <p:cNvSpPr>
            <a:spLocks noGrp="1"/>
          </p:cNvSpPr>
          <p:nvPr>
            <p:ph type="body" sz="half" idx="2"/>
          </p:nvPr>
        </p:nvSpPr>
        <p:spPr/>
        <p:txBody>
          <a:bodyPr>
            <a:normAutofit fontScale="92500" lnSpcReduction="20000"/>
          </a:bodyPr>
          <a:lstStyle/>
          <a:p>
            <a:r>
              <a:rPr lang="en-US" dirty="0"/>
              <a:t>Ruler may assign</a:t>
            </a:r>
            <a:r>
              <a:rPr lang="en-US" dirty="0">
                <a:solidFill>
                  <a:schemeClr val="tx1"/>
                </a:solidFill>
              </a:rPr>
              <a:t> limited </a:t>
            </a:r>
            <a:r>
              <a:rPr lang="en-US" i="1" dirty="0" err="1">
                <a:solidFill>
                  <a:schemeClr val="tx1"/>
                </a:solidFill>
              </a:rPr>
              <a:t>dhimmah</a:t>
            </a:r>
            <a:r>
              <a:rPr lang="en-US" dirty="0">
                <a:solidFill>
                  <a:schemeClr val="tx1"/>
                </a:solidFill>
              </a:rPr>
              <a:t> to a non human with conditions:</a:t>
            </a:r>
          </a:p>
          <a:p>
            <a:pPr marL="400050" indent="-400050">
              <a:buAutoNum type="romanLcParenR"/>
            </a:pPr>
            <a:r>
              <a:rPr lang="en-US" dirty="0">
                <a:solidFill>
                  <a:schemeClr val="tx1"/>
                </a:solidFill>
              </a:rPr>
              <a:t>No religious duties</a:t>
            </a:r>
            <a:r>
              <a:rPr lang="en-US" dirty="0"/>
              <a:t> will be expected of a fictitious person</a:t>
            </a:r>
          </a:p>
          <a:p>
            <a:pPr marL="400050" indent="-400050">
              <a:buAutoNum type="romanLcParenR"/>
            </a:pPr>
            <a:r>
              <a:rPr lang="en-US" dirty="0"/>
              <a:t>Some</a:t>
            </a:r>
            <a:r>
              <a:rPr lang="en-US" dirty="0">
                <a:solidFill>
                  <a:schemeClr val="tx1"/>
                </a:solidFill>
              </a:rPr>
              <a:t> form of ‘</a:t>
            </a:r>
            <a:r>
              <a:rPr lang="en-US" dirty="0" err="1">
                <a:solidFill>
                  <a:schemeClr val="tx1"/>
                </a:solidFill>
              </a:rPr>
              <a:t>aqal</a:t>
            </a:r>
            <a:r>
              <a:rPr lang="en-US" dirty="0">
                <a:solidFill>
                  <a:schemeClr val="tx1"/>
                </a:solidFill>
              </a:rPr>
              <a:t>’</a:t>
            </a:r>
            <a:r>
              <a:rPr lang="en-US" dirty="0"/>
              <a:t> must be associated with the fictitious person </a:t>
            </a:r>
            <a:r>
              <a:rPr lang="en-US" dirty="0" err="1"/>
              <a:t>eg</a:t>
            </a:r>
            <a:r>
              <a:rPr lang="en-US" dirty="0"/>
              <a:t> board of directors</a:t>
            </a:r>
          </a:p>
          <a:p>
            <a:pPr marL="400050" indent="-400050">
              <a:buAutoNum type="romanLcParenR"/>
            </a:pPr>
            <a:r>
              <a:rPr lang="en-US" dirty="0"/>
              <a:t>Dual title of ownership – board of directors as carrying the accountability of the company</a:t>
            </a:r>
            <a:endParaRPr lang="en-MY" dirty="0"/>
          </a:p>
        </p:txBody>
      </p:sp>
    </p:spTree>
    <p:extLst>
      <p:ext uri="{BB962C8B-B14F-4D97-AF65-F5344CB8AC3E}">
        <p14:creationId xmlns:p14="http://schemas.microsoft.com/office/powerpoint/2010/main" val="836490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1"/>
          <p:cNvSpPr txBox="1"/>
          <p:nvPr/>
        </p:nvSpPr>
        <p:spPr>
          <a:xfrm>
            <a:off x="660400" y="522215"/>
            <a:ext cx="969756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3F3F3F"/>
                </a:solidFill>
                <a:latin typeface="Arial"/>
                <a:cs typeface="Arial"/>
                <a:sym typeface="Arial"/>
              </a:rPr>
              <a:t>Example of al </a:t>
            </a:r>
            <a:r>
              <a:rPr lang="en-US" sz="2000" b="1" dirty="0" err="1">
                <a:solidFill>
                  <a:srgbClr val="3F3F3F"/>
                </a:solidFill>
                <a:latin typeface="Arial"/>
                <a:cs typeface="Arial"/>
                <a:sym typeface="Arial"/>
              </a:rPr>
              <a:t>shaksiyyah</a:t>
            </a:r>
            <a:r>
              <a:rPr lang="en-US" sz="2000" b="1" dirty="0">
                <a:solidFill>
                  <a:srgbClr val="3F3F3F"/>
                </a:solidFill>
                <a:latin typeface="Arial"/>
                <a:cs typeface="Arial"/>
                <a:sym typeface="Arial"/>
              </a:rPr>
              <a:t> al ‘</a:t>
            </a:r>
            <a:r>
              <a:rPr lang="en-US" sz="2000" b="1" dirty="0" err="1">
                <a:solidFill>
                  <a:srgbClr val="3F3F3F"/>
                </a:solidFill>
                <a:latin typeface="Arial"/>
                <a:cs typeface="Arial"/>
                <a:sym typeface="Arial"/>
              </a:rPr>
              <a:t>I’tibariyyah</a:t>
            </a:r>
            <a:endParaRPr dirty="0">
              <a:solidFill>
                <a:srgbClr val="3F3F3F"/>
              </a:solidFill>
            </a:endParaRPr>
          </a:p>
        </p:txBody>
      </p:sp>
      <p:pic>
        <p:nvPicPr>
          <p:cNvPr id="341" name="Google Shape;341;p11"/>
          <p:cNvPicPr preferRelativeResize="0"/>
          <p:nvPr/>
        </p:nvPicPr>
        <p:blipFill rotWithShape="1">
          <a:blip r:embed="rId3">
            <a:alphaModFix/>
          </a:blip>
          <a:srcRect/>
          <a:stretch/>
        </p:blipFill>
        <p:spPr>
          <a:xfrm>
            <a:off x="0" y="4889194"/>
            <a:ext cx="6493164" cy="1968806"/>
          </a:xfrm>
          <a:prstGeom prst="rect">
            <a:avLst/>
          </a:prstGeom>
          <a:noFill/>
          <a:ln>
            <a:noFill/>
          </a:ln>
        </p:spPr>
      </p:pic>
      <p:grpSp>
        <p:nvGrpSpPr>
          <p:cNvPr id="342" name="Google Shape;342;p11"/>
          <p:cNvGrpSpPr/>
          <p:nvPr/>
        </p:nvGrpSpPr>
        <p:grpSpPr>
          <a:xfrm>
            <a:off x="673689" y="1239172"/>
            <a:ext cx="10570301" cy="4368650"/>
            <a:chOff x="13289" y="398760"/>
            <a:chExt cx="10570301" cy="4368650"/>
          </a:xfrm>
        </p:grpSpPr>
        <p:sp>
          <p:nvSpPr>
            <p:cNvPr id="343" name="Google Shape;343;p11"/>
            <p:cNvSpPr/>
            <p:nvPr/>
          </p:nvSpPr>
          <p:spPr>
            <a:xfrm>
              <a:off x="3066489" y="1269540"/>
              <a:ext cx="67205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1"/>
            <p:cNvSpPr txBox="1"/>
            <p:nvPr/>
          </p:nvSpPr>
          <p:spPr>
            <a:xfrm>
              <a:off x="3384948" y="1311743"/>
              <a:ext cx="35132" cy="7033"/>
            </a:xfrm>
            <a:prstGeom prst="rect">
              <a:avLst/>
            </a:prstGeom>
            <a:noFill/>
            <a:ln>
              <a:noFill/>
            </a:ln>
          </p:spPr>
          <p:txBody>
            <a:bodyPr spcFirstLastPara="1" wrap="square" lIns="12700" tIns="0" rIns="12700" bIns="0" anchor="ctr" anchorCtr="0">
              <a:noAutofit/>
            </a:bodyPr>
            <a:lstStyle/>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345" name="Google Shape;345;p11"/>
            <p:cNvSpPr/>
            <p:nvPr/>
          </p:nvSpPr>
          <p:spPr>
            <a:xfrm>
              <a:off x="13289" y="398760"/>
              <a:ext cx="3055000" cy="1833000"/>
            </a:xfrm>
            <a:prstGeom prst="rect">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1"/>
            <p:cNvSpPr txBox="1"/>
            <p:nvPr/>
          </p:nvSpPr>
          <p:spPr>
            <a:xfrm>
              <a:off x="13289" y="398760"/>
              <a:ext cx="3055000" cy="1833000"/>
            </a:xfrm>
            <a:prstGeom prst="rect">
              <a:avLst/>
            </a:prstGeom>
            <a:noFill/>
            <a:ln w="19050" cap="flat" cmpd="sng">
              <a:solidFill>
                <a:srgbClr val="000000"/>
              </a:solidFill>
              <a:prstDash val="solid"/>
              <a:round/>
              <a:headEnd type="none" w="sm" len="sm"/>
              <a:tailEnd type="none" w="sm" len="sm"/>
            </a:ln>
          </p:spPr>
          <p:txBody>
            <a:bodyPr spcFirstLastPara="1" wrap="square" lIns="142225" tIns="142225" rIns="142225" bIns="14222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dirty="0">
                  <a:solidFill>
                    <a:schemeClr val="accent2">
                      <a:lumMod val="50000"/>
                    </a:schemeClr>
                  </a:solidFill>
                </a:rPr>
                <a:t>Waqf</a:t>
              </a:r>
              <a:endParaRPr sz="2400" b="1" dirty="0">
                <a:solidFill>
                  <a:schemeClr val="accent2">
                    <a:lumMod val="50000"/>
                  </a:schemeClr>
                </a:solidFill>
              </a:endParaRPr>
            </a:p>
            <a:p>
              <a:pPr marL="114300" marR="0" lvl="1" indent="-114300" algn="l" rtl="0">
                <a:lnSpc>
                  <a:spcPct val="90000"/>
                </a:lnSpc>
                <a:spcBef>
                  <a:spcPts val="700"/>
                </a:spcBef>
                <a:spcAft>
                  <a:spcPts val="0"/>
                </a:spcAft>
                <a:buClr>
                  <a:schemeClr val="accent2"/>
                </a:buClr>
                <a:buSzPts val="1200"/>
                <a:buFont typeface="Arial"/>
                <a:buChar char="•"/>
              </a:pPr>
              <a:r>
                <a:rPr lang="en-US" sz="1800" dirty="0">
                  <a:solidFill>
                    <a:schemeClr val="accent1"/>
                  </a:solidFill>
                </a:rPr>
                <a:t>Waqf – prop purchased belong to waqf entity</a:t>
              </a:r>
              <a:endParaRPr dirty="0">
                <a:solidFill>
                  <a:schemeClr val="accent1"/>
                </a:solidFill>
              </a:endParaRPr>
            </a:p>
          </p:txBody>
        </p:sp>
        <p:sp>
          <p:nvSpPr>
            <p:cNvPr id="347" name="Google Shape;347;p11"/>
            <p:cNvSpPr/>
            <p:nvPr/>
          </p:nvSpPr>
          <p:spPr>
            <a:xfrm>
              <a:off x="6824140" y="1269540"/>
              <a:ext cx="67205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1"/>
            <p:cNvSpPr txBox="1"/>
            <p:nvPr/>
          </p:nvSpPr>
          <p:spPr>
            <a:xfrm>
              <a:off x="7142598" y="1311743"/>
              <a:ext cx="35132" cy="7033"/>
            </a:xfrm>
            <a:prstGeom prst="rect">
              <a:avLst/>
            </a:prstGeom>
            <a:noFill/>
            <a:ln>
              <a:noFill/>
            </a:ln>
          </p:spPr>
          <p:txBody>
            <a:bodyPr spcFirstLastPara="1" wrap="square" lIns="12700" tIns="0" rIns="12700" bIns="0" anchor="ctr" anchorCtr="0">
              <a:noAutofit/>
            </a:bodyPr>
            <a:lstStyle/>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349" name="Google Shape;349;p11"/>
            <p:cNvSpPr/>
            <p:nvPr/>
          </p:nvSpPr>
          <p:spPr>
            <a:xfrm>
              <a:off x="3770939" y="398760"/>
              <a:ext cx="3055000" cy="1833000"/>
            </a:xfrm>
            <a:prstGeom prst="rect">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1"/>
            <p:cNvSpPr txBox="1"/>
            <p:nvPr/>
          </p:nvSpPr>
          <p:spPr>
            <a:xfrm>
              <a:off x="3770939" y="398760"/>
              <a:ext cx="3055000" cy="1833000"/>
            </a:xfrm>
            <a:prstGeom prst="rect">
              <a:avLst/>
            </a:prstGeom>
            <a:noFill/>
            <a:ln w="19050" cap="flat" cmpd="sng">
              <a:solidFill>
                <a:srgbClr val="000000"/>
              </a:solidFill>
              <a:prstDash val="solid"/>
              <a:round/>
              <a:headEnd type="none" w="sm" len="sm"/>
              <a:tailEnd type="none" w="sm" len="sm"/>
            </a:ln>
          </p:spPr>
          <p:txBody>
            <a:bodyPr spcFirstLastPara="1" wrap="square" lIns="142225" tIns="142225" rIns="142225" bIns="14222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1900" b="1" dirty="0">
                  <a:solidFill>
                    <a:srgbClr val="25608C"/>
                  </a:solidFill>
                </a:rPr>
                <a:t>Baitul Mal</a:t>
              </a:r>
              <a:endParaRPr sz="1900" b="1" dirty="0">
                <a:solidFill>
                  <a:srgbClr val="25608C"/>
                </a:solidFill>
              </a:endParaRPr>
            </a:p>
            <a:p>
              <a:r>
                <a:rPr lang="en-US" dirty="0">
                  <a:solidFill>
                    <a:schemeClr val="accent1"/>
                  </a:solidFill>
                </a:rPr>
                <a:t>may borrow and lend to other department</a:t>
              </a:r>
            </a:p>
            <a:p>
              <a:r>
                <a:rPr lang="en-US" dirty="0">
                  <a:solidFill>
                    <a:schemeClr val="accent1"/>
                  </a:solidFill>
                </a:rPr>
                <a:t>If funds used – would be recorded as debts owed by the Baitul mal</a:t>
              </a:r>
            </a:p>
          </p:txBody>
        </p:sp>
        <p:sp>
          <p:nvSpPr>
            <p:cNvPr id="351" name="Google Shape;351;p11"/>
            <p:cNvSpPr/>
            <p:nvPr/>
          </p:nvSpPr>
          <p:spPr>
            <a:xfrm>
              <a:off x="1540789" y="2229960"/>
              <a:ext cx="7515300" cy="672050"/>
            </a:xfrm>
            <a:custGeom>
              <a:avLst/>
              <a:gdLst/>
              <a:ahLst/>
              <a:cxnLst/>
              <a:rect l="l" t="t" r="r" b="b"/>
              <a:pathLst>
                <a:path w="120000" h="120000" extrusionOk="0">
                  <a:moveTo>
                    <a:pt x="120000" y="0"/>
                  </a:moveTo>
                  <a:lnTo>
                    <a:pt x="120000" y="63053"/>
                  </a:lnTo>
                  <a:lnTo>
                    <a:pt x="0" y="63053"/>
                  </a:lnTo>
                  <a:lnTo>
                    <a:pt x="0" y="12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1"/>
            <p:cNvSpPr txBox="1"/>
            <p:nvPr/>
          </p:nvSpPr>
          <p:spPr>
            <a:xfrm>
              <a:off x="5109738" y="2562468"/>
              <a:ext cx="377403" cy="7033"/>
            </a:xfrm>
            <a:prstGeom prst="rect">
              <a:avLst/>
            </a:prstGeom>
            <a:noFill/>
            <a:ln>
              <a:noFill/>
            </a:ln>
          </p:spPr>
          <p:txBody>
            <a:bodyPr spcFirstLastPara="1" wrap="square" lIns="12700" tIns="0" rIns="12700" bIns="0" anchor="ctr" anchorCtr="0">
              <a:noAutofit/>
            </a:bodyPr>
            <a:lstStyle/>
            <a:p>
              <a:pPr marL="0" marR="0" lvl="0" indent="0" algn="l"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353" name="Google Shape;353;p11"/>
            <p:cNvSpPr/>
            <p:nvPr/>
          </p:nvSpPr>
          <p:spPr>
            <a:xfrm>
              <a:off x="7528590" y="398760"/>
              <a:ext cx="3055000" cy="1833000"/>
            </a:xfrm>
            <a:prstGeom prst="rect">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1"/>
            <p:cNvSpPr txBox="1"/>
            <p:nvPr/>
          </p:nvSpPr>
          <p:spPr>
            <a:xfrm>
              <a:off x="7528590" y="398760"/>
              <a:ext cx="3055000" cy="1833000"/>
            </a:xfrm>
            <a:prstGeom prst="rect">
              <a:avLst/>
            </a:prstGeom>
            <a:noFill/>
            <a:ln w="19050" cap="flat" cmpd="sng">
              <a:solidFill>
                <a:srgbClr val="000000"/>
              </a:solidFill>
              <a:prstDash val="solid"/>
              <a:round/>
              <a:headEnd type="none" w="sm" len="sm"/>
              <a:tailEnd type="none" w="sm" len="sm"/>
            </a:ln>
          </p:spPr>
          <p:txBody>
            <a:bodyPr spcFirstLastPara="1" wrap="square" lIns="142225" tIns="142225" rIns="142225" bIns="14222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1900" b="1" dirty="0">
                  <a:solidFill>
                    <a:srgbClr val="25608C"/>
                  </a:solidFill>
                </a:rPr>
                <a:t>Zakat on </a:t>
              </a:r>
              <a:r>
                <a:rPr lang="en-US" sz="1900" b="1" dirty="0" err="1">
                  <a:solidFill>
                    <a:srgbClr val="25608C"/>
                  </a:solidFill>
                </a:rPr>
                <a:t>Khultah</a:t>
              </a:r>
              <a:endParaRPr sz="1900" b="1" dirty="0">
                <a:solidFill>
                  <a:srgbClr val="25608C"/>
                </a:solidFill>
              </a:endParaRPr>
            </a:p>
            <a:p>
              <a:r>
                <a:rPr lang="en-US" sz="1800" dirty="0">
                  <a:solidFill>
                    <a:schemeClr val="accent1"/>
                  </a:solidFill>
                </a:rPr>
                <a:t>joint stock company or partnerships between its business partners</a:t>
              </a:r>
              <a:endParaRPr lang="en-MY" sz="1800" dirty="0">
                <a:solidFill>
                  <a:schemeClr val="accent1"/>
                </a:solidFill>
              </a:endParaRPr>
            </a:p>
          </p:txBody>
        </p:sp>
        <p:sp>
          <p:nvSpPr>
            <p:cNvPr id="355" name="Google Shape;355;p11"/>
            <p:cNvSpPr/>
            <p:nvPr/>
          </p:nvSpPr>
          <p:spPr>
            <a:xfrm>
              <a:off x="3066489" y="3805190"/>
              <a:ext cx="67205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1"/>
            <p:cNvSpPr txBox="1"/>
            <p:nvPr/>
          </p:nvSpPr>
          <p:spPr>
            <a:xfrm>
              <a:off x="3384948" y="3847393"/>
              <a:ext cx="35132" cy="70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357" name="Google Shape;357;p11"/>
            <p:cNvSpPr/>
            <p:nvPr/>
          </p:nvSpPr>
          <p:spPr>
            <a:xfrm>
              <a:off x="13289" y="2934410"/>
              <a:ext cx="3055000" cy="1833000"/>
            </a:xfrm>
            <a:prstGeom prst="rect">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1"/>
            <p:cNvSpPr txBox="1"/>
            <p:nvPr/>
          </p:nvSpPr>
          <p:spPr>
            <a:xfrm>
              <a:off x="13289" y="2934410"/>
              <a:ext cx="3055000" cy="1833000"/>
            </a:xfrm>
            <a:prstGeom prst="rect">
              <a:avLst/>
            </a:prstGeom>
            <a:noFill/>
            <a:ln w="19050" cap="flat" cmpd="sng">
              <a:solidFill>
                <a:srgbClr val="000000"/>
              </a:solidFill>
              <a:prstDash val="solid"/>
              <a:round/>
              <a:headEnd type="none" w="sm" len="sm"/>
              <a:tailEnd type="none" w="sm" len="sm"/>
            </a:ln>
          </p:spPr>
          <p:txBody>
            <a:bodyPr spcFirstLastPara="1" wrap="square" lIns="142225" tIns="142225" rIns="142225" bIns="14222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sz="2000" b="1" dirty="0">
                  <a:solidFill>
                    <a:srgbClr val="25608C"/>
                  </a:solidFill>
                </a:rPr>
                <a:t>Mosque</a:t>
              </a:r>
              <a:endParaRPr lang="en-US" b="1" dirty="0">
                <a:solidFill>
                  <a:srgbClr val="25608C"/>
                </a:solidFill>
              </a:endParaRPr>
            </a:p>
            <a:p>
              <a:pPr marL="0" marR="0" lvl="0" indent="0" algn="l" rtl="0">
                <a:lnSpc>
                  <a:spcPct val="90000"/>
                </a:lnSpc>
                <a:spcBef>
                  <a:spcPts val="0"/>
                </a:spcBef>
                <a:spcAft>
                  <a:spcPts val="0"/>
                </a:spcAft>
                <a:buClr>
                  <a:schemeClr val="lt1"/>
                </a:buClr>
                <a:buSzPts val="2000"/>
                <a:buFont typeface="Arial"/>
                <a:buNone/>
              </a:pPr>
              <a:r>
                <a:rPr lang="en-US" sz="1800" dirty="0">
                  <a:solidFill>
                    <a:schemeClr val="accent1"/>
                  </a:solidFill>
                </a:rPr>
                <a:t>an entity to own property of their own</a:t>
              </a:r>
            </a:p>
            <a:p>
              <a:pPr>
                <a:lnSpc>
                  <a:spcPct val="90000"/>
                </a:lnSpc>
                <a:buClr>
                  <a:schemeClr val="lt1"/>
                </a:buClr>
                <a:buSzPts val="2000"/>
              </a:pPr>
              <a:r>
                <a:rPr lang="en-US" dirty="0">
                  <a:solidFill>
                    <a:schemeClr val="accent1"/>
                  </a:solidFill>
                </a:rPr>
                <a:t>Any donation or waqf bequeathed to it will belong to the masjid itself and is not considered as a waqf property</a:t>
              </a:r>
            </a:p>
            <a:p>
              <a:pPr marL="0" marR="0" lvl="0" indent="0" algn="l" rtl="0">
                <a:lnSpc>
                  <a:spcPct val="90000"/>
                </a:lnSpc>
                <a:spcBef>
                  <a:spcPts val="0"/>
                </a:spcBef>
                <a:spcAft>
                  <a:spcPts val="0"/>
                </a:spcAft>
                <a:buClr>
                  <a:schemeClr val="lt1"/>
                </a:buClr>
                <a:buSzPts val="2000"/>
                <a:buFont typeface="Arial"/>
                <a:buNone/>
              </a:pPr>
              <a:endParaRPr lang="en-US" sz="1800" dirty="0">
                <a:solidFill>
                  <a:schemeClr val="accent1"/>
                </a:solidFill>
              </a:endParaRPr>
            </a:p>
          </p:txBody>
        </p:sp>
        <p:sp>
          <p:nvSpPr>
            <p:cNvPr id="359" name="Google Shape;359;p11"/>
            <p:cNvSpPr/>
            <p:nvPr/>
          </p:nvSpPr>
          <p:spPr>
            <a:xfrm>
              <a:off x="6824140" y="3805190"/>
              <a:ext cx="672050" cy="91440"/>
            </a:xfrm>
            <a:custGeom>
              <a:avLst/>
              <a:gdLst/>
              <a:ahLst/>
              <a:cxnLst/>
              <a:rect l="l" t="t" r="r" b="b"/>
              <a:pathLst>
                <a:path w="120000" h="120000" extrusionOk="0">
                  <a:moveTo>
                    <a:pt x="0" y="60000"/>
                  </a:moveTo>
                  <a:lnTo>
                    <a:pt x="120000" y="60000"/>
                  </a:lnTo>
                </a:path>
              </a:pathLst>
            </a:custGeom>
            <a:noFill/>
            <a:ln w="9525" cap="flat" cmpd="sng">
              <a:solidFill>
                <a:schemeClr val="dk2"/>
              </a:solidFill>
              <a:prstDash val="solid"/>
              <a:miter lim="800000"/>
              <a:headEnd type="none" w="sm" len="sm"/>
              <a:tailEnd type="stealth" w="med" len="med"/>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1"/>
            <p:cNvSpPr txBox="1"/>
            <p:nvPr/>
          </p:nvSpPr>
          <p:spPr>
            <a:xfrm>
              <a:off x="7142598" y="3847393"/>
              <a:ext cx="35132" cy="70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361" name="Google Shape;361;p11"/>
            <p:cNvSpPr/>
            <p:nvPr/>
          </p:nvSpPr>
          <p:spPr>
            <a:xfrm>
              <a:off x="3770939" y="2934410"/>
              <a:ext cx="3055000" cy="1833000"/>
            </a:xfrm>
            <a:prstGeom prst="rect">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1"/>
            <p:cNvSpPr txBox="1"/>
            <p:nvPr/>
          </p:nvSpPr>
          <p:spPr>
            <a:xfrm>
              <a:off x="3770939" y="2934410"/>
              <a:ext cx="3055000" cy="1833000"/>
            </a:xfrm>
            <a:prstGeom prst="rect">
              <a:avLst/>
            </a:prstGeom>
            <a:noFill/>
            <a:ln w="19050" cap="flat" cmpd="sng">
              <a:solidFill>
                <a:srgbClr val="000000"/>
              </a:solidFill>
              <a:prstDash val="solid"/>
              <a:round/>
              <a:headEnd type="none" w="sm" len="sm"/>
              <a:tailEnd type="none" w="sm" len="sm"/>
            </a:ln>
          </p:spPr>
          <p:txBody>
            <a:bodyPr spcFirstLastPara="1" wrap="square" lIns="142225" tIns="142225" rIns="142225" bIns="14222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b="1" dirty="0">
                  <a:solidFill>
                    <a:srgbClr val="25608C"/>
                  </a:solidFill>
                </a:rPr>
                <a:t>Al-</a:t>
              </a:r>
              <a:r>
                <a:rPr lang="en-US" b="1" dirty="0" err="1">
                  <a:solidFill>
                    <a:srgbClr val="25608C"/>
                  </a:solidFill>
                </a:rPr>
                <a:t>dawlah</a:t>
              </a:r>
              <a:r>
                <a:rPr lang="en-US" b="1" dirty="0">
                  <a:solidFill>
                    <a:srgbClr val="25608C"/>
                  </a:solidFill>
                </a:rPr>
                <a:t> al-</a:t>
              </a:r>
              <a:r>
                <a:rPr lang="en-US" b="1" dirty="0" err="1">
                  <a:solidFill>
                    <a:srgbClr val="25608C"/>
                  </a:solidFill>
                </a:rPr>
                <a:t>Islamiyyah</a:t>
              </a:r>
              <a:endParaRPr lang="en-US" b="1" dirty="0">
                <a:solidFill>
                  <a:srgbClr val="25608C"/>
                </a:solidFill>
              </a:endParaRPr>
            </a:p>
            <a:p>
              <a:pPr marL="0" marR="0" lvl="0" indent="0" algn="l" rtl="0">
                <a:lnSpc>
                  <a:spcPct val="90000"/>
                </a:lnSpc>
                <a:spcBef>
                  <a:spcPts val="0"/>
                </a:spcBef>
                <a:spcAft>
                  <a:spcPts val="0"/>
                </a:spcAft>
                <a:buClr>
                  <a:schemeClr val="lt1"/>
                </a:buClr>
                <a:buSzPts val="2000"/>
                <a:buFont typeface="Arial"/>
                <a:buNone/>
              </a:pPr>
              <a:r>
                <a:rPr lang="en-US" dirty="0">
                  <a:solidFill>
                    <a:schemeClr val="accent1"/>
                  </a:solidFill>
                </a:rPr>
                <a:t>Disposition of the head of state reflect the legal personality of a-</a:t>
              </a:r>
              <a:r>
                <a:rPr lang="en-US" dirty="0" err="1">
                  <a:solidFill>
                    <a:schemeClr val="accent1"/>
                  </a:solidFill>
                </a:rPr>
                <a:t>dawlah</a:t>
              </a:r>
              <a:r>
                <a:rPr lang="en-US" dirty="0">
                  <a:solidFill>
                    <a:schemeClr val="accent1"/>
                  </a:solidFill>
                </a:rPr>
                <a:t>.</a:t>
              </a:r>
              <a:endParaRPr dirty="0">
                <a:solidFill>
                  <a:schemeClr val="accent1"/>
                </a:solidFill>
              </a:endParaRPr>
            </a:p>
          </p:txBody>
        </p:sp>
        <p:sp>
          <p:nvSpPr>
            <p:cNvPr id="363" name="Google Shape;363;p11"/>
            <p:cNvSpPr/>
            <p:nvPr/>
          </p:nvSpPr>
          <p:spPr>
            <a:xfrm>
              <a:off x="7528590" y="2934410"/>
              <a:ext cx="3055000" cy="1833000"/>
            </a:xfrm>
            <a:prstGeom prst="rect">
              <a:avLst/>
            </a:prstGeom>
            <a:solidFill>
              <a:schemeClr val="lt1"/>
            </a:solidFill>
            <a:ln w="12700" cap="flat" cmpd="sng">
              <a:solidFill>
                <a:srgbClr val="3D4B5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txBox="1"/>
            <p:nvPr/>
          </p:nvSpPr>
          <p:spPr>
            <a:xfrm>
              <a:off x="7528590" y="2934410"/>
              <a:ext cx="3055000" cy="1833000"/>
            </a:xfrm>
            <a:prstGeom prst="rect">
              <a:avLst/>
            </a:prstGeom>
            <a:noFill/>
            <a:ln w="19050" cap="flat" cmpd="sng">
              <a:solidFill>
                <a:srgbClr val="000000"/>
              </a:solidFill>
              <a:prstDash val="solid"/>
              <a:round/>
              <a:headEnd type="none" w="sm" len="sm"/>
              <a:tailEnd type="none" w="sm" len="sm"/>
            </a:ln>
          </p:spPr>
          <p:txBody>
            <a:bodyPr spcFirstLastPara="1" wrap="square" lIns="142225" tIns="142225" rIns="142225" bIns="142225" anchor="t" anchorCtr="0">
              <a:noAutofit/>
            </a:bodyPr>
            <a:lstStyle/>
            <a:p>
              <a:pPr marL="0" marR="0" lvl="0" indent="0" algn="l" rtl="0">
                <a:lnSpc>
                  <a:spcPct val="90000"/>
                </a:lnSpc>
                <a:spcBef>
                  <a:spcPts val="0"/>
                </a:spcBef>
                <a:spcAft>
                  <a:spcPts val="0"/>
                </a:spcAft>
                <a:buClr>
                  <a:schemeClr val="lt1"/>
                </a:buClr>
                <a:buSzPts val="2000"/>
                <a:buFont typeface="Arial"/>
                <a:buNone/>
              </a:pPr>
              <a:r>
                <a:rPr lang="en-US" b="1" dirty="0">
                  <a:solidFill>
                    <a:srgbClr val="25608C"/>
                  </a:solidFill>
                </a:rPr>
                <a:t>Inheritance under debt</a:t>
              </a:r>
              <a:endParaRPr sz="1800" b="1" dirty="0">
                <a:solidFill>
                  <a:srgbClr val="25608C"/>
                </a:solidFill>
              </a:endParaRPr>
            </a:p>
            <a:p>
              <a:pPr marL="114300" marR="0" lvl="1" indent="-114300" algn="l" rtl="0">
                <a:lnSpc>
                  <a:spcPct val="90000"/>
                </a:lnSpc>
                <a:spcBef>
                  <a:spcPts val="700"/>
                </a:spcBef>
                <a:spcAft>
                  <a:spcPts val="0"/>
                </a:spcAft>
                <a:buClr>
                  <a:srgbClr val="25608C"/>
                </a:buClr>
                <a:buSzPts val="1200"/>
                <a:buFont typeface="Arial"/>
                <a:buChar char="•"/>
              </a:pPr>
              <a:r>
                <a:rPr lang="en-US" dirty="0">
                  <a:solidFill>
                    <a:schemeClr val="accent1"/>
                  </a:solidFill>
                </a:rPr>
                <a:t>Any outstanding debts owed by the deceased must be settled prior to its distribution to the legal heirs</a:t>
              </a:r>
              <a:endParaRPr dirty="0">
                <a:solidFill>
                  <a:schemeClr val="accent1"/>
                </a:solidFill>
              </a:endParaRPr>
            </a:p>
            <a:p>
              <a:pPr marL="0" marR="0" lvl="1" algn="l" rtl="0">
                <a:lnSpc>
                  <a:spcPct val="90000"/>
                </a:lnSpc>
                <a:spcBef>
                  <a:spcPts val="180"/>
                </a:spcBef>
                <a:spcAft>
                  <a:spcPts val="0"/>
                </a:spcAft>
                <a:buClr>
                  <a:srgbClr val="25608C"/>
                </a:buClr>
                <a:buSzPts val="1200"/>
              </a:pPr>
              <a:endParaRPr sz="1200" b="0" i="0" u="none" strike="noStrike" cap="none" dirty="0">
                <a:solidFill>
                  <a:srgbClr val="25608C"/>
                </a:solidFill>
                <a:latin typeface="Arial"/>
                <a:ea typeface="Arial"/>
                <a:cs typeface="Arial"/>
                <a:sym typeface="Arial"/>
              </a:endParaRPr>
            </a:p>
          </p:txBody>
        </p:sp>
      </p:grpSp>
      <p:sp>
        <p:nvSpPr>
          <p:cNvPr id="365" name="Google Shape;365;p11"/>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B8956B-A56B-EDCF-EBC0-2683C44A22AF}"/>
              </a:ext>
            </a:extLst>
          </p:cNvPr>
          <p:cNvSpPr>
            <a:spLocks noGrp="1"/>
          </p:cNvSpPr>
          <p:nvPr>
            <p:ph type="body" idx="1"/>
          </p:nvPr>
        </p:nvSpPr>
        <p:spPr>
          <a:xfrm>
            <a:off x="576072" y="1911096"/>
            <a:ext cx="3657600" cy="402336"/>
          </a:xfrm>
        </p:spPr>
        <p:txBody>
          <a:bodyPr>
            <a:normAutofit fontScale="77500" lnSpcReduction="20000"/>
          </a:bodyPr>
          <a:lstStyle/>
          <a:p>
            <a:r>
              <a:rPr lang="en-US" dirty="0">
                <a:solidFill>
                  <a:schemeClr val="tx1"/>
                </a:solidFill>
              </a:rPr>
              <a:t>Incomplete person and animals</a:t>
            </a:r>
          </a:p>
        </p:txBody>
      </p:sp>
      <p:sp>
        <p:nvSpPr>
          <p:cNvPr id="3" name="Content Placeholder 2">
            <a:extLst>
              <a:ext uri="{FF2B5EF4-FFF2-40B4-BE49-F238E27FC236}">
                <a16:creationId xmlns:a16="http://schemas.microsoft.com/office/drawing/2014/main" id="{D92BF9C1-9009-C934-C11C-54570A5234B7}"/>
              </a:ext>
            </a:extLst>
          </p:cNvPr>
          <p:cNvSpPr>
            <a:spLocks noGrp="1"/>
          </p:cNvSpPr>
          <p:nvPr>
            <p:ph sz="half" idx="2"/>
          </p:nvPr>
        </p:nvSpPr>
        <p:spPr/>
        <p:txBody>
          <a:bodyPr/>
          <a:lstStyle/>
          <a:p>
            <a:r>
              <a:rPr lang="en-US" dirty="0" err="1">
                <a:solidFill>
                  <a:schemeClr val="tx1"/>
                </a:solidFill>
              </a:rPr>
              <a:t>Ahliyyah</a:t>
            </a:r>
            <a:r>
              <a:rPr lang="en-US" dirty="0">
                <a:solidFill>
                  <a:schemeClr val="tx1"/>
                </a:solidFill>
              </a:rPr>
              <a:t> al </a:t>
            </a:r>
            <a:r>
              <a:rPr lang="en-US" dirty="0" err="1">
                <a:solidFill>
                  <a:schemeClr val="tx1"/>
                </a:solidFill>
              </a:rPr>
              <a:t>ada</a:t>
            </a:r>
            <a:endParaRPr lang="en-US" dirty="0">
              <a:solidFill>
                <a:schemeClr val="tx1"/>
              </a:solidFill>
            </a:endParaRPr>
          </a:p>
          <a:p>
            <a:r>
              <a:rPr lang="en-US" dirty="0">
                <a:solidFill>
                  <a:schemeClr val="tx1"/>
                </a:solidFill>
              </a:rPr>
              <a:t>E.g. fetuses – given rights but not full individuals</a:t>
            </a:r>
          </a:p>
          <a:p>
            <a:r>
              <a:rPr lang="en-US" dirty="0">
                <a:solidFill>
                  <a:schemeClr val="tx1"/>
                </a:solidFill>
              </a:rPr>
              <a:t>Potential human being</a:t>
            </a:r>
          </a:p>
          <a:p>
            <a:r>
              <a:rPr lang="en-US" dirty="0">
                <a:solidFill>
                  <a:schemeClr val="tx1"/>
                </a:solidFill>
              </a:rPr>
              <a:t>Animals – given souls but no intellect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7027F3E1-56D0-3EB8-15CC-D50D6E0645C4}"/>
              </a:ext>
            </a:extLst>
          </p:cNvPr>
          <p:cNvSpPr>
            <a:spLocks noGrp="1"/>
          </p:cNvSpPr>
          <p:nvPr>
            <p:ph type="body" sz="quarter" idx="3"/>
          </p:nvPr>
        </p:nvSpPr>
        <p:spPr/>
        <p:txBody>
          <a:bodyPr/>
          <a:lstStyle/>
          <a:p>
            <a:r>
              <a:rPr lang="en-US" dirty="0">
                <a:solidFill>
                  <a:schemeClr val="tx1"/>
                </a:solidFill>
              </a:rPr>
              <a:t>Notion of personhood</a:t>
            </a:r>
          </a:p>
        </p:txBody>
      </p:sp>
      <p:sp>
        <p:nvSpPr>
          <p:cNvPr id="5" name="Content Placeholder 4">
            <a:extLst>
              <a:ext uri="{FF2B5EF4-FFF2-40B4-BE49-F238E27FC236}">
                <a16:creationId xmlns:a16="http://schemas.microsoft.com/office/drawing/2014/main" id="{A45EB57E-48A5-AA9B-7682-56298F1431CB}"/>
              </a:ext>
            </a:extLst>
          </p:cNvPr>
          <p:cNvSpPr>
            <a:spLocks noGrp="1"/>
          </p:cNvSpPr>
          <p:nvPr>
            <p:ph sz="quarter" idx="4"/>
          </p:nvPr>
        </p:nvSpPr>
        <p:spPr/>
        <p:txBody>
          <a:bodyPr/>
          <a:lstStyle/>
          <a:p>
            <a:r>
              <a:rPr lang="en-US" dirty="0">
                <a:solidFill>
                  <a:schemeClr val="tx1"/>
                </a:solidFill>
              </a:rPr>
              <a:t>Defining a person relationship as Allah’s servant</a:t>
            </a:r>
          </a:p>
          <a:p>
            <a:r>
              <a:rPr lang="en-US" dirty="0">
                <a:solidFill>
                  <a:schemeClr val="tx1"/>
                </a:solidFill>
              </a:rPr>
              <a:t>Must live life in compliance with his laws</a:t>
            </a:r>
          </a:p>
          <a:p>
            <a:r>
              <a:rPr lang="en-US" dirty="0">
                <a:solidFill>
                  <a:schemeClr val="tx1"/>
                </a:solidFill>
              </a:rPr>
              <a:t>Not for financial responsibility akin to corporate responsibility</a:t>
            </a:r>
          </a:p>
          <a:p>
            <a:r>
              <a:rPr lang="en-US" dirty="0">
                <a:solidFill>
                  <a:schemeClr val="tx1"/>
                </a:solidFill>
              </a:rPr>
              <a:t>Or determine culpability in criminal trails or abortion cases</a:t>
            </a:r>
          </a:p>
          <a:p>
            <a:endParaRPr lang="en-US" dirty="0"/>
          </a:p>
          <a:p>
            <a:endParaRPr lang="en-US" dirty="0"/>
          </a:p>
          <a:p>
            <a:endParaRPr lang="en-US" dirty="0"/>
          </a:p>
        </p:txBody>
      </p:sp>
      <p:sp>
        <p:nvSpPr>
          <p:cNvPr id="11" name="Slide Number Placeholder 10">
            <a:extLst>
              <a:ext uri="{FF2B5EF4-FFF2-40B4-BE49-F238E27FC236}">
                <a16:creationId xmlns:a16="http://schemas.microsoft.com/office/drawing/2014/main" id="{63AABF76-F42A-5213-B615-6C140041CC74}"/>
              </a:ext>
            </a:extLst>
          </p:cNvPr>
          <p:cNvSpPr>
            <a:spLocks noGrp="1"/>
          </p:cNvSpPr>
          <p:nvPr>
            <p:ph type="sldNum" sz="quarter" idx="12"/>
          </p:nvPr>
        </p:nvSpPr>
        <p:spPr/>
        <p:txBody>
          <a:bodyPr/>
          <a:lstStyle/>
          <a:p>
            <a:fld id="{58FB4751-880F-D840-AAA9-3A15815CC996}" type="slidenum">
              <a:rPr lang="en-US" smtClean="0"/>
              <a:pPr/>
              <a:t>23</a:t>
            </a:fld>
            <a:endParaRPr lang="en-US" dirty="0"/>
          </a:p>
        </p:txBody>
      </p:sp>
      <p:sp>
        <p:nvSpPr>
          <p:cNvPr id="6" name="Title 5">
            <a:extLst>
              <a:ext uri="{FF2B5EF4-FFF2-40B4-BE49-F238E27FC236}">
                <a16:creationId xmlns:a16="http://schemas.microsoft.com/office/drawing/2014/main" id="{147179F7-8740-03DE-F133-BBA41988A64A}"/>
              </a:ext>
            </a:extLst>
          </p:cNvPr>
          <p:cNvSpPr>
            <a:spLocks noGrp="1"/>
          </p:cNvSpPr>
          <p:nvPr>
            <p:ph type="title"/>
          </p:nvPr>
        </p:nvSpPr>
        <p:spPr/>
        <p:txBody>
          <a:bodyPr>
            <a:normAutofit fontScale="90000"/>
          </a:bodyPr>
          <a:lstStyle/>
          <a:p>
            <a:r>
              <a:rPr lang="en-US" dirty="0">
                <a:solidFill>
                  <a:schemeClr val="tx1"/>
                </a:solidFill>
              </a:rPr>
              <a:t>Concluding thoughts</a:t>
            </a:r>
          </a:p>
        </p:txBody>
      </p:sp>
      <p:sp>
        <p:nvSpPr>
          <p:cNvPr id="7" name="Text Placeholder 6">
            <a:extLst>
              <a:ext uri="{FF2B5EF4-FFF2-40B4-BE49-F238E27FC236}">
                <a16:creationId xmlns:a16="http://schemas.microsoft.com/office/drawing/2014/main" id="{94BC0BBB-72F7-8CAB-4F61-F84474773790}"/>
              </a:ext>
            </a:extLst>
          </p:cNvPr>
          <p:cNvSpPr>
            <a:spLocks noGrp="1"/>
          </p:cNvSpPr>
          <p:nvPr>
            <p:ph type="body" sz="quarter" idx="13"/>
          </p:nvPr>
        </p:nvSpPr>
        <p:spPr/>
        <p:txBody>
          <a:bodyPr>
            <a:normAutofit/>
          </a:bodyPr>
          <a:lstStyle/>
          <a:p>
            <a:r>
              <a:rPr lang="en-US" dirty="0">
                <a:solidFill>
                  <a:schemeClr val="tx1"/>
                </a:solidFill>
              </a:rPr>
              <a:t>Ai personhood</a:t>
            </a:r>
          </a:p>
        </p:txBody>
      </p:sp>
      <p:sp>
        <p:nvSpPr>
          <p:cNvPr id="8" name="Content Placeholder 7">
            <a:extLst>
              <a:ext uri="{FF2B5EF4-FFF2-40B4-BE49-F238E27FC236}">
                <a16:creationId xmlns:a16="http://schemas.microsoft.com/office/drawing/2014/main" id="{98D6AC14-9AD9-9C42-046A-6E2B3E9561B7}"/>
              </a:ext>
            </a:extLst>
          </p:cNvPr>
          <p:cNvSpPr>
            <a:spLocks noGrp="1"/>
          </p:cNvSpPr>
          <p:nvPr>
            <p:ph sz="quarter" idx="14"/>
          </p:nvPr>
        </p:nvSpPr>
        <p:spPr/>
        <p:txBody>
          <a:bodyPr>
            <a:normAutofit fontScale="92500" lnSpcReduction="10000"/>
          </a:bodyPr>
          <a:lstStyle/>
          <a:p>
            <a:r>
              <a:rPr lang="en-US" dirty="0">
                <a:solidFill>
                  <a:schemeClr val="tx1"/>
                </a:solidFill>
              </a:rPr>
              <a:t>Full personhood like individuals? In the sense of attributed sins? </a:t>
            </a:r>
            <a:r>
              <a:rPr lang="en-US" dirty="0" err="1">
                <a:solidFill>
                  <a:schemeClr val="tx1"/>
                </a:solidFill>
              </a:rPr>
              <a:t>Ahliyyah</a:t>
            </a:r>
            <a:r>
              <a:rPr lang="en-US" dirty="0">
                <a:solidFill>
                  <a:schemeClr val="tx1"/>
                </a:solidFill>
              </a:rPr>
              <a:t> al </a:t>
            </a:r>
            <a:r>
              <a:rPr lang="en-US" dirty="0" err="1">
                <a:solidFill>
                  <a:schemeClr val="tx1"/>
                </a:solidFill>
              </a:rPr>
              <a:t>wujub</a:t>
            </a:r>
            <a:endParaRPr lang="en-US" dirty="0">
              <a:solidFill>
                <a:schemeClr val="tx1"/>
              </a:solidFill>
            </a:endParaRPr>
          </a:p>
          <a:p>
            <a:endParaRPr lang="en-US" dirty="0">
              <a:solidFill>
                <a:schemeClr val="tx1"/>
              </a:solidFill>
            </a:endParaRPr>
          </a:p>
          <a:p>
            <a:r>
              <a:rPr lang="en-US" dirty="0">
                <a:solidFill>
                  <a:schemeClr val="tx1"/>
                </a:solidFill>
              </a:rPr>
              <a:t>Or  for financial responsibility</a:t>
            </a:r>
          </a:p>
          <a:p>
            <a:endParaRPr lang="en-US" dirty="0">
              <a:solidFill>
                <a:schemeClr val="tx1"/>
              </a:solidFill>
            </a:endParaRPr>
          </a:p>
          <a:p>
            <a:r>
              <a:rPr lang="en-US" dirty="0">
                <a:solidFill>
                  <a:schemeClr val="tx1"/>
                </a:solidFill>
              </a:rPr>
              <a:t>Or agents/ wakil/ qadi</a:t>
            </a:r>
          </a:p>
          <a:p>
            <a:r>
              <a:rPr lang="en-US" dirty="0">
                <a:solidFill>
                  <a:schemeClr val="tx1"/>
                </a:solidFill>
              </a:rPr>
              <a:t>There must be specific guidelines on the development of AI</a:t>
            </a:r>
          </a:p>
          <a:p>
            <a:r>
              <a:rPr lang="en-US" dirty="0">
                <a:solidFill>
                  <a:schemeClr val="tx1"/>
                </a:solidFill>
              </a:rPr>
              <a:t>Sadd al </a:t>
            </a:r>
            <a:r>
              <a:rPr lang="en-US" dirty="0" err="1">
                <a:solidFill>
                  <a:schemeClr val="tx1"/>
                </a:solidFill>
              </a:rPr>
              <a:t>Dharai</a:t>
            </a:r>
            <a:endParaRPr lang="en-US" dirty="0">
              <a:solidFill>
                <a:schemeClr val="tx1"/>
              </a:solidFill>
            </a:endParaRPr>
          </a:p>
          <a:p>
            <a:r>
              <a:rPr lang="en-US" dirty="0">
                <a:solidFill>
                  <a:schemeClr val="tx1"/>
                </a:solidFill>
              </a:rPr>
              <a:t>Ends must justify the means</a:t>
            </a:r>
          </a:p>
          <a:p>
            <a:endParaRPr lang="en-US" dirty="0"/>
          </a:p>
          <a:p>
            <a:endParaRPr lang="en-US" dirty="0"/>
          </a:p>
          <a:p>
            <a:endParaRPr lang="en-US" dirty="0"/>
          </a:p>
        </p:txBody>
      </p:sp>
    </p:spTree>
    <p:extLst>
      <p:ext uri="{BB962C8B-B14F-4D97-AF65-F5344CB8AC3E}">
        <p14:creationId xmlns:p14="http://schemas.microsoft.com/office/powerpoint/2010/main" val="3187227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7FA3E1F-DEEC-0257-AD61-8F6B366D6A5A}"/>
              </a:ext>
            </a:extLst>
          </p:cNvPr>
          <p:cNvSpPr>
            <a:spLocks noGrp="1"/>
          </p:cNvSpPr>
          <p:nvPr>
            <p:ph type="title"/>
          </p:nvPr>
        </p:nvSpPr>
        <p:spPr/>
        <p:txBody>
          <a:bodyPr/>
          <a:lstStyle/>
          <a:p>
            <a:r>
              <a:rPr lang="en-US" dirty="0"/>
              <a:t>Concluding thoughts</a:t>
            </a:r>
            <a:endParaRPr lang="en-MY" dirty="0"/>
          </a:p>
        </p:txBody>
      </p:sp>
      <p:sp>
        <p:nvSpPr>
          <p:cNvPr id="10" name="Content Placeholder 9">
            <a:extLst>
              <a:ext uri="{FF2B5EF4-FFF2-40B4-BE49-F238E27FC236}">
                <a16:creationId xmlns:a16="http://schemas.microsoft.com/office/drawing/2014/main" id="{BE6D8FD3-1AF6-15F4-01BD-8E77FF9FE998}"/>
              </a:ext>
            </a:extLst>
          </p:cNvPr>
          <p:cNvSpPr>
            <a:spLocks noGrp="1"/>
          </p:cNvSpPr>
          <p:nvPr>
            <p:ph idx="1"/>
          </p:nvPr>
        </p:nvSpPr>
        <p:spPr/>
        <p:txBody>
          <a:bodyPr>
            <a:normAutofit fontScale="92500"/>
          </a:bodyPr>
          <a:lstStyle/>
          <a:p>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Artificial Intelligence Goes Nowhere Near Natural Intelligence Of A Human Being. </a:t>
            </a:r>
          </a:p>
          <a:p>
            <a:r>
              <a:rPr lang="en-US" sz="1800" spc="3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Natural Intelligence</a:t>
            </a:r>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 Here Refers To That Part Of The Human Comprising All His Cognitive Organs, Physical And Non-</a:t>
            </a:r>
            <a:r>
              <a:rPr lang="en-US" sz="1800" spc="30" dirty="0">
                <a:solidFill>
                  <a:srgbClr val="2E2E2E"/>
                </a:solidFill>
                <a:latin typeface="Cambria" panose="02040503050406030204" pitchFamily="18" charset="0"/>
                <a:ea typeface="Times New Roman" panose="02020603050405020304" pitchFamily="18" charset="0"/>
                <a:cs typeface="Times New Roman" panose="02020603050405020304" pitchFamily="18" charset="0"/>
              </a:rPr>
              <a:t>p</a:t>
            </a:r>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hysical, Together With Their Respective Functions And Activities In Information Gathering And </a:t>
            </a:r>
            <a:r>
              <a:rPr lang="en-US" sz="1800" spc="30" dirty="0" err="1">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Organisation</a:t>
            </a:r>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 For The Purpose Of Knowledge Processing Acquisition And Understanding The Mysteries Of Human Language.  </a:t>
            </a:r>
          </a:p>
          <a:p>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There Are </a:t>
            </a:r>
            <a:r>
              <a:rPr lang="en-US" sz="1800" spc="3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Two Fundamental Differences</a:t>
            </a:r>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 Between Human Intelligence And Natural Intelligence That Is </a:t>
            </a:r>
            <a:r>
              <a:rPr lang="en-US" sz="1800" spc="30" dirty="0">
                <a:solidFill>
                  <a:srgbClr val="FF0000"/>
                </a:solidFill>
                <a:effectLst/>
                <a:latin typeface="Cambria" panose="02040503050406030204" pitchFamily="18" charset="0"/>
                <a:ea typeface="Times New Roman" panose="02020603050405020304" pitchFamily="18" charset="0"/>
                <a:cs typeface="Times New Roman" panose="02020603050405020304" pitchFamily="18" charset="0"/>
              </a:rPr>
              <a:t>Self Consciousness And Self Discovery A</a:t>
            </a:r>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s Important Psychological Features That Are Integral To Human Nature.</a:t>
            </a:r>
          </a:p>
          <a:p>
            <a:r>
              <a:rPr lang="en-US"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rPr>
              <a:t> From Theological Point Of View, Ai Will Always Be Inferior To Human Ni, Simply Because It Is Man’s Creature.</a:t>
            </a:r>
            <a:endParaRPr lang="en-MY" sz="1800" spc="30" dirty="0">
              <a:solidFill>
                <a:srgbClr val="2E2E2E"/>
              </a:solidFill>
              <a:effectLst/>
              <a:latin typeface="Cambria" panose="02040503050406030204" pitchFamily="18" charset="0"/>
              <a:ea typeface="Times New Roman" panose="02020603050405020304" pitchFamily="18" charset="0"/>
              <a:cs typeface="Times New Roman" panose="02020603050405020304" pitchFamily="18" charset="0"/>
            </a:endParaRPr>
          </a:p>
          <a:p>
            <a:endParaRPr lang="en-MY" dirty="0"/>
          </a:p>
        </p:txBody>
      </p:sp>
      <p:sp>
        <p:nvSpPr>
          <p:cNvPr id="11" name="Text Placeholder 10">
            <a:extLst>
              <a:ext uri="{FF2B5EF4-FFF2-40B4-BE49-F238E27FC236}">
                <a16:creationId xmlns:a16="http://schemas.microsoft.com/office/drawing/2014/main" id="{0D517CE9-5630-29D0-E490-FAAD404FD79B}"/>
              </a:ext>
            </a:extLst>
          </p:cNvPr>
          <p:cNvSpPr>
            <a:spLocks noGrp="1"/>
          </p:cNvSpPr>
          <p:nvPr>
            <p:ph type="body" sz="half" idx="2"/>
          </p:nvPr>
        </p:nvSpPr>
        <p:spPr/>
        <p:txBody>
          <a:bodyPr/>
          <a:lstStyle/>
          <a:p>
            <a:endParaRPr lang="en-MY" dirty="0"/>
          </a:p>
        </p:txBody>
      </p:sp>
      <p:pic>
        <p:nvPicPr>
          <p:cNvPr id="13" name="Picture 12">
            <a:extLst>
              <a:ext uri="{FF2B5EF4-FFF2-40B4-BE49-F238E27FC236}">
                <a16:creationId xmlns:a16="http://schemas.microsoft.com/office/drawing/2014/main" id="{E03B4436-15D9-926F-5A9F-D789C34A6F74}"/>
              </a:ext>
            </a:extLst>
          </p:cNvPr>
          <p:cNvPicPr>
            <a:picLocks noChangeAspect="1"/>
          </p:cNvPicPr>
          <p:nvPr/>
        </p:nvPicPr>
        <p:blipFill>
          <a:blip r:embed="rId2"/>
          <a:stretch>
            <a:fillRect/>
          </a:stretch>
        </p:blipFill>
        <p:spPr>
          <a:xfrm>
            <a:off x="361172" y="3622601"/>
            <a:ext cx="5556536" cy="2863997"/>
          </a:xfrm>
          <a:prstGeom prst="rect">
            <a:avLst/>
          </a:prstGeom>
        </p:spPr>
      </p:pic>
    </p:spTree>
    <p:extLst>
      <p:ext uri="{BB962C8B-B14F-4D97-AF65-F5344CB8AC3E}">
        <p14:creationId xmlns:p14="http://schemas.microsoft.com/office/powerpoint/2010/main" val="2184104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EA92C9E-657E-C23D-DEF7-CDBC51EA930A}"/>
              </a:ext>
            </a:extLst>
          </p:cNvPr>
          <p:cNvSpPr>
            <a:spLocks noGrp="1"/>
          </p:cNvSpPr>
          <p:nvPr>
            <p:ph type="title"/>
          </p:nvPr>
        </p:nvSpPr>
        <p:spPr/>
        <p:txBody>
          <a:bodyPr>
            <a:normAutofit/>
          </a:bodyPr>
          <a:lstStyle/>
          <a:p>
            <a:r>
              <a:rPr lang="en-MY" dirty="0"/>
              <a:t>CONCLUDING REMARKS</a:t>
            </a:r>
          </a:p>
        </p:txBody>
      </p:sp>
      <p:sp>
        <p:nvSpPr>
          <p:cNvPr id="9" name="Content Placeholder 8">
            <a:extLst>
              <a:ext uri="{FF2B5EF4-FFF2-40B4-BE49-F238E27FC236}">
                <a16:creationId xmlns:a16="http://schemas.microsoft.com/office/drawing/2014/main" id="{6987AB3C-545B-DAA7-0655-E488DD5265FC}"/>
              </a:ext>
            </a:extLst>
          </p:cNvPr>
          <p:cNvSpPr>
            <a:spLocks noGrp="1"/>
          </p:cNvSpPr>
          <p:nvPr>
            <p:ph idx="1"/>
          </p:nvPr>
        </p:nvSpPr>
        <p:spPr/>
        <p:txBody>
          <a:bodyPr>
            <a:normAutofit/>
          </a:bodyPr>
          <a:lstStyle/>
          <a:p>
            <a:r>
              <a:rPr lang="en-MY" dirty="0"/>
              <a:t>Notional ‘person’ </a:t>
            </a:r>
          </a:p>
          <a:p>
            <a:r>
              <a:rPr lang="en-MY" dirty="0"/>
              <a:t>Endowed with specific set of legal rights and duties </a:t>
            </a:r>
          </a:p>
          <a:p>
            <a:r>
              <a:rPr lang="en-MY" dirty="0"/>
              <a:t>Bearers of legal rights and obligations</a:t>
            </a:r>
          </a:p>
          <a:p>
            <a:r>
              <a:rPr lang="en-MY" dirty="0"/>
              <a:t>No moral or ethical dimension </a:t>
            </a:r>
          </a:p>
          <a:p>
            <a:r>
              <a:rPr lang="en-MY" dirty="0"/>
              <a:t>Only abstract capacity to function in law</a:t>
            </a:r>
          </a:p>
          <a:p>
            <a:r>
              <a:rPr lang="en-MY" dirty="0"/>
              <a:t>Need to address the liability gap</a:t>
            </a:r>
          </a:p>
        </p:txBody>
      </p:sp>
      <p:sp>
        <p:nvSpPr>
          <p:cNvPr id="11" name="Text Placeholder 10">
            <a:extLst>
              <a:ext uri="{FF2B5EF4-FFF2-40B4-BE49-F238E27FC236}">
                <a16:creationId xmlns:a16="http://schemas.microsoft.com/office/drawing/2014/main" id="{F04CB8D8-BB3C-C941-42B5-D6DC10F9894C}"/>
              </a:ext>
            </a:extLst>
          </p:cNvPr>
          <p:cNvSpPr>
            <a:spLocks noGrp="1"/>
          </p:cNvSpPr>
          <p:nvPr>
            <p:ph type="body" sz="half" idx="2"/>
          </p:nvPr>
        </p:nvSpPr>
        <p:spPr>
          <a:xfrm>
            <a:off x="839788" y="2057400"/>
            <a:ext cx="3932237" cy="2829560"/>
          </a:xfrm>
        </p:spPr>
        <p:txBody>
          <a:bodyPr/>
          <a:lstStyle/>
          <a:p>
            <a:r>
              <a:rPr lang="en-MY" dirty="0"/>
              <a:t>9</a:t>
            </a:r>
          </a:p>
        </p:txBody>
      </p:sp>
      <p:pic>
        <p:nvPicPr>
          <p:cNvPr id="12" name="Picture 2">
            <a:extLst>
              <a:ext uri="{FF2B5EF4-FFF2-40B4-BE49-F238E27FC236}">
                <a16:creationId xmlns:a16="http://schemas.microsoft.com/office/drawing/2014/main" id="{51A63DCF-9FE7-827F-5B3B-79AF4DEB9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8156" y="3463290"/>
            <a:ext cx="2095500" cy="21145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CA488C1-6717-E18F-AD97-0B00CDF04FFE}"/>
              </a:ext>
            </a:extLst>
          </p:cNvPr>
          <p:cNvSpPr txBox="1"/>
          <p:nvPr/>
        </p:nvSpPr>
        <p:spPr>
          <a:xfrm>
            <a:off x="924560" y="5577840"/>
            <a:ext cx="4155440" cy="923330"/>
          </a:xfrm>
          <a:prstGeom prst="rect">
            <a:avLst/>
          </a:prstGeom>
          <a:noFill/>
        </p:spPr>
        <p:txBody>
          <a:bodyPr wrap="square" rtlCol="0">
            <a:spAutoFit/>
          </a:bodyPr>
          <a:lstStyle/>
          <a:p>
            <a:r>
              <a:rPr lang="en-MY" dirty="0"/>
              <a:t>Cheshire Cat – non existing entity</a:t>
            </a:r>
          </a:p>
          <a:p>
            <a:r>
              <a:rPr lang="en-MY" dirty="0"/>
              <a:t>There one needs and vanishes when superfluous</a:t>
            </a:r>
          </a:p>
        </p:txBody>
      </p:sp>
    </p:spTree>
    <p:extLst>
      <p:ext uri="{BB962C8B-B14F-4D97-AF65-F5344CB8AC3E}">
        <p14:creationId xmlns:p14="http://schemas.microsoft.com/office/powerpoint/2010/main" val="315568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a:normAutofit fontScale="90000"/>
          </a:bodyPr>
          <a:lstStyle/>
          <a:p>
            <a:r>
              <a:rPr lang="en-US" dirty="0" err="1"/>
              <a:t>Terima</a:t>
            </a:r>
            <a:r>
              <a:rPr lang="en-US" dirty="0"/>
              <a:t> </a:t>
            </a:r>
            <a:r>
              <a:rPr lang="en-US" dirty="0" err="1"/>
              <a:t>kasih</a:t>
            </a:r>
            <a:br>
              <a:rPr lang="en-US" dirty="0"/>
            </a:br>
            <a:br>
              <a:rPr lang="en-US" dirty="0"/>
            </a:br>
            <a:endParaRPr lang="en-US" dirty="0"/>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706880" y="4696270"/>
            <a:ext cx="9144000" cy="1655762"/>
          </a:xfrm>
        </p:spPr>
        <p:txBody>
          <a:bodyPr/>
          <a:lstStyle/>
          <a:p>
            <a:r>
              <a:rPr lang="en-US" dirty="0"/>
              <a:t>Ida </a:t>
            </a:r>
            <a:r>
              <a:rPr lang="en-US" dirty="0" err="1"/>
              <a:t>Madieha</a:t>
            </a:r>
            <a:r>
              <a:rPr lang="en-US" dirty="0"/>
              <a:t> Abdul Ghani Azmi</a:t>
            </a:r>
          </a:p>
          <a:p>
            <a:r>
              <a:rPr lang="en-US" dirty="0"/>
              <a:t>imadieha@iium.edu.my</a:t>
            </a:r>
          </a:p>
        </p:txBody>
      </p:sp>
    </p:spTree>
    <p:extLst>
      <p:ext uri="{BB962C8B-B14F-4D97-AF65-F5344CB8AC3E}">
        <p14:creationId xmlns:p14="http://schemas.microsoft.com/office/powerpoint/2010/main" val="2577936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2E796-9083-1CDA-133F-4EB309F1EC44}"/>
              </a:ext>
            </a:extLst>
          </p:cNvPr>
          <p:cNvSpPr>
            <a:spLocks noGrp="1"/>
          </p:cNvSpPr>
          <p:nvPr>
            <p:ph type="title"/>
          </p:nvPr>
        </p:nvSpPr>
        <p:spPr/>
        <p:txBody>
          <a:bodyPr>
            <a:normAutofit fontScale="90000"/>
          </a:bodyPr>
          <a:lstStyle/>
          <a:p>
            <a:r>
              <a:rPr lang="en-US" dirty="0"/>
              <a:t>European Parliament Resolution on Civil Law Rules on Robotics (2017)</a:t>
            </a:r>
            <a:endParaRPr lang="en-MY" dirty="0"/>
          </a:p>
        </p:txBody>
      </p:sp>
      <p:sp>
        <p:nvSpPr>
          <p:cNvPr id="3" name="Content Placeholder 2">
            <a:extLst>
              <a:ext uri="{FF2B5EF4-FFF2-40B4-BE49-F238E27FC236}">
                <a16:creationId xmlns:a16="http://schemas.microsoft.com/office/drawing/2014/main" id="{9CCF7234-350F-49EF-8F46-EFAC70A2089B}"/>
              </a:ext>
            </a:extLst>
          </p:cNvPr>
          <p:cNvSpPr>
            <a:spLocks noGrp="1"/>
          </p:cNvSpPr>
          <p:nvPr>
            <p:ph idx="1"/>
          </p:nvPr>
        </p:nvSpPr>
        <p:spPr>
          <a:xfrm>
            <a:off x="838200" y="3872139"/>
            <a:ext cx="10515600" cy="2746375"/>
          </a:xfrm>
        </p:spPr>
        <p:txBody>
          <a:bodyPr>
            <a:normAutofit/>
          </a:bodyPr>
          <a:lstStyle/>
          <a:p>
            <a:r>
              <a:rPr lang="en-US" sz="2400" dirty="0"/>
              <a:t>Creating a </a:t>
            </a:r>
            <a:r>
              <a:rPr lang="en-US" sz="2400" dirty="0">
                <a:solidFill>
                  <a:srgbClr val="FF0000"/>
                </a:solidFill>
              </a:rPr>
              <a:t>specific legal status for robots</a:t>
            </a:r>
            <a:r>
              <a:rPr lang="en-US" sz="2400" dirty="0"/>
              <a:t> in the long run, so that at least the most </a:t>
            </a:r>
            <a:r>
              <a:rPr lang="en-US" sz="2400" dirty="0">
                <a:solidFill>
                  <a:srgbClr val="FF0000"/>
                </a:solidFill>
              </a:rPr>
              <a:t>sophisticated autonomous robots </a:t>
            </a:r>
            <a:r>
              <a:rPr lang="en-US" sz="2400" dirty="0"/>
              <a:t>could be established as having the status of electronic persons</a:t>
            </a:r>
            <a:r>
              <a:rPr lang="en-US" sz="2400" dirty="0">
                <a:solidFill>
                  <a:srgbClr val="FF0000"/>
                </a:solidFill>
              </a:rPr>
              <a:t> responsible for making good any damage</a:t>
            </a:r>
            <a:r>
              <a:rPr lang="en-US" sz="2400" dirty="0"/>
              <a:t> that may cause, and possibly applying electronic personality to cases where robots make autonomous decisions or otherwise interact with third parties independently”.</a:t>
            </a:r>
            <a:endParaRPr lang="en-MY" sz="2400" dirty="0"/>
          </a:p>
        </p:txBody>
      </p:sp>
      <p:pic>
        <p:nvPicPr>
          <p:cNvPr id="5" name="Picture 4">
            <a:extLst>
              <a:ext uri="{FF2B5EF4-FFF2-40B4-BE49-F238E27FC236}">
                <a16:creationId xmlns:a16="http://schemas.microsoft.com/office/drawing/2014/main" id="{6A582E0C-5DDC-A943-76AD-5D50FC26B10E}"/>
              </a:ext>
            </a:extLst>
          </p:cNvPr>
          <p:cNvPicPr>
            <a:picLocks noChangeAspect="1"/>
          </p:cNvPicPr>
          <p:nvPr/>
        </p:nvPicPr>
        <p:blipFill>
          <a:blip r:embed="rId2"/>
          <a:stretch>
            <a:fillRect/>
          </a:stretch>
        </p:blipFill>
        <p:spPr>
          <a:xfrm>
            <a:off x="3217691" y="2319688"/>
            <a:ext cx="4877051" cy="1168460"/>
          </a:xfrm>
          <a:prstGeom prst="rect">
            <a:avLst/>
          </a:prstGeom>
        </p:spPr>
      </p:pic>
    </p:spTree>
    <p:extLst>
      <p:ext uri="{BB962C8B-B14F-4D97-AF65-F5344CB8AC3E}">
        <p14:creationId xmlns:p14="http://schemas.microsoft.com/office/powerpoint/2010/main" val="2857447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14FF9-5C87-A326-CAC0-8D2386DD2396}"/>
              </a:ext>
            </a:extLst>
          </p:cNvPr>
          <p:cNvSpPr>
            <a:spLocks noGrp="1"/>
          </p:cNvSpPr>
          <p:nvPr>
            <p:ph type="title"/>
          </p:nvPr>
        </p:nvSpPr>
        <p:spPr/>
        <p:txBody>
          <a:bodyPr/>
          <a:lstStyle/>
          <a:p>
            <a:r>
              <a:rPr lang="en-US" dirty="0"/>
              <a:t>Expert Group on Liability and New Technologies (2019)</a:t>
            </a:r>
            <a:endParaRPr lang="en-MY" dirty="0"/>
          </a:p>
        </p:txBody>
      </p:sp>
      <p:sp>
        <p:nvSpPr>
          <p:cNvPr id="3" name="Content Placeholder 2">
            <a:extLst>
              <a:ext uri="{FF2B5EF4-FFF2-40B4-BE49-F238E27FC236}">
                <a16:creationId xmlns:a16="http://schemas.microsoft.com/office/drawing/2014/main" id="{06DDF09D-985E-0BDA-1834-BBA70E2C8F2C}"/>
              </a:ext>
            </a:extLst>
          </p:cNvPr>
          <p:cNvSpPr>
            <a:spLocks noGrp="1"/>
          </p:cNvSpPr>
          <p:nvPr>
            <p:ph idx="1"/>
          </p:nvPr>
        </p:nvSpPr>
        <p:spPr>
          <a:xfrm>
            <a:off x="838200" y="2304596"/>
            <a:ext cx="6477000" cy="4351338"/>
          </a:xfrm>
        </p:spPr>
        <p:txBody>
          <a:bodyPr>
            <a:normAutofit/>
          </a:bodyPr>
          <a:lstStyle/>
          <a:p>
            <a:r>
              <a:rPr lang="en-US" dirty="0"/>
              <a:t>There is </a:t>
            </a:r>
            <a:r>
              <a:rPr lang="en-US" dirty="0">
                <a:solidFill>
                  <a:srgbClr val="FF0000"/>
                </a:solidFill>
              </a:rPr>
              <a:t>currently no need to give a legal personality to emerging digital technologies</a:t>
            </a:r>
            <a:r>
              <a:rPr lang="en-US" dirty="0"/>
              <a:t>. </a:t>
            </a:r>
            <a:r>
              <a:rPr lang="en-US" dirty="0">
                <a:solidFill>
                  <a:srgbClr val="FF0000"/>
                </a:solidFill>
              </a:rPr>
              <a:t>Harm </a:t>
            </a:r>
            <a:r>
              <a:rPr lang="en-US" dirty="0"/>
              <a:t>caused by even fully autonomous technologies is </a:t>
            </a:r>
            <a:r>
              <a:rPr lang="en-US" dirty="0">
                <a:solidFill>
                  <a:srgbClr val="FF0000"/>
                </a:solidFill>
              </a:rPr>
              <a:t>generally reducible to risks attributable to natural persons</a:t>
            </a:r>
            <a:r>
              <a:rPr lang="en-US" dirty="0"/>
              <a:t> or existing categories of legal persons, and where this is not the case, new laws directed at individuals are a better response that creating a new category of legal person.</a:t>
            </a:r>
          </a:p>
          <a:p>
            <a:r>
              <a:rPr lang="en-US" dirty="0">
                <a:solidFill>
                  <a:srgbClr val="FF0000"/>
                </a:solidFill>
              </a:rPr>
              <a:t>Any additional personality</a:t>
            </a:r>
            <a:r>
              <a:rPr lang="en-US" dirty="0"/>
              <a:t> .. Amount to putting a cap on liability and – as experience with corporations has shown- </a:t>
            </a:r>
            <a:r>
              <a:rPr lang="en-US" dirty="0">
                <a:solidFill>
                  <a:srgbClr val="FF0000"/>
                </a:solidFill>
              </a:rPr>
              <a:t>subsequent attempts to circumvent such restrictions by pursuing claims</a:t>
            </a:r>
            <a:r>
              <a:rPr lang="en-US" dirty="0"/>
              <a:t> against natural or legal persons to whom electronic persons can be attributed, effectively ‘</a:t>
            </a:r>
            <a:r>
              <a:rPr lang="en-US" dirty="0">
                <a:solidFill>
                  <a:srgbClr val="FF0000"/>
                </a:solidFill>
              </a:rPr>
              <a:t>piercing the electronic veil</a:t>
            </a:r>
            <a:r>
              <a:rPr lang="en-US" dirty="0"/>
              <a:t>’.</a:t>
            </a:r>
            <a:endParaRPr lang="en-MY" dirty="0"/>
          </a:p>
        </p:txBody>
      </p:sp>
      <p:pic>
        <p:nvPicPr>
          <p:cNvPr id="5" name="Picture 4">
            <a:extLst>
              <a:ext uri="{FF2B5EF4-FFF2-40B4-BE49-F238E27FC236}">
                <a16:creationId xmlns:a16="http://schemas.microsoft.com/office/drawing/2014/main" id="{018A29C7-A4FD-7066-7A0A-33FE661557E0}"/>
              </a:ext>
            </a:extLst>
          </p:cNvPr>
          <p:cNvPicPr>
            <a:picLocks noChangeAspect="1"/>
          </p:cNvPicPr>
          <p:nvPr/>
        </p:nvPicPr>
        <p:blipFill>
          <a:blip r:embed="rId2"/>
          <a:stretch>
            <a:fillRect/>
          </a:stretch>
        </p:blipFill>
        <p:spPr>
          <a:xfrm>
            <a:off x="7835707" y="2304596"/>
            <a:ext cx="3746693" cy="4553404"/>
          </a:xfrm>
          <a:prstGeom prst="rect">
            <a:avLst/>
          </a:prstGeom>
        </p:spPr>
      </p:pic>
    </p:spTree>
    <p:extLst>
      <p:ext uri="{BB962C8B-B14F-4D97-AF65-F5344CB8AC3E}">
        <p14:creationId xmlns:p14="http://schemas.microsoft.com/office/powerpoint/2010/main" val="267025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6B14-E5E7-3328-B78B-05EB28D709F3}"/>
              </a:ext>
            </a:extLst>
          </p:cNvPr>
          <p:cNvSpPr>
            <a:spLocks noGrp="1"/>
          </p:cNvSpPr>
          <p:nvPr>
            <p:ph type="title"/>
          </p:nvPr>
        </p:nvSpPr>
        <p:spPr>
          <a:xfrm>
            <a:off x="1856059" y="473659"/>
            <a:ext cx="7729728" cy="1188720"/>
          </a:xfrm>
        </p:spPr>
        <p:txBody>
          <a:bodyPr>
            <a:normAutofit fontScale="90000"/>
          </a:bodyPr>
          <a:lstStyle/>
          <a:p>
            <a:r>
              <a:rPr lang="en-MY" dirty="0"/>
              <a:t>Resolution 2020/2014 on a Civil liability regime for artificial intelligence</a:t>
            </a:r>
          </a:p>
        </p:txBody>
      </p:sp>
      <p:sp>
        <p:nvSpPr>
          <p:cNvPr id="3" name="Content Placeholder 2">
            <a:extLst>
              <a:ext uri="{FF2B5EF4-FFF2-40B4-BE49-F238E27FC236}">
                <a16:creationId xmlns:a16="http://schemas.microsoft.com/office/drawing/2014/main" id="{EF66265E-F65B-89AA-43A3-AF12DAB010CD}"/>
              </a:ext>
            </a:extLst>
          </p:cNvPr>
          <p:cNvSpPr>
            <a:spLocks noGrp="1"/>
          </p:cNvSpPr>
          <p:nvPr>
            <p:ph idx="1"/>
          </p:nvPr>
        </p:nvSpPr>
        <p:spPr>
          <a:xfrm>
            <a:off x="877143" y="3281304"/>
            <a:ext cx="9687560" cy="3270528"/>
          </a:xfrm>
        </p:spPr>
        <p:txBody>
          <a:bodyPr>
            <a:normAutofit/>
          </a:bodyPr>
          <a:lstStyle/>
          <a:p>
            <a:r>
              <a:rPr lang="en-US" b="0" i="0" dirty="0">
                <a:solidFill>
                  <a:srgbClr val="333333"/>
                </a:solidFill>
                <a:effectLst/>
                <a:latin typeface="Times New Roman" panose="02020603050405020304" pitchFamily="18" charset="0"/>
              </a:rPr>
              <a:t>Notes that all physical or virtual activities, devices or processes that are driven by AI-systems may </a:t>
            </a:r>
            <a:r>
              <a:rPr lang="en-US" b="0" i="0" dirty="0">
                <a:solidFill>
                  <a:srgbClr val="FF0000"/>
                </a:solidFill>
                <a:effectLst/>
                <a:latin typeface="Times New Roman" panose="02020603050405020304" pitchFamily="18" charset="0"/>
              </a:rPr>
              <a:t>technically be the direct or indirect cause of harm or damag</a:t>
            </a:r>
            <a:r>
              <a:rPr lang="en-US" b="0" i="0" dirty="0">
                <a:solidFill>
                  <a:srgbClr val="333333"/>
                </a:solidFill>
                <a:effectLst/>
                <a:latin typeface="Times New Roman" panose="02020603050405020304" pitchFamily="18" charset="0"/>
              </a:rPr>
              <a:t>e, yet </a:t>
            </a:r>
            <a:r>
              <a:rPr lang="en-US" b="0" i="0" dirty="0">
                <a:solidFill>
                  <a:srgbClr val="FF0000"/>
                </a:solidFill>
                <a:effectLst/>
                <a:latin typeface="Times New Roman" panose="02020603050405020304" pitchFamily="18" charset="0"/>
              </a:rPr>
              <a:t>are nearly always the result of someone building, deploying or interfering with the systems</a:t>
            </a:r>
            <a:r>
              <a:rPr lang="en-US" b="0" i="0" dirty="0">
                <a:solidFill>
                  <a:srgbClr val="333333"/>
                </a:solidFill>
                <a:effectLst/>
                <a:latin typeface="Times New Roman" panose="02020603050405020304" pitchFamily="18" charset="0"/>
              </a:rPr>
              <a:t>;</a:t>
            </a:r>
          </a:p>
          <a:p>
            <a:r>
              <a:rPr lang="en-US" b="0" i="0" dirty="0">
                <a:solidFill>
                  <a:srgbClr val="333333"/>
                </a:solidFill>
                <a:effectLst/>
                <a:latin typeface="Times New Roman" panose="02020603050405020304" pitchFamily="18" charset="0"/>
              </a:rPr>
              <a:t> notes in this respect that </a:t>
            </a:r>
            <a:r>
              <a:rPr lang="en-US" b="0" i="0" dirty="0">
                <a:solidFill>
                  <a:srgbClr val="FF0000"/>
                </a:solidFill>
                <a:effectLst/>
                <a:latin typeface="Times New Roman" panose="02020603050405020304" pitchFamily="18" charset="0"/>
              </a:rPr>
              <a:t>it is not necessary to give legal personality to AI-systems</a:t>
            </a:r>
            <a:r>
              <a:rPr lang="en-US" b="0" i="0" dirty="0">
                <a:solidFill>
                  <a:srgbClr val="333333"/>
                </a:solidFill>
                <a:effectLst/>
                <a:latin typeface="Times New Roman" panose="02020603050405020304" pitchFamily="18" charset="0"/>
              </a:rPr>
              <a:t>; is of the opinion that the opacity, connectivity and autonomy of AI-systems could make it in practice very difficult or </a:t>
            </a:r>
            <a:r>
              <a:rPr lang="en-US" b="0" i="0" dirty="0">
                <a:solidFill>
                  <a:srgbClr val="FF0000"/>
                </a:solidFill>
                <a:effectLst/>
                <a:latin typeface="Times New Roman" panose="02020603050405020304" pitchFamily="18" charset="0"/>
              </a:rPr>
              <a:t>even impossible to trace back specific harmful actions of AI-systems to specific human input or to decisions in the design</a:t>
            </a:r>
            <a:r>
              <a:rPr lang="en-US" b="0" i="0" dirty="0">
                <a:solidFill>
                  <a:srgbClr val="333333"/>
                </a:solidFill>
                <a:effectLst/>
                <a:latin typeface="Times New Roman" panose="02020603050405020304" pitchFamily="18" charset="0"/>
              </a:rPr>
              <a:t>; </a:t>
            </a:r>
          </a:p>
          <a:p>
            <a:r>
              <a:rPr lang="en-US" b="0" i="0" dirty="0">
                <a:solidFill>
                  <a:srgbClr val="333333"/>
                </a:solidFill>
                <a:effectLst/>
                <a:latin typeface="Times New Roman" panose="02020603050405020304" pitchFamily="18" charset="0"/>
              </a:rPr>
              <a:t>recalls that, in accordance with widely accepted liability concepts, </a:t>
            </a:r>
            <a:r>
              <a:rPr lang="en-US" b="0" i="0" dirty="0">
                <a:solidFill>
                  <a:srgbClr val="FF0000"/>
                </a:solidFill>
                <a:effectLst/>
                <a:latin typeface="Times New Roman" panose="02020603050405020304" pitchFamily="18" charset="0"/>
              </a:rPr>
              <a:t>one is nevertheless able to circumvent this obstacle by making the different persons in the whole value chain who create, maintain or control the risk associated with the AI-system liable</a:t>
            </a:r>
            <a:r>
              <a:rPr lang="en-US" b="0" i="0" dirty="0">
                <a:solidFill>
                  <a:srgbClr val="333333"/>
                </a:solidFill>
                <a:effectLst/>
                <a:latin typeface="Times New Roman" panose="02020603050405020304" pitchFamily="18" charset="0"/>
              </a:rPr>
              <a:t>;</a:t>
            </a:r>
            <a:endParaRPr lang="en-MY" dirty="0"/>
          </a:p>
        </p:txBody>
      </p:sp>
      <p:pic>
        <p:nvPicPr>
          <p:cNvPr id="5" name="Picture 4">
            <a:extLst>
              <a:ext uri="{FF2B5EF4-FFF2-40B4-BE49-F238E27FC236}">
                <a16:creationId xmlns:a16="http://schemas.microsoft.com/office/drawing/2014/main" id="{62D6A570-A18E-2B8B-4EC6-6175BB1B298C}"/>
              </a:ext>
            </a:extLst>
          </p:cNvPr>
          <p:cNvPicPr>
            <a:picLocks noChangeAspect="1"/>
          </p:cNvPicPr>
          <p:nvPr/>
        </p:nvPicPr>
        <p:blipFill>
          <a:blip r:embed="rId3"/>
          <a:stretch>
            <a:fillRect/>
          </a:stretch>
        </p:blipFill>
        <p:spPr>
          <a:xfrm>
            <a:off x="1666240" y="1612087"/>
            <a:ext cx="8109367" cy="1555830"/>
          </a:xfrm>
          <a:prstGeom prst="rect">
            <a:avLst/>
          </a:prstGeom>
        </p:spPr>
      </p:pic>
    </p:spTree>
    <p:extLst>
      <p:ext uri="{BB962C8B-B14F-4D97-AF65-F5344CB8AC3E}">
        <p14:creationId xmlns:p14="http://schemas.microsoft.com/office/powerpoint/2010/main" val="1411652464"/>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1657D-E447-2981-F0C6-109706E91839}"/>
              </a:ext>
            </a:extLst>
          </p:cNvPr>
          <p:cNvSpPr>
            <a:spLocks noGrp="1"/>
          </p:cNvSpPr>
          <p:nvPr>
            <p:ph type="title"/>
          </p:nvPr>
        </p:nvSpPr>
        <p:spPr>
          <a:xfrm>
            <a:off x="1229650" y="344206"/>
            <a:ext cx="7729728" cy="1188720"/>
          </a:xfrm>
        </p:spPr>
        <p:txBody>
          <a:bodyPr/>
          <a:lstStyle/>
          <a:p>
            <a:r>
              <a:rPr lang="en-US" dirty="0"/>
              <a:t>European Parliament – Study requested by the JURI committee</a:t>
            </a:r>
            <a:endParaRPr lang="en-MY" dirty="0"/>
          </a:p>
        </p:txBody>
      </p:sp>
      <p:sp>
        <p:nvSpPr>
          <p:cNvPr id="3" name="Content Placeholder 2">
            <a:extLst>
              <a:ext uri="{FF2B5EF4-FFF2-40B4-BE49-F238E27FC236}">
                <a16:creationId xmlns:a16="http://schemas.microsoft.com/office/drawing/2014/main" id="{8F0A146C-92C6-0BD1-D4C5-125F11FF70AD}"/>
              </a:ext>
            </a:extLst>
          </p:cNvPr>
          <p:cNvSpPr>
            <a:spLocks noGrp="1"/>
          </p:cNvSpPr>
          <p:nvPr>
            <p:ph idx="1"/>
          </p:nvPr>
        </p:nvSpPr>
        <p:spPr>
          <a:xfrm>
            <a:off x="838200" y="1825625"/>
            <a:ext cx="5440680" cy="2604135"/>
          </a:xfrm>
        </p:spPr>
        <p:txBody>
          <a:bodyPr>
            <a:noAutofit/>
          </a:bodyPr>
          <a:lstStyle/>
          <a:p>
            <a:r>
              <a:rPr lang="en-US" sz="2400" dirty="0"/>
              <a:t>As of today, the only possible fundamental and universal consideration about AI-systems, is that </a:t>
            </a:r>
            <a:r>
              <a:rPr lang="en-US" sz="2400" dirty="0">
                <a:solidFill>
                  <a:srgbClr val="FF0000"/>
                </a:solidFill>
              </a:rPr>
              <a:t>there is no philosophical, technological nor legal ground to consider them anything but artefacts generated by human intellect, and thence products</a:t>
            </a:r>
            <a:r>
              <a:rPr lang="en-US" sz="2400" dirty="0"/>
              <a:t>.</a:t>
            </a:r>
            <a:endParaRPr lang="en-MY" sz="2400" dirty="0"/>
          </a:p>
        </p:txBody>
      </p:sp>
      <p:pic>
        <p:nvPicPr>
          <p:cNvPr id="5" name="Picture 4">
            <a:extLst>
              <a:ext uri="{FF2B5EF4-FFF2-40B4-BE49-F238E27FC236}">
                <a16:creationId xmlns:a16="http://schemas.microsoft.com/office/drawing/2014/main" id="{48F6C6ED-DF55-7C4A-3683-279D5C41FCA9}"/>
              </a:ext>
            </a:extLst>
          </p:cNvPr>
          <p:cNvPicPr>
            <a:picLocks noChangeAspect="1"/>
          </p:cNvPicPr>
          <p:nvPr/>
        </p:nvPicPr>
        <p:blipFill>
          <a:blip r:embed="rId2"/>
          <a:stretch>
            <a:fillRect/>
          </a:stretch>
        </p:blipFill>
        <p:spPr>
          <a:xfrm>
            <a:off x="7190256" y="1532926"/>
            <a:ext cx="3772094" cy="5124713"/>
          </a:xfrm>
          <a:prstGeom prst="rect">
            <a:avLst/>
          </a:prstGeom>
        </p:spPr>
      </p:pic>
    </p:spTree>
    <p:extLst>
      <p:ext uri="{BB962C8B-B14F-4D97-AF65-F5344CB8AC3E}">
        <p14:creationId xmlns:p14="http://schemas.microsoft.com/office/powerpoint/2010/main" val="246695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36DDC-1787-F3FA-1312-88F6CF406F52}"/>
              </a:ext>
            </a:extLst>
          </p:cNvPr>
          <p:cNvSpPr>
            <a:spLocks noGrp="1"/>
          </p:cNvSpPr>
          <p:nvPr>
            <p:ph type="title"/>
          </p:nvPr>
        </p:nvSpPr>
        <p:spPr/>
        <p:txBody>
          <a:bodyPr/>
          <a:lstStyle/>
          <a:p>
            <a:r>
              <a:rPr lang="en-US" dirty="0"/>
              <a:t>The liability gap</a:t>
            </a:r>
            <a:endParaRPr lang="en-MY" dirty="0"/>
          </a:p>
        </p:txBody>
      </p:sp>
      <p:sp>
        <p:nvSpPr>
          <p:cNvPr id="3" name="Content Placeholder 2">
            <a:extLst>
              <a:ext uri="{FF2B5EF4-FFF2-40B4-BE49-F238E27FC236}">
                <a16:creationId xmlns:a16="http://schemas.microsoft.com/office/drawing/2014/main" id="{52A6D0ED-BFCA-43B4-FE11-F6B32F1EC111}"/>
              </a:ext>
            </a:extLst>
          </p:cNvPr>
          <p:cNvSpPr>
            <a:spLocks noGrp="1"/>
          </p:cNvSpPr>
          <p:nvPr>
            <p:ph idx="1"/>
          </p:nvPr>
        </p:nvSpPr>
        <p:spPr>
          <a:xfrm>
            <a:off x="664029" y="2506662"/>
            <a:ext cx="6751320" cy="4351338"/>
          </a:xfrm>
        </p:spPr>
        <p:txBody>
          <a:bodyPr>
            <a:normAutofit/>
          </a:bodyPr>
          <a:lstStyle/>
          <a:p>
            <a:r>
              <a:rPr lang="en-US" sz="2400" dirty="0"/>
              <a:t>All advanced technologies are not subjects, but merely objects, and there are no reasons to grant them rights, nor hold them legally responsible. Even in light of existing liability rules,</a:t>
            </a:r>
            <a:r>
              <a:rPr lang="en-US" sz="2400" dirty="0">
                <a:solidFill>
                  <a:srgbClr val="FF0000"/>
                </a:solidFill>
              </a:rPr>
              <a:t> it is always theoretically possible to identify a human being who might be deemed responsible for damages arising from the use of the device</a:t>
            </a:r>
            <a:r>
              <a:rPr lang="en-US" sz="2400" dirty="0"/>
              <a:t>. In this sense, the liability framework may be suboptimal- e.g. because it gives rise to high-cost and complex litigation- but </a:t>
            </a:r>
            <a:r>
              <a:rPr lang="en-US" sz="2400" dirty="0">
                <a:solidFill>
                  <a:srgbClr val="FF0000"/>
                </a:solidFill>
              </a:rPr>
              <a:t>excludes the existence of a responsibility gap</a:t>
            </a:r>
            <a:r>
              <a:rPr lang="en-US" sz="2400" dirty="0"/>
              <a:t>.</a:t>
            </a:r>
            <a:endParaRPr lang="en-MY" sz="2400" dirty="0"/>
          </a:p>
        </p:txBody>
      </p:sp>
      <p:pic>
        <p:nvPicPr>
          <p:cNvPr id="4" name="Picture 3">
            <a:extLst>
              <a:ext uri="{FF2B5EF4-FFF2-40B4-BE49-F238E27FC236}">
                <a16:creationId xmlns:a16="http://schemas.microsoft.com/office/drawing/2014/main" id="{90EB5E1A-1999-A39F-42E0-F9AA66AAF5E5}"/>
              </a:ext>
            </a:extLst>
          </p:cNvPr>
          <p:cNvPicPr>
            <a:picLocks noChangeAspect="1"/>
          </p:cNvPicPr>
          <p:nvPr/>
        </p:nvPicPr>
        <p:blipFill>
          <a:blip r:embed="rId2"/>
          <a:stretch>
            <a:fillRect/>
          </a:stretch>
        </p:blipFill>
        <p:spPr>
          <a:xfrm>
            <a:off x="7589520" y="2242456"/>
            <a:ext cx="3772094" cy="4206875"/>
          </a:xfrm>
          <a:prstGeom prst="rect">
            <a:avLst/>
          </a:prstGeom>
        </p:spPr>
      </p:pic>
    </p:spTree>
    <p:extLst>
      <p:ext uri="{BB962C8B-B14F-4D97-AF65-F5344CB8AC3E}">
        <p14:creationId xmlns:p14="http://schemas.microsoft.com/office/powerpoint/2010/main" val="63201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12B0B-EF8A-3DF9-FD0D-C32F369D54C6}"/>
              </a:ext>
            </a:extLst>
          </p:cNvPr>
          <p:cNvSpPr>
            <a:spLocks noGrp="1"/>
          </p:cNvSpPr>
          <p:nvPr>
            <p:ph type="title"/>
          </p:nvPr>
        </p:nvSpPr>
        <p:spPr/>
        <p:txBody>
          <a:bodyPr/>
          <a:lstStyle/>
          <a:p>
            <a:r>
              <a:rPr lang="en-US" dirty="0"/>
              <a:t>Functional perspective</a:t>
            </a:r>
            <a:endParaRPr lang="en-MY" dirty="0"/>
          </a:p>
        </p:txBody>
      </p:sp>
      <p:sp>
        <p:nvSpPr>
          <p:cNvPr id="3" name="Content Placeholder 2">
            <a:extLst>
              <a:ext uri="{FF2B5EF4-FFF2-40B4-BE49-F238E27FC236}">
                <a16:creationId xmlns:a16="http://schemas.microsoft.com/office/drawing/2014/main" id="{0E699E57-BF84-A5E9-FA47-12B89E6B62F8}"/>
              </a:ext>
            </a:extLst>
          </p:cNvPr>
          <p:cNvSpPr>
            <a:spLocks noGrp="1"/>
          </p:cNvSpPr>
          <p:nvPr>
            <p:ph idx="1"/>
          </p:nvPr>
        </p:nvSpPr>
        <p:spPr>
          <a:xfrm>
            <a:off x="705484" y="2304596"/>
            <a:ext cx="7797800" cy="4351338"/>
          </a:xfrm>
        </p:spPr>
        <p:txBody>
          <a:bodyPr>
            <a:normAutofit/>
          </a:bodyPr>
          <a:lstStyle/>
          <a:p>
            <a:r>
              <a:rPr lang="en-US" dirty="0"/>
              <a:t>… we may identify some conditions … appropriate to </a:t>
            </a:r>
            <a:r>
              <a:rPr lang="en-US" dirty="0">
                <a:solidFill>
                  <a:srgbClr val="FF0000"/>
                </a:solidFill>
              </a:rPr>
              <a:t>attribute a fictitious form of legal personality</a:t>
            </a:r>
            <a:r>
              <a:rPr lang="en-US" dirty="0"/>
              <a:t> to </a:t>
            </a:r>
            <a:r>
              <a:rPr lang="en-US" dirty="0">
                <a:solidFill>
                  <a:srgbClr val="FF0000"/>
                </a:solidFill>
              </a:rPr>
              <a:t>a specific class of applications, as it is today done with corporations to</a:t>
            </a:r>
          </a:p>
          <a:p>
            <a:r>
              <a:rPr lang="en-US" dirty="0"/>
              <a:t>(</a:t>
            </a:r>
            <a:r>
              <a:rPr lang="en-US" dirty="0" err="1"/>
              <a:t>i</a:t>
            </a:r>
            <a:r>
              <a:rPr lang="en-US" dirty="0"/>
              <a:t>) achieve coordination between different parties (replacing contracts)</a:t>
            </a:r>
          </a:p>
          <a:p>
            <a:r>
              <a:rPr lang="en-US" dirty="0"/>
              <a:t>(ii) separate assets and limit liability</a:t>
            </a:r>
          </a:p>
          <a:p>
            <a:r>
              <a:rPr lang="en-US" dirty="0"/>
              <a:t>(iii) differentiate tax treatment from that reserved to natural persons</a:t>
            </a:r>
          </a:p>
          <a:p>
            <a:r>
              <a:rPr lang="en-US" dirty="0"/>
              <a:t>Attributing legal personality is not the only way of achieving this effects. For most of, if not all, existing applications, resorting to other legal tools is indeed preferable.</a:t>
            </a:r>
            <a:endParaRPr lang="en-MY" dirty="0"/>
          </a:p>
        </p:txBody>
      </p:sp>
      <p:pic>
        <p:nvPicPr>
          <p:cNvPr id="4098" name="Picture 2" descr="Shifting Sand | Dunes have always fascinated me because of t… | Flickr">
            <a:extLst>
              <a:ext uri="{FF2B5EF4-FFF2-40B4-BE49-F238E27FC236}">
                <a16:creationId xmlns:a16="http://schemas.microsoft.com/office/drawing/2014/main" id="{12FFFCB8-CF6A-289D-249A-B41FE8328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0369" y="2304596"/>
            <a:ext cx="3282315" cy="412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439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E9F5F6-EC0A-7B4F-9D4A-2D85E816FFCA}"/>
              </a:ext>
            </a:extLst>
          </p:cNvPr>
          <p:cNvSpPr>
            <a:spLocks noGrp="1"/>
          </p:cNvSpPr>
          <p:nvPr>
            <p:ph type="body" idx="1"/>
          </p:nvPr>
        </p:nvSpPr>
        <p:spPr>
          <a:xfrm>
            <a:off x="0" y="522923"/>
            <a:ext cx="5919216" cy="1477327"/>
          </a:xfrm>
          <a:ln w="38100">
            <a:solidFill>
              <a:schemeClr val="tx1">
                <a:lumMod val="75000"/>
                <a:lumOff val="25000"/>
              </a:schemeClr>
            </a:solidFill>
            <a:extLst>
              <a:ext uri="{C807C97D-BFC1-408E-A445-0C87EB9F89A2}">
                <ask:lineSketchStyleProps xmlns:ask="http://schemas.microsoft.com/office/drawing/2018/sketchyshapes">
                  <ask:type>
                    <ask:lineSketchNone/>
                  </ask:type>
                </ask:lineSketchStyleProps>
              </a:ext>
            </a:extLst>
          </a:ln>
        </p:spPr>
        <p:txBody>
          <a:bodyPr/>
          <a:lstStyle/>
          <a:p>
            <a:r>
              <a:rPr lang="en-MY" dirty="0"/>
              <a:t>THE MAIN  INQUIRY</a:t>
            </a:r>
          </a:p>
        </p:txBody>
      </p:sp>
      <p:pic>
        <p:nvPicPr>
          <p:cNvPr id="4" name="Picture 3">
            <a:extLst>
              <a:ext uri="{FF2B5EF4-FFF2-40B4-BE49-F238E27FC236}">
                <a16:creationId xmlns:a16="http://schemas.microsoft.com/office/drawing/2014/main" id="{DBE23311-433E-2585-07F1-BC95EFF62153}"/>
              </a:ext>
            </a:extLst>
          </p:cNvPr>
          <p:cNvPicPr>
            <a:picLocks noChangeAspect="1"/>
          </p:cNvPicPr>
          <p:nvPr/>
        </p:nvPicPr>
        <p:blipFill>
          <a:blip r:embed="rId2"/>
          <a:stretch>
            <a:fillRect/>
          </a:stretch>
        </p:blipFill>
        <p:spPr>
          <a:xfrm>
            <a:off x="6096000" y="393173"/>
            <a:ext cx="5260848" cy="5632739"/>
          </a:xfrm>
          <a:prstGeom prst="rect">
            <a:avLst/>
          </a:prstGeom>
        </p:spPr>
      </p:pic>
      <p:sp>
        <p:nvSpPr>
          <p:cNvPr id="5" name="TextBox 4">
            <a:extLst>
              <a:ext uri="{FF2B5EF4-FFF2-40B4-BE49-F238E27FC236}">
                <a16:creationId xmlns:a16="http://schemas.microsoft.com/office/drawing/2014/main" id="{6DC2D988-9017-E750-002A-5D1E29F2CE90}"/>
              </a:ext>
            </a:extLst>
          </p:cNvPr>
          <p:cNvSpPr txBox="1"/>
          <p:nvPr/>
        </p:nvSpPr>
        <p:spPr>
          <a:xfrm>
            <a:off x="500313" y="2660903"/>
            <a:ext cx="5418903" cy="3539430"/>
          </a:xfrm>
          <a:prstGeom prst="rect">
            <a:avLst/>
          </a:prstGeom>
          <a:noFill/>
        </p:spPr>
        <p:txBody>
          <a:bodyPr wrap="square" rtlCol="0">
            <a:spAutoFit/>
          </a:bodyPr>
          <a:lstStyle/>
          <a:p>
            <a:r>
              <a:rPr lang="en-MY" sz="2800" dirty="0"/>
              <a:t>Could an artificial intelligence become a legal person? As of today, this question is only theoretical. No existing computer program currently possesses the sort of capacities that would justify serious judicial inquiry into the question of legal personhood.</a:t>
            </a:r>
          </a:p>
        </p:txBody>
      </p:sp>
    </p:spTree>
    <p:extLst>
      <p:ext uri="{BB962C8B-B14F-4D97-AF65-F5344CB8AC3E}">
        <p14:creationId xmlns:p14="http://schemas.microsoft.com/office/powerpoint/2010/main" val="94336145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BRIEFING ADMISSION - 2022</Template>
  <TotalTime>1762</TotalTime>
  <Words>2273</Words>
  <Application>Microsoft Macintosh PowerPoint</Application>
  <PresentationFormat>Widescreen</PresentationFormat>
  <Paragraphs>206</Paragraphs>
  <Slides>26</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Cambria</vt:lpstr>
      <vt:lpstr>Courier New</vt:lpstr>
      <vt:lpstr>Gill Sans MT</vt:lpstr>
      <vt:lpstr>Gill Sans Nova</vt:lpstr>
      <vt:lpstr>Times New Roman</vt:lpstr>
      <vt:lpstr>Parcel</vt:lpstr>
      <vt:lpstr>REVISITING PERSONHOOD THEORIES AND EFFECTIVE AI LEGAL FRAMEWORK: CONTEMPORARY AND MUSLIM’S DISCOURSE </vt:lpstr>
      <vt:lpstr>PowerPoint Presentation</vt:lpstr>
      <vt:lpstr>European Parliament Resolution on Civil Law Rules on Robotics (2017)</vt:lpstr>
      <vt:lpstr>Expert Group on Liability and New Technologies (2019)</vt:lpstr>
      <vt:lpstr>Resolution 2020/2014 on a Civil liability regime for artificial intelligence</vt:lpstr>
      <vt:lpstr>European Parliament – Study requested by the JURI committee</vt:lpstr>
      <vt:lpstr>The liability gap</vt:lpstr>
      <vt:lpstr>Functional perspective</vt:lpstr>
      <vt:lpstr>PowerPoint Presentation</vt:lpstr>
      <vt:lpstr>PowerPoint Presentation</vt:lpstr>
      <vt:lpstr>Natural vs legal person</vt:lpstr>
      <vt:lpstr>PowerPoint Presentation</vt:lpstr>
      <vt:lpstr>PowerPoint Presentation</vt:lpstr>
      <vt:lpstr>PowerPoint Presentation</vt:lpstr>
      <vt:lpstr>Issues for discussion</vt:lpstr>
      <vt:lpstr>PowerPoint Presentation</vt:lpstr>
      <vt:lpstr>PowerPoint Presentation</vt:lpstr>
      <vt:lpstr>Artificial entity – al shakhsiyah al’itibariyah  an analogy to corporations</vt:lpstr>
      <vt:lpstr>Al-Khayyat quoting Ali al Khafifi</vt:lpstr>
      <vt:lpstr>Corporations as artificial entity</vt:lpstr>
      <vt:lpstr>Nyazee (2006)</vt:lpstr>
      <vt:lpstr>PowerPoint Presentation</vt:lpstr>
      <vt:lpstr>Concluding thoughts</vt:lpstr>
      <vt:lpstr>Concluding thoughts</vt:lpstr>
      <vt:lpstr>CONCLUDING REMARKS</vt:lpstr>
      <vt:lpstr>Terima kasih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Ida Madieha Abdul Ghani Azmi</dc:creator>
  <cp:lastModifiedBy>Henning Grosse Ruse-Khan</cp:lastModifiedBy>
  <cp:revision>39</cp:revision>
  <dcterms:created xsi:type="dcterms:W3CDTF">2023-10-26T11:51:59Z</dcterms:created>
  <dcterms:modified xsi:type="dcterms:W3CDTF">2023-11-02T17:06:58Z</dcterms:modified>
</cp:coreProperties>
</file>