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0" r:id="rId5"/>
    <p:sldId id="281" r:id="rId6"/>
    <p:sldId id="282" r:id="rId7"/>
    <p:sldId id="285" r:id="rId8"/>
    <p:sldId id="286" r:id="rId9"/>
    <p:sldId id="283" r:id="rId10"/>
    <p:sldId id="287" r:id="rId11"/>
    <p:sldId id="288" r:id="rId12"/>
    <p:sldId id="289" r:id="rId13"/>
    <p:sldId id="284" r:id="rId14"/>
    <p:sldId id="290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 rtlCol="0"/>
        <a:lstStyle/>
        <a:p>
          <a:pPr rtl="0"/>
          <a:endParaRPr lang="en-US"/>
        </a:p>
      </dgm:t>
    </dgm:pt>
    <dgm:pt modelId="{E754A2A0-41CE-428B-9DDC-DCD1FD12D16A}">
      <dgm:prSet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en-GB" noProof="0" dirty="0"/>
            <a:t>Why Regulate?</a:t>
          </a:r>
        </a:p>
      </dgm:t>
    </dgm:pt>
    <dgm:pt modelId="{BE164097-A5AA-4EA1-9E64-D7FCD4DD2A4E}" type="parTrans" cxnId="{507A74C7-FEAF-4A4C-9250-0613CBC2F127}">
      <dgm:prSet/>
      <dgm:spPr/>
      <dgm:t>
        <a:bodyPr rtlCol="0"/>
        <a:lstStyle/>
        <a:p>
          <a:pPr rtl="0"/>
          <a:endParaRPr lang="en-GB" noProof="0" dirty="0"/>
        </a:p>
      </dgm:t>
    </dgm:pt>
    <dgm:pt modelId="{02D8D4EF-9694-45C7-AF26-E20371B3C352}" type="sibTrans" cxnId="{507A74C7-FEAF-4A4C-9250-0613CBC2F127}">
      <dgm:prSet/>
      <dgm:spPr/>
      <dgm:t>
        <a:bodyPr rtlCol="0"/>
        <a:lstStyle/>
        <a:p>
          <a:pPr rtl="0"/>
          <a:endParaRPr lang="en-GB" noProof="0" dirty="0"/>
        </a:p>
      </dgm:t>
    </dgm:pt>
    <dgm:pt modelId="{C2F66EED-74C3-4F36-A1D4-8AFCBB009938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Recent Events</a:t>
          </a:r>
        </a:p>
      </dgm:t>
    </dgm:pt>
    <dgm:pt modelId="{5CF5C62A-BD1A-4922-92B6-33ECA44C1F76}" type="parTrans" cxnId="{7A243DB8-C0B8-4718-B558-CE939B8FF03E}">
      <dgm:prSet/>
      <dgm:spPr/>
      <dgm:t>
        <a:bodyPr rtlCol="0"/>
        <a:lstStyle/>
        <a:p>
          <a:pPr rtl="0"/>
          <a:endParaRPr lang="en-GB" noProof="0" dirty="0"/>
        </a:p>
      </dgm:t>
    </dgm:pt>
    <dgm:pt modelId="{F9BAA161-AAEC-4A41-B4D9-A27EAD80526E}" type="sibTrans" cxnId="{7A243DB8-C0B8-4718-B558-CE939B8FF03E}">
      <dgm:prSet/>
      <dgm:spPr/>
      <dgm:t>
        <a:bodyPr rtlCol="0"/>
        <a:lstStyle/>
        <a:p>
          <a:pPr rtl="0"/>
          <a:endParaRPr lang="en-GB" noProof="0" dirty="0"/>
        </a:p>
      </dgm:t>
    </dgm:pt>
    <dgm:pt modelId="{DCCE571A-4D30-4294-ABAF-6885F619D2D9}">
      <dgm:prSet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en-GB" noProof="0" dirty="0"/>
            <a:t>The Code</a:t>
          </a:r>
        </a:p>
      </dgm:t>
    </dgm:pt>
    <dgm:pt modelId="{3AD83C96-5A95-4337-BF2D-97454AF7F108}" type="parTrans" cxnId="{E70347E4-4461-4B80-8927-4CA0AEBFAAF8}">
      <dgm:prSet/>
      <dgm:spPr/>
      <dgm:t>
        <a:bodyPr rtlCol="0"/>
        <a:lstStyle/>
        <a:p>
          <a:pPr rtl="0"/>
          <a:endParaRPr lang="en-GB" noProof="0" dirty="0"/>
        </a:p>
      </dgm:t>
    </dgm:pt>
    <dgm:pt modelId="{2C1DF6EC-6090-4926-A556-3D2417B7F2AA}" type="sibTrans" cxnId="{E70347E4-4461-4B80-8927-4CA0AEBFAAF8}">
      <dgm:prSet/>
      <dgm:spPr/>
      <dgm:t>
        <a:bodyPr rtlCol="0"/>
        <a:lstStyle/>
        <a:p>
          <a:pPr rtl="0"/>
          <a:endParaRPr lang="en-GB" noProof="0" dirty="0"/>
        </a:p>
      </dgm:t>
    </dgm:pt>
    <dgm:pt modelId="{B4C55E9F-B5C0-4AD1-919B-D2D83AC9CD40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Law or Ethics?</a:t>
          </a:r>
        </a:p>
      </dgm:t>
    </dgm:pt>
    <dgm:pt modelId="{D1B05DEA-DFE0-4560-B75F-1C2BCB67A7C6}" type="parTrans" cxnId="{B2BEE9D2-644C-400C-8E33-2C4491C5B104}">
      <dgm:prSet/>
      <dgm:spPr/>
      <dgm:t>
        <a:bodyPr rtlCol="0"/>
        <a:lstStyle/>
        <a:p>
          <a:pPr rtl="0"/>
          <a:endParaRPr lang="en-GB" noProof="0" dirty="0"/>
        </a:p>
      </dgm:t>
    </dgm:pt>
    <dgm:pt modelId="{A6301E27-5ACC-4907-A7C8-B41877235C87}" type="sibTrans" cxnId="{B2BEE9D2-644C-400C-8E33-2C4491C5B104}">
      <dgm:prSet/>
      <dgm:spPr/>
      <dgm:t>
        <a:bodyPr rtlCol="0"/>
        <a:lstStyle/>
        <a:p>
          <a:pPr rtl="0"/>
          <a:endParaRPr lang="en-GB" noProof="0" dirty="0"/>
        </a:p>
      </dgm:t>
    </dgm:pt>
    <dgm:pt modelId="{1C1B28B7-2609-4BAA-AAAB-5801EDFD334C}">
      <dgm:prSet/>
      <dgm:spPr/>
      <dgm:t>
        <a:bodyPr rtlCol="0"/>
        <a:lstStyle/>
        <a:p>
          <a:pPr>
            <a:lnSpc>
              <a:spcPct val="100000"/>
            </a:lnSpc>
            <a:defRPr b="1"/>
          </a:pPr>
          <a:r>
            <a:rPr lang="en-GB" noProof="0" dirty="0"/>
            <a:t>Prospects</a:t>
          </a:r>
        </a:p>
      </dgm:t>
    </dgm:pt>
    <dgm:pt modelId="{2BF5F791-D223-44A4-B231-6C3F4B786D08}" type="parTrans" cxnId="{05037335-2E5B-48BE-86A9-5372B1A16299}">
      <dgm:prSet/>
      <dgm:spPr/>
      <dgm:t>
        <a:bodyPr rtlCol="0"/>
        <a:lstStyle/>
        <a:p>
          <a:pPr rtl="0"/>
          <a:endParaRPr lang="en-GB" noProof="0" dirty="0"/>
        </a:p>
      </dgm:t>
    </dgm:pt>
    <dgm:pt modelId="{A432C086-9156-4D32-A06E-6E237CC66D92}" type="sibTrans" cxnId="{05037335-2E5B-48BE-86A9-5372B1A16299}">
      <dgm:prSet/>
      <dgm:spPr/>
      <dgm:t>
        <a:bodyPr rtlCol="0"/>
        <a:lstStyle/>
        <a:p>
          <a:pPr rtl="0"/>
          <a:endParaRPr lang="en-GB" noProof="0" dirty="0"/>
        </a:p>
      </dgm:t>
    </dgm:pt>
    <dgm:pt modelId="{28C188E4-A3B1-47AF-802E-B2DED21921BA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Independence</a:t>
          </a:r>
        </a:p>
      </dgm:t>
    </dgm:pt>
    <dgm:pt modelId="{C89C556F-BA69-4B68-9F7C-1121B26764B0}" type="parTrans" cxnId="{B807BF75-BC86-4A84-AB83-7B8BC68E737C}">
      <dgm:prSet/>
      <dgm:spPr/>
      <dgm:t>
        <a:bodyPr rtlCol="0"/>
        <a:lstStyle/>
        <a:p>
          <a:pPr rtl="0"/>
          <a:endParaRPr lang="en-GB" noProof="0" dirty="0"/>
        </a:p>
      </dgm:t>
    </dgm:pt>
    <dgm:pt modelId="{7BEFF1EA-4DB5-4BD3-A89B-DF0184626A1A}" type="sibTrans" cxnId="{B807BF75-BC86-4A84-AB83-7B8BC68E737C}">
      <dgm:prSet/>
      <dgm:spPr/>
      <dgm:t>
        <a:bodyPr rtlCol="0"/>
        <a:lstStyle/>
        <a:p>
          <a:pPr rtl="0"/>
          <a:endParaRPr lang="en-GB" noProof="0" dirty="0"/>
        </a:p>
      </dgm:t>
    </dgm:pt>
    <dgm:pt modelId="{E73E8133-584D-4C45-99EA-6F2691A17A73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The State of Press Regulation</a:t>
          </a:r>
        </a:p>
      </dgm:t>
    </dgm:pt>
    <dgm:pt modelId="{19366B0E-517E-41A1-A871-4D800CF4D2F7}" type="parTrans" cxnId="{CE13601D-E1A5-42B4-9435-EF16045E60FA}">
      <dgm:prSet/>
      <dgm:spPr/>
      <dgm:t>
        <a:bodyPr rtlCol="0"/>
        <a:lstStyle/>
        <a:p>
          <a:pPr rtl="0"/>
          <a:endParaRPr lang="en-GB" noProof="0" dirty="0"/>
        </a:p>
      </dgm:t>
    </dgm:pt>
    <dgm:pt modelId="{C09243AF-AD07-4CBF-84F7-E2CD9DD2CEF1}" type="sibTrans" cxnId="{CE13601D-E1A5-42B4-9435-EF16045E60FA}">
      <dgm:prSet/>
      <dgm:spPr/>
      <dgm:t>
        <a:bodyPr rtlCol="0"/>
        <a:lstStyle/>
        <a:p>
          <a:pPr rtl="0"/>
          <a:endParaRPr lang="en-GB" noProof="0" dirty="0"/>
        </a:p>
      </dgm:t>
    </dgm:pt>
    <dgm:pt modelId="{19AE6A50-B2F7-4F98-A456-DF10E94887E7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Leveson’s Recommendations</a:t>
          </a:r>
        </a:p>
      </dgm:t>
    </dgm:pt>
    <dgm:pt modelId="{FCAB35B7-FF11-4E93-9864-F2B9C97274F4}" type="parTrans" cxnId="{F938F5D5-804D-4B23-8281-BE5677075ACA}">
      <dgm:prSet/>
      <dgm:spPr/>
      <dgm:t>
        <a:bodyPr rtlCol="0"/>
        <a:lstStyle/>
        <a:p>
          <a:pPr rtl="0"/>
          <a:endParaRPr lang="en-GB" noProof="0" dirty="0"/>
        </a:p>
      </dgm:t>
    </dgm:pt>
    <dgm:pt modelId="{F7BDB8CA-0E84-4B27-8BED-5C7340299BE3}" type="sibTrans" cxnId="{F938F5D5-804D-4B23-8281-BE5677075ACA}">
      <dgm:prSet/>
      <dgm:spPr/>
      <dgm:t>
        <a:bodyPr rtlCol="0"/>
        <a:lstStyle/>
        <a:p>
          <a:pPr rtl="0"/>
          <a:endParaRPr lang="en-GB" noProof="0" dirty="0"/>
        </a:p>
      </dgm:t>
    </dgm:pt>
    <dgm:pt modelId="{6BF509EE-1E1E-4BF7-84F4-158CD8D2DC09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“General Special Public Interest”</a:t>
          </a:r>
        </a:p>
        <a:p>
          <a:pPr>
            <a:lnSpc>
              <a:spcPct val="100000"/>
            </a:lnSpc>
          </a:pPr>
          <a:r>
            <a:rPr lang="en-GB" noProof="0" dirty="0"/>
            <a:t>Relationship to Editors’ Code </a:t>
          </a:r>
        </a:p>
      </dgm:t>
    </dgm:pt>
    <dgm:pt modelId="{A66C651E-305C-49C9-A282-1069A4617E85}" type="parTrans" cxnId="{E40A96C6-DC5F-42A1-9307-3B282B7BE6C8}">
      <dgm:prSet/>
      <dgm:spPr/>
      <dgm:t>
        <a:bodyPr rtlCol="0"/>
        <a:lstStyle/>
        <a:p>
          <a:pPr rtl="0"/>
          <a:endParaRPr lang="en-GB" noProof="0" dirty="0"/>
        </a:p>
      </dgm:t>
    </dgm:pt>
    <dgm:pt modelId="{20224668-7462-4C4B-BD92-AE4512D3930F}" type="sibTrans" cxnId="{E40A96C6-DC5F-42A1-9307-3B282B7BE6C8}">
      <dgm:prSet/>
      <dgm:spPr/>
      <dgm:t>
        <a:bodyPr rtlCol="0"/>
        <a:lstStyle/>
        <a:p>
          <a:pPr rtl="0"/>
          <a:endParaRPr lang="en-GB" noProof="0" dirty="0"/>
        </a:p>
      </dgm:t>
    </dgm:pt>
    <dgm:pt modelId="{C1BC2591-8C91-4D2E-838F-26D0C0073985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Courage</a:t>
          </a:r>
        </a:p>
      </dgm:t>
    </dgm:pt>
    <dgm:pt modelId="{7DCA0393-C91B-458E-9602-70CA0004F5AA}" type="parTrans" cxnId="{D20E76FA-21CC-446B-8735-8A5FCDFC9E0E}">
      <dgm:prSet/>
      <dgm:spPr/>
      <dgm:t>
        <a:bodyPr rtlCol="0"/>
        <a:lstStyle/>
        <a:p>
          <a:pPr rtl="0"/>
          <a:endParaRPr lang="en-GB" noProof="0" dirty="0"/>
        </a:p>
      </dgm:t>
    </dgm:pt>
    <dgm:pt modelId="{472A1DB7-924E-4E35-8E55-E1EE1C624B51}" type="sibTrans" cxnId="{D20E76FA-21CC-446B-8735-8A5FCDFC9E0E}">
      <dgm:prSet/>
      <dgm:spPr/>
      <dgm:t>
        <a:bodyPr rtlCol="0"/>
        <a:lstStyle/>
        <a:p>
          <a:pPr rtl="0"/>
          <a:endParaRPr lang="en-GB" noProof="0" dirty="0"/>
        </a:p>
      </dgm:t>
    </dgm:pt>
    <dgm:pt modelId="{F74BC01B-5E1E-4ADD-9515-00356B79D176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en-GB" noProof="0" dirty="0"/>
            <a:t>Deference</a:t>
          </a:r>
        </a:p>
      </dgm:t>
    </dgm:pt>
    <dgm:pt modelId="{E80B95A6-581A-4BC4-B523-74C273FD8287}" type="parTrans" cxnId="{8778ABD9-C262-4DF9-8C1E-BF1D063BB5C9}">
      <dgm:prSet/>
      <dgm:spPr/>
      <dgm:t>
        <a:bodyPr rtlCol="0"/>
        <a:lstStyle/>
        <a:p>
          <a:pPr rtl="0"/>
          <a:endParaRPr lang="en-GB" noProof="0" dirty="0"/>
        </a:p>
      </dgm:t>
    </dgm:pt>
    <dgm:pt modelId="{FD8ABA08-9D28-4DE1-846B-EF07372F5BF8}" type="sibTrans" cxnId="{8778ABD9-C262-4DF9-8C1E-BF1D063BB5C9}">
      <dgm:prSet/>
      <dgm:spPr/>
      <dgm:t>
        <a:bodyPr rtlCol="0"/>
        <a:lstStyle/>
        <a:p>
          <a:pPr rtl="0"/>
          <a:endParaRPr lang="en-GB" noProof="0" dirty="0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 custScaleX="115505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CE13601D-E1A5-42B4-9435-EF16045E60FA}" srcId="{E754A2A0-41CE-428B-9DDC-DCD1FD12D16A}" destId="{E73E8133-584D-4C45-99EA-6F2691A17A73}" srcOrd="1" destOrd="0" parTransId="{19366B0E-517E-41A1-A871-4D800CF4D2F7}" sibTransId="{C09243AF-AD07-4CBF-84F7-E2CD9DD2CEF1}"/>
    <dgm:cxn modelId="{6D4CB933-1DF3-4BC1-A454-546CC5034B5C}" type="presOf" srcId="{C1BC2591-8C91-4D2E-838F-26D0C0073985}" destId="{6418EBED-F111-425B-8EE2-06B8B2297A68}" srcOrd="0" destOrd="1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31236A4C-17B7-4AD6-A6DF-D5505A7B3830}" type="presOf" srcId="{19AE6A50-B2F7-4F98-A456-DF10E94887E7}" destId="{DD091D0A-5A25-4241-91F3-18D32B0BDD4F}" srcOrd="0" destOrd="2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BE03A87C-50F2-49E6-B8EB-2219D8A5E4BF}" type="presOf" srcId="{E73E8133-584D-4C45-99EA-6F2691A17A73}" destId="{DD091D0A-5A25-4241-91F3-18D32B0BDD4F}" srcOrd="0" destOrd="1" presId="urn:microsoft.com/office/officeart/2018/5/layout/CenteredIconLabelDescriptionList"/>
    <dgm:cxn modelId="{9C9F8283-EF4B-46ED-B123-7152942A1C38}" type="presOf" srcId="{F74BC01B-5E1E-4ADD-9515-00356B79D176}" destId="{6418EBED-F111-425B-8EE2-06B8B2297A68}" srcOrd="0" destOrd="2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E40A96C6-DC5F-42A1-9307-3B282B7BE6C8}" srcId="{DCCE571A-4D30-4294-ABAF-6885F619D2D9}" destId="{6BF509EE-1E1E-4BF7-84F4-158CD8D2DC09}" srcOrd="1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2" destOrd="0" parTransId="{FCAB35B7-FF11-4E93-9864-F2B9C97274F4}" sibTransId="{F7BDB8CA-0E84-4B27-8BED-5C7340299BE3}"/>
    <dgm:cxn modelId="{8778ABD9-C262-4DF9-8C1E-BF1D063BB5C9}" srcId="{1C1B28B7-2609-4BAA-AAAB-5801EDFD334C}" destId="{F74BC01B-5E1E-4ADD-9515-00356B79D176}" srcOrd="2" destOrd="0" parTransId="{E80B95A6-581A-4BC4-B523-74C273FD8287}" sibTransId="{FD8ABA08-9D28-4DE1-846B-EF07372F5BF8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3DA7E7F0-5057-42E1-BFDF-4C763F4C13E6}" type="presOf" srcId="{6BF509EE-1E1E-4BF7-84F4-158CD8D2DC09}" destId="{7CD40649-A74C-4AD8-B9D0-2573A1955C91}" srcOrd="0" destOrd="1" presId="urn:microsoft.com/office/officeart/2018/5/layout/CenteredIconLabelDescriptionList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D20E76FA-21CC-446B-8735-8A5FCDFC9E0E}" srcId="{1C1B28B7-2609-4BAA-AAAB-5801EDFD334C}" destId="{C1BC2591-8C91-4D2E-838F-26D0C0073985}" srcOrd="1" destOrd="0" parTransId="{7DCA0393-C91B-458E-9602-70CA0004F5AA}" sibTransId="{472A1DB7-924E-4E35-8E55-E1EE1C624B51}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961177" y="542429"/>
          <a:ext cx="1033593" cy="1033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1412" y="1689108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noProof="0" dirty="0"/>
            <a:t>Why Regulate?</a:t>
          </a:r>
        </a:p>
      </dsp:txBody>
      <dsp:txXfrm>
        <a:off x="1412" y="1689108"/>
        <a:ext cx="2953125" cy="442968"/>
      </dsp:txXfrm>
    </dsp:sp>
    <dsp:sp modelId="{DD091D0A-5A25-4241-91F3-18D32B0BDD4F}">
      <dsp:nvSpPr>
        <dsp:cNvPr id="0" name=""/>
        <dsp:cNvSpPr/>
      </dsp:nvSpPr>
      <dsp:spPr>
        <a:xfrm>
          <a:off x="1412" y="2184675"/>
          <a:ext cx="2953125" cy="98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Recent Events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The State of Press Regulation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Leveson’s Recommendations</a:t>
          </a:r>
        </a:p>
      </dsp:txBody>
      <dsp:txXfrm>
        <a:off x="1412" y="2184675"/>
        <a:ext cx="2953125" cy="987645"/>
      </dsp:txXfrm>
    </dsp:sp>
    <dsp:sp modelId="{210823F6-AC1A-46E3-9D99-A319DF497539}">
      <dsp:nvSpPr>
        <dsp:cNvPr id="0" name=""/>
        <dsp:cNvSpPr/>
      </dsp:nvSpPr>
      <dsp:spPr>
        <a:xfrm>
          <a:off x="4660040" y="537111"/>
          <a:ext cx="1033593" cy="1033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700275" y="1683790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noProof="0" dirty="0"/>
            <a:t>The Code</a:t>
          </a:r>
        </a:p>
      </dsp:txBody>
      <dsp:txXfrm>
        <a:off x="3700275" y="1683790"/>
        <a:ext cx="2953125" cy="442968"/>
      </dsp:txXfrm>
    </dsp:sp>
    <dsp:sp modelId="{7CD40649-A74C-4AD8-B9D0-2573A1955C91}">
      <dsp:nvSpPr>
        <dsp:cNvPr id="0" name=""/>
        <dsp:cNvSpPr/>
      </dsp:nvSpPr>
      <dsp:spPr>
        <a:xfrm>
          <a:off x="3471333" y="2168721"/>
          <a:ext cx="3411007" cy="100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Law or Ethics?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“General Special Public Interest”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Relationship to Editors’ Code </a:t>
          </a:r>
        </a:p>
      </dsp:txBody>
      <dsp:txXfrm>
        <a:off x="3471333" y="2168721"/>
        <a:ext cx="3411007" cy="1008916"/>
      </dsp:txXfrm>
    </dsp:sp>
    <dsp:sp modelId="{B0A3ABD2-C471-4A21-8AEF-3843C86919E1}">
      <dsp:nvSpPr>
        <dsp:cNvPr id="0" name=""/>
        <dsp:cNvSpPr/>
      </dsp:nvSpPr>
      <dsp:spPr>
        <a:xfrm>
          <a:off x="8358903" y="542429"/>
          <a:ext cx="1033593" cy="1033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399137" y="1689108"/>
          <a:ext cx="2953125" cy="44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noProof="0" dirty="0"/>
            <a:t>Prospects</a:t>
          </a:r>
        </a:p>
      </dsp:txBody>
      <dsp:txXfrm>
        <a:off x="7399137" y="1689108"/>
        <a:ext cx="2953125" cy="442968"/>
      </dsp:txXfrm>
    </dsp:sp>
    <dsp:sp modelId="{6418EBED-F111-425B-8EE2-06B8B2297A68}">
      <dsp:nvSpPr>
        <dsp:cNvPr id="0" name=""/>
        <dsp:cNvSpPr/>
      </dsp:nvSpPr>
      <dsp:spPr>
        <a:xfrm>
          <a:off x="7399137" y="2184675"/>
          <a:ext cx="2953125" cy="98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Independence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Courage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Deference</a:t>
          </a:r>
        </a:p>
      </dsp:txBody>
      <dsp:txXfrm>
        <a:off x="7399137" y="2184675"/>
        <a:ext cx="2953125" cy="987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4F15-6DC7-4783-A0A0-8BE8428A20BE}" type="datetime1">
              <a:rPr lang="en-GB" smtClean="0"/>
              <a:t>24/01/2024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E7276-1964-4AC0-AC97-DC0C633F47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41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A9025-671E-44FF-B445-6099FAD3B648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D3DB-BE5E-4334-A422-70430F9F84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4920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D3DB-BE5E-4334-A422-70430F9F840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7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3D3DB-BE5E-4334-A422-70430F9F84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73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E210B-014C-44DD-B6AB-61102E0995E2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C25876-FB8B-450F-AE78-B058E27F1270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16848-8943-425F-B05C-5433D7EB11BD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79FF-13F9-4A5B-B858-22E393B1B71B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EA3162-20BD-482D-BF05-73B46E28E922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DEE701-89E8-45BA-84DC-B5AA952C3627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81C0B-5095-4264-A117-7C997285C007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A1E3E5-EF0C-4835-BA43-E23FC27DC885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5EE6A-FB2B-4557-9A76-03818D61BA94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65C13A-732E-4ECC-8E4F-3BECF6401DF7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09485-6FB2-420E-8C6F-7C75A1900EE5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9EB169-BE71-4CDE-B52C-A2C817613ED6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40D56-FB5E-4BFF-B8E7-8EEADD640017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FE8F4-C90C-4C75-9BE6-F4A112227775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EAA19A-4264-42EC-9E65-C0C2ED1674F1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3D8389-5F2D-46E3-B46F-1F3A29A6D223}" type="datetime1">
              <a:rPr lang="en-GB" noProof="0" smtClean="0"/>
              <a:t>24/01/2024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 rtl="0"/>
            <a:r>
              <a:rPr lang="en-GB" sz="2800" b="1" i="0" dirty="0">
                <a:solidFill>
                  <a:schemeClr val="tx1"/>
                </a:solidFill>
                <a:effectLst/>
                <a:latin typeface="Helvetica Neue"/>
              </a:rPr>
              <a:t>The ICO’s </a:t>
            </a:r>
            <a:br>
              <a:rPr lang="en-GB" sz="2800" b="1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n-GB" sz="2800" b="1" i="0" dirty="0">
                <a:solidFill>
                  <a:schemeClr val="tx1"/>
                </a:solidFill>
                <a:effectLst/>
                <a:latin typeface="Helvetica Neue"/>
              </a:rPr>
              <a:t>Role in Realising </a:t>
            </a:r>
            <a:br>
              <a:rPr lang="en-GB" sz="2800" b="1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en-GB" sz="2800" b="1" i="0" dirty="0">
                <a:solidFill>
                  <a:schemeClr val="tx1"/>
                </a:solidFill>
                <a:effectLst/>
                <a:latin typeface="Helvetica Neue"/>
              </a:rPr>
              <a:t>a Free and Accountable Press Post-Leveson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n-GB" sz="2300" dirty="0">
                <a:solidFill>
                  <a:srgbClr val="5792BA"/>
                </a:solidFill>
              </a:rPr>
              <a:t>Professor Paul Wragg</a:t>
            </a:r>
          </a:p>
          <a:p>
            <a:pPr algn="l" rtl="0"/>
            <a:r>
              <a:rPr lang="en-GB" dirty="0">
                <a:solidFill>
                  <a:srgbClr val="5792BA"/>
                </a:solidFill>
              </a:rPr>
              <a:t>University of Leeds</a:t>
            </a:r>
            <a:endParaRPr lang="en-GB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A1E0-3AD7-76B7-AA30-CC8F0BE8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F697-5E65-BBF6-6F32-70FFCF6B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Independence</a:t>
            </a:r>
          </a:p>
          <a:p>
            <a:r>
              <a:rPr lang="en-GB" dirty="0"/>
              <a:t>Courage?</a:t>
            </a:r>
          </a:p>
          <a:p>
            <a:r>
              <a:rPr lang="en-GB" dirty="0"/>
              <a:t>Deference?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97F0F-C555-9B11-A080-E4FA2F3EC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0" t="58499" r="33027" b="26434"/>
          <a:stretch/>
        </p:blipFill>
        <p:spPr bwMode="auto">
          <a:xfrm>
            <a:off x="3937466" y="1833562"/>
            <a:ext cx="6287903" cy="1595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E8BCB-E5BE-0864-1464-68CA38D96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9" t="43136" r="34644" b="39728"/>
          <a:stretch/>
        </p:blipFill>
        <p:spPr bwMode="auto">
          <a:xfrm>
            <a:off x="3937466" y="3638549"/>
            <a:ext cx="6287903" cy="1950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61944-4FEC-7EA9-6759-83C29B8C6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2" t="21567" r="35021" b="42683"/>
          <a:stretch/>
        </p:blipFill>
        <p:spPr bwMode="auto">
          <a:xfrm>
            <a:off x="1174376" y="244420"/>
            <a:ext cx="9529483" cy="6166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3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en-GB" b="1" dirty="0"/>
              <a:t>Overview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9427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310D-665C-7025-0DDA-B5CE46D3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Regulate? (Recent Events)</a:t>
            </a:r>
          </a:p>
        </p:txBody>
      </p:sp>
      <p:pic>
        <p:nvPicPr>
          <p:cNvPr id="1028" name="Picture 4" descr="Duke and Duchess of Sussex">
            <a:extLst>
              <a:ext uri="{FF2B5EF4-FFF2-40B4-BE49-F238E27FC236}">
                <a16:creationId xmlns:a16="http://schemas.microsoft.com/office/drawing/2014/main" id="{374B5394-946B-79ED-21E7-6F86168B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2369609"/>
            <a:ext cx="3938392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22A03-1B1F-A037-1ABC-F93F429A998F}"/>
              </a:ext>
            </a:extLst>
          </p:cNvPr>
          <p:cNvSpPr txBox="1"/>
          <p:nvPr/>
        </p:nvSpPr>
        <p:spPr>
          <a:xfrm>
            <a:off x="372533" y="5300133"/>
            <a:ext cx="38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</a:t>
            </a:r>
            <a:r>
              <a:rPr lang="en-GB" i="1" dirty="0"/>
              <a:t>Town &amp; Country Magazine</a:t>
            </a:r>
          </a:p>
          <a:p>
            <a:r>
              <a:rPr lang="en-GB" sz="900" i="1" dirty="0"/>
              <a:t>https://www.townandcountrymag.com/society/tradition/a20751869/duke-of-sussex-anti-slavery-abolitionist-royal-wedding/</a:t>
            </a:r>
          </a:p>
        </p:txBody>
      </p:sp>
      <p:pic>
        <p:nvPicPr>
          <p:cNvPr id="1030" name="Picture 6" descr="Independent Press Standards Organisation">
            <a:extLst>
              <a:ext uri="{FF2B5EF4-FFF2-40B4-BE49-F238E27FC236}">
                <a16:creationId xmlns:a16="http://schemas.microsoft.com/office/drawing/2014/main" id="{32F77CCB-161A-D6EC-AB9C-A29F6274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C8870-01FC-D4EA-DCF1-B52C9751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17" y="2369609"/>
            <a:ext cx="3932238" cy="262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4ABA6-91A2-F644-C0FA-127FBA764C26}"/>
              </a:ext>
            </a:extLst>
          </p:cNvPr>
          <p:cNvSpPr txBox="1"/>
          <p:nvPr/>
        </p:nvSpPr>
        <p:spPr>
          <a:xfrm>
            <a:off x="8014447" y="5199529"/>
            <a:ext cx="34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</a:t>
            </a:r>
            <a:r>
              <a:rPr lang="en-GB" i="1" dirty="0"/>
              <a:t>Barnes Coaches</a:t>
            </a:r>
          </a:p>
          <a:p>
            <a:r>
              <a:rPr lang="en-GB" sz="900" i="1" dirty="0"/>
              <a:t>https://www.barnescoaches.co.uk/itineraries/990-houses-of-parliament-multimedia-tour?tourid=168781&amp;t3p=</a:t>
            </a:r>
          </a:p>
        </p:txBody>
      </p:sp>
    </p:spTree>
    <p:extLst>
      <p:ext uri="{BB962C8B-B14F-4D97-AF65-F5344CB8AC3E}">
        <p14:creationId xmlns:p14="http://schemas.microsoft.com/office/powerpoint/2010/main" val="10651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C3F6-DE10-8E6F-9DF2-AEB38D12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Regulate?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1CF5-98FA-A390-F9D4-373CA414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state of press regulation</a:t>
            </a:r>
          </a:p>
          <a:p>
            <a:pPr lvl="1"/>
            <a:r>
              <a:rPr lang="en-GB" dirty="0"/>
              <a:t>Membership is voluntary (Guardian, Independent, and FT sit outside regime)</a:t>
            </a:r>
          </a:p>
          <a:p>
            <a:pPr lvl="1"/>
            <a:r>
              <a:rPr lang="en-GB" dirty="0"/>
              <a:t>Mainstream press aligns with IPSO</a:t>
            </a:r>
          </a:p>
          <a:p>
            <a:pPr lvl="1"/>
            <a:r>
              <a:rPr lang="en-GB" dirty="0"/>
              <a:t>New journalism/citizen journalism with Impress</a:t>
            </a:r>
          </a:p>
          <a:p>
            <a:r>
              <a:rPr lang="en-GB" dirty="0"/>
              <a:t>Leveson Inquiry was seventh public inquiry in press malpractice since 1947</a:t>
            </a:r>
          </a:p>
          <a:p>
            <a:r>
              <a:rPr lang="en-GB" dirty="0"/>
              <a:t>Royal Charter created PRP, implemented Leveson’s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169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310D-665C-7025-0DDA-B5CE46D3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Regulate? (Recent Events)</a:t>
            </a:r>
          </a:p>
        </p:txBody>
      </p:sp>
      <p:pic>
        <p:nvPicPr>
          <p:cNvPr id="1028" name="Picture 4" descr="Duke and Duchess of Sussex">
            <a:extLst>
              <a:ext uri="{FF2B5EF4-FFF2-40B4-BE49-F238E27FC236}">
                <a16:creationId xmlns:a16="http://schemas.microsoft.com/office/drawing/2014/main" id="{374B5394-946B-79ED-21E7-6F86168B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2369609"/>
            <a:ext cx="3938392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22A03-1B1F-A037-1ABC-F93F429A998F}"/>
              </a:ext>
            </a:extLst>
          </p:cNvPr>
          <p:cNvSpPr txBox="1"/>
          <p:nvPr/>
        </p:nvSpPr>
        <p:spPr>
          <a:xfrm>
            <a:off x="372533" y="5300133"/>
            <a:ext cx="38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</a:t>
            </a:r>
            <a:r>
              <a:rPr lang="en-GB" i="1" dirty="0"/>
              <a:t>Town &amp; Country Magazine</a:t>
            </a:r>
          </a:p>
          <a:p>
            <a:r>
              <a:rPr lang="en-GB" sz="900" i="1" dirty="0"/>
              <a:t>https://www.townandcountrymag.com/society/tradition/a20751869/duke-of-sussex-anti-slavery-abolitionist-royal-wedding/</a:t>
            </a:r>
          </a:p>
        </p:txBody>
      </p:sp>
      <p:pic>
        <p:nvPicPr>
          <p:cNvPr id="1030" name="Picture 6" descr="Independent Press Standards Organisation">
            <a:extLst>
              <a:ext uri="{FF2B5EF4-FFF2-40B4-BE49-F238E27FC236}">
                <a16:creationId xmlns:a16="http://schemas.microsoft.com/office/drawing/2014/main" id="{32F77CCB-161A-D6EC-AB9C-A29F6274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C8870-01FC-D4EA-DCF1-B52C9751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17" y="2369609"/>
            <a:ext cx="3932238" cy="2621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4ABA6-91A2-F644-C0FA-127FBA764C26}"/>
              </a:ext>
            </a:extLst>
          </p:cNvPr>
          <p:cNvSpPr txBox="1"/>
          <p:nvPr/>
        </p:nvSpPr>
        <p:spPr>
          <a:xfrm>
            <a:off x="8014447" y="5199529"/>
            <a:ext cx="34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Credit: </a:t>
            </a:r>
            <a:r>
              <a:rPr lang="en-GB" i="1" dirty="0"/>
              <a:t>Barnes Coaches</a:t>
            </a:r>
          </a:p>
          <a:p>
            <a:r>
              <a:rPr lang="en-GB" sz="900" i="1" dirty="0"/>
              <a:t>https://www.barnescoaches.co.uk/itineraries/990-houses-of-parliament-multimedia-tour?tourid=168781&amp;t3p=</a:t>
            </a:r>
          </a:p>
        </p:txBody>
      </p:sp>
    </p:spTree>
    <p:extLst>
      <p:ext uri="{BB962C8B-B14F-4D97-AF65-F5344CB8AC3E}">
        <p14:creationId xmlns:p14="http://schemas.microsoft.com/office/powerpoint/2010/main" val="8320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A275-D18D-0346-DE01-8BB1202A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Code: Law or Ethics?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AFBFC6-F4A7-ED59-C08B-0E077E3E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54" t="26591" r="19732" b="28501"/>
          <a:stretch/>
        </p:blipFill>
        <p:spPr bwMode="auto">
          <a:xfrm>
            <a:off x="604521" y="1909483"/>
            <a:ext cx="6060774" cy="3714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3B8732-5D99-4C12-629A-09D0CD502FAC}"/>
              </a:ext>
            </a:extLst>
          </p:cNvPr>
          <p:cNvSpPr txBox="1"/>
          <p:nvPr/>
        </p:nvSpPr>
        <p:spPr>
          <a:xfrm>
            <a:off x="6849035" y="1981200"/>
            <a:ext cx="41954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s125 (1) The Com. must prepare a code of practice which contains—</a:t>
            </a:r>
          </a:p>
          <a:p>
            <a:r>
              <a:rPr lang="en-GB" dirty="0"/>
              <a:t>(a) practical guidance… in accordance with the requirements of the data protection legislation, and</a:t>
            </a:r>
          </a:p>
          <a:p>
            <a:r>
              <a:rPr lang="en-GB" dirty="0"/>
              <a:t>(b) such other guidance as the Com. considers appropriate to promote good practice...</a:t>
            </a:r>
          </a:p>
          <a:p>
            <a:endParaRPr lang="en-GB" dirty="0"/>
          </a:p>
          <a:p>
            <a:r>
              <a:rPr lang="en-GB" dirty="0"/>
              <a:t>(5) “good practice…” means such … as appears to the Com. to be desirable having regard to—</a:t>
            </a:r>
          </a:p>
          <a:p>
            <a:r>
              <a:rPr lang="en-GB" dirty="0"/>
              <a:t>(a) the interests of data subjects… and</a:t>
            </a:r>
          </a:p>
          <a:p>
            <a:endParaRPr lang="en-GB" dirty="0"/>
          </a:p>
          <a:p>
            <a:r>
              <a:rPr lang="en-GB" dirty="0"/>
              <a:t>(b) the special importance of the public interest in the freedom of expression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6846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5AC4-E04C-FA43-4119-4F942B97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or Must?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46DF1-6654-8959-7263-72A9EA520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15" t="56353" r="30035" b="27615"/>
          <a:stretch/>
        </p:blipFill>
        <p:spPr bwMode="auto">
          <a:xfrm>
            <a:off x="2293699" y="1866900"/>
            <a:ext cx="7415784" cy="1649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9179D-8853-3DC5-1040-3DCC89E07C4C}"/>
              </a:ext>
            </a:extLst>
          </p:cNvPr>
          <p:cNvSpPr txBox="1"/>
          <p:nvPr/>
        </p:nvSpPr>
        <p:spPr>
          <a:xfrm>
            <a:off x="237230" y="3621741"/>
            <a:ext cx="4491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Misleading (albeit strictly true)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Factors illuminating the Misuse of Private Information tort described in terms of ‘should’.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Judicial finding that MPI/DPA overlap: </a:t>
            </a:r>
            <a:r>
              <a:rPr lang="en-GB" sz="1600" i="1" dirty="0"/>
              <a:t>Campbell v MGN Ltd</a:t>
            </a:r>
            <a:r>
              <a:rPr lang="en-GB" sz="1600" dirty="0"/>
              <a:t> [2004] 2 AC 457 [32]; </a:t>
            </a:r>
            <a:r>
              <a:rPr lang="en-GB" sz="1600" i="1" dirty="0"/>
              <a:t>Murray v Express Newspapers Ltd</a:t>
            </a:r>
            <a:r>
              <a:rPr lang="en-GB" sz="1600" dirty="0"/>
              <a:t> [2007] EWHC 1908 (Ch), [22]; </a:t>
            </a:r>
            <a:r>
              <a:rPr lang="en-GB" sz="1600" i="1" dirty="0"/>
              <a:t>Richard v BBC</a:t>
            </a:r>
            <a:r>
              <a:rPr lang="en-GB" sz="1600" dirty="0"/>
              <a:t> [2018] EWHC 1837, [226], </a:t>
            </a:r>
            <a:r>
              <a:rPr lang="en-GB" sz="1600" i="1" dirty="0"/>
              <a:t>ZXC v Bloomberg LP</a:t>
            </a:r>
            <a:r>
              <a:rPr lang="en-GB" sz="1600" dirty="0"/>
              <a:t> [2019] EWHC 970 (QB), [3]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6B2A1-F38A-3798-AA80-32A06D55C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4" t="33682" r="35354" b="49182"/>
          <a:stretch/>
        </p:blipFill>
        <p:spPr bwMode="auto">
          <a:xfrm>
            <a:off x="5258919" y="3696048"/>
            <a:ext cx="4247579" cy="1207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FDEB8B-26F0-A890-0D3F-22A304F51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79" t="22750" r="33525" b="64546"/>
          <a:stretch/>
        </p:blipFill>
        <p:spPr bwMode="auto">
          <a:xfrm>
            <a:off x="5258919" y="5068344"/>
            <a:ext cx="4518685" cy="899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51EC9-64CD-20BF-7A8C-38A60447B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44" t="72976" r="33858" b="16387"/>
          <a:stretch/>
        </p:blipFill>
        <p:spPr bwMode="auto">
          <a:xfrm>
            <a:off x="6533869" y="3959385"/>
            <a:ext cx="5587156" cy="944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85BF1-B03E-7BCF-298E-F857A0B893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3" t="47567" r="34024" b="42388"/>
          <a:stretch/>
        </p:blipFill>
        <p:spPr bwMode="auto">
          <a:xfrm>
            <a:off x="5325035" y="5371317"/>
            <a:ext cx="6673293" cy="104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68A81-D1F0-5775-7EDB-32F8E9A723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43" t="50817" r="31697" b="24070"/>
          <a:stretch/>
        </p:blipFill>
        <p:spPr bwMode="auto">
          <a:xfrm>
            <a:off x="4834357" y="3872048"/>
            <a:ext cx="6422584" cy="2448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92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E918-0480-C92A-AFD6-2DAC6DC7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Journalistic Exemption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F59E10-04C1-C43F-9274-E511C0236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46" t="36341" r="31698" b="30273"/>
          <a:stretch/>
        </p:blipFill>
        <p:spPr bwMode="auto">
          <a:xfrm>
            <a:off x="1499774" y="1956638"/>
            <a:ext cx="8809638" cy="4347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439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A080-86F8-7208-1E43-2EC83A3B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Editors’ Code of 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F0030C-8561-078B-3338-F01353659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32" t="47568" r="22889" b="5750"/>
          <a:stretch/>
        </p:blipFill>
        <p:spPr bwMode="auto">
          <a:xfrm>
            <a:off x="988783" y="1789578"/>
            <a:ext cx="3341169" cy="4671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C7008-C39A-ED3C-D5DB-38F4DF028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2" t="73264" r="22889" b="25019"/>
          <a:stretch/>
        </p:blipFill>
        <p:spPr bwMode="auto">
          <a:xfrm>
            <a:off x="4544825" y="2277034"/>
            <a:ext cx="7319010" cy="376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39A0D0-72A7-AFDE-1D51-BEAEADCE75C5}"/>
              </a:ext>
            </a:extLst>
          </p:cNvPr>
          <p:cNvSpPr txBox="1"/>
          <p:nvPr/>
        </p:nvSpPr>
        <p:spPr>
          <a:xfrm>
            <a:off x="4643718" y="2958353"/>
            <a:ext cx="616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editors’ code does not ‘balance’ privacy v free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 interest speech allows for exemptions from obligations under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1BAED-D779-2BE2-71F3-A91837A41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8" t="53477" r="32694" b="33819"/>
          <a:stretch/>
        </p:blipFill>
        <p:spPr bwMode="auto">
          <a:xfrm>
            <a:off x="4643718" y="4291965"/>
            <a:ext cx="6472517" cy="125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17A9E3-EB10-F278-9A7C-D25066A64389}"/>
              </a:ext>
            </a:extLst>
          </p:cNvPr>
          <p:cNvSpPr txBox="1"/>
          <p:nvPr/>
        </p:nvSpPr>
        <p:spPr>
          <a:xfrm>
            <a:off x="4643718" y="5746376"/>
            <a:ext cx="669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Code and guidance are silent on this point.</a:t>
            </a:r>
          </a:p>
        </p:txBody>
      </p:sp>
    </p:spTree>
    <p:extLst>
      <p:ext uri="{BB962C8B-B14F-4D97-AF65-F5344CB8AC3E}">
        <p14:creationId xmlns:p14="http://schemas.microsoft.com/office/powerpoint/2010/main" val="23835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26_TF11665031.potx" id="{FA9C5999-0DD3-48B1-BD42-68D05B7FF8C4}" vid="{DE28AD91-3A41-46BC-9E8C-37FAA1DD7D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{8DAA0654-0D62-4CF9-BC19-764980C7718B}tf11665031_win32</Template>
  <TotalTime>201</TotalTime>
  <Words>457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Helvetica Neue</vt:lpstr>
      <vt:lpstr>Wingdings 2</vt:lpstr>
      <vt:lpstr>SlateVTI</vt:lpstr>
      <vt:lpstr>The ICO’s  Role in Realising  a Free and Accountable Press Post-Leveson</vt:lpstr>
      <vt:lpstr>Overview</vt:lpstr>
      <vt:lpstr>Why Regulate? (Recent Events)</vt:lpstr>
      <vt:lpstr>Why Regulate?</vt:lpstr>
      <vt:lpstr>Why Regulate? (Recent Events)</vt:lpstr>
      <vt:lpstr>The Code: Law or Ethics?</vt:lpstr>
      <vt:lpstr>Should or Must?</vt:lpstr>
      <vt:lpstr>Journalistic Exemption</vt:lpstr>
      <vt:lpstr>Editors’ Code of Practice</vt:lpstr>
      <vt:lpstr>Prospects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Paul Wragg</dc:creator>
  <cp:lastModifiedBy>Paul Wragg</cp:lastModifiedBy>
  <cp:revision>5</cp:revision>
  <dcterms:created xsi:type="dcterms:W3CDTF">2024-01-24T16:28:05Z</dcterms:created>
  <dcterms:modified xsi:type="dcterms:W3CDTF">2024-01-24T19:49:13Z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